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docProps/custom.xml" ContentType="application/vnd.openxmlformats-officedocument.custom-properties+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41"/>
  </p:notesMasterIdLst>
  <p:sldIdLst>
    <p:sldId id="286" r:id="rId5"/>
    <p:sldId id="361" r:id="rId6"/>
    <p:sldId id="335" r:id="rId7"/>
    <p:sldId id="342" r:id="rId8"/>
    <p:sldId id="343" r:id="rId9"/>
    <p:sldId id="380" r:id="rId10"/>
    <p:sldId id="381" r:id="rId11"/>
    <p:sldId id="358" r:id="rId12"/>
    <p:sldId id="363" r:id="rId13"/>
    <p:sldId id="368" r:id="rId14"/>
    <p:sldId id="336" r:id="rId15"/>
    <p:sldId id="305" r:id="rId16"/>
    <p:sldId id="297" r:id="rId17"/>
    <p:sldId id="296" r:id="rId18"/>
    <p:sldId id="294" r:id="rId19"/>
    <p:sldId id="330" r:id="rId20"/>
    <p:sldId id="362" r:id="rId21"/>
    <p:sldId id="359" r:id="rId22"/>
    <p:sldId id="369" r:id="rId23"/>
    <p:sldId id="360" r:id="rId24"/>
    <p:sldId id="385" r:id="rId25"/>
    <p:sldId id="350" r:id="rId26"/>
    <p:sldId id="357" r:id="rId27"/>
    <p:sldId id="351" r:id="rId28"/>
    <p:sldId id="356" r:id="rId29"/>
    <p:sldId id="364" r:id="rId30"/>
    <p:sldId id="355" r:id="rId31"/>
    <p:sldId id="353" r:id="rId32"/>
    <p:sldId id="354" r:id="rId33"/>
    <p:sldId id="338" r:id="rId34"/>
    <p:sldId id="302" r:id="rId35"/>
    <p:sldId id="352" r:id="rId36"/>
    <p:sldId id="304" r:id="rId37"/>
    <p:sldId id="382" r:id="rId38"/>
    <p:sldId id="384" r:id="rId39"/>
    <p:sldId id="367" r:id="rId40"/>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699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8448" autoAdjust="0"/>
    <p:restoredTop sz="75543" autoAdjust="0"/>
  </p:normalViewPr>
  <p:slideViewPr>
    <p:cSldViewPr showGuides="1">
      <p:cViewPr>
        <p:scale>
          <a:sx n="64" d="100"/>
          <a:sy n="64" d="100"/>
        </p:scale>
        <p:origin x="-217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mall\Desktop\GDP%20chart\Revised%20GDP%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2"/>
          <c:order val="2"/>
          <c:tx>
            <c:strRef>
              <c:f>'Chart Data'!$M$8</c:f>
              <c:strCache>
                <c:ptCount val="1"/>
                <c:pt idx="0">
                  <c:v>TEUs</c:v>
                </c:pt>
              </c:strCache>
            </c:strRef>
          </c:tx>
          <c:marker>
            <c:symbol val="none"/>
          </c:marker>
          <c:cat>
            <c:numRef>
              <c:f>'Chart Data'!$L$9:$L$40</c:f>
              <c:numCache>
                <c:formatCode>yyyy</c:formatCode>
                <c:ptCount val="32"/>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numCache>
            </c:numRef>
          </c:cat>
          <c:val>
            <c:numRef>
              <c:f>'Chart Data'!$M$9:$M$40</c:f>
              <c:numCache>
                <c:formatCode>0.0</c:formatCode>
                <c:ptCount val="32"/>
                <c:pt idx="0">
                  <c:v>100</c:v>
                </c:pt>
                <c:pt idx="1">
                  <c:v>94.362451924552389</c:v>
                </c:pt>
                <c:pt idx="2">
                  <c:v>99.942266445236385</c:v>
                </c:pt>
                <c:pt idx="3">
                  <c:v>116.42098445213283</c:v>
                </c:pt>
                <c:pt idx="4">
                  <c:v>136.28894205957567</c:v>
                </c:pt>
                <c:pt idx="5">
                  <c:v>135.5979628376212</c:v>
                </c:pt>
                <c:pt idx="6">
                  <c:v>149.55285387516582</c:v>
                </c:pt>
                <c:pt idx="7">
                  <c:v>154.75873576356017</c:v>
                </c:pt>
                <c:pt idx="8">
                  <c:v>165.16083019721736</c:v>
                </c:pt>
                <c:pt idx="9">
                  <c:v>173.71884092697798</c:v>
                </c:pt>
                <c:pt idx="10">
                  <c:v>178.29952851358311</c:v>
                </c:pt>
                <c:pt idx="11">
                  <c:v>188.29241583209227</c:v>
                </c:pt>
                <c:pt idx="12">
                  <c:v>199.50280571464592</c:v>
                </c:pt>
                <c:pt idx="13">
                  <c:v>206.96904102331175</c:v>
                </c:pt>
                <c:pt idx="14">
                  <c:v>229.44540988063281</c:v>
                </c:pt>
                <c:pt idx="15">
                  <c:v>247.01956302016472</c:v>
                </c:pt>
                <c:pt idx="16">
                  <c:v>255.18796214291649</c:v>
                </c:pt>
                <c:pt idx="17">
                  <c:v>276.92673861016954</c:v>
                </c:pt>
                <c:pt idx="18">
                  <c:v>295.08586774778399</c:v>
                </c:pt>
                <c:pt idx="19">
                  <c:v>318.446226664042</c:v>
                </c:pt>
                <c:pt idx="20">
                  <c:v>344.85901057579588</c:v>
                </c:pt>
                <c:pt idx="21">
                  <c:v>344.92613096964169</c:v>
                </c:pt>
                <c:pt idx="22">
                  <c:v>373.78927111258696</c:v>
                </c:pt>
                <c:pt idx="23">
                  <c:v>411.05602389162425</c:v>
                </c:pt>
                <c:pt idx="24">
                  <c:v>449.7725871297099</c:v>
                </c:pt>
                <c:pt idx="25">
                  <c:v>489.44674856458869</c:v>
                </c:pt>
                <c:pt idx="26">
                  <c:v>520.32722893446476</c:v>
                </c:pt>
                <c:pt idx="27">
                  <c:v>528.07980456884775</c:v>
                </c:pt>
                <c:pt idx="28">
                  <c:v>490.76177088433678</c:v>
                </c:pt>
                <c:pt idx="29">
                  <c:v>422.35644088044432</c:v>
                </c:pt>
                <c:pt idx="30">
                  <c:v>467.97093649552869</c:v>
                </c:pt>
              </c:numCache>
            </c:numRef>
          </c:val>
        </c:ser>
        <c:ser>
          <c:idx val="3"/>
          <c:order val="3"/>
          <c:tx>
            <c:strRef>
              <c:f>'Chart Data'!$N$8</c:f>
              <c:strCache>
                <c:ptCount val="1"/>
                <c:pt idx="0">
                  <c:v>Real GDP</c:v>
                </c:pt>
              </c:strCache>
            </c:strRef>
          </c:tx>
          <c:marker>
            <c:symbol val="none"/>
          </c:marker>
          <c:cat>
            <c:numRef>
              <c:f>'Chart Data'!$L$9:$L$40</c:f>
              <c:numCache>
                <c:formatCode>yyyy</c:formatCode>
                <c:ptCount val="32"/>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numCache>
            </c:numRef>
          </c:cat>
          <c:val>
            <c:numRef>
              <c:f>'Chart Data'!$N$9:$N$40</c:f>
              <c:numCache>
                <c:formatCode>0.0</c:formatCode>
                <c:ptCount val="32"/>
                <c:pt idx="0">
                  <c:v>100</c:v>
                </c:pt>
                <c:pt idx="1">
                  <c:v>102.5381058400411</c:v>
                </c:pt>
                <c:pt idx="2">
                  <c:v>100.54632642575802</c:v>
                </c:pt>
                <c:pt idx="3">
                  <c:v>105.08991265627677</c:v>
                </c:pt>
                <c:pt idx="4">
                  <c:v>112.64086316150026</c:v>
                </c:pt>
                <c:pt idx="5">
                  <c:v>117.30262031169721</c:v>
                </c:pt>
                <c:pt idx="6">
                  <c:v>121.36495975338242</c:v>
                </c:pt>
                <c:pt idx="7">
                  <c:v>125.24918650453844</c:v>
                </c:pt>
                <c:pt idx="8">
                  <c:v>130.39732830964437</c:v>
                </c:pt>
                <c:pt idx="9">
                  <c:v>135.05566021579037</c:v>
                </c:pt>
                <c:pt idx="10">
                  <c:v>137.59034081178521</c:v>
                </c:pt>
                <c:pt idx="11">
                  <c:v>137.26836787121081</c:v>
                </c:pt>
                <c:pt idx="12">
                  <c:v>141.9266997773592</c:v>
                </c:pt>
                <c:pt idx="13">
                  <c:v>145.97362562082341</c:v>
                </c:pt>
                <c:pt idx="14">
                  <c:v>151.9215619112862</c:v>
                </c:pt>
                <c:pt idx="15">
                  <c:v>155.74070902551659</c:v>
                </c:pt>
                <c:pt idx="16">
                  <c:v>161.56704915225396</c:v>
                </c:pt>
                <c:pt idx="17">
                  <c:v>168.76691214249021</c:v>
                </c:pt>
                <c:pt idx="18">
                  <c:v>176.11748587086689</c:v>
                </c:pt>
                <c:pt idx="19">
                  <c:v>184.61722897756547</c:v>
                </c:pt>
                <c:pt idx="20">
                  <c:v>192.25894845007909</c:v>
                </c:pt>
                <c:pt idx="21">
                  <c:v>194.33464634355201</c:v>
                </c:pt>
                <c:pt idx="22">
                  <c:v>197.85922246960101</c:v>
                </c:pt>
                <c:pt idx="23">
                  <c:v>202.78643603356741</c:v>
                </c:pt>
                <c:pt idx="24">
                  <c:v>210.0325398184639</c:v>
                </c:pt>
                <c:pt idx="25">
                  <c:v>216.44802192156192</c:v>
                </c:pt>
                <c:pt idx="26">
                  <c:v>222.23325911971077</c:v>
                </c:pt>
                <c:pt idx="27">
                  <c:v>226.56105497516612</c:v>
                </c:pt>
                <c:pt idx="28">
                  <c:v>226.55934235314265</c:v>
                </c:pt>
                <c:pt idx="29">
                  <c:v>220.59599246446308</c:v>
                </c:pt>
                <c:pt idx="30">
                  <c:v>226.77268025346712</c:v>
                </c:pt>
              </c:numCache>
            </c:numRef>
          </c:val>
        </c:ser>
        <c:ser>
          <c:idx val="0"/>
          <c:order val="0"/>
          <c:tx>
            <c:strRef>
              <c:f>'Chart Data'!$M$8</c:f>
              <c:strCache>
                <c:ptCount val="1"/>
                <c:pt idx="0">
                  <c:v>TEUs</c:v>
                </c:pt>
              </c:strCache>
            </c:strRef>
          </c:tx>
          <c:spPr>
            <a:ln w="60325">
              <a:solidFill>
                <a:schemeClr val="accent1">
                  <a:lumMod val="75000"/>
                </a:schemeClr>
              </a:solidFill>
            </a:ln>
          </c:spPr>
          <c:marker>
            <c:symbol val="none"/>
          </c:marker>
          <c:cat>
            <c:numRef>
              <c:f>'Chart Data'!$L$9:$L$40</c:f>
              <c:numCache>
                <c:formatCode>yyyy</c:formatCode>
                <c:ptCount val="32"/>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numCache>
            </c:numRef>
          </c:cat>
          <c:val>
            <c:numRef>
              <c:f>'Chart Data'!$M$9:$M$40</c:f>
              <c:numCache>
                <c:formatCode>0.0</c:formatCode>
                <c:ptCount val="32"/>
                <c:pt idx="0">
                  <c:v>100</c:v>
                </c:pt>
                <c:pt idx="1">
                  <c:v>94.362451924552389</c:v>
                </c:pt>
                <c:pt idx="2">
                  <c:v>99.942266445236385</c:v>
                </c:pt>
                <c:pt idx="3">
                  <c:v>116.42098445213283</c:v>
                </c:pt>
                <c:pt idx="4">
                  <c:v>136.28894205957567</c:v>
                </c:pt>
                <c:pt idx="5">
                  <c:v>135.5979628376212</c:v>
                </c:pt>
                <c:pt idx="6">
                  <c:v>149.55285387516582</c:v>
                </c:pt>
                <c:pt idx="7">
                  <c:v>154.75873576356017</c:v>
                </c:pt>
                <c:pt idx="8">
                  <c:v>165.16083019721736</c:v>
                </c:pt>
                <c:pt idx="9">
                  <c:v>173.71884092697798</c:v>
                </c:pt>
                <c:pt idx="10">
                  <c:v>178.29952851358311</c:v>
                </c:pt>
                <c:pt idx="11">
                  <c:v>188.29241583209227</c:v>
                </c:pt>
                <c:pt idx="12">
                  <c:v>199.50280571464592</c:v>
                </c:pt>
                <c:pt idx="13">
                  <c:v>206.96904102331175</c:v>
                </c:pt>
                <c:pt idx="14">
                  <c:v>229.44540988063281</c:v>
                </c:pt>
                <c:pt idx="15">
                  <c:v>247.01956302016472</c:v>
                </c:pt>
                <c:pt idx="16">
                  <c:v>255.18796214291649</c:v>
                </c:pt>
                <c:pt idx="17">
                  <c:v>276.92673861016954</c:v>
                </c:pt>
                <c:pt idx="18">
                  <c:v>295.08586774778399</c:v>
                </c:pt>
                <c:pt idx="19">
                  <c:v>318.446226664042</c:v>
                </c:pt>
                <c:pt idx="20">
                  <c:v>344.85901057579588</c:v>
                </c:pt>
                <c:pt idx="21">
                  <c:v>344.92613096964169</c:v>
                </c:pt>
                <c:pt idx="22">
                  <c:v>373.78927111258696</c:v>
                </c:pt>
                <c:pt idx="23">
                  <c:v>411.05602389162425</c:v>
                </c:pt>
                <c:pt idx="24">
                  <c:v>449.7725871297099</c:v>
                </c:pt>
                <c:pt idx="25">
                  <c:v>489.44674856458869</c:v>
                </c:pt>
                <c:pt idx="26">
                  <c:v>520.32722893446476</c:v>
                </c:pt>
                <c:pt idx="27">
                  <c:v>528.07980456884775</c:v>
                </c:pt>
                <c:pt idx="28">
                  <c:v>490.76177088433678</c:v>
                </c:pt>
                <c:pt idx="29">
                  <c:v>422.35644088044432</c:v>
                </c:pt>
                <c:pt idx="30">
                  <c:v>467.97093649552869</c:v>
                </c:pt>
              </c:numCache>
            </c:numRef>
          </c:val>
        </c:ser>
        <c:ser>
          <c:idx val="1"/>
          <c:order val="1"/>
          <c:tx>
            <c:strRef>
              <c:f>'Chart Data'!$N$8</c:f>
              <c:strCache>
                <c:ptCount val="1"/>
                <c:pt idx="0">
                  <c:v>Real GDP</c:v>
                </c:pt>
              </c:strCache>
            </c:strRef>
          </c:tx>
          <c:spPr>
            <a:ln w="63500">
              <a:solidFill>
                <a:schemeClr val="tx1"/>
              </a:solidFill>
            </a:ln>
          </c:spPr>
          <c:marker>
            <c:symbol val="none"/>
          </c:marker>
          <c:cat>
            <c:numRef>
              <c:f>'Chart Data'!$L$9:$L$40</c:f>
              <c:numCache>
                <c:formatCode>yyyy</c:formatCode>
                <c:ptCount val="32"/>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numCache>
            </c:numRef>
          </c:cat>
          <c:val>
            <c:numRef>
              <c:f>'Chart Data'!$N$9:$N$40</c:f>
              <c:numCache>
                <c:formatCode>0.0</c:formatCode>
                <c:ptCount val="32"/>
                <c:pt idx="0">
                  <c:v>100</c:v>
                </c:pt>
                <c:pt idx="1">
                  <c:v>102.5381058400411</c:v>
                </c:pt>
                <c:pt idx="2">
                  <c:v>100.54632642575802</c:v>
                </c:pt>
                <c:pt idx="3">
                  <c:v>105.08991265627677</c:v>
                </c:pt>
                <c:pt idx="4">
                  <c:v>112.64086316150026</c:v>
                </c:pt>
                <c:pt idx="5">
                  <c:v>117.30262031169721</c:v>
                </c:pt>
                <c:pt idx="6">
                  <c:v>121.36495975338242</c:v>
                </c:pt>
                <c:pt idx="7">
                  <c:v>125.24918650453844</c:v>
                </c:pt>
                <c:pt idx="8">
                  <c:v>130.39732830964437</c:v>
                </c:pt>
                <c:pt idx="9">
                  <c:v>135.05566021579037</c:v>
                </c:pt>
                <c:pt idx="10">
                  <c:v>137.59034081178521</c:v>
                </c:pt>
                <c:pt idx="11">
                  <c:v>137.26836787121081</c:v>
                </c:pt>
                <c:pt idx="12">
                  <c:v>141.9266997773592</c:v>
                </c:pt>
                <c:pt idx="13">
                  <c:v>145.97362562082341</c:v>
                </c:pt>
                <c:pt idx="14">
                  <c:v>151.9215619112862</c:v>
                </c:pt>
                <c:pt idx="15">
                  <c:v>155.74070902551659</c:v>
                </c:pt>
                <c:pt idx="16">
                  <c:v>161.56704915225396</c:v>
                </c:pt>
                <c:pt idx="17">
                  <c:v>168.76691214249021</c:v>
                </c:pt>
                <c:pt idx="18">
                  <c:v>176.11748587086689</c:v>
                </c:pt>
                <c:pt idx="19">
                  <c:v>184.61722897756547</c:v>
                </c:pt>
                <c:pt idx="20">
                  <c:v>192.25894845007909</c:v>
                </c:pt>
                <c:pt idx="21">
                  <c:v>194.33464634355201</c:v>
                </c:pt>
                <c:pt idx="22">
                  <c:v>197.85922246960101</c:v>
                </c:pt>
                <c:pt idx="23">
                  <c:v>202.78643603356741</c:v>
                </c:pt>
                <c:pt idx="24">
                  <c:v>210.0325398184639</c:v>
                </c:pt>
                <c:pt idx="25">
                  <c:v>216.44802192156192</c:v>
                </c:pt>
                <c:pt idx="26">
                  <c:v>222.23325911971077</c:v>
                </c:pt>
                <c:pt idx="27">
                  <c:v>226.56105497516612</c:v>
                </c:pt>
                <c:pt idx="28">
                  <c:v>226.55934235314265</c:v>
                </c:pt>
                <c:pt idx="29">
                  <c:v>220.59599246446308</c:v>
                </c:pt>
                <c:pt idx="30">
                  <c:v>226.77268025346712</c:v>
                </c:pt>
              </c:numCache>
            </c:numRef>
          </c:val>
        </c:ser>
        <c:marker val="1"/>
        <c:axId val="121292288"/>
        <c:axId val="121293824"/>
      </c:lineChart>
      <c:dateAx>
        <c:axId val="121292288"/>
        <c:scaling>
          <c:orientation val="minMax"/>
        </c:scaling>
        <c:axPos val="b"/>
        <c:numFmt formatCode="yyyy" sourceLinked="1"/>
        <c:tickLblPos val="nextTo"/>
        <c:txPr>
          <a:bodyPr/>
          <a:lstStyle/>
          <a:p>
            <a:pPr>
              <a:defRPr sz="1400" b="1"/>
            </a:pPr>
            <a:endParaRPr lang="en-US"/>
          </a:p>
        </c:txPr>
        <c:crossAx val="121293824"/>
        <c:crosses val="autoZero"/>
        <c:auto val="1"/>
        <c:lblOffset val="100"/>
      </c:dateAx>
      <c:valAx>
        <c:axId val="121293824"/>
        <c:scaling>
          <c:orientation val="minMax"/>
        </c:scaling>
        <c:axPos val="l"/>
        <c:majorGridlines/>
        <c:numFmt formatCode="0" sourceLinked="0"/>
        <c:tickLblPos val="nextTo"/>
        <c:txPr>
          <a:bodyPr/>
          <a:lstStyle/>
          <a:p>
            <a:pPr>
              <a:defRPr sz="1400" b="1"/>
            </a:pPr>
            <a:endParaRPr lang="en-US"/>
          </a:p>
        </c:txPr>
        <c:crossAx val="121292288"/>
        <c:crosses val="autoZero"/>
        <c:crossBetween val="between"/>
      </c:valAx>
    </c:plotArea>
    <c:plotVisOnly val="1"/>
    <c:dispBlanksAs val="gap"/>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1" tIns="46271" rIns="92541" bIns="4627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9467" y="0"/>
            <a:ext cx="3013763" cy="462042"/>
          </a:xfrm>
          <a:prstGeom prst="rect">
            <a:avLst/>
          </a:prstGeom>
        </p:spPr>
        <p:txBody>
          <a:bodyPr vert="horz" lIns="92541" tIns="46271" rIns="92541" bIns="46271" rtlCol="0"/>
          <a:lstStyle>
            <a:lvl1pPr algn="r" fontAlgn="auto">
              <a:spcBef>
                <a:spcPts val="0"/>
              </a:spcBef>
              <a:spcAft>
                <a:spcPts val="0"/>
              </a:spcAft>
              <a:defRPr sz="1200">
                <a:latin typeface="+mn-lt"/>
              </a:defRPr>
            </a:lvl1pPr>
          </a:lstStyle>
          <a:p>
            <a:pPr>
              <a:defRPr/>
            </a:pPr>
            <a:fld id="{8C7B9BB6-FA9D-44C3-98A0-58FE1169683D}" type="datetimeFigureOut">
              <a:rPr lang="en-US"/>
              <a:pPr>
                <a:defRPr/>
              </a:pPr>
              <a:t>10/28/2011</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1" tIns="46271" rIns="92541" bIns="46271" rtlCol="0" anchor="ctr"/>
          <a:lstStyle/>
          <a:p>
            <a:pPr lvl="0"/>
            <a:endParaRPr lang="en-US" noProof="0" smtClean="0"/>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1" tIns="46271" rIns="92541" bIns="4627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7192"/>
            <a:ext cx="3013763" cy="462042"/>
          </a:xfrm>
          <a:prstGeom prst="rect">
            <a:avLst/>
          </a:prstGeom>
        </p:spPr>
        <p:txBody>
          <a:bodyPr vert="horz" lIns="92541" tIns="46271" rIns="92541" bIns="4627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39467" y="8777192"/>
            <a:ext cx="3013763" cy="462042"/>
          </a:xfrm>
          <a:prstGeom prst="rect">
            <a:avLst/>
          </a:prstGeom>
        </p:spPr>
        <p:txBody>
          <a:bodyPr vert="horz" lIns="92541" tIns="46271" rIns="92541" bIns="46271" rtlCol="0" anchor="b"/>
          <a:lstStyle>
            <a:lvl1pPr algn="r" fontAlgn="auto">
              <a:spcBef>
                <a:spcPts val="0"/>
              </a:spcBef>
              <a:spcAft>
                <a:spcPts val="0"/>
              </a:spcAft>
              <a:defRPr sz="1200">
                <a:latin typeface="+mn-lt"/>
              </a:defRPr>
            </a:lvl1pPr>
          </a:lstStyle>
          <a:p>
            <a:pPr>
              <a:defRPr/>
            </a:pPr>
            <a:fld id="{D2D9FBEF-73FB-4075-AEF9-8446633179F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Arial" pitchFamily="34" charset="0"/>
              </a:rPr>
              <a:t>Updated July 2011</a:t>
            </a:r>
          </a:p>
        </p:txBody>
      </p:sp>
      <p:sp>
        <p:nvSpPr>
          <p:cNvPr id="44036" name="Slide Number Placeholder 3"/>
          <p:cNvSpPr>
            <a:spLocks noGrp="1"/>
          </p:cNvSpPr>
          <p:nvPr>
            <p:ph type="sldNum" sz="quarter" idx="5"/>
          </p:nvPr>
        </p:nvSpPr>
        <p:spPr>
          <a:noFill/>
        </p:spPr>
        <p:txBody>
          <a:bodyPr/>
          <a:lstStyle/>
          <a:p>
            <a:fld id="{11103162-E251-4C65-8F3A-CA837FD92D68}"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$400 Million in</a:t>
            </a:r>
            <a:r>
              <a:rPr lang="en-US" baseline="0" dirty="0" smtClean="0"/>
              <a:t> Facilities Investment</a:t>
            </a:r>
            <a:endParaRPr lang="en-US" dirty="0"/>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62050" y="679450"/>
            <a:ext cx="4654550" cy="3490913"/>
          </a:xfr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422">
              <a:defRPr/>
            </a:pPr>
            <a:r>
              <a:rPr lang="en-US" b="1" u="sng" dirty="0" smtClean="0">
                <a:solidFill>
                  <a:schemeClr val="bg1"/>
                </a:solidFill>
                <a:latin typeface="Arial" charset="0"/>
              </a:rPr>
              <a:t>Phase 1 – Sept. 2007</a:t>
            </a:r>
            <a:br>
              <a:rPr lang="en-US" b="1" u="sng" dirty="0" smtClean="0">
                <a:solidFill>
                  <a:schemeClr val="bg1"/>
                </a:solidFill>
                <a:latin typeface="Arial" charset="0"/>
              </a:rPr>
            </a:br>
            <a:r>
              <a:rPr lang="en-US" b="1" dirty="0" smtClean="0">
                <a:solidFill>
                  <a:schemeClr val="bg1"/>
                </a:solidFill>
                <a:latin typeface="Arial" charset="0"/>
              </a:rPr>
              <a:t>Total  Acreage:  230 </a:t>
            </a:r>
            <a:br>
              <a:rPr lang="en-US" b="1" dirty="0" smtClean="0">
                <a:solidFill>
                  <a:schemeClr val="bg1"/>
                </a:solidFill>
                <a:latin typeface="Arial" charset="0"/>
              </a:rPr>
            </a:br>
            <a:r>
              <a:rPr lang="en-US" b="1" dirty="0" smtClean="0">
                <a:solidFill>
                  <a:schemeClr val="bg1"/>
                </a:solidFill>
                <a:latin typeface="Arial" charset="0"/>
              </a:rPr>
              <a:t>Pier Length:  3,200 ft</a:t>
            </a:r>
            <a:br>
              <a:rPr lang="en-US" b="1" dirty="0" smtClean="0">
                <a:solidFill>
                  <a:schemeClr val="bg1"/>
                </a:solidFill>
                <a:latin typeface="Arial" charset="0"/>
              </a:rPr>
            </a:br>
            <a:r>
              <a:rPr lang="en-US" b="1" dirty="0" smtClean="0">
                <a:solidFill>
                  <a:schemeClr val="bg1"/>
                </a:solidFill>
                <a:latin typeface="Arial" charset="0"/>
              </a:rPr>
              <a:t>Depth:  55 ft</a:t>
            </a:r>
            <a:br>
              <a:rPr lang="en-US" b="1" dirty="0" smtClean="0">
                <a:solidFill>
                  <a:schemeClr val="bg1"/>
                </a:solidFill>
                <a:latin typeface="Arial" charset="0"/>
              </a:rPr>
            </a:br>
            <a:r>
              <a:rPr lang="en-US" b="1" dirty="0" smtClean="0">
                <a:solidFill>
                  <a:schemeClr val="bg1"/>
                </a:solidFill>
                <a:latin typeface="Arial" charset="0"/>
              </a:rPr>
              <a:t>Cranes: 6 (are the other 2 in service yet?)</a:t>
            </a:r>
            <a:br>
              <a:rPr lang="en-US" b="1" dirty="0" smtClean="0">
                <a:solidFill>
                  <a:schemeClr val="bg1"/>
                </a:solidFill>
                <a:latin typeface="Arial" charset="0"/>
              </a:rPr>
            </a:br>
            <a:r>
              <a:rPr lang="en-US" b="1" dirty="0" smtClean="0">
                <a:solidFill>
                  <a:schemeClr val="bg1"/>
                </a:solidFill>
                <a:latin typeface="Arial" charset="0"/>
              </a:rPr>
              <a:t>Capacity:  1 Million TEUs</a:t>
            </a:r>
            <a:br>
              <a:rPr lang="en-US" b="1" dirty="0" smtClean="0">
                <a:solidFill>
                  <a:schemeClr val="bg1"/>
                </a:solidFill>
                <a:latin typeface="Arial" charset="0"/>
              </a:rPr>
            </a:br>
            <a:r>
              <a:rPr lang="en-US" b="1" dirty="0" smtClean="0">
                <a:solidFill>
                  <a:schemeClr val="bg1"/>
                </a:solidFill>
                <a:latin typeface="Arial" charset="0"/>
              </a:rPr>
              <a:t>Cost:  $500 Million</a:t>
            </a:r>
            <a:br>
              <a:rPr lang="en-US" b="1" dirty="0" smtClean="0">
                <a:solidFill>
                  <a:schemeClr val="bg1"/>
                </a:solidFill>
                <a:latin typeface="Arial" charset="0"/>
              </a:rPr>
            </a:br>
            <a:r>
              <a:rPr lang="en-US" b="1" dirty="0" smtClean="0">
                <a:solidFill>
                  <a:schemeClr val="bg1"/>
                </a:solidFill>
                <a:latin typeface="Arial" charset="0"/>
              </a:rPr>
              <a:t>CSX and NS Served</a:t>
            </a:r>
          </a:p>
          <a:p>
            <a:r>
              <a:rPr lang="en-US" dirty="0" smtClean="0"/>
              <a:t>	</a:t>
            </a:r>
          </a:p>
          <a:p>
            <a:pPr lvl="0" algn="l"/>
            <a:r>
              <a:rPr lang="en-US" sz="2800" dirty="0" smtClean="0"/>
              <a:t>APM II </a:t>
            </a:r>
          </a:p>
          <a:p>
            <a:pPr lvl="0" algn="l"/>
            <a:r>
              <a:rPr lang="en-US" dirty="0" smtClean="0"/>
              <a:t>Open in 2016/2017</a:t>
            </a:r>
          </a:p>
          <a:p>
            <a:pPr lvl="0" algn="l"/>
            <a:r>
              <a:rPr lang="en-US" dirty="0" smtClean="0"/>
              <a:t>1.1 M TEU +/- capacity</a:t>
            </a:r>
          </a:p>
          <a:p>
            <a:pPr lvl="0" algn="l"/>
            <a:r>
              <a:rPr lang="en-US" dirty="0" smtClean="0"/>
              <a:t>$250 M +/-</a:t>
            </a:r>
          </a:p>
          <a:p>
            <a:pPr algn="l"/>
            <a:endParaRPr lang="en-US" dirty="0"/>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2C17E05-9E08-4BDB-9BC1-017D5EDFA8F9}" type="slidenum">
              <a:rPr lang="en-US" smtClean="0">
                <a:latin typeface="Arial" pitchFamily="34" charset="0"/>
              </a:rPr>
              <a:pPr/>
              <a:t>31</a:t>
            </a:fld>
            <a:endParaRPr lang="en-US" smtClean="0">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Modern Terminal Facilities </a:t>
            </a:r>
          </a:p>
          <a:p>
            <a:r>
              <a:rPr lang="en-US" dirty="0" smtClean="0"/>
              <a:t>Unparalleled Natural Assets</a:t>
            </a:r>
          </a:p>
          <a:p>
            <a:endParaRPr lang="en-US" dirty="0" smtClean="0"/>
          </a:p>
          <a:p>
            <a:endParaRPr lang="en-US" dirty="0" smtClean="0"/>
          </a:p>
          <a:p>
            <a:r>
              <a:rPr lang="en-US" dirty="0" smtClean="0"/>
              <a:t>Ranked #1 State for Business by CNBC &amp; FORBES</a:t>
            </a:r>
          </a:p>
          <a:p>
            <a:endParaRPr lang="en-US" dirty="0"/>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Arial" pitchFamily="34" charset="0"/>
              </a:rPr>
              <a:t>Updated July 2011</a:t>
            </a:r>
          </a:p>
        </p:txBody>
      </p:sp>
      <p:sp>
        <p:nvSpPr>
          <p:cNvPr id="44036" name="Slide Number Placeholder 3"/>
          <p:cNvSpPr>
            <a:spLocks noGrp="1"/>
          </p:cNvSpPr>
          <p:nvPr>
            <p:ph type="sldNum" sz="quarter" idx="5"/>
          </p:nvPr>
        </p:nvSpPr>
        <p:spPr>
          <a:noFill/>
        </p:spPr>
        <p:txBody>
          <a:bodyPr/>
          <a:lstStyle/>
          <a:p>
            <a:fld id="{11103162-E251-4C65-8F3A-CA837FD92D68}"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International trade continues to be</a:t>
            </a:r>
            <a:r>
              <a:rPr lang="en-US" baseline="0" dirty="0" smtClean="0"/>
              <a:t> a critical part of the US economy.</a:t>
            </a:r>
          </a:p>
          <a:p>
            <a:pPr>
              <a:buFont typeface="Arial" pitchFamily="34" charset="0"/>
              <a:buChar char="•"/>
            </a:pPr>
            <a:endParaRPr lang="en-US" baseline="0" dirty="0" smtClean="0"/>
          </a:p>
          <a:p>
            <a:pPr>
              <a:buFont typeface="Arial" pitchFamily="34" charset="0"/>
              <a:buChar char="•"/>
            </a:pPr>
            <a:r>
              <a:rPr lang="en-US" baseline="0" dirty="0" smtClean="0"/>
              <a:t>As globalization increases container trade grows faster than most other US economic sectors.</a:t>
            </a:r>
          </a:p>
          <a:p>
            <a:pPr>
              <a:buFont typeface="Arial" pitchFamily="34" charset="0"/>
              <a:buChar char="•"/>
            </a:pPr>
            <a:endParaRPr lang="en-US" baseline="0" dirty="0" smtClean="0"/>
          </a:p>
          <a:p>
            <a:pPr>
              <a:buFont typeface="Arial" pitchFamily="34" charset="0"/>
              <a:buChar char="•"/>
            </a:pPr>
            <a:r>
              <a:rPr lang="en-US" baseline="0" dirty="0" smtClean="0"/>
              <a:t>This is fortunate for Virginia.</a:t>
            </a:r>
          </a:p>
          <a:p>
            <a:endParaRPr lang="en-US" dirty="0"/>
          </a:p>
        </p:txBody>
      </p:sp>
      <p:sp>
        <p:nvSpPr>
          <p:cNvPr id="4" name="Slide Number Placeholder 3"/>
          <p:cNvSpPr>
            <a:spLocks noGrp="1"/>
          </p:cNvSpPr>
          <p:nvPr>
            <p:ph type="sldNum" sz="quarter" idx="10"/>
          </p:nvPr>
        </p:nvSpPr>
        <p:spPr/>
        <p:txBody>
          <a:bodyPr/>
          <a:lstStyle/>
          <a:p>
            <a:fld id="{5A75853E-54C7-4A03-B8A9-8912121C5E6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159A863-790D-4F01-B51C-4B44CAC25441}" type="slidenum">
              <a:rPr lang="en-US" smtClean="0"/>
              <a:pPr>
                <a:defRPr/>
              </a:pPr>
              <a:t>8</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A6DB51CC-049D-4EE4-96DD-82B6231A5C2C}" type="slidenum">
              <a:rPr lang="en-US" smtClean="0"/>
              <a:pPr/>
              <a:t>9</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dirty="0" smtClean="0"/>
              <a:t>Trade is shifting from the traditional China to West Coast pattern</a:t>
            </a:r>
          </a:p>
          <a:p>
            <a:pPr eaLnBrk="1" hangingPunct="1"/>
            <a:r>
              <a:rPr lang="en-US" dirty="0" smtClean="0"/>
              <a:t>The Panama Canal Expansion </a:t>
            </a:r>
          </a:p>
          <a:p>
            <a:pPr eaLnBrk="1" hangingPunct="1"/>
            <a:r>
              <a:rPr lang="en-US" dirty="0" smtClean="0"/>
              <a:t>The growth of manufacturing in global regions that make the Suez Canal more attractive</a:t>
            </a:r>
          </a:p>
          <a:p>
            <a:pPr eaLnBrk="1" hangingPunct="1"/>
            <a:r>
              <a:rPr lang="en-US" dirty="0" smtClean="0"/>
              <a:t>The shifting trade patterns will put more pressure on the East Coast</a:t>
            </a:r>
          </a:p>
          <a:p>
            <a:pPr eaLnBrk="1" hangingPunct="1"/>
            <a:r>
              <a:rPr lang="en-US" dirty="0" smtClean="0"/>
              <a:t> Capacity needs to expand at accelerated rates to stay competitive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CEF9554-ADC2-45BD-8F0C-33EFDA55003A}" type="slidenum">
              <a:rPr lang="en-US" smtClean="0">
                <a:latin typeface="Arial" pitchFamily="34" charset="0"/>
              </a:rPr>
              <a:pPr/>
              <a:t>15</a:t>
            </a:fld>
            <a:endParaRPr lang="en-US" smtClean="0">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26684" y="4387465"/>
            <a:ext cx="5101475" cy="4161615"/>
          </a:xfrm>
          <a:noFill/>
          <a:ln/>
        </p:spPr>
        <p:txBody>
          <a:bodyPr lIns="92570" tIns="46286" rIns="92570" bIns="46286"/>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58280B1-CE99-4C24-A4E3-EBB45CCC0F45}" type="slidenum">
              <a:rPr lang="en-US"/>
              <a:pPr/>
              <a:t>17</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smtClean="0"/>
              <a:t>The Panama Canal Expansion adds to our level of assurance that cargo demand will continue to grow.</a:t>
            </a:r>
          </a:p>
          <a:p>
            <a:pPr eaLnBrk="1" hangingPunct="1"/>
            <a:r>
              <a:rPr lang="en-US" smtClean="0"/>
              <a:t>West Coast Ports are becoming more congested and fuel prices make it more costly every day to ship by rail across the country from West Coast Ports</a:t>
            </a:r>
          </a:p>
          <a:p>
            <a:pPr eaLnBrk="1" hangingPunct="1"/>
            <a:r>
              <a:rPr lang="en-US" smtClean="0"/>
              <a:t>The Panama Canal is almost at full capacity today.  This expansion is scheduled to open by 2015 and will add sufficient capacity, and through widening and deepening, allow bigger ships to move through the canal.</a:t>
            </a:r>
          </a:p>
          <a:p>
            <a:pPr eaLnBrk="1" hangingPunct="1"/>
            <a:endParaRPr lang="en-US" smtClean="0"/>
          </a:p>
          <a:p>
            <a:pPr eaLnBrk="1" hangingPunct="1"/>
            <a:r>
              <a:rPr lang="en-US" smtClean="0"/>
              <a:t>The last point on bigger ships is of particular importance to Virginia.  Not only will more cargo come to the East Coast when capacity is increased, but when it is moved on the largest ships only Virginia has channels, berths and cranes large enough to work these ships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Tunnel Crossings</a:t>
            </a:r>
          </a:p>
          <a:p>
            <a:pPr lvl="1"/>
            <a:r>
              <a:rPr lang="en-US" dirty="0" smtClean="0"/>
              <a:t>CBBT Thimble Shoal Channel</a:t>
            </a:r>
          </a:p>
          <a:p>
            <a:pPr lvl="1"/>
            <a:r>
              <a:rPr lang="en-US" dirty="0" smtClean="0"/>
              <a:t>Hampton Roads Bridge Tunnel (HRBT)</a:t>
            </a:r>
          </a:p>
          <a:p>
            <a:pPr lvl="1"/>
            <a:r>
              <a:rPr lang="en-US" dirty="0" smtClean="0"/>
              <a:t>Monitor-Merrimac Memorial Bridge Tunnel (MMBT)</a:t>
            </a:r>
          </a:p>
          <a:p>
            <a:r>
              <a:rPr lang="en-US" dirty="0" smtClean="0"/>
              <a:t>Available Channel Depths:</a:t>
            </a:r>
          </a:p>
          <a:p>
            <a:pPr lvl="1"/>
            <a:r>
              <a:rPr lang="en-US" dirty="0" smtClean="0"/>
              <a:t>CBBT – 50 (55’ if cover reduced to 5’)</a:t>
            </a:r>
          </a:p>
          <a:p>
            <a:pPr lvl="1"/>
            <a:r>
              <a:rPr lang="en-US" dirty="0" smtClean="0"/>
              <a:t>HRBT – 60 (65’ if channel re-aligned)</a:t>
            </a:r>
          </a:p>
          <a:p>
            <a:pPr lvl="1"/>
            <a:r>
              <a:rPr lang="en-US" dirty="0" smtClean="0"/>
              <a:t>MMBT – 60’</a:t>
            </a:r>
          </a:p>
          <a:p>
            <a:r>
              <a:rPr lang="en-US" dirty="0" smtClean="0"/>
              <a:t>Planned Third Harbor Crossing</a:t>
            </a:r>
          </a:p>
          <a:p>
            <a:pPr lvl="1"/>
            <a:r>
              <a:rPr lang="en-US" dirty="0" smtClean="0"/>
              <a:t>65’ Recommended by VPA to VDOT</a:t>
            </a:r>
          </a:p>
          <a:p>
            <a:endParaRPr lang="en-US" dirty="0"/>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D9FBEF-73FB-4075-AEF9-8446633179F6}"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descr="Content5.jp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pic>
        <p:nvPicPr>
          <p:cNvPr id="4" name="Picture 7" descr="Title.jpg"/>
          <p:cNvPicPr>
            <a:picLocks noChangeAspect="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1524000"/>
            <a:ext cx="7772400" cy="990600"/>
          </a:xfrm>
        </p:spPr>
        <p:txBody>
          <a:bodyPr>
            <a:normAutofit/>
          </a:bodyPr>
          <a:lstStyle>
            <a:lvl1pPr algn="ctr">
              <a:defRPr sz="3600" b="1">
                <a:solidFill>
                  <a:schemeClr val="tx1">
                    <a:lumMod val="75000"/>
                    <a:lumOff val="25000"/>
                  </a:schemeClr>
                </a:solidFill>
              </a:defRPr>
            </a:lvl1pPr>
          </a:lstStyle>
          <a:p>
            <a:r>
              <a:rPr lang="en-US" dirty="0" smtClean="0"/>
              <a:t>Click to edit Master title style</a:t>
            </a:r>
            <a:endParaRPr lang="en-US" dirty="0"/>
          </a:p>
        </p:txBody>
      </p:sp>
      <p:pic>
        <p:nvPicPr>
          <p:cNvPr id="5" name="Picture 4" descr="VPA_logo_4C_1.jpg"/>
          <p:cNvPicPr>
            <a:picLocks noChangeAspect="1"/>
          </p:cNvPicPr>
          <p:nvPr userDrawn="1"/>
        </p:nvPicPr>
        <p:blipFill>
          <a:blip r:embed="rId4" cstate="screen"/>
          <a:stretch>
            <a:fillRect/>
          </a:stretch>
        </p:blipFill>
        <p:spPr>
          <a:xfrm>
            <a:off x="228600" y="228600"/>
            <a:ext cx="2971800" cy="11820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Content5.jp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52600" y="0"/>
            <a:ext cx="7239000" cy="914400"/>
          </a:xfrm>
        </p:spPr>
        <p:txBody>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VPA_logo_4C_1.jpg"/>
          <p:cNvPicPr>
            <a:picLocks noChangeAspect="1"/>
          </p:cNvPicPr>
          <p:nvPr userDrawn="1"/>
        </p:nvPicPr>
        <p:blipFill>
          <a:blip r:embed="rId3" cstate="screen"/>
          <a:stretch>
            <a:fillRect/>
          </a:stretch>
        </p:blipFill>
        <p:spPr>
          <a:xfrm>
            <a:off x="12700" y="127000"/>
            <a:ext cx="1596443" cy="635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E5D3234-C241-4277-A79F-0CDE3AD25D3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5" name="Title Placeholder 1"/>
          <p:cNvSpPr>
            <a:spLocks noGrp="1"/>
          </p:cNvSpPr>
          <p:nvPr>
            <p:ph type="title"/>
          </p:nvPr>
        </p:nvSpPr>
        <p:spPr bwMode="auto">
          <a:xfrm>
            <a:off x="1828800" y="0"/>
            <a:ext cx="6858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rtl="0" eaLnBrk="1" fontAlgn="base" hangingPunct="1">
        <a:spcBef>
          <a:spcPct val="0"/>
        </a:spcBef>
        <a:spcAft>
          <a:spcPct val="0"/>
        </a:spcAft>
        <a:defRPr sz="4000" kern="12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04800" y="1524000"/>
            <a:ext cx="8382000" cy="1087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0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accent5">
                    <a:lumMod val="75000"/>
                  </a:schemeClr>
                </a:solidFill>
                <a:effectLst/>
                <a:uLnTx/>
                <a:uFillTx/>
                <a:latin typeface="+mj-lt"/>
                <a:ea typeface="+mj-ea"/>
                <a:cs typeface="+mj-cs"/>
              </a:rPr>
              <a:t>The Port of Virginia Response to the Panama Canal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i="0" u="none" strike="noStrike" kern="1200" cap="none" spc="0" normalizeH="0" baseline="0" noProof="0" dirty="0" smtClean="0">
                <a:ln>
                  <a:noFill/>
                </a:ln>
                <a:solidFill>
                  <a:schemeClr val="accent5">
                    <a:lumMod val="75000"/>
                  </a:schemeClr>
                </a:solidFill>
                <a:effectLst/>
                <a:uLnTx/>
                <a:uFillTx/>
                <a:latin typeface="+mj-lt"/>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900" dirty="0" smtClean="0">
                <a:solidFill>
                  <a:schemeClr val="accent5">
                    <a:lumMod val="75000"/>
                  </a:schemeClr>
                </a:solidFill>
                <a:latin typeface="+mj-lt"/>
                <a:ea typeface="+mj-ea"/>
                <a:cs typeface="+mj-cs"/>
              </a:rPr>
              <a:t>NOAA </a:t>
            </a:r>
            <a:r>
              <a:rPr kumimoji="0" lang="en-US" sz="2900" i="0" u="none" strike="noStrike" kern="1200" cap="none" spc="0" normalizeH="0" baseline="0" noProof="0" dirty="0" smtClean="0">
                <a:ln>
                  <a:noFill/>
                </a:ln>
                <a:solidFill>
                  <a:schemeClr val="accent5">
                    <a:lumMod val="75000"/>
                  </a:schemeClr>
                </a:solidFill>
                <a:effectLst/>
                <a:uLnTx/>
                <a:uFillTx/>
                <a:latin typeface="+mj-lt"/>
                <a:ea typeface="+mj-ea"/>
                <a:cs typeface="+mj-cs"/>
              </a:rPr>
              <a:t>Hydrographic</a:t>
            </a:r>
            <a:r>
              <a:rPr kumimoji="0" lang="en-US" sz="2900" i="0" u="none" strike="noStrike" kern="1200" cap="none" spc="0" normalizeH="0" noProof="0" dirty="0" smtClean="0">
                <a:ln>
                  <a:noFill/>
                </a:ln>
                <a:solidFill>
                  <a:schemeClr val="accent5">
                    <a:lumMod val="75000"/>
                  </a:schemeClr>
                </a:solidFill>
                <a:effectLst/>
                <a:uLnTx/>
                <a:uFillTx/>
                <a:latin typeface="+mj-lt"/>
                <a:ea typeface="+mj-ea"/>
                <a:cs typeface="+mj-cs"/>
              </a:rPr>
              <a:t> Services </a:t>
            </a:r>
            <a:r>
              <a:rPr lang="en-US" sz="2900" dirty="0" smtClean="0">
                <a:solidFill>
                  <a:schemeClr val="accent5">
                    <a:lumMod val="75000"/>
                  </a:schemeClr>
                </a:solidFill>
                <a:latin typeface="+mj-lt"/>
                <a:ea typeface="+mj-ea"/>
                <a:cs typeface="+mj-cs"/>
              </a:rPr>
              <a:t>Review </a:t>
            </a:r>
            <a:r>
              <a:rPr kumimoji="0" lang="en-US" sz="2900" i="0" u="none" strike="noStrike" kern="1200" cap="none" spc="0" normalizeH="0" baseline="0" noProof="0" dirty="0" smtClean="0">
                <a:ln>
                  <a:noFill/>
                </a:ln>
                <a:solidFill>
                  <a:schemeClr val="accent5">
                    <a:lumMod val="75000"/>
                  </a:schemeClr>
                </a:solidFill>
                <a:effectLst/>
                <a:uLnTx/>
                <a:uFillTx/>
                <a:latin typeface="+mj-lt"/>
                <a:ea typeface="+mj-ea"/>
                <a:cs typeface="+mj-cs"/>
              </a:rPr>
              <a:t>Panel</a:t>
            </a:r>
            <a:endParaRPr kumimoji="0" lang="en-US" sz="2900" i="0" u="none" strike="noStrike" kern="1200" cap="none" spc="0" normalizeH="0" baseline="0" noProof="0" dirty="0">
              <a:ln>
                <a:noFill/>
              </a:ln>
              <a:solidFill>
                <a:schemeClr val="accent5">
                  <a:lumMod val="75000"/>
                </a:schemeClr>
              </a:solidFill>
              <a:effectLst/>
              <a:uLnTx/>
              <a:uFillTx/>
              <a:latin typeface="+mj-lt"/>
              <a:ea typeface="+mj-ea"/>
              <a:cs typeface="+mj-cs"/>
            </a:endParaRPr>
          </a:p>
        </p:txBody>
      </p:sp>
      <p:sp>
        <p:nvSpPr>
          <p:cNvPr id="10" name="Rectangle 3"/>
          <p:cNvSpPr txBox="1">
            <a:spLocks noChangeArrowheads="1"/>
          </p:cNvSpPr>
          <p:nvPr/>
        </p:nvSpPr>
        <p:spPr>
          <a:xfrm>
            <a:off x="1143000" y="3733800"/>
            <a:ext cx="6858000" cy="1184275"/>
          </a:xfrm>
          <a:prstGeom prst="rect">
            <a:avLst/>
          </a:prstGeom>
        </p:spPr>
        <p:txBody>
          <a:bodyPr/>
          <a:lstStyle/>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Ms.</a:t>
            </a:r>
            <a:r>
              <a:rPr kumimoji="0" lang="en-US" sz="2200" b="1" i="0" u="none" strike="noStrike" kern="1200" cap="none" spc="0" normalizeH="0" noProof="0" dirty="0" smtClean="0">
                <a:ln>
                  <a:noFill/>
                </a:ln>
                <a:solidFill>
                  <a:schemeClr val="bg1"/>
                </a:solidFill>
                <a:effectLst/>
                <a:uLnTx/>
                <a:uFillTx/>
                <a:latin typeface="+mn-lt"/>
                <a:ea typeface="+mn-ea"/>
                <a:cs typeface="+mn-cs"/>
              </a:rPr>
              <a:t> Heather  Wood</a:t>
            </a:r>
            <a:endParaRPr kumimoji="0" lang="en-US" sz="2200" b="1"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Director, Environmental Affairs</a:t>
            </a: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Virginia Port Authority</a:t>
            </a:r>
            <a:br>
              <a:rPr kumimoji="0" lang="en-US" sz="2200" b="1" i="0" u="none" strike="noStrike" kern="1200" cap="none" spc="0" normalizeH="0" baseline="0" noProof="0" dirty="0" smtClean="0">
                <a:ln>
                  <a:noFill/>
                </a:ln>
                <a:solidFill>
                  <a:schemeClr val="bg1"/>
                </a:solidFill>
                <a:effectLst/>
                <a:uLnTx/>
                <a:uFillTx/>
                <a:latin typeface="+mn-lt"/>
                <a:ea typeface="+mn-ea"/>
                <a:cs typeface="+mn-cs"/>
              </a:rPr>
            </a:br>
            <a:endParaRPr kumimoji="0" lang="en-US" sz="2200" b="1"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October</a:t>
            </a:r>
            <a:r>
              <a:rPr lang="en-US" sz="2200" b="1" dirty="0" smtClean="0">
                <a:solidFill>
                  <a:schemeClr val="bg1"/>
                </a:solidFill>
                <a:latin typeface="+mn-lt"/>
              </a:rPr>
              <a:t> 26</a:t>
            </a:r>
            <a:r>
              <a:rPr kumimoji="0" lang="en-US" sz="2200" b="1" i="0" u="none" strike="noStrike" kern="1200" cap="none" spc="0" normalizeH="0" baseline="0" noProof="0" dirty="0" smtClean="0">
                <a:ln>
                  <a:noFill/>
                </a:ln>
                <a:solidFill>
                  <a:schemeClr val="bg1"/>
                </a:solidFill>
                <a:effectLst/>
                <a:uLnTx/>
                <a:uFillTx/>
                <a:latin typeface="+mn-lt"/>
                <a:ea typeface="+mn-ea"/>
                <a:cs typeface="+mn-cs"/>
              </a:rPr>
              <a:t>, 2011</a:t>
            </a:r>
            <a:endParaRPr kumimoji="0" lang="en-US" sz="22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Ideally Located</a:t>
            </a:r>
            <a:endParaRPr lang="en-US" dirty="0"/>
          </a:p>
        </p:txBody>
      </p:sp>
      <p:sp>
        <p:nvSpPr>
          <p:cNvPr id="3" name="Content Placeholder 2"/>
          <p:cNvSpPr>
            <a:spLocks noGrp="1"/>
          </p:cNvSpPr>
          <p:nvPr>
            <p:ph idx="1"/>
          </p:nvPr>
        </p:nvSpPr>
        <p:spPr>
          <a:xfrm>
            <a:off x="5257800" y="1066800"/>
            <a:ext cx="3886200" cy="4754563"/>
          </a:xfrm>
        </p:spPr>
        <p:txBody>
          <a:bodyPr/>
          <a:lstStyle/>
          <a:p>
            <a:pPr marL="231775" indent="-231775">
              <a:buClr>
                <a:schemeClr val="tx1"/>
              </a:buClr>
              <a:buFont typeface="Arial" pitchFamily="34" charset="0"/>
              <a:buChar char="•"/>
            </a:pPr>
            <a:r>
              <a:rPr lang="en-US" altLang="ko-KR" sz="1800" dirty="0" smtClean="0">
                <a:latin typeface="Calibri" pitchFamily="34" charset="0"/>
                <a:cs typeface="Arial" pitchFamily="34" charset="0"/>
              </a:rPr>
              <a:t>Central location along the Atlantic Coast</a:t>
            </a:r>
          </a:p>
          <a:p>
            <a:pPr marL="231775" indent="-231775">
              <a:buFont typeface="Arial" pitchFamily="34" charset="0"/>
              <a:buNone/>
            </a:pPr>
            <a:endParaRPr lang="ko-KR" altLang="en-US" sz="1800" dirty="0" smtClean="0">
              <a:latin typeface="Calibri" pitchFamily="34" charset="0"/>
              <a:cs typeface="Arial" pitchFamily="34" charset="0"/>
            </a:endParaRPr>
          </a:p>
          <a:p>
            <a:pPr marL="231775" indent="-231775">
              <a:buClr>
                <a:schemeClr val="tx1"/>
              </a:buClr>
              <a:buFont typeface="Arial" pitchFamily="34" charset="0"/>
              <a:buChar char="•"/>
            </a:pPr>
            <a:r>
              <a:rPr lang="en-US" altLang="ko-KR" sz="1800" dirty="0" smtClean="0">
                <a:latin typeface="Calibri" pitchFamily="34" charset="0"/>
                <a:cs typeface="Arial" pitchFamily="34" charset="0"/>
              </a:rPr>
              <a:t>Nearly 50 percent of the nation’s population and 50 percent of the manufacturing activity are within a day’s drive of the Port of Virginia</a:t>
            </a:r>
            <a:endParaRPr lang="ko-KR" altLang="en-US" sz="1800" dirty="0" smtClean="0">
              <a:latin typeface="Calibri" pitchFamily="34" charset="0"/>
              <a:cs typeface="Arial" pitchFamily="34" charset="0"/>
            </a:endParaRPr>
          </a:p>
          <a:p>
            <a:pPr marL="231775" indent="-231775">
              <a:buFont typeface="Arial" pitchFamily="34" charset="0"/>
              <a:buNone/>
            </a:pPr>
            <a:endParaRPr lang="en-US" altLang="ja-JP" sz="1800" dirty="0" smtClean="0">
              <a:latin typeface="Calibri" pitchFamily="34" charset="0"/>
              <a:cs typeface="Arial" pitchFamily="34" charset="0"/>
            </a:endParaRPr>
          </a:p>
          <a:p>
            <a:pPr marL="231775" indent="-231775">
              <a:buClr>
                <a:schemeClr val="tx1"/>
              </a:buClr>
              <a:buFont typeface="Arial" pitchFamily="34" charset="0"/>
              <a:buChar char="•"/>
            </a:pPr>
            <a:r>
              <a:rPr lang="en-US" altLang="ko-KR" sz="1800" dirty="0" smtClean="0">
                <a:latin typeface="Calibri" pitchFamily="34" charset="0"/>
                <a:cs typeface="Arial" pitchFamily="34" charset="0"/>
              </a:rPr>
              <a:t>Well-developed transportation system provides access to major markets: The 3</a:t>
            </a:r>
            <a:r>
              <a:rPr lang="en-US" altLang="ko-KR" sz="1800" baseline="30000" dirty="0" smtClean="0">
                <a:latin typeface="Calibri" pitchFamily="34" charset="0"/>
                <a:cs typeface="Arial" pitchFamily="34" charset="0"/>
              </a:rPr>
              <a:t>rd</a:t>
            </a:r>
            <a:r>
              <a:rPr lang="en-US" altLang="ko-KR" sz="1800" dirty="0" smtClean="0">
                <a:latin typeface="Calibri" pitchFamily="34" charset="0"/>
                <a:cs typeface="Arial" pitchFamily="34" charset="0"/>
              </a:rPr>
              <a:t> largest state maintained transportation network </a:t>
            </a:r>
          </a:p>
          <a:p>
            <a:pPr marL="231775" indent="-231775">
              <a:buFont typeface="Arial" pitchFamily="34" charset="0"/>
              <a:buChar char="•"/>
            </a:pPr>
            <a:endParaRPr lang="ko-KR" altLang="en-US" sz="1800" dirty="0" smtClean="0">
              <a:latin typeface="Calibri" pitchFamily="34" charset="0"/>
              <a:cs typeface="Arial" pitchFamily="34" charset="0"/>
            </a:endParaRPr>
          </a:p>
          <a:p>
            <a:pPr marL="231775" indent="-231775">
              <a:buClr>
                <a:schemeClr val="tx1"/>
              </a:buClr>
              <a:buFont typeface="Arial" pitchFamily="34" charset="0"/>
              <a:buChar char="•"/>
            </a:pPr>
            <a:r>
              <a:rPr lang="en-US" altLang="ko-KR" sz="1800" dirty="0" smtClean="0">
                <a:latin typeface="Calibri" pitchFamily="34" charset="0"/>
                <a:cs typeface="Arial" pitchFamily="34" charset="0"/>
              </a:rPr>
              <a:t>The 3</a:t>
            </a:r>
            <a:r>
              <a:rPr lang="en-US" altLang="ko-KR" sz="1800" baseline="30000" dirty="0" smtClean="0">
                <a:latin typeface="Calibri" pitchFamily="34" charset="0"/>
                <a:cs typeface="Arial" pitchFamily="34" charset="0"/>
              </a:rPr>
              <a:t>rd</a:t>
            </a:r>
            <a:r>
              <a:rPr lang="en-US" altLang="ko-KR" sz="1800" dirty="0" smtClean="0">
                <a:latin typeface="Calibri" pitchFamily="34" charset="0"/>
                <a:cs typeface="Arial" pitchFamily="34" charset="0"/>
              </a:rPr>
              <a:t> largest container port on the U.S. East Coast and the Virginia  Inland Port provides an interface between truck and rail services for transfer of ocean-going containers </a:t>
            </a:r>
            <a:endParaRPr lang="ko-KR" altLang="en-US" sz="1800" dirty="0" smtClean="0">
              <a:latin typeface="Calibri" pitchFamily="34" charset="0"/>
              <a:cs typeface="Arial" pitchFamily="34" charset="0"/>
            </a:endParaRPr>
          </a:p>
          <a:p>
            <a:endParaRPr lang="en-US" sz="1600" dirty="0"/>
          </a:p>
        </p:txBody>
      </p:sp>
      <p:pic>
        <p:nvPicPr>
          <p:cNvPr id="4" name="Picture 11" descr="K:\Research\Project Support\PMaster\2008 International Documents\east_usa_kilometers08.jpg"/>
          <p:cNvPicPr>
            <a:picLocks noChangeAspect="1" noChangeArrowheads="1"/>
          </p:cNvPicPr>
          <p:nvPr/>
        </p:nvPicPr>
        <p:blipFill>
          <a:blip r:embed="rId2" cstate="screen"/>
          <a:srcRect/>
          <a:stretch>
            <a:fillRect/>
          </a:stretch>
        </p:blipFill>
        <p:spPr bwMode="auto">
          <a:xfrm>
            <a:off x="152400" y="1066800"/>
            <a:ext cx="5070475" cy="5607445"/>
          </a:xfrm>
          <a:prstGeom prst="rect">
            <a:avLst/>
          </a:prstGeom>
          <a:noFill/>
          <a:ln w="9525">
            <a:noFill/>
            <a:miter lim="800000"/>
            <a:headEnd/>
            <a:tailEnd/>
          </a:ln>
        </p:spPr>
      </p:pic>
    </p:spTree>
    <p:extLst>
      <p:ext uri="{BB962C8B-B14F-4D97-AF65-F5344CB8AC3E}">
        <p14:creationId xmlns="" xmlns:p14="http://schemas.microsoft.com/office/powerpoint/2010/main" val="1829249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3200" smtClean="0">
                <a:effectLst/>
                <a:latin typeface="Arial" charset="0"/>
                <a:cs typeface="Arial" charset="0"/>
              </a:rPr>
              <a:t>Rail Gateway to the Midwest</a:t>
            </a:r>
            <a:br>
              <a:rPr lang="en-US" sz="3200" smtClean="0">
                <a:effectLst/>
                <a:latin typeface="Arial" charset="0"/>
                <a:cs typeface="Arial" charset="0"/>
              </a:rPr>
            </a:br>
            <a:r>
              <a:rPr lang="en-US" sz="3200" smtClean="0">
                <a:effectLst/>
                <a:latin typeface="Arial" charset="0"/>
                <a:cs typeface="Arial" charset="0"/>
              </a:rPr>
              <a:t>Serviced by Two Class 1 Railroads</a:t>
            </a:r>
          </a:p>
        </p:txBody>
      </p:sp>
      <p:pic>
        <p:nvPicPr>
          <p:cNvPr id="16387" name="Content Placeholder 3" descr="RailMap.jpg"/>
          <p:cNvPicPr>
            <a:picLocks noGrp="1" noChangeAspect="1"/>
          </p:cNvPicPr>
          <p:nvPr>
            <p:ph idx="1"/>
          </p:nvPr>
        </p:nvPicPr>
        <p:blipFill>
          <a:blip r:embed="rId2" cstate="screen"/>
          <a:srcRect/>
          <a:stretch>
            <a:fillRect/>
          </a:stretch>
        </p:blipFill>
        <p:spPr>
          <a:xfrm>
            <a:off x="0" y="1201737"/>
            <a:ext cx="7315200" cy="5427663"/>
          </a:xfrm>
        </p:spPr>
      </p:pic>
      <p:pic>
        <p:nvPicPr>
          <p:cNvPr id="5" name="Picture 2" descr="438324221@05112009-0F63"/>
          <p:cNvPicPr>
            <a:picLocks noChangeAspect="1" noChangeArrowheads="1"/>
          </p:cNvPicPr>
          <p:nvPr/>
        </p:nvPicPr>
        <p:blipFill>
          <a:blip r:embed="rId3" cstate="screen">
            <a:duotone>
              <a:prstClr val="black"/>
              <a:schemeClr val="tx2">
                <a:tint val="45000"/>
                <a:satMod val="400000"/>
              </a:schemeClr>
            </a:duotone>
          </a:blip>
          <a:stretch>
            <a:fillRect/>
          </a:stretch>
        </p:blipFill>
        <p:spPr bwMode="auto">
          <a:xfrm>
            <a:off x="6858000" y="1219200"/>
            <a:ext cx="2075480" cy="809625"/>
          </a:xfrm>
          <a:prstGeom prst="rect">
            <a:avLst/>
          </a:prstGeom>
          <a:noFill/>
          <a:ln>
            <a:noFill/>
          </a:ln>
        </p:spPr>
      </p:pic>
      <p:pic>
        <p:nvPicPr>
          <p:cNvPr id="6" name="Picture 3" descr="438324221@05112009-0F6A"/>
          <p:cNvPicPr>
            <a:picLocks noChangeAspect="1" noChangeArrowheads="1"/>
          </p:cNvPicPr>
          <p:nvPr/>
        </p:nvPicPr>
        <p:blipFill>
          <a:blip r:embed="rId4" cstate="screen">
            <a:duotone>
              <a:schemeClr val="accent1">
                <a:shade val="45000"/>
                <a:satMod val="135000"/>
              </a:schemeClr>
              <a:prstClr val="white"/>
            </a:duotone>
          </a:blip>
          <a:srcRect/>
          <a:stretch>
            <a:fillRect/>
          </a:stretch>
        </p:blipFill>
        <p:spPr bwMode="auto">
          <a:xfrm>
            <a:off x="7010400" y="2438400"/>
            <a:ext cx="1752600" cy="880414"/>
          </a:xfrm>
          <a:prstGeom prst="rect">
            <a:avLst/>
          </a:prstGeom>
          <a:noFill/>
          <a:ln w="9525">
            <a:noFill/>
            <a:miter lim="800000"/>
            <a:headEnd/>
            <a:tailEnd/>
          </a:ln>
        </p:spPr>
      </p:pic>
      <p:sp>
        <p:nvSpPr>
          <p:cNvPr id="7" name="TextBox 6"/>
          <p:cNvSpPr txBox="1"/>
          <p:nvPr/>
        </p:nvSpPr>
        <p:spPr>
          <a:xfrm>
            <a:off x="3962400" y="4876800"/>
            <a:ext cx="5105400" cy="1323439"/>
          </a:xfrm>
          <a:prstGeom prst="rect">
            <a:avLst/>
          </a:prstGeom>
          <a:noFill/>
        </p:spPr>
        <p:txBody>
          <a:bodyPr wrap="square">
            <a:spAutoFit/>
          </a:bodyPr>
          <a:lstStyle/>
          <a:p>
            <a:pPr>
              <a:buFont typeface="Arial" pitchFamily="34" charset="0"/>
              <a:buChar char="•"/>
              <a:defRPr/>
            </a:pPr>
            <a:r>
              <a:rPr lang="en-US" sz="2000" b="1" dirty="0">
                <a:latin typeface="Arial Narrow" pitchFamily="34" charset="0"/>
              </a:rPr>
              <a:t>Expanded On Dock Rail Yard at NIT</a:t>
            </a:r>
          </a:p>
          <a:p>
            <a:pPr>
              <a:buFont typeface="Arial" pitchFamily="34" charset="0"/>
              <a:buChar char="•"/>
              <a:defRPr/>
            </a:pPr>
            <a:r>
              <a:rPr lang="en-US" sz="2000" b="1" dirty="0">
                <a:latin typeface="Arial Narrow" pitchFamily="34" charset="0"/>
              </a:rPr>
              <a:t>Dual Access at APMT</a:t>
            </a:r>
          </a:p>
          <a:p>
            <a:pPr>
              <a:buFont typeface="Arial" pitchFamily="34" charset="0"/>
              <a:buChar char="•"/>
              <a:defRPr/>
            </a:pPr>
            <a:r>
              <a:rPr lang="en-US" sz="2000" b="1" dirty="0">
                <a:latin typeface="Arial Narrow" pitchFamily="34" charset="0"/>
              </a:rPr>
              <a:t>Dual Access at PMT for </a:t>
            </a:r>
            <a:r>
              <a:rPr lang="en-US" sz="2000" b="1" dirty="0" err="1">
                <a:latin typeface="Arial Narrow" pitchFamily="34" charset="0"/>
              </a:rPr>
              <a:t>Breakbulk</a:t>
            </a:r>
            <a:r>
              <a:rPr lang="en-US" sz="2000" b="1" dirty="0">
                <a:latin typeface="Arial Narrow" pitchFamily="34" charset="0"/>
              </a:rPr>
              <a:t> and/or </a:t>
            </a:r>
            <a:r>
              <a:rPr lang="en-US" sz="2000" b="1" dirty="0" err="1">
                <a:latin typeface="Arial Narrow" pitchFamily="34" charset="0"/>
              </a:rPr>
              <a:t>RoRo</a:t>
            </a:r>
            <a:endParaRPr lang="en-US" sz="2000" b="1" dirty="0">
              <a:latin typeface="Arial Narrow" pitchFamily="34" charset="0"/>
            </a:endParaRPr>
          </a:p>
          <a:p>
            <a:pPr>
              <a:buFont typeface="Arial" pitchFamily="34" charset="0"/>
              <a:buChar char="•"/>
              <a:defRPr/>
            </a:pPr>
            <a:r>
              <a:rPr lang="en-US" sz="2000" b="1" dirty="0">
                <a:latin typeface="Arial Narrow" pitchFamily="34" charset="0"/>
              </a:rPr>
              <a:t>CSX </a:t>
            </a:r>
            <a:r>
              <a:rPr lang="en-US" sz="2000" b="1" dirty="0" err="1">
                <a:latin typeface="Arial Narrow" pitchFamily="34" charset="0"/>
              </a:rPr>
              <a:t>Breakbulk</a:t>
            </a:r>
            <a:r>
              <a:rPr lang="en-US" sz="2000" b="1" dirty="0">
                <a:latin typeface="Arial Narrow" pitchFamily="34" charset="0"/>
              </a:rPr>
              <a:t> rail service at NNMT</a:t>
            </a:r>
          </a:p>
        </p:txBody>
      </p:sp>
      <p:sp>
        <p:nvSpPr>
          <p:cNvPr id="8" name="TextBox 7"/>
          <p:cNvSpPr txBox="1"/>
          <p:nvPr/>
        </p:nvSpPr>
        <p:spPr>
          <a:xfrm>
            <a:off x="228600" y="6324600"/>
            <a:ext cx="8686800" cy="400050"/>
          </a:xfrm>
          <a:prstGeom prst="rect">
            <a:avLst/>
          </a:prstGeom>
          <a:noFill/>
        </p:spPr>
        <p:txBody>
          <a:bodyPr>
            <a:spAutoFit/>
          </a:bodyPr>
          <a:lstStyle/>
          <a:p>
            <a:pPr algn="ctr">
              <a:defRPr/>
            </a:pPr>
            <a:r>
              <a:rPr lang="en-US" sz="2000" i="1" dirty="0">
                <a:latin typeface="+mn-lt"/>
              </a:rPr>
              <a:t>Higher Percentage of Railed </a:t>
            </a:r>
            <a:r>
              <a:rPr lang="en-US" sz="2000" i="1" dirty="0" smtClean="0">
                <a:latin typeface="+mn-lt"/>
              </a:rPr>
              <a:t>Cargo Than </a:t>
            </a:r>
            <a:r>
              <a:rPr lang="en-US" sz="2000" i="1" dirty="0">
                <a:latin typeface="+mn-lt"/>
              </a:rPr>
              <a:t>Other U.S. East Coast Ports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1752600" y="76200"/>
            <a:ext cx="6934200" cy="762000"/>
          </a:xfrm>
        </p:spPr>
        <p:txBody>
          <a:bodyPr/>
          <a:lstStyle/>
          <a:p>
            <a:pPr algn="l"/>
            <a:r>
              <a:rPr lang="en-US" sz="3200" smtClean="0"/>
              <a:t>Selected Distribution Facilities </a:t>
            </a:r>
            <a:br>
              <a:rPr lang="en-US" sz="3200" smtClean="0"/>
            </a:br>
            <a:r>
              <a:rPr lang="en-US" sz="3200" smtClean="0"/>
              <a:t>Using The Port of Virginia</a:t>
            </a:r>
          </a:p>
        </p:txBody>
      </p:sp>
      <p:pic>
        <p:nvPicPr>
          <p:cNvPr id="5" name="Picture 4" descr="Port DistMap_Oct07_2011_150dpi.jpg"/>
          <p:cNvPicPr>
            <a:picLocks noChangeAspect="1"/>
          </p:cNvPicPr>
          <p:nvPr/>
        </p:nvPicPr>
        <p:blipFill>
          <a:blip r:embed="rId2" cstate="screen"/>
          <a:stretch>
            <a:fillRect/>
          </a:stretch>
        </p:blipFill>
        <p:spPr>
          <a:xfrm>
            <a:off x="0" y="1235908"/>
            <a:ext cx="9144000" cy="5012492"/>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world A"/>
          <p:cNvPicPr>
            <a:picLocks noChangeAspect="1" noChangeArrowheads="1"/>
          </p:cNvPicPr>
          <p:nvPr/>
        </p:nvPicPr>
        <p:blipFill>
          <a:blip r:embed="rId2" cstate="screen">
            <a:duotone>
              <a:schemeClr val="accent1">
                <a:shade val="45000"/>
                <a:satMod val="135000"/>
              </a:schemeClr>
              <a:prstClr val="white"/>
            </a:duotone>
            <a:lum bright="29000"/>
          </a:blip>
          <a:srcRect/>
          <a:stretch>
            <a:fillRect/>
          </a:stretch>
        </p:blipFill>
        <p:spPr bwMode="auto">
          <a:xfrm>
            <a:off x="0" y="1371600"/>
            <a:ext cx="9144000" cy="5029200"/>
          </a:xfrm>
          <a:prstGeom prst="rect">
            <a:avLst/>
          </a:prstGeom>
          <a:noFill/>
          <a:ln w="9525">
            <a:noFill/>
            <a:miter lim="800000"/>
            <a:headEnd/>
            <a:tailEnd/>
          </a:ln>
        </p:spPr>
      </p:pic>
      <p:sp>
        <p:nvSpPr>
          <p:cNvPr id="12291" name="Text Box 8"/>
          <p:cNvSpPr txBox="1">
            <a:spLocks noChangeArrowheads="1"/>
          </p:cNvSpPr>
          <p:nvPr/>
        </p:nvSpPr>
        <p:spPr bwMode="auto">
          <a:xfrm>
            <a:off x="7772400" y="3581400"/>
            <a:ext cx="1066800" cy="290513"/>
          </a:xfrm>
          <a:prstGeom prst="rect">
            <a:avLst/>
          </a:prstGeom>
          <a:noFill/>
          <a:ln w="9525">
            <a:noFill/>
            <a:miter lim="800000"/>
            <a:headEnd/>
            <a:tailEnd/>
          </a:ln>
        </p:spPr>
        <p:txBody>
          <a:bodyPr>
            <a:spAutoFit/>
          </a:bodyPr>
          <a:lstStyle/>
          <a:p>
            <a:pPr algn="ctr" eaLnBrk="1" hangingPunct="1">
              <a:spcBef>
                <a:spcPct val="50000"/>
              </a:spcBef>
            </a:pPr>
            <a:r>
              <a:rPr kumimoji="0" lang="en-US" sz="1300" b="1">
                <a:solidFill>
                  <a:schemeClr val="bg1"/>
                </a:solidFill>
                <a:latin typeface="Arial" pitchFamily="34" charset="0"/>
              </a:rPr>
              <a:t>Suez Canal</a:t>
            </a:r>
          </a:p>
        </p:txBody>
      </p:sp>
      <p:sp>
        <p:nvSpPr>
          <p:cNvPr id="80907" name="Freeform 11"/>
          <p:cNvSpPr>
            <a:spLocks/>
          </p:cNvSpPr>
          <p:nvPr/>
        </p:nvSpPr>
        <p:spPr bwMode="auto">
          <a:xfrm>
            <a:off x="838200" y="3683000"/>
            <a:ext cx="4267200" cy="1117600"/>
          </a:xfrm>
          <a:custGeom>
            <a:avLst/>
            <a:gdLst>
              <a:gd name="T0" fmla="*/ 0 w 2736"/>
              <a:gd name="T1" fmla="*/ 2147483647 h 608"/>
              <a:gd name="T2" fmla="*/ 2147483647 w 2736"/>
              <a:gd name="T3" fmla="*/ 2147483647 h 608"/>
              <a:gd name="T4" fmla="*/ 2147483647 w 2736"/>
              <a:gd name="T5" fmla="*/ 2147483647 h 608"/>
              <a:gd name="T6" fmla="*/ 2147483647 w 2736"/>
              <a:gd name="T7" fmla="*/ 0 h 608"/>
              <a:gd name="T8" fmla="*/ 0 60000 65536"/>
              <a:gd name="T9" fmla="*/ 0 60000 65536"/>
              <a:gd name="T10" fmla="*/ 0 60000 65536"/>
              <a:gd name="T11" fmla="*/ 0 60000 65536"/>
              <a:gd name="T12" fmla="*/ 0 w 2736"/>
              <a:gd name="T13" fmla="*/ 0 h 608"/>
              <a:gd name="T14" fmla="*/ 2736 w 2736"/>
              <a:gd name="T15" fmla="*/ 608 h 608"/>
            </a:gdLst>
            <a:ahLst/>
            <a:cxnLst>
              <a:cxn ang="T8">
                <a:pos x="T0" y="T1"/>
              </a:cxn>
              <a:cxn ang="T9">
                <a:pos x="T2" y="T3"/>
              </a:cxn>
              <a:cxn ang="T10">
                <a:pos x="T4" y="T5"/>
              </a:cxn>
              <a:cxn ang="T11">
                <a:pos x="T6" y="T7"/>
              </a:cxn>
            </a:cxnLst>
            <a:rect l="T12" t="T13" r="T14" b="T15"/>
            <a:pathLst>
              <a:path w="2736" h="608">
                <a:moveTo>
                  <a:pt x="0" y="192"/>
                </a:moveTo>
                <a:cubicBezTo>
                  <a:pt x="672" y="368"/>
                  <a:pt x="1344" y="544"/>
                  <a:pt x="1776" y="576"/>
                </a:cubicBezTo>
                <a:cubicBezTo>
                  <a:pt x="2208" y="608"/>
                  <a:pt x="2448" y="480"/>
                  <a:pt x="2592" y="384"/>
                </a:cubicBezTo>
                <a:cubicBezTo>
                  <a:pt x="2736" y="288"/>
                  <a:pt x="2688" y="144"/>
                  <a:pt x="2640" y="0"/>
                </a:cubicBezTo>
              </a:path>
            </a:pathLst>
          </a:custGeom>
          <a:noFill/>
          <a:ln w="50800">
            <a:solidFill>
              <a:srgbClr val="33CC33"/>
            </a:solidFill>
            <a:round/>
            <a:headEnd/>
            <a:tailEnd/>
          </a:ln>
        </p:spPr>
        <p:txBody>
          <a:bodyPr/>
          <a:lstStyle/>
          <a:p>
            <a:endParaRPr lang="en-US"/>
          </a:p>
        </p:txBody>
      </p:sp>
      <p:sp>
        <p:nvSpPr>
          <p:cNvPr id="12293" name="Text Box 9"/>
          <p:cNvSpPr txBox="1">
            <a:spLocks noChangeArrowheads="1"/>
          </p:cNvSpPr>
          <p:nvPr/>
        </p:nvSpPr>
        <p:spPr bwMode="auto">
          <a:xfrm>
            <a:off x="3962400" y="4191000"/>
            <a:ext cx="1752600" cy="307975"/>
          </a:xfrm>
          <a:prstGeom prst="rect">
            <a:avLst/>
          </a:prstGeom>
          <a:noFill/>
          <a:ln w="9525">
            <a:noFill/>
            <a:miter lim="800000"/>
            <a:headEnd/>
            <a:tailEnd/>
          </a:ln>
        </p:spPr>
        <p:txBody>
          <a:bodyPr>
            <a:spAutoFit/>
          </a:bodyPr>
          <a:lstStyle/>
          <a:p>
            <a:pPr algn="ctr" eaLnBrk="1" hangingPunct="1">
              <a:spcBef>
                <a:spcPct val="50000"/>
              </a:spcBef>
            </a:pPr>
            <a:r>
              <a:rPr kumimoji="0" lang="en-US" sz="1400" b="1">
                <a:latin typeface="Arial" pitchFamily="34" charset="0"/>
              </a:rPr>
              <a:t>Panama Canal</a:t>
            </a:r>
          </a:p>
        </p:txBody>
      </p:sp>
      <p:sp>
        <p:nvSpPr>
          <p:cNvPr id="80908" name="Freeform 12"/>
          <p:cNvSpPr>
            <a:spLocks/>
          </p:cNvSpPr>
          <p:nvPr/>
        </p:nvSpPr>
        <p:spPr bwMode="auto">
          <a:xfrm>
            <a:off x="0" y="4038600"/>
            <a:ext cx="838200" cy="203200"/>
          </a:xfrm>
          <a:custGeom>
            <a:avLst/>
            <a:gdLst>
              <a:gd name="T0" fmla="*/ 2147483647 w 432"/>
              <a:gd name="T1" fmla="*/ 0 h 368"/>
              <a:gd name="T2" fmla="*/ 2147483647 w 432"/>
              <a:gd name="T3" fmla="*/ 2147483647 h 368"/>
              <a:gd name="T4" fmla="*/ 0 w 432"/>
              <a:gd name="T5" fmla="*/ 2147483647 h 368"/>
              <a:gd name="T6" fmla="*/ 0 60000 65536"/>
              <a:gd name="T7" fmla="*/ 0 60000 65536"/>
              <a:gd name="T8" fmla="*/ 0 60000 65536"/>
              <a:gd name="T9" fmla="*/ 0 w 432"/>
              <a:gd name="T10" fmla="*/ 0 h 368"/>
              <a:gd name="T11" fmla="*/ 432 w 432"/>
              <a:gd name="T12" fmla="*/ 368 h 368"/>
            </a:gdLst>
            <a:ahLst/>
            <a:cxnLst>
              <a:cxn ang="T6">
                <a:pos x="T0" y="T1"/>
              </a:cxn>
              <a:cxn ang="T7">
                <a:pos x="T2" y="T3"/>
              </a:cxn>
              <a:cxn ang="T8">
                <a:pos x="T4" y="T5"/>
              </a:cxn>
            </a:cxnLst>
            <a:rect l="T9" t="T10" r="T11" b="T12"/>
            <a:pathLst>
              <a:path w="432" h="368">
                <a:moveTo>
                  <a:pt x="432" y="0"/>
                </a:moveTo>
                <a:cubicBezTo>
                  <a:pt x="396" y="152"/>
                  <a:pt x="360" y="304"/>
                  <a:pt x="288" y="336"/>
                </a:cubicBezTo>
                <a:cubicBezTo>
                  <a:pt x="216" y="368"/>
                  <a:pt x="48" y="216"/>
                  <a:pt x="0" y="192"/>
                </a:cubicBezTo>
              </a:path>
            </a:pathLst>
          </a:custGeom>
          <a:noFill/>
          <a:ln w="50800">
            <a:solidFill>
              <a:srgbClr val="FF0000"/>
            </a:solidFill>
            <a:round/>
            <a:headEnd/>
            <a:tailEnd/>
          </a:ln>
        </p:spPr>
        <p:txBody>
          <a:bodyPr/>
          <a:lstStyle/>
          <a:p>
            <a:endParaRPr lang="en-US"/>
          </a:p>
        </p:txBody>
      </p:sp>
      <p:sp>
        <p:nvSpPr>
          <p:cNvPr id="80909" name="Freeform 13"/>
          <p:cNvSpPr>
            <a:spLocks/>
          </p:cNvSpPr>
          <p:nvPr/>
        </p:nvSpPr>
        <p:spPr bwMode="auto">
          <a:xfrm>
            <a:off x="4953000" y="3568700"/>
            <a:ext cx="4191000" cy="1003300"/>
          </a:xfrm>
          <a:custGeom>
            <a:avLst/>
            <a:gdLst>
              <a:gd name="T0" fmla="*/ 2147483647 w 2640"/>
              <a:gd name="T1" fmla="*/ 2147483647 h 584"/>
              <a:gd name="T2" fmla="*/ 2147483647 w 2640"/>
              <a:gd name="T3" fmla="*/ 2147483647 h 584"/>
              <a:gd name="T4" fmla="*/ 2147483647 w 2640"/>
              <a:gd name="T5" fmla="*/ 2147483647 h 584"/>
              <a:gd name="T6" fmla="*/ 2147483647 w 2640"/>
              <a:gd name="T7" fmla="*/ 2147483647 h 584"/>
              <a:gd name="T8" fmla="*/ 2147483647 w 2640"/>
              <a:gd name="T9" fmla="*/ 2147483647 h 584"/>
              <a:gd name="T10" fmla="*/ 2147483647 w 2640"/>
              <a:gd name="T11" fmla="*/ 2147483647 h 584"/>
              <a:gd name="T12" fmla="*/ 2147483647 w 2640"/>
              <a:gd name="T13" fmla="*/ 2147483647 h 584"/>
              <a:gd name="T14" fmla="*/ 2147483647 w 2640"/>
              <a:gd name="T15" fmla="*/ 2147483647 h 584"/>
              <a:gd name="T16" fmla="*/ 2147483647 w 2640"/>
              <a:gd name="T17" fmla="*/ 2147483647 h 584"/>
              <a:gd name="T18" fmla="*/ 0 w 2640"/>
              <a:gd name="T19" fmla="*/ 2147483647 h 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0"/>
              <a:gd name="T31" fmla="*/ 0 h 584"/>
              <a:gd name="T32" fmla="*/ 2640 w 2640"/>
              <a:gd name="T33" fmla="*/ 584 h 5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0" h="584">
                <a:moveTo>
                  <a:pt x="2640" y="584"/>
                </a:moveTo>
                <a:cubicBezTo>
                  <a:pt x="2388" y="524"/>
                  <a:pt x="2136" y="464"/>
                  <a:pt x="2016" y="440"/>
                </a:cubicBezTo>
                <a:cubicBezTo>
                  <a:pt x="1896" y="416"/>
                  <a:pt x="1976" y="496"/>
                  <a:pt x="1920" y="440"/>
                </a:cubicBezTo>
                <a:cubicBezTo>
                  <a:pt x="1864" y="384"/>
                  <a:pt x="1760" y="160"/>
                  <a:pt x="1680" y="104"/>
                </a:cubicBezTo>
                <a:cubicBezTo>
                  <a:pt x="1600" y="48"/>
                  <a:pt x="1488" y="120"/>
                  <a:pt x="1440" y="104"/>
                </a:cubicBezTo>
                <a:cubicBezTo>
                  <a:pt x="1392" y="88"/>
                  <a:pt x="1440" y="16"/>
                  <a:pt x="1392" y="8"/>
                </a:cubicBezTo>
                <a:cubicBezTo>
                  <a:pt x="1344" y="0"/>
                  <a:pt x="1208" y="48"/>
                  <a:pt x="1152" y="56"/>
                </a:cubicBezTo>
                <a:cubicBezTo>
                  <a:pt x="1096" y="64"/>
                  <a:pt x="1128" y="64"/>
                  <a:pt x="1056" y="56"/>
                </a:cubicBezTo>
                <a:cubicBezTo>
                  <a:pt x="984" y="48"/>
                  <a:pt x="896" y="8"/>
                  <a:pt x="720" y="8"/>
                </a:cubicBezTo>
                <a:cubicBezTo>
                  <a:pt x="544" y="8"/>
                  <a:pt x="120" y="48"/>
                  <a:pt x="0" y="56"/>
                </a:cubicBezTo>
              </a:path>
            </a:pathLst>
          </a:custGeom>
          <a:noFill/>
          <a:ln w="50800">
            <a:solidFill>
              <a:srgbClr val="FF0000"/>
            </a:solidFill>
            <a:round/>
            <a:headEnd/>
            <a:tailEnd/>
          </a:ln>
        </p:spPr>
        <p:txBody>
          <a:bodyPr/>
          <a:lstStyle/>
          <a:p>
            <a:endParaRPr lang="en-US"/>
          </a:p>
        </p:txBody>
      </p:sp>
      <p:sp>
        <p:nvSpPr>
          <p:cNvPr id="80910" name="Text Box 14"/>
          <p:cNvSpPr txBox="1">
            <a:spLocks noChangeArrowheads="1"/>
          </p:cNvSpPr>
          <p:nvPr/>
        </p:nvSpPr>
        <p:spPr bwMode="auto">
          <a:xfrm>
            <a:off x="990600" y="5257800"/>
            <a:ext cx="3886200" cy="784225"/>
          </a:xfrm>
          <a:prstGeom prst="rect">
            <a:avLst/>
          </a:prstGeom>
          <a:noFill/>
          <a:ln w="9525">
            <a:noFill/>
            <a:miter lim="800000"/>
            <a:headEnd/>
            <a:tailEnd/>
          </a:ln>
        </p:spPr>
        <p:txBody>
          <a:bodyPr>
            <a:spAutoFit/>
          </a:bodyPr>
          <a:lstStyle/>
          <a:p>
            <a:pPr eaLnBrk="1" hangingPunct="1">
              <a:spcBef>
                <a:spcPct val="50000"/>
              </a:spcBef>
            </a:pPr>
            <a:r>
              <a:rPr kumimoji="0" lang="en-US" sz="1800" b="1" u="sng">
                <a:latin typeface="Arial" pitchFamily="34" charset="0"/>
              </a:rPr>
              <a:t>Via Panama Canal</a:t>
            </a:r>
          </a:p>
          <a:p>
            <a:pPr eaLnBrk="1" hangingPunct="1">
              <a:spcBef>
                <a:spcPct val="50000"/>
              </a:spcBef>
            </a:pPr>
            <a:r>
              <a:rPr kumimoji="0" lang="en-US" sz="1800" b="1">
                <a:latin typeface="Arial" pitchFamily="34" charset="0"/>
              </a:rPr>
              <a:t>Distance: 11,021 nautical miles</a:t>
            </a:r>
            <a:endParaRPr kumimoji="0" lang="en-US" sz="1800">
              <a:latin typeface="Arial" pitchFamily="34" charset="0"/>
            </a:endParaRPr>
          </a:p>
        </p:txBody>
      </p:sp>
      <p:sp>
        <p:nvSpPr>
          <p:cNvPr id="80911" name="Text Box 15"/>
          <p:cNvSpPr txBox="1">
            <a:spLocks noChangeArrowheads="1"/>
          </p:cNvSpPr>
          <p:nvPr/>
        </p:nvSpPr>
        <p:spPr bwMode="auto">
          <a:xfrm>
            <a:off x="5257800" y="5257800"/>
            <a:ext cx="3657600" cy="784225"/>
          </a:xfrm>
          <a:prstGeom prst="rect">
            <a:avLst/>
          </a:prstGeom>
          <a:noFill/>
          <a:ln w="9525">
            <a:noFill/>
            <a:miter lim="800000"/>
            <a:headEnd/>
            <a:tailEnd/>
          </a:ln>
        </p:spPr>
        <p:txBody>
          <a:bodyPr>
            <a:spAutoFit/>
          </a:bodyPr>
          <a:lstStyle/>
          <a:p>
            <a:pPr eaLnBrk="1" hangingPunct="1">
              <a:spcBef>
                <a:spcPct val="50000"/>
              </a:spcBef>
            </a:pPr>
            <a:r>
              <a:rPr kumimoji="0" lang="en-US" sz="1800" b="1" u="sng">
                <a:latin typeface="Arial" pitchFamily="34" charset="0"/>
              </a:rPr>
              <a:t>Via Suez Canal</a:t>
            </a:r>
          </a:p>
          <a:p>
            <a:pPr eaLnBrk="1" hangingPunct="1">
              <a:spcBef>
                <a:spcPct val="50000"/>
              </a:spcBef>
            </a:pPr>
            <a:r>
              <a:rPr kumimoji="0" lang="en-US" sz="1800" b="1">
                <a:latin typeface="Arial" pitchFamily="34" charset="0"/>
              </a:rPr>
              <a:t>Distance: 11,705 nautical miles</a:t>
            </a:r>
          </a:p>
        </p:txBody>
      </p:sp>
      <p:sp>
        <p:nvSpPr>
          <p:cNvPr id="12298" name="Title 14"/>
          <p:cNvSpPr>
            <a:spLocks noGrp="1"/>
          </p:cNvSpPr>
          <p:nvPr>
            <p:ph type="title"/>
          </p:nvPr>
        </p:nvSpPr>
        <p:spPr/>
        <p:txBody>
          <a:bodyPr/>
          <a:lstStyle/>
          <a:p>
            <a:pPr eaLnBrk="1" hangingPunct="1"/>
            <a:r>
              <a:rPr lang="en-US" smtClean="0">
                <a:effectLst/>
              </a:rPr>
              <a:t>Panama Canal vs. Suez Canal</a:t>
            </a:r>
          </a:p>
        </p:txBody>
      </p:sp>
      <p:sp>
        <p:nvSpPr>
          <p:cNvPr id="12299" name="Text Box 5"/>
          <p:cNvSpPr txBox="1">
            <a:spLocks noChangeArrowheads="1"/>
          </p:cNvSpPr>
          <p:nvPr/>
        </p:nvSpPr>
        <p:spPr bwMode="auto">
          <a:xfrm>
            <a:off x="0" y="3505200"/>
            <a:ext cx="2286000" cy="338138"/>
          </a:xfrm>
          <a:prstGeom prst="rect">
            <a:avLst/>
          </a:prstGeom>
          <a:noFill/>
          <a:ln w="9525">
            <a:noFill/>
            <a:miter lim="800000"/>
            <a:headEnd/>
            <a:tailEnd/>
          </a:ln>
        </p:spPr>
        <p:txBody>
          <a:bodyPr>
            <a:spAutoFit/>
          </a:bodyPr>
          <a:lstStyle/>
          <a:p>
            <a:pPr algn="ctr" eaLnBrk="1" hangingPunct="1">
              <a:spcBef>
                <a:spcPct val="50000"/>
              </a:spcBef>
            </a:pPr>
            <a:r>
              <a:rPr kumimoji="0" lang="en-US" sz="1600" b="1">
                <a:latin typeface="Arial" pitchFamily="34" charset="0"/>
              </a:rPr>
              <a:t>Hong Kong, China</a:t>
            </a:r>
          </a:p>
        </p:txBody>
      </p:sp>
      <p:sp>
        <p:nvSpPr>
          <p:cNvPr id="12300" name="Text Box 10"/>
          <p:cNvSpPr txBox="1">
            <a:spLocks noChangeArrowheads="1"/>
          </p:cNvSpPr>
          <p:nvPr/>
        </p:nvSpPr>
        <p:spPr bwMode="auto">
          <a:xfrm>
            <a:off x="4191000" y="3167063"/>
            <a:ext cx="1828800" cy="338137"/>
          </a:xfrm>
          <a:prstGeom prst="rect">
            <a:avLst/>
          </a:prstGeom>
          <a:noFill/>
          <a:ln w="9525">
            <a:noFill/>
            <a:miter lim="800000"/>
            <a:headEnd/>
            <a:tailEnd/>
          </a:ln>
        </p:spPr>
        <p:txBody>
          <a:bodyPr>
            <a:spAutoFit/>
          </a:bodyPr>
          <a:lstStyle/>
          <a:p>
            <a:pPr algn="ctr" eaLnBrk="1" hangingPunct="1">
              <a:spcBef>
                <a:spcPct val="50000"/>
              </a:spcBef>
            </a:pPr>
            <a:r>
              <a:rPr kumimoji="0" lang="en-US" sz="1600" b="1">
                <a:latin typeface="Arial" pitchFamily="34" charset="0"/>
              </a:rPr>
              <a:t>Port of Virginia</a:t>
            </a:r>
          </a:p>
        </p:txBody>
      </p:sp>
      <p:sp>
        <p:nvSpPr>
          <p:cNvPr id="13" name="Oval 12"/>
          <p:cNvSpPr/>
          <p:nvPr/>
        </p:nvSpPr>
        <p:spPr>
          <a:xfrm>
            <a:off x="762000" y="3810000"/>
            <a:ext cx="228600" cy="228600"/>
          </a:xfrm>
          <a:prstGeom prst="ellipse">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876800" y="3505200"/>
            <a:ext cx="2286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3" name="Text Box 9"/>
          <p:cNvSpPr txBox="1">
            <a:spLocks noChangeArrowheads="1"/>
          </p:cNvSpPr>
          <p:nvPr/>
        </p:nvSpPr>
        <p:spPr bwMode="auto">
          <a:xfrm>
            <a:off x="6858000" y="3733800"/>
            <a:ext cx="1752600" cy="307975"/>
          </a:xfrm>
          <a:prstGeom prst="rect">
            <a:avLst/>
          </a:prstGeom>
          <a:noFill/>
          <a:ln w="9525">
            <a:noFill/>
            <a:miter lim="800000"/>
            <a:headEnd/>
            <a:tailEnd/>
          </a:ln>
        </p:spPr>
        <p:txBody>
          <a:bodyPr>
            <a:spAutoFit/>
          </a:bodyPr>
          <a:lstStyle/>
          <a:p>
            <a:pPr algn="ctr" eaLnBrk="1" hangingPunct="1">
              <a:spcBef>
                <a:spcPct val="50000"/>
              </a:spcBef>
            </a:pPr>
            <a:r>
              <a:rPr kumimoji="0" lang="en-US" sz="1400" b="1">
                <a:latin typeface="Arial" pitchFamily="34" charset="0"/>
              </a:rPr>
              <a:t>Suez Canal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wipe(left)">
                                      <p:cBhvr>
                                        <p:cTn id="7" dur="1000"/>
                                        <p:tgtEl>
                                          <p:spTgt spid="8090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0910"/>
                                        </p:tgtEl>
                                        <p:attrNameLst>
                                          <p:attrName>style.visibility</p:attrName>
                                        </p:attrNameLst>
                                      </p:cBhvr>
                                      <p:to>
                                        <p:strVal val="visible"/>
                                      </p:to>
                                    </p:set>
                                    <p:animEffect transition="in" filter="wipe(left)">
                                      <p:cBhvr>
                                        <p:cTn id="11" dur="1000"/>
                                        <p:tgtEl>
                                          <p:spTgt spid="809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0908"/>
                                        </p:tgtEl>
                                        <p:attrNameLst>
                                          <p:attrName>style.visibility</p:attrName>
                                        </p:attrNameLst>
                                      </p:cBhvr>
                                      <p:to>
                                        <p:strVal val="visible"/>
                                      </p:to>
                                    </p:set>
                                    <p:animEffect transition="in" filter="wipe(right)">
                                      <p:cBhvr>
                                        <p:cTn id="16" dur="1000"/>
                                        <p:tgtEl>
                                          <p:spTgt spid="80908"/>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80909"/>
                                        </p:tgtEl>
                                        <p:attrNameLst>
                                          <p:attrName>style.visibility</p:attrName>
                                        </p:attrNameLst>
                                      </p:cBhvr>
                                      <p:to>
                                        <p:strVal val="visible"/>
                                      </p:to>
                                    </p:set>
                                    <p:animEffect transition="in" filter="wipe(right)">
                                      <p:cBhvr>
                                        <p:cTn id="20" dur="2000"/>
                                        <p:tgtEl>
                                          <p:spTgt spid="80909"/>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80911"/>
                                        </p:tgtEl>
                                        <p:attrNameLst>
                                          <p:attrName>style.visibility</p:attrName>
                                        </p:attrNameLst>
                                      </p:cBhvr>
                                      <p:to>
                                        <p:strVal val="visible"/>
                                      </p:to>
                                    </p:set>
                                    <p:animEffect transition="in" filter="wipe(left)">
                                      <p:cBhvr>
                                        <p:cTn id="24" dur="1000"/>
                                        <p:tgtEl>
                                          <p:spTgt spid="80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animBg="1"/>
      <p:bldP spid="80908" grpId="0" animBg="1"/>
      <p:bldP spid="80909" grpId="0" animBg="1"/>
      <p:bldP spid="80910" grpId="0"/>
      <p:bldP spid="809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52600" y="279400"/>
            <a:ext cx="7086600" cy="406400"/>
          </a:xfrm>
        </p:spPr>
        <p:txBody>
          <a:bodyPr/>
          <a:lstStyle/>
          <a:p>
            <a:r>
              <a:rPr lang="en-US" smtClean="0">
                <a:effectLst/>
              </a:rPr>
              <a:t>Suez Canal</a:t>
            </a:r>
          </a:p>
        </p:txBody>
      </p:sp>
      <p:sp>
        <p:nvSpPr>
          <p:cNvPr id="11267" name="Text Box 14"/>
          <p:cNvSpPr txBox="1">
            <a:spLocks noChangeArrowheads="1"/>
          </p:cNvSpPr>
          <p:nvPr/>
        </p:nvSpPr>
        <p:spPr bwMode="auto">
          <a:xfrm>
            <a:off x="0" y="914400"/>
            <a:ext cx="5334000" cy="457200"/>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endParaRPr>
          </a:p>
        </p:txBody>
      </p:sp>
      <p:grpSp>
        <p:nvGrpSpPr>
          <p:cNvPr id="2" name="Group 16"/>
          <p:cNvGrpSpPr>
            <a:grpSpLocks/>
          </p:cNvGrpSpPr>
          <p:nvPr/>
        </p:nvGrpSpPr>
        <p:grpSpPr bwMode="auto">
          <a:xfrm>
            <a:off x="430213" y="1160463"/>
            <a:ext cx="8256587" cy="5392737"/>
            <a:chOff x="1524000" y="442912"/>
            <a:chExt cx="6096000" cy="5972175"/>
          </a:xfrm>
        </p:grpSpPr>
        <p:pic>
          <p:nvPicPr>
            <p:cNvPr id="11270" name="Picture 15" descr="su_space.jpg"/>
            <p:cNvPicPr>
              <a:picLocks noChangeAspect="1"/>
            </p:cNvPicPr>
            <p:nvPr/>
          </p:nvPicPr>
          <p:blipFill>
            <a:blip r:embed="rId2" cstate="screen"/>
            <a:srcRect/>
            <a:stretch>
              <a:fillRect/>
            </a:stretch>
          </p:blipFill>
          <p:spPr bwMode="auto">
            <a:xfrm>
              <a:off x="1524000" y="442912"/>
              <a:ext cx="6096000" cy="5972175"/>
            </a:xfrm>
            <a:prstGeom prst="rect">
              <a:avLst/>
            </a:prstGeom>
            <a:noFill/>
            <a:ln w="9525">
              <a:noFill/>
              <a:miter lim="800000"/>
              <a:headEnd/>
              <a:tailEnd/>
            </a:ln>
          </p:spPr>
        </p:pic>
        <p:sp>
          <p:nvSpPr>
            <p:cNvPr id="11271" name="Text Box 5"/>
            <p:cNvSpPr txBox="1">
              <a:spLocks noChangeArrowheads="1"/>
            </p:cNvSpPr>
            <p:nvPr/>
          </p:nvSpPr>
          <p:spPr bwMode="auto">
            <a:xfrm>
              <a:off x="4572000" y="1035050"/>
              <a:ext cx="2209800" cy="369332"/>
            </a:xfrm>
            <a:prstGeom prst="rect">
              <a:avLst/>
            </a:prstGeom>
            <a:noFill/>
            <a:ln w="9525">
              <a:noFill/>
              <a:miter lim="800000"/>
              <a:headEnd/>
              <a:tailEnd/>
            </a:ln>
          </p:spPr>
          <p:txBody>
            <a:bodyPr>
              <a:spAutoFit/>
            </a:bodyPr>
            <a:lstStyle/>
            <a:p>
              <a:pPr>
                <a:spcBef>
                  <a:spcPct val="50000"/>
                </a:spcBef>
              </a:pPr>
              <a:r>
                <a:rPr lang="en-US" sz="1800" i="1">
                  <a:solidFill>
                    <a:srgbClr val="FFFF00"/>
                  </a:solidFill>
                  <a:latin typeface="Franklin Gothic Demi" pitchFamily="34" charset="0"/>
                </a:rPr>
                <a:t>Mediterranean Sea</a:t>
              </a:r>
            </a:p>
          </p:txBody>
        </p:sp>
        <p:sp>
          <p:nvSpPr>
            <p:cNvPr id="11272" name="Text Box 6"/>
            <p:cNvSpPr txBox="1">
              <a:spLocks noChangeArrowheads="1"/>
            </p:cNvSpPr>
            <p:nvPr/>
          </p:nvSpPr>
          <p:spPr bwMode="auto">
            <a:xfrm>
              <a:off x="3095625" y="1130300"/>
              <a:ext cx="1143000" cy="369332"/>
            </a:xfrm>
            <a:prstGeom prst="rect">
              <a:avLst/>
            </a:prstGeom>
            <a:noFill/>
            <a:ln w="9525">
              <a:noFill/>
              <a:miter lim="800000"/>
              <a:headEnd/>
              <a:tailEnd/>
            </a:ln>
          </p:spPr>
          <p:txBody>
            <a:bodyPr>
              <a:spAutoFit/>
            </a:bodyPr>
            <a:lstStyle/>
            <a:p>
              <a:pPr>
                <a:spcBef>
                  <a:spcPct val="50000"/>
                </a:spcBef>
              </a:pPr>
              <a:r>
                <a:rPr lang="en-US" sz="1800">
                  <a:solidFill>
                    <a:srgbClr val="FFFF00"/>
                  </a:solidFill>
                  <a:latin typeface="Franklin Gothic Demi" pitchFamily="34" charset="0"/>
                </a:rPr>
                <a:t>Port Said</a:t>
              </a:r>
            </a:p>
          </p:txBody>
        </p:sp>
        <p:sp>
          <p:nvSpPr>
            <p:cNvPr id="11273" name="Text Box 7"/>
            <p:cNvSpPr txBox="1">
              <a:spLocks noChangeArrowheads="1"/>
            </p:cNvSpPr>
            <p:nvPr/>
          </p:nvSpPr>
          <p:spPr bwMode="auto">
            <a:xfrm>
              <a:off x="3962400" y="2603500"/>
              <a:ext cx="1828800" cy="369332"/>
            </a:xfrm>
            <a:prstGeom prst="rect">
              <a:avLst/>
            </a:prstGeom>
            <a:noFill/>
            <a:ln w="9525">
              <a:noFill/>
              <a:miter lim="800000"/>
              <a:headEnd/>
              <a:tailEnd/>
            </a:ln>
          </p:spPr>
          <p:txBody>
            <a:bodyPr>
              <a:spAutoFit/>
            </a:bodyPr>
            <a:lstStyle/>
            <a:p>
              <a:pPr>
                <a:spcBef>
                  <a:spcPct val="50000"/>
                </a:spcBef>
              </a:pPr>
              <a:r>
                <a:rPr lang="en-US" sz="1800" i="1">
                  <a:solidFill>
                    <a:srgbClr val="FFFF00"/>
                  </a:solidFill>
                  <a:latin typeface="Franklin Gothic Demi" pitchFamily="34" charset="0"/>
                </a:rPr>
                <a:t>Lake</a:t>
              </a:r>
              <a:r>
                <a:rPr lang="en-US" sz="1800" i="1">
                  <a:solidFill>
                    <a:srgbClr val="FFFF66"/>
                  </a:solidFill>
                  <a:latin typeface="Franklin Gothic Demi" pitchFamily="34" charset="0"/>
                </a:rPr>
                <a:t> </a:t>
              </a:r>
              <a:r>
                <a:rPr lang="en-US" sz="1800" i="1">
                  <a:solidFill>
                    <a:srgbClr val="FFFF00"/>
                  </a:solidFill>
                  <a:latin typeface="Franklin Gothic Demi" pitchFamily="34" charset="0"/>
                </a:rPr>
                <a:t>Timsah</a:t>
              </a:r>
            </a:p>
          </p:txBody>
        </p:sp>
        <p:sp>
          <p:nvSpPr>
            <p:cNvPr id="11274" name="Text Box 8"/>
            <p:cNvSpPr txBox="1">
              <a:spLocks noChangeArrowheads="1"/>
            </p:cNvSpPr>
            <p:nvPr/>
          </p:nvSpPr>
          <p:spPr bwMode="auto">
            <a:xfrm>
              <a:off x="4648200" y="3092450"/>
              <a:ext cx="1752600" cy="369332"/>
            </a:xfrm>
            <a:prstGeom prst="rect">
              <a:avLst/>
            </a:prstGeom>
            <a:noFill/>
            <a:ln w="9525">
              <a:noFill/>
              <a:miter lim="800000"/>
              <a:headEnd/>
              <a:tailEnd/>
            </a:ln>
          </p:spPr>
          <p:txBody>
            <a:bodyPr>
              <a:spAutoFit/>
            </a:bodyPr>
            <a:lstStyle/>
            <a:p>
              <a:pPr>
                <a:spcBef>
                  <a:spcPct val="50000"/>
                </a:spcBef>
              </a:pPr>
              <a:r>
                <a:rPr lang="en-US" sz="1800" i="1">
                  <a:solidFill>
                    <a:srgbClr val="FFFF00"/>
                  </a:solidFill>
                  <a:latin typeface="Franklin Gothic Demi" pitchFamily="34" charset="0"/>
                </a:rPr>
                <a:t>Bitter Lakes</a:t>
              </a:r>
            </a:p>
          </p:txBody>
        </p:sp>
        <p:sp>
          <p:nvSpPr>
            <p:cNvPr id="11275" name="Text Box 9"/>
            <p:cNvSpPr txBox="1">
              <a:spLocks noChangeArrowheads="1"/>
            </p:cNvSpPr>
            <p:nvPr/>
          </p:nvSpPr>
          <p:spPr bwMode="auto">
            <a:xfrm>
              <a:off x="3581400" y="4191000"/>
              <a:ext cx="990600" cy="369332"/>
            </a:xfrm>
            <a:prstGeom prst="rect">
              <a:avLst/>
            </a:prstGeom>
            <a:noFill/>
            <a:ln w="9525">
              <a:noFill/>
              <a:miter lim="800000"/>
              <a:headEnd/>
              <a:tailEnd/>
            </a:ln>
          </p:spPr>
          <p:txBody>
            <a:bodyPr>
              <a:spAutoFit/>
            </a:bodyPr>
            <a:lstStyle/>
            <a:p>
              <a:pPr algn="r">
                <a:spcBef>
                  <a:spcPct val="50000"/>
                </a:spcBef>
              </a:pPr>
              <a:r>
                <a:rPr lang="en-US" sz="1800">
                  <a:solidFill>
                    <a:srgbClr val="FFFF00"/>
                  </a:solidFill>
                  <a:latin typeface="Franklin Gothic Demi" pitchFamily="34" charset="0"/>
                </a:rPr>
                <a:t>Suez</a:t>
              </a:r>
            </a:p>
          </p:txBody>
        </p:sp>
        <p:sp>
          <p:nvSpPr>
            <p:cNvPr id="11276" name="Text Box 10"/>
            <p:cNvSpPr txBox="1">
              <a:spLocks noChangeArrowheads="1"/>
            </p:cNvSpPr>
            <p:nvPr/>
          </p:nvSpPr>
          <p:spPr bwMode="auto">
            <a:xfrm>
              <a:off x="5638800" y="3975100"/>
              <a:ext cx="1752600" cy="369332"/>
            </a:xfrm>
            <a:prstGeom prst="rect">
              <a:avLst/>
            </a:prstGeom>
            <a:noFill/>
            <a:ln w="9525">
              <a:noFill/>
              <a:miter lim="800000"/>
              <a:headEnd/>
              <a:tailEnd/>
            </a:ln>
          </p:spPr>
          <p:txBody>
            <a:bodyPr>
              <a:spAutoFit/>
            </a:bodyPr>
            <a:lstStyle/>
            <a:p>
              <a:pPr>
                <a:spcBef>
                  <a:spcPct val="50000"/>
                </a:spcBef>
              </a:pPr>
              <a:r>
                <a:rPr lang="en-US" sz="1800">
                  <a:solidFill>
                    <a:srgbClr val="FFFF00"/>
                  </a:solidFill>
                  <a:latin typeface="Franklin Gothic Demi" pitchFamily="34" charset="0"/>
                </a:rPr>
                <a:t>Sinai Peninsula</a:t>
              </a:r>
            </a:p>
          </p:txBody>
        </p:sp>
        <p:sp>
          <p:nvSpPr>
            <p:cNvPr id="11277" name="Text Box 11"/>
            <p:cNvSpPr txBox="1">
              <a:spLocks noChangeArrowheads="1"/>
            </p:cNvSpPr>
            <p:nvPr/>
          </p:nvSpPr>
          <p:spPr bwMode="auto">
            <a:xfrm rot="2373517">
              <a:off x="5216886" y="5094829"/>
              <a:ext cx="1652681" cy="369332"/>
            </a:xfrm>
            <a:prstGeom prst="rect">
              <a:avLst/>
            </a:prstGeom>
            <a:noFill/>
            <a:ln w="9525">
              <a:noFill/>
              <a:miter lim="800000"/>
              <a:headEnd/>
              <a:tailEnd/>
            </a:ln>
          </p:spPr>
          <p:txBody>
            <a:bodyPr>
              <a:spAutoFit/>
            </a:bodyPr>
            <a:lstStyle/>
            <a:p>
              <a:pPr>
                <a:spcBef>
                  <a:spcPct val="50000"/>
                </a:spcBef>
              </a:pPr>
              <a:r>
                <a:rPr lang="en-US" sz="1800" i="1">
                  <a:solidFill>
                    <a:srgbClr val="FFFF00"/>
                  </a:solidFill>
                  <a:latin typeface="Franklin Gothic Demi" pitchFamily="34" charset="0"/>
                </a:rPr>
                <a:t>Gulf of Suez</a:t>
              </a:r>
            </a:p>
          </p:txBody>
        </p:sp>
        <p:sp>
          <p:nvSpPr>
            <p:cNvPr id="11278" name="Line 12"/>
            <p:cNvSpPr>
              <a:spLocks noChangeShapeType="1"/>
            </p:cNvSpPr>
            <p:nvPr/>
          </p:nvSpPr>
          <p:spPr bwMode="auto">
            <a:xfrm>
              <a:off x="3581400" y="1416050"/>
              <a:ext cx="76200" cy="304800"/>
            </a:xfrm>
            <a:prstGeom prst="line">
              <a:avLst/>
            </a:prstGeom>
            <a:noFill/>
            <a:ln w="38100">
              <a:solidFill>
                <a:srgbClr val="FFFF99"/>
              </a:solidFill>
              <a:round/>
              <a:headEnd/>
              <a:tailEnd type="triangle" w="med" len="med"/>
            </a:ln>
          </p:spPr>
          <p:txBody>
            <a:bodyPr/>
            <a:lstStyle/>
            <a:p>
              <a:endParaRPr lang="en-US"/>
            </a:p>
          </p:txBody>
        </p:sp>
      </p:grpSp>
      <p:sp>
        <p:nvSpPr>
          <p:cNvPr id="11269" name="Text Box 15"/>
          <p:cNvSpPr txBox="1">
            <a:spLocks noChangeArrowheads="1"/>
          </p:cNvSpPr>
          <p:nvPr/>
        </p:nvSpPr>
        <p:spPr bwMode="auto">
          <a:xfrm>
            <a:off x="515938" y="4953000"/>
            <a:ext cx="4284662" cy="1546225"/>
          </a:xfrm>
          <a:prstGeom prst="rect">
            <a:avLst/>
          </a:prstGeom>
          <a:noFill/>
          <a:ln w="9525">
            <a:noFill/>
            <a:miter lim="800000"/>
            <a:headEnd/>
            <a:tailEnd/>
          </a:ln>
        </p:spPr>
        <p:txBody>
          <a:bodyPr>
            <a:spAutoFit/>
          </a:bodyPr>
          <a:lstStyle/>
          <a:p>
            <a:pPr>
              <a:spcBef>
                <a:spcPct val="50000"/>
              </a:spcBef>
            </a:pPr>
            <a:r>
              <a:rPr lang="en-US" sz="2100" b="1">
                <a:solidFill>
                  <a:srgbClr val="333333"/>
                </a:solidFill>
                <a:latin typeface="Arial" pitchFamily="34" charset="0"/>
                <a:cs typeface="Arial" pitchFamily="34" charset="0"/>
              </a:rPr>
              <a:t>Overall length:  120 miles</a:t>
            </a:r>
            <a:br>
              <a:rPr lang="en-US" sz="2100" b="1">
                <a:solidFill>
                  <a:srgbClr val="333333"/>
                </a:solidFill>
                <a:latin typeface="Arial" pitchFamily="34" charset="0"/>
                <a:cs typeface="Arial" pitchFamily="34" charset="0"/>
              </a:rPr>
            </a:br>
            <a:r>
              <a:rPr lang="en-US" sz="2100" b="1">
                <a:solidFill>
                  <a:srgbClr val="333333"/>
                </a:solidFill>
                <a:latin typeface="Arial" pitchFamily="34" charset="0"/>
                <a:cs typeface="Arial" pitchFamily="34" charset="0"/>
              </a:rPr>
              <a:t>Width:  590ft / 622ft</a:t>
            </a:r>
            <a:br>
              <a:rPr lang="en-US" sz="2100" b="1">
                <a:solidFill>
                  <a:srgbClr val="333333"/>
                </a:solidFill>
                <a:latin typeface="Arial" pitchFamily="34" charset="0"/>
                <a:cs typeface="Arial" pitchFamily="34" charset="0"/>
              </a:rPr>
            </a:br>
            <a:r>
              <a:rPr lang="en-US" sz="2100" b="1">
                <a:solidFill>
                  <a:srgbClr val="333333"/>
                </a:solidFill>
                <a:latin typeface="Arial" pitchFamily="34" charset="0"/>
                <a:cs typeface="Arial" pitchFamily="34" charset="0"/>
              </a:rPr>
              <a:t>Max. permissible draft:  62ft</a:t>
            </a:r>
          </a:p>
          <a:p>
            <a:pPr>
              <a:spcBef>
                <a:spcPct val="50000"/>
              </a:spcBef>
            </a:pPr>
            <a:r>
              <a:rPr lang="en-US" sz="2100" b="1">
                <a:solidFill>
                  <a:srgbClr val="333333"/>
                </a:solidFill>
                <a:latin typeface="Arial" pitchFamily="34" charset="0"/>
                <a:cs typeface="Arial" pitchFamily="34" charset="0"/>
              </a:rPr>
              <a:t>The canal is sea level, no locks.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3048000" y="1466850"/>
            <a:ext cx="6019800" cy="4343400"/>
          </a:xfrm>
        </p:spPr>
        <p:txBody>
          <a:bodyPr/>
          <a:lstStyle/>
          <a:p>
            <a:pPr>
              <a:spcBef>
                <a:spcPct val="0"/>
              </a:spcBef>
            </a:pPr>
            <a:r>
              <a:rPr lang="en-US" sz="3000" dirty="0" smtClean="0"/>
              <a:t>$5.25 billion capital investment program to modernize and improve the Panama Canal </a:t>
            </a:r>
          </a:p>
          <a:p>
            <a:pPr>
              <a:spcBef>
                <a:spcPct val="0"/>
              </a:spcBef>
              <a:buFontTx/>
              <a:buNone/>
            </a:pPr>
            <a:endParaRPr lang="en-US" sz="3000" dirty="0" smtClean="0"/>
          </a:p>
          <a:p>
            <a:pPr>
              <a:spcBef>
                <a:spcPct val="0"/>
              </a:spcBef>
            </a:pPr>
            <a:r>
              <a:rPr lang="en-US" sz="3000" dirty="0" smtClean="0"/>
              <a:t>$190 million channel deepening project began in 2002</a:t>
            </a:r>
          </a:p>
          <a:p>
            <a:pPr>
              <a:spcBef>
                <a:spcPct val="0"/>
              </a:spcBef>
              <a:buFontTx/>
              <a:buNone/>
            </a:pPr>
            <a:endParaRPr lang="en-US" sz="3000" dirty="0" smtClean="0"/>
          </a:p>
          <a:p>
            <a:pPr>
              <a:spcBef>
                <a:spcPct val="0"/>
              </a:spcBef>
            </a:pPr>
            <a:r>
              <a:rPr lang="en-US" sz="3000" dirty="0" smtClean="0"/>
              <a:t>$1.6 million project to redesign</a:t>
            </a:r>
            <a:br>
              <a:rPr lang="en-US" sz="3000" dirty="0" smtClean="0"/>
            </a:br>
            <a:r>
              <a:rPr lang="en-US" sz="3000" dirty="0" smtClean="0"/>
              <a:t>a third set of locks</a:t>
            </a:r>
          </a:p>
          <a:p>
            <a:pPr>
              <a:spcBef>
                <a:spcPct val="0"/>
              </a:spcBef>
            </a:pPr>
            <a:endParaRPr lang="en-US" sz="3000" dirty="0" smtClean="0">
              <a:cs typeface="Times New Roman" pitchFamily="18" charset="0"/>
            </a:endParaRPr>
          </a:p>
        </p:txBody>
      </p:sp>
      <p:pic>
        <p:nvPicPr>
          <p:cNvPr id="10243" name="Picture 3" descr="cut-widening"/>
          <p:cNvPicPr>
            <a:picLocks noChangeAspect="1" noChangeArrowheads="1"/>
          </p:cNvPicPr>
          <p:nvPr/>
        </p:nvPicPr>
        <p:blipFill>
          <a:blip r:embed="rId3" cstate="screen"/>
          <a:srcRect/>
          <a:stretch>
            <a:fillRect/>
          </a:stretch>
        </p:blipFill>
        <p:spPr bwMode="auto">
          <a:xfrm>
            <a:off x="0" y="1295400"/>
            <a:ext cx="3022600" cy="5257800"/>
          </a:xfrm>
          <a:prstGeom prst="rect">
            <a:avLst/>
          </a:prstGeom>
          <a:noFill/>
          <a:ln w="9525">
            <a:noFill/>
            <a:miter lim="800000"/>
            <a:headEnd/>
            <a:tailEnd/>
          </a:ln>
        </p:spPr>
      </p:pic>
      <p:sp>
        <p:nvSpPr>
          <p:cNvPr id="10244" name="Rectangle 4"/>
          <p:cNvSpPr>
            <a:spLocks noGrp="1" noChangeArrowheads="1"/>
          </p:cNvSpPr>
          <p:nvPr>
            <p:ph type="title"/>
          </p:nvPr>
        </p:nvSpPr>
        <p:spPr>
          <a:xfrm>
            <a:off x="1828800" y="76200"/>
            <a:ext cx="7467600" cy="762000"/>
          </a:xfrm>
        </p:spPr>
        <p:txBody>
          <a:bodyPr/>
          <a:lstStyle/>
          <a:p>
            <a:r>
              <a:rPr lang="en-US" smtClean="0">
                <a:effectLst/>
              </a:rPr>
              <a:t>Expansion of the Panama Canal</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5470525"/>
            <a:ext cx="7772400" cy="369888"/>
          </a:xfrm>
          <a:prstGeom prst="rect">
            <a:avLst/>
          </a:prstGeom>
          <a:noFill/>
        </p:spPr>
        <p:txBody>
          <a:bodyPr>
            <a:spAutoFit/>
          </a:bodyPr>
          <a:lstStyle/>
          <a:p>
            <a:pPr algn="ctr">
              <a:defRPr/>
            </a:pPr>
            <a:r>
              <a:rPr lang="en-US" dirty="0">
                <a:latin typeface="+mn-lt"/>
              </a:rPr>
              <a:t>New Locks Will Accommodate Post-Panamax Vessels</a:t>
            </a:r>
          </a:p>
        </p:txBody>
      </p:sp>
      <p:sp>
        <p:nvSpPr>
          <p:cNvPr id="111" name="Rectangle 110"/>
          <p:cNvSpPr/>
          <p:nvPr/>
        </p:nvSpPr>
        <p:spPr>
          <a:xfrm>
            <a:off x="0" y="914400"/>
            <a:ext cx="9144000" cy="59436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6" name="Picture 2" descr="Panamax"/>
          <p:cNvPicPr>
            <a:picLocks noChangeAspect="1" noChangeArrowheads="1"/>
          </p:cNvPicPr>
          <p:nvPr/>
        </p:nvPicPr>
        <p:blipFill>
          <a:blip r:embed="rId2" cstate="screen"/>
          <a:srcRect/>
          <a:stretch>
            <a:fillRect/>
          </a:stretch>
        </p:blipFill>
        <p:spPr bwMode="auto">
          <a:xfrm>
            <a:off x="263525" y="1570038"/>
            <a:ext cx="1323975" cy="1241425"/>
          </a:xfrm>
          <a:prstGeom prst="rect">
            <a:avLst/>
          </a:prstGeom>
          <a:noFill/>
          <a:ln w="9525">
            <a:noFill/>
            <a:miter lim="800000"/>
            <a:headEnd/>
            <a:tailEnd/>
          </a:ln>
        </p:spPr>
      </p:pic>
      <p:pic>
        <p:nvPicPr>
          <p:cNvPr id="8197" name="Picture 3" descr="Esclusa 1400'(PostPanamax)"/>
          <p:cNvPicPr>
            <a:picLocks noChangeAspect="1" noChangeArrowheads="1"/>
          </p:cNvPicPr>
          <p:nvPr/>
        </p:nvPicPr>
        <p:blipFill>
          <a:blip r:embed="rId3" cstate="screen"/>
          <a:srcRect/>
          <a:stretch>
            <a:fillRect/>
          </a:stretch>
        </p:blipFill>
        <p:spPr bwMode="auto">
          <a:xfrm>
            <a:off x="2557463" y="2895600"/>
            <a:ext cx="6434137" cy="3511550"/>
          </a:xfrm>
          <a:prstGeom prst="rect">
            <a:avLst/>
          </a:prstGeom>
          <a:noFill/>
          <a:ln w="9525">
            <a:noFill/>
            <a:miter lim="800000"/>
            <a:headEnd/>
            <a:tailEnd/>
          </a:ln>
        </p:spPr>
      </p:pic>
      <p:pic>
        <p:nvPicPr>
          <p:cNvPr id="8198" name="Picture 4" descr="post-panamax-GRAYa"/>
          <p:cNvPicPr>
            <a:picLocks noChangeAspect="1" noChangeArrowheads="1"/>
          </p:cNvPicPr>
          <p:nvPr/>
        </p:nvPicPr>
        <p:blipFill>
          <a:blip r:embed="rId4" cstate="screen"/>
          <a:srcRect/>
          <a:stretch>
            <a:fillRect/>
          </a:stretch>
        </p:blipFill>
        <p:spPr bwMode="auto">
          <a:xfrm>
            <a:off x="7229475" y="4724400"/>
            <a:ext cx="1724025" cy="1614488"/>
          </a:xfrm>
          <a:prstGeom prst="rect">
            <a:avLst/>
          </a:prstGeom>
          <a:noFill/>
          <a:ln w="9525">
            <a:noFill/>
            <a:miter lim="800000"/>
            <a:headEnd/>
            <a:tailEnd/>
          </a:ln>
        </p:spPr>
      </p:pic>
      <p:pic>
        <p:nvPicPr>
          <p:cNvPr id="8199" name="Picture 6" descr="Esclusa 1000'(Mflrs-PMig-Gat)"/>
          <p:cNvPicPr>
            <a:picLocks noChangeAspect="1" noChangeArrowheads="1"/>
          </p:cNvPicPr>
          <p:nvPr/>
        </p:nvPicPr>
        <p:blipFill>
          <a:blip r:embed="rId5" cstate="screen"/>
          <a:srcRect/>
          <a:stretch>
            <a:fillRect/>
          </a:stretch>
        </p:blipFill>
        <p:spPr bwMode="auto">
          <a:xfrm>
            <a:off x="1658938" y="1676400"/>
            <a:ext cx="4052887" cy="2347913"/>
          </a:xfrm>
          <a:prstGeom prst="rect">
            <a:avLst/>
          </a:prstGeom>
          <a:noFill/>
          <a:ln w="9525">
            <a:noFill/>
            <a:miter lim="800000"/>
            <a:headEnd/>
            <a:tailEnd/>
          </a:ln>
        </p:spPr>
      </p:pic>
      <p:sp>
        <p:nvSpPr>
          <p:cNvPr id="8200" name="Line 7"/>
          <p:cNvSpPr>
            <a:spLocks noChangeShapeType="1"/>
          </p:cNvSpPr>
          <p:nvPr/>
        </p:nvSpPr>
        <p:spPr bwMode="auto">
          <a:xfrm flipV="1">
            <a:off x="2660650" y="1905000"/>
            <a:ext cx="0" cy="795338"/>
          </a:xfrm>
          <a:prstGeom prst="line">
            <a:avLst/>
          </a:prstGeom>
          <a:noFill/>
          <a:ln w="12700">
            <a:solidFill>
              <a:schemeClr val="bg1"/>
            </a:solidFill>
            <a:prstDash val="dash"/>
            <a:round/>
            <a:headEnd/>
            <a:tailEnd/>
          </a:ln>
        </p:spPr>
        <p:txBody>
          <a:bodyPr/>
          <a:lstStyle/>
          <a:p>
            <a:endParaRPr lang="en-US"/>
          </a:p>
        </p:txBody>
      </p:sp>
      <p:sp>
        <p:nvSpPr>
          <p:cNvPr id="8201" name="Freeform 8"/>
          <p:cNvSpPr>
            <a:spLocks/>
          </p:cNvSpPr>
          <p:nvPr/>
        </p:nvSpPr>
        <p:spPr bwMode="auto">
          <a:xfrm>
            <a:off x="4327525" y="1401763"/>
            <a:ext cx="1588" cy="612775"/>
          </a:xfrm>
          <a:custGeom>
            <a:avLst/>
            <a:gdLst>
              <a:gd name="T0" fmla="*/ 0 w 1"/>
              <a:gd name="T1" fmla="*/ 972780402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chemeClr val="bg1"/>
            </a:solidFill>
            <a:prstDash val="dash"/>
            <a:round/>
            <a:headEnd/>
            <a:tailEnd/>
          </a:ln>
        </p:spPr>
        <p:txBody>
          <a:bodyPr/>
          <a:lstStyle/>
          <a:p>
            <a:endParaRPr lang="en-US"/>
          </a:p>
        </p:txBody>
      </p:sp>
      <p:sp>
        <p:nvSpPr>
          <p:cNvPr id="8202" name="Freeform 9"/>
          <p:cNvSpPr>
            <a:spLocks/>
          </p:cNvSpPr>
          <p:nvPr/>
        </p:nvSpPr>
        <p:spPr bwMode="auto">
          <a:xfrm>
            <a:off x="2841625" y="2128838"/>
            <a:ext cx="1588" cy="431800"/>
          </a:xfrm>
          <a:custGeom>
            <a:avLst/>
            <a:gdLst>
              <a:gd name="T0" fmla="*/ 0 w 1"/>
              <a:gd name="T1" fmla="*/ 483034288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rgbClr val="FFCC00"/>
            </a:solidFill>
            <a:prstDash val="dash"/>
            <a:round/>
            <a:headEnd/>
            <a:tailEnd/>
          </a:ln>
        </p:spPr>
        <p:txBody>
          <a:bodyPr/>
          <a:lstStyle/>
          <a:p>
            <a:endParaRPr lang="en-US"/>
          </a:p>
        </p:txBody>
      </p:sp>
      <p:sp>
        <p:nvSpPr>
          <p:cNvPr id="8203" name="Freeform 10"/>
          <p:cNvSpPr>
            <a:spLocks/>
          </p:cNvSpPr>
          <p:nvPr/>
        </p:nvSpPr>
        <p:spPr bwMode="auto">
          <a:xfrm>
            <a:off x="3022600" y="2249488"/>
            <a:ext cx="1588" cy="431800"/>
          </a:xfrm>
          <a:custGeom>
            <a:avLst/>
            <a:gdLst>
              <a:gd name="T0" fmla="*/ 0 w 1"/>
              <a:gd name="T1" fmla="*/ 483034288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rgbClr val="FFCC00"/>
            </a:solidFill>
            <a:prstDash val="dash"/>
            <a:round/>
            <a:headEnd/>
            <a:tailEnd/>
          </a:ln>
        </p:spPr>
        <p:txBody>
          <a:bodyPr/>
          <a:lstStyle/>
          <a:p>
            <a:endParaRPr lang="en-US"/>
          </a:p>
        </p:txBody>
      </p:sp>
      <p:sp>
        <p:nvSpPr>
          <p:cNvPr id="8204" name="Line 13"/>
          <p:cNvSpPr>
            <a:spLocks noChangeShapeType="1"/>
          </p:cNvSpPr>
          <p:nvPr/>
        </p:nvSpPr>
        <p:spPr bwMode="auto">
          <a:xfrm flipV="1">
            <a:off x="2684463" y="1614488"/>
            <a:ext cx="1624012" cy="504825"/>
          </a:xfrm>
          <a:prstGeom prst="line">
            <a:avLst/>
          </a:prstGeom>
          <a:noFill/>
          <a:ln w="9525">
            <a:solidFill>
              <a:schemeClr val="bg1"/>
            </a:solidFill>
            <a:round/>
            <a:headEnd type="stealth" w="med" len="sm"/>
            <a:tailEnd type="stealth" w="med" len="sm"/>
          </a:ln>
        </p:spPr>
        <p:txBody>
          <a:bodyPr/>
          <a:lstStyle/>
          <a:p>
            <a:endParaRPr lang="en-US"/>
          </a:p>
        </p:txBody>
      </p:sp>
      <p:sp>
        <p:nvSpPr>
          <p:cNvPr id="124" name="Text Box 14"/>
          <p:cNvSpPr txBox="1">
            <a:spLocks noChangeArrowheads="1"/>
          </p:cNvSpPr>
          <p:nvPr/>
        </p:nvSpPr>
        <p:spPr bwMode="auto">
          <a:xfrm rot="-987857">
            <a:off x="3081338" y="1692275"/>
            <a:ext cx="898525"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294.1 m (965’)</a:t>
            </a:r>
          </a:p>
        </p:txBody>
      </p:sp>
      <p:sp>
        <p:nvSpPr>
          <p:cNvPr id="8206" name="Line 15"/>
          <p:cNvSpPr>
            <a:spLocks noChangeShapeType="1"/>
          </p:cNvSpPr>
          <p:nvPr/>
        </p:nvSpPr>
        <p:spPr bwMode="auto">
          <a:xfrm>
            <a:off x="2841625" y="2266950"/>
            <a:ext cx="171450" cy="114300"/>
          </a:xfrm>
          <a:prstGeom prst="line">
            <a:avLst/>
          </a:prstGeom>
          <a:noFill/>
          <a:ln w="9525">
            <a:solidFill>
              <a:srgbClr val="FFCC00"/>
            </a:solidFill>
            <a:round/>
            <a:headEnd type="stealth" w="med" len="sm"/>
            <a:tailEnd type="stealth" w="med" len="sm"/>
          </a:ln>
        </p:spPr>
        <p:txBody>
          <a:bodyPr/>
          <a:lstStyle/>
          <a:p>
            <a:endParaRPr lang="en-US"/>
          </a:p>
        </p:txBody>
      </p:sp>
      <p:sp>
        <p:nvSpPr>
          <p:cNvPr id="128" name="Text Box 18"/>
          <p:cNvSpPr txBox="1">
            <a:spLocks noChangeArrowheads="1"/>
          </p:cNvSpPr>
          <p:nvPr/>
        </p:nvSpPr>
        <p:spPr bwMode="auto">
          <a:xfrm>
            <a:off x="2851150" y="2157413"/>
            <a:ext cx="890588"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32.3 m (106’)</a:t>
            </a:r>
          </a:p>
        </p:txBody>
      </p:sp>
      <p:sp>
        <p:nvSpPr>
          <p:cNvPr id="8208" name="Line 19"/>
          <p:cNvSpPr>
            <a:spLocks noChangeShapeType="1"/>
          </p:cNvSpPr>
          <p:nvPr/>
        </p:nvSpPr>
        <p:spPr bwMode="auto">
          <a:xfrm flipV="1">
            <a:off x="2779713" y="3113088"/>
            <a:ext cx="0" cy="795337"/>
          </a:xfrm>
          <a:prstGeom prst="line">
            <a:avLst/>
          </a:prstGeom>
          <a:noFill/>
          <a:ln w="12700">
            <a:solidFill>
              <a:srgbClr val="FFCC00"/>
            </a:solidFill>
            <a:prstDash val="dash"/>
            <a:round/>
            <a:headEnd/>
            <a:tailEnd/>
          </a:ln>
        </p:spPr>
        <p:txBody>
          <a:bodyPr/>
          <a:lstStyle/>
          <a:p>
            <a:endParaRPr lang="en-US"/>
          </a:p>
        </p:txBody>
      </p:sp>
      <p:sp>
        <p:nvSpPr>
          <p:cNvPr id="8209" name="Line 20"/>
          <p:cNvSpPr>
            <a:spLocks noChangeShapeType="1"/>
          </p:cNvSpPr>
          <p:nvPr/>
        </p:nvSpPr>
        <p:spPr bwMode="auto">
          <a:xfrm flipV="1">
            <a:off x="2811463" y="2976563"/>
            <a:ext cx="2009775" cy="809625"/>
          </a:xfrm>
          <a:prstGeom prst="line">
            <a:avLst/>
          </a:prstGeom>
          <a:noFill/>
          <a:ln w="9525">
            <a:solidFill>
              <a:srgbClr val="FFCC00"/>
            </a:solidFill>
            <a:round/>
            <a:headEnd type="stealth" w="med" len="sm"/>
            <a:tailEnd type="stealth" w="med" len="sm"/>
          </a:ln>
        </p:spPr>
        <p:txBody>
          <a:bodyPr/>
          <a:lstStyle/>
          <a:p>
            <a:endParaRPr lang="en-US"/>
          </a:p>
        </p:txBody>
      </p:sp>
      <p:sp>
        <p:nvSpPr>
          <p:cNvPr id="131" name="Text Box 21"/>
          <p:cNvSpPr txBox="1">
            <a:spLocks noChangeArrowheads="1"/>
          </p:cNvSpPr>
          <p:nvPr/>
        </p:nvSpPr>
        <p:spPr bwMode="auto">
          <a:xfrm rot="-1314185">
            <a:off x="3451225" y="3138488"/>
            <a:ext cx="1131888"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304.8 m (1,000’)</a:t>
            </a:r>
          </a:p>
        </p:txBody>
      </p:sp>
      <p:sp>
        <p:nvSpPr>
          <p:cNvPr id="8211" name="Line 22"/>
          <p:cNvSpPr>
            <a:spLocks noChangeShapeType="1"/>
          </p:cNvSpPr>
          <p:nvPr/>
        </p:nvSpPr>
        <p:spPr bwMode="auto">
          <a:xfrm flipV="1">
            <a:off x="4822825" y="2176463"/>
            <a:ext cx="0" cy="903287"/>
          </a:xfrm>
          <a:prstGeom prst="line">
            <a:avLst/>
          </a:prstGeom>
          <a:noFill/>
          <a:ln w="12700">
            <a:solidFill>
              <a:srgbClr val="FFCC00"/>
            </a:solidFill>
            <a:prstDash val="dash"/>
            <a:round/>
            <a:headEnd/>
            <a:tailEnd/>
          </a:ln>
        </p:spPr>
        <p:txBody>
          <a:bodyPr/>
          <a:lstStyle/>
          <a:p>
            <a:endParaRPr lang="en-US"/>
          </a:p>
        </p:txBody>
      </p:sp>
      <p:sp>
        <p:nvSpPr>
          <p:cNvPr id="8212" name="Line 23"/>
          <p:cNvSpPr>
            <a:spLocks noChangeShapeType="1"/>
          </p:cNvSpPr>
          <p:nvPr/>
        </p:nvSpPr>
        <p:spPr bwMode="auto">
          <a:xfrm rot="5400000">
            <a:off x="1724025" y="3606800"/>
            <a:ext cx="355600" cy="0"/>
          </a:xfrm>
          <a:prstGeom prst="line">
            <a:avLst/>
          </a:prstGeom>
          <a:noFill/>
          <a:ln w="9525">
            <a:solidFill>
              <a:srgbClr val="FFCC00"/>
            </a:solidFill>
            <a:round/>
            <a:headEnd type="stealth" w="med" len="sm"/>
            <a:tailEnd type="stealth" w="med" len="sm"/>
          </a:ln>
        </p:spPr>
        <p:txBody>
          <a:bodyPr/>
          <a:lstStyle/>
          <a:p>
            <a:endParaRPr lang="en-US"/>
          </a:p>
        </p:txBody>
      </p:sp>
      <p:sp>
        <p:nvSpPr>
          <p:cNvPr id="8213" name="Text Box 24"/>
          <p:cNvSpPr txBox="1">
            <a:spLocks noChangeArrowheads="1"/>
          </p:cNvSpPr>
          <p:nvPr/>
        </p:nvSpPr>
        <p:spPr bwMode="auto">
          <a:xfrm>
            <a:off x="1685925" y="3551238"/>
            <a:ext cx="738188" cy="158750"/>
          </a:xfrm>
          <a:prstGeom prst="rect">
            <a:avLst/>
          </a:prstGeom>
          <a:noFill/>
          <a:ln w="9525">
            <a:noFill/>
            <a:miter lim="800000"/>
            <a:headEnd/>
            <a:tailEnd/>
          </a:ln>
        </p:spPr>
        <p:txBody>
          <a:bodyPr lIns="10800" tIns="10800" rIns="10800" bIns="10800">
            <a:spAutoFit/>
          </a:bodyPr>
          <a:lstStyle/>
          <a:p>
            <a:pPr>
              <a:lnSpc>
                <a:spcPct val="90000"/>
              </a:lnSpc>
            </a:pPr>
            <a:r>
              <a:rPr lang="en-US" sz="1000"/>
              <a:t>12.8 m (42’)</a:t>
            </a:r>
          </a:p>
        </p:txBody>
      </p:sp>
      <p:sp>
        <p:nvSpPr>
          <p:cNvPr id="8214" name="Line 25"/>
          <p:cNvSpPr>
            <a:spLocks noChangeShapeType="1"/>
          </p:cNvSpPr>
          <p:nvPr/>
        </p:nvSpPr>
        <p:spPr bwMode="auto">
          <a:xfrm flipV="1">
            <a:off x="4800600" y="3473450"/>
            <a:ext cx="0" cy="795338"/>
          </a:xfrm>
          <a:prstGeom prst="line">
            <a:avLst/>
          </a:prstGeom>
          <a:noFill/>
          <a:ln w="12700">
            <a:solidFill>
              <a:schemeClr val="bg1"/>
            </a:solidFill>
            <a:prstDash val="dash"/>
            <a:round/>
            <a:headEnd/>
            <a:tailEnd/>
          </a:ln>
        </p:spPr>
        <p:txBody>
          <a:bodyPr/>
          <a:lstStyle/>
          <a:p>
            <a:endParaRPr lang="en-US"/>
          </a:p>
        </p:txBody>
      </p:sp>
      <p:sp>
        <p:nvSpPr>
          <p:cNvPr id="8215" name="Freeform 26"/>
          <p:cNvSpPr>
            <a:spLocks/>
          </p:cNvSpPr>
          <p:nvPr/>
        </p:nvSpPr>
        <p:spPr bwMode="auto">
          <a:xfrm>
            <a:off x="7029450" y="2819400"/>
            <a:ext cx="1588" cy="468313"/>
          </a:xfrm>
          <a:custGeom>
            <a:avLst/>
            <a:gdLst>
              <a:gd name="T0" fmla="*/ 0 w 1"/>
              <a:gd name="T1" fmla="*/ 568178899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chemeClr val="bg1"/>
            </a:solidFill>
            <a:prstDash val="dash"/>
            <a:round/>
            <a:headEnd/>
            <a:tailEnd/>
          </a:ln>
        </p:spPr>
        <p:txBody>
          <a:bodyPr/>
          <a:lstStyle/>
          <a:p>
            <a:endParaRPr lang="en-US"/>
          </a:p>
        </p:txBody>
      </p:sp>
      <p:sp>
        <p:nvSpPr>
          <p:cNvPr id="8216" name="Freeform 27"/>
          <p:cNvSpPr>
            <a:spLocks/>
          </p:cNvSpPr>
          <p:nvPr/>
        </p:nvSpPr>
        <p:spPr bwMode="auto">
          <a:xfrm>
            <a:off x="5013325" y="3684588"/>
            <a:ext cx="1588" cy="431800"/>
          </a:xfrm>
          <a:custGeom>
            <a:avLst/>
            <a:gdLst>
              <a:gd name="T0" fmla="*/ 0 w 1"/>
              <a:gd name="T1" fmla="*/ 483034288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rgbClr val="FFCC00"/>
            </a:solidFill>
            <a:prstDash val="dash"/>
            <a:round/>
            <a:headEnd/>
            <a:tailEnd/>
          </a:ln>
        </p:spPr>
        <p:txBody>
          <a:bodyPr/>
          <a:lstStyle/>
          <a:p>
            <a:endParaRPr lang="en-US"/>
          </a:p>
        </p:txBody>
      </p:sp>
      <p:sp>
        <p:nvSpPr>
          <p:cNvPr id="8217" name="Freeform 28"/>
          <p:cNvSpPr>
            <a:spLocks/>
          </p:cNvSpPr>
          <p:nvPr/>
        </p:nvSpPr>
        <p:spPr bwMode="auto">
          <a:xfrm>
            <a:off x="5245100" y="3805238"/>
            <a:ext cx="1588" cy="431800"/>
          </a:xfrm>
          <a:custGeom>
            <a:avLst/>
            <a:gdLst>
              <a:gd name="T0" fmla="*/ 0 w 1"/>
              <a:gd name="T1" fmla="*/ 483034288 h 386"/>
              <a:gd name="T2" fmla="*/ 2521744 w 1"/>
              <a:gd name="T3" fmla="*/ 0 h 386"/>
              <a:gd name="T4" fmla="*/ 0 60000 65536"/>
              <a:gd name="T5" fmla="*/ 0 60000 65536"/>
              <a:gd name="T6" fmla="*/ 0 w 1"/>
              <a:gd name="T7" fmla="*/ 0 h 386"/>
              <a:gd name="T8" fmla="*/ 1 w 1"/>
              <a:gd name="T9" fmla="*/ 386 h 386"/>
            </a:gdLst>
            <a:ahLst/>
            <a:cxnLst>
              <a:cxn ang="T4">
                <a:pos x="T0" y="T1"/>
              </a:cxn>
              <a:cxn ang="T5">
                <a:pos x="T2" y="T3"/>
              </a:cxn>
            </a:cxnLst>
            <a:rect l="T6" t="T7" r="T8" b="T9"/>
            <a:pathLst>
              <a:path w="1" h="386">
                <a:moveTo>
                  <a:pt x="0" y="386"/>
                </a:moveTo>
                <a:lnTo>
                  <a:pt x="1" y="0"/>
                </a:lnTo>
              </a:path>
            </a:pathLst>
          </a:custGeom>
          <a:noFill/>
          <a:ln w="12700">
            <a:solidFill>
              <a:srgbClr val="FFCC00"/>
            </a:solidFill>
            <a:prstDash val="dash"/>
            <a:round/>
            <a:headEnd/>
            <a:tailEnd/>
          </a:ln>
        </p:spPr>
        <p:txBody>
          <a:bodyPr/>
          <a:lstStyle/>
          <a:p>
            <a:endParaRPr lang="en-US"/>
          </a:p>
        </p:txBody>
      </p:sp>
      <p:sp>
        <p:nvSpPr>
          <p:cNvPr id="8218" name="Line 31"/>
          <p:cNvSpPr>
            <a:spLocks noChangeShapeType="1"/>
          </p:cNvSpPr>
          <p:nvPr/>
        </p:nvSpPr>
        <p:spPr bwMode="auto">
          <a:xfrm flipV="1">
            <a:off x="4824413" y="2998788"/>
            <a:ext cx="2195512" cy="688975"/>
          </a:xfrm>
          <a:prstGeom prst="line">
            <a:avLst/>
          </a:prstGeom>
          <a:noFill/>
          <a:ln w="9525">
            <a:solidFill>
              <a:schemeClr val="bg1"/>
            </a:solidFill>
            <a:round/>
            <a:headEnd type="stealth" w="med" len="sm"/>
            <a:tailEnd type="stealth" w="med" len="sm"/>
          </a:ln>
        </p:spPr>
        <p:txBody>
          <a:bodyPr/>
          <a:lstStyle/>
          <a:p>
            <a:endParaRPr lang="en-US"/>
          </a:p>
        </p:txBody>
      </p:sp>
      <p:sp>
        <p:nvSpPr>
          <p:cNvPr id="142" name="Text Box 32"/>
          <p:cNvSpPr txBox="1">
            <a:spLocks noChangeArrowheads="1"/>
          </p:cNvSpPr>
          <p:nvPr/>
        </p:nvSpPr>
        <p:spPr bwMode="auto">
          <a:xfrm rot="-987857">
            <a:off x="5551488" y="3149600"/>
            <a:ext cx="898525"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366 m (1,200’)</a:t>
            </a:r>
          </a:p>
        </p:txBody>
      </p:sp>
      <p:sp>
        <p:nvSpPr>
          <p:cNvPr id="8220" name="Line 33"/>
          <p:cNvSpPr>
            <a:spLocks noChangeShapeType="1"/>
          </p:cNvSpPr>
          <p:nvPr/>
        </p:nvSpPr>
        <p:spPr bwMode="auto">
          <a:xfrm>
            <a:off x="5010150" y="3835400"/>
            <a:ext cx="228600" cy="114300"/>
          </a:xfrm>
          <a:prstGeom prst="line">
            <a:avLst/>
          </a:prstGeom>
          <a:noFill/>
          <a:ln w="9525">
            <a:solidFill>
              <a:srgbClr val="FFCC00"/>
            </a:solidFill>
            <a:round/>
            <a:headEnd type="stealth" w="med" len="sm"/>
            <a:tailEnd type="stealth" w="med" len="sm"/>
          </a:ln>
        </p:spPr>
        <p:txBody>
          <a:bodyPr/>
          <a:lstStyle/>
          <a:p>
            <a:endParaRPr lang="en-US"/>
          </a:p>
        </p:txBody>
      </p:sp>
      <p:sp>
        <p:nvSpPr>
          <p:cNvPr id="146" name="Text Box 36"/>
          <p:cNvSpPr txBox="1">
            <a:spLocks noChangeArrowheads="1"/>
          </p:cNvSpPr>
          <p:nvPr/>
        </p:nvSpPr>
        <p:spPr bwMode="auto">
          <a:xfrm>
            <a:off x="4984750" y="3713163"/>
            <a:ext cx="890588"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49 m (160’)</a:t>
            </a:r>
          </a:p>
        </p:txBody>
      </p:sp>
      <p:sp>
        <p:nvSpPr>
          <p:cNvPr id="8222" name="Line 37"/>
          <p:cNvSpPr>
            <a:spLocks noChangeShapeType="1"/>
          </p:cNvSpPr>
          <p:nvPr/>
        </p:nvSpPr>
        <p:spPr bwMode="auto">
          <a:xfrm flipV="1">
            <a:off x="5218113" y="4787900"/>
            <a:ext cx="0" cy="1079500"/>
          </a:xfrm>
          <a:prstGeom prst="line">
            <a:avLst/>
          </a:prstGeom>
          <a:noFill/>
          <a:ln w="12700">
            <a:solidFill>
              <a:srgbClr val="FFCC00"/>
            </a:solidFill>
            <a:prstDash val="dash"/>
            <a:round/>
            <a:headEnd/>
            <a:tailEnd/>
          </a:ln>
        </p:spPr>
        <p:txBody>
          <a:bodyPr/>
          <a:lstStyle/>
          <a:p>
            <a:endParaRPr lang="en-US"/>
          </a:p>
        </p:txBody>
      </p:sp>
      <p:sp>
        <p:nvSpPr>
          <p:cNvPr id="8223" name="Line 38"/>
          <p:cNvSpPr>
            <a:spLocks noChangeShapeType="1"/>
          </p:cNvSpPr>
          <p:nvPr/>
        </p:nvSpPr>
        <p:spPr bwMode="auto">
          <a:xfrm flipV="1">
            <a:off x="5197475" y="4581525"/>
            <a:ext cx="2536825" cy="1171575"/>
          </a:xfrm>
          <a:prstGeom prst="line">
            <a:avLst/>
          </a:prstGeom>
          <a:noFill/>
          <a:ln w="9525">
            <a:solidFill>
              <a:srgbClr val="FFCC00"/>
            </a:solidFill>
            <a:round/>
            <a:headEnd type="stealth" w="med" len="sm"/>
            <a:tailEnd type="stealth" w="med" len="sm"/>
          </a:ln>
        </p:spPr>
        <p:txBody>
          <a:bodyPr/>
          <a:lstStyle/>
          <a:p>
            <a:endParaRPr lang="en-US"/>
          </a:p>
        </p:txBody>
      </p:sp>
      <p:sp>
        <p:nvSpPr>
          <p:cNvPr id="149" name="Text Box 39"/>
          <p:cNvSpPr txBox="1">
            <a:spLocks noChangeArrowheads="1"/>
          </p:cNvSpPr>
          <p:nvPr/>
        </p:nvSpPr>
        <p:spPr bwMode="auto">
          <a:xfrm rot="-1314185">
            <a:off x="5964238" y="5018088"/>
            <a:ext cx="898525" cy="158750"/>
          </a:xfrm>
          <a:prstGeom prst="rect">
            <a:avLst/>
          </a:prstGeom>
          <a:noFill/>
          <a:ln w="9525">
            <a:noFill/>
            <a:miter lim="800000"/>
            <a:headEnd/>
            <a:tailEnd/>
          </a:ln>
          <a:effectLst>
            <a:outerShdw dist="17961" dir="2700000" algn="ctr" rotWithShape="0">
              <a:schemeClr val="tx1"/>
            </a:outerShdw>
          </a:effectLst>
        </p:spPr>
        <p:txBody>
          <a:bodyPr lIns="10800" tIns="10800" rIns="10800" bIns="10800">
            <a:spAutoFit/>
          </a:bodyPr>
          <a:lstStyle/>
          <a:p>
            <a:pPr>
              <a:lnSpc>
                <a:spcPct val="90000"/>
              </a:lnSpc>
              <a:defRPr/>
            </a:pPr>
            <a:r>
              <a:rPr lang="en-US" sz="1000">
                <a:solidFill>
                  <a:schemeClr val="bg1"/>
                </a:solidFill>
              </a:rPr>
              <a:t>427 m (1,400’)</a:t>
            </a:r>
          </a:p>
        </p:txBody>
      </p:sp>
      <p:sp>
        <p:nvSpPr>
          <p:cNvPr id="8225" name="Line 40"/>
          <p:cNvSpPr>
            <a:spLocks noChangeShapeType="1"/>
          </p:cNvSpPr>
          <p:nvPr/>
        </p:nvSpPr>
        <p:spPr bwMode="auto">
          <a:xfrm flipV="1">
            <a:off x="7772400" y="3582988"/>
            <a:ext cx="0" cy="1079500"/>
          </a:xfrm>
          <a:prstGeom prst="line">
            <a:avLst/>
          </a:prstGeom>
          <a:noFill/>
          <a:ln w="12700">
            <a:solidFill>
              <a:srgbClr val="FFCC00"/>
            </a:solidFill>
            <a:prstDash val="dash"/>
            <a:round/>
            <a:headEnd/>
            <a:tailEnd/>
          </a:ln>
        </p:spPr>
        <p:txBody>
          <a:bodyPr/>
          <a:lstStyle/>
          <a:p>
            <a:endParaRPr lang="en-US"/>
          </a:p>
        </p:txBody>
      </p:sp>
      <p:sp>
        <p:nvSpPr>
          <p:cNvPr id="8226" name="Line 41"/>
          <p:cNvSpPr>
            <a:spLocks noChangeShapeType="1"/>
          </p:cNvSpPr>
          <p:nvPr/>
        </p:nvSpPr>
        <p:spPr bwMode="auto">
          <a:xfrm rot="5400000">
            <a:off x="2831306" y="5717382"/>
            <a:ext cx="500063" cy="0"/>
          </a:xfrm>
          <a:prstGeom prst="line">
            <a:avLst/>
          </a:prstGeom>
          <a:noFill/>
          <a:ln w="9525">
            <a:solidFill>
              <a:srgbClr val="FFCC00"/>
            </a:solidFill>
            <a:round/>
            <a:headEnd type="stealth" w="med" len="sm"/>
            <a:tailEnd type="stealth" w="med" len="sm"/>
          </a:ln>
        </p:spPr>
        <p:txBody>
          <a:bodyPr/>
          <a:lstStyle/>
          <a:p>
            <a:endParaRPr lang="en-US"/>
          </a:p>
        </p:txBody>
      </p:sp>
      <p:sp>
        <p:nvSpPr>
          <p:cNvPr id="8227" name="Text Box 42"/>
          <p:cNvSpPr txBox="1">
            <a:spLocks noChangeArrowheads="1"/>
          </p:cNvSpPr>
          <p:nvPr/>
        </p:nvSpPr>
        <p:spPr bwMode="auto">
          <a:xfrm>
            <a:off x="2659063" y="5621338"/>
            <a:ext cx="738187" cy="158750"/>
          </a:xfrm>
          <a:prstGeom prst="rect">
            <a:avLst/>
          </a:prstGeom>
          <a:noFill/>
          <a:ln w="9525">
            <a:noFill/>
            <a:miter lim="800000"/>
            <a:headEnd/>
            <a:tailEnd/>
          </a:ln>
        </p:spPr>
        <p:txBody>
          <a:bodyPr lIns="10800" tIns="10800" rIns="10800" bIns="10800">
            <a:spAutoFit/>
          </a:bodyPr>
          <a:lstStyle/>
          <a:p>
            <a:pPr>
              <a:lnSpc>
                <a:spcPct val="90000"/>
              </a:lnSpc>
            </a:pPr>
            <a:r>
              <a:rPr lang="en-US" sz="1000"/>
              <a:t>18.3 m (60’)</a:t>
            </a:r>
          </a:p>
        </p:txBody>
      </p:sp>
      <p:graphicFrame>
        <p:nvGraphicFramePr>
          <p:cNvPr id="153" name="Group 43"/>
          <p:cNvGraphicFramePr>
            <a:graphicFrameLocks noGrp="1"/>
          </p:cNvGraphicFramePr>
          <p:nvPr/>
        </p:nvGraphicFramePr>
        <p:xfrm>
          <a:off x="1147763" y="2233613"/>
          <a:ext cx="114300" cy="457201"/>
        </p:xfrm>
        <a:graphic>
          <a:graphicData uri="http://schemas.openxmlformats.org/drawingml/2006/table">
            <a:tbl>
              <a:tblPr/>
              <a:tblGrid>
                <a:gridCol w="57150"/>
                <a:gridCol w="57150"/>
              </a:tblGrid>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r>
              <a:tr h="39688">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6513">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
        <p:nvSpPr>
          <p:cNvPr id="154" name="Text Box 101"/>
          <p:cNvSpPr txBox="1">
            <a:spLocks noChangeArrowheads="1"/>
          </p:cNvSpPr>
          <p:nvPr/>
        </p:nvSpPr>
        <p:spPr bwMode="auto">
          <a:xfrm>
            <a:off x="663575" y="2420938"/>
            <a:ext cx="496888" cy="295275"/>
          </a:xfrm>
          <a:prstGeom prst="rect">
            <a:avLst/>
          </a:prstGeom>
          <a:noFill/>
          <a:ln w="9525">
            <a:noFill/>
            <a:miter lim="800000"/>
            <a:headEnd/>
            <a:tailEnd/>
          </a:ln>
          <a:effectLst>
            <a:outerShdw dist="12700" algn="ctr" rotWithShape="0">
              <a:schemeClr val="tx1"/>
            </a:outerShdw>
          </a:effectLst>
        </p:spPr>
        <p:txBody>
          <a:bodyPr lIns="10800" tIns="10800" rIns="10800" bIns="10800">
            <a:spAutoFit/>
          </a:bodyPr>
          <a:lstStyle/>
          <a:p>
            <a:pPr>
              <a:lnSpc>
                <a:spcPct val="90000"/>
              </a:lnSpc>
              <a:defRPr/>
            </a:pPr>
            <a:r>
              <a:rPr lang="en-US" sz="1000">
                <a:solidFill>
                  <a:schemeClr val="bg1"/>
                </a:solidFill>
              </a:rPr>
              <a:t>12.4 m</a:t>
            </a:r>
          </a:p>
          <a:p>
            <a:pPr>
              <a:lnSpc>
                <a:spcPct val="90000"/>
              </a:lnSpc>
              <a:defRPr/>
            </a:pPr>
            <a:r>
              <a:rPr lang="en-US" sz="1000">
                <a:solidFill>
                  <a:schemeClr val="bg1"/>
                </a:solidFill>
              </a:rPr>
              <a:t>(39.5’)</a:t>
            </a:r>
          </a:p>
        </p:txBody>
      </p:sp>
      <p:graphicFrame>
        <p:nvGraphicFramePr>
          <p:cNvPr id="155" name="Group 102"/>
          <p:cNvGraphicFramePr>
            <a:graphicFrameLocks noGrp="1"/>
          </p:cNvGraphicFramePr>
          <p:nvPr/>
        </p:nvGraphicFramePr>
        <p:xfrm>
          <a:off x="8221663" y="5616575"/>
          <a:ext cx="114300" cy="457201"/>
        </p:xfrm>
        <a:graphic>
          <a:graphicData uri="http://schemas.openxmlformats.org/drawingml/2006/table">
            <a:tbl>
              <a:tblPr/>
              <a:tblGrid>
                <a:gridCol w="57150"/>
                <a:gridCol w="57150"/>
              </a:tblGrid>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tx1"/>
                      </a:solidFill>
                      <a:prstDash val="solid"/>
                      <a:round/>
                      <a:headEnd type="none" w="med" len="med"/>
                      <a:tailEnd type="none" w="med" len="med"/>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r>
              <a:tr h="39688">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6513">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38100">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es-PA" sz="100" b="0" i="0" u="none" strike="noStrike" cap="none" normalizeH="0" baseline="0" smtClean="0">
                        <a:ln>
                          <a:noFill/>
                        </a:ln>
                        <a:solidFill>
                          <a:schemeClr val="bg1"/>
                        </a:solidFill>
                        <a:effectLst/>
                        <a:latin typeface="Tahoma" pitchFamily="34" charset="0"/>
                      </a:endParaRPr>
                    </a:p>
                  </a:txBody>
                  <a:tcPr marL="3600" marR="3600" marT="3600" marB="3600" horzOverflow="overflow">
                    <a:lnL w="31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
        <p:nvSpPr>
          <p:cNvPr id="156" name="Text Box 160"/>
          <p:cNvSpPr txBox="1">
            <a:spLocks noChangeArrowheads="1"/>
          </p:cNvSpPr>
          <p:nvPr/>
        </p:nvSpPr>
        <p:spPr bwMode="auto">
          <a:xfrm>
            <a:off x="7737475" y="5803900"/>
            <a:ext cx="496888" cy="295275"/>
          </a:xfrm>
          <a:prstGeom prst="rect">
            <a:avLst/>
          </a:prstGeom>
          <a:noFill/>
          <a:ln w="9525">
            <a:noFill/>
            <a:miter lim="800000"/>
            <a:headEnd/>
            <a:tailEnd/>
          </a:ln>
          <a:effectLst>
            <a:outerShdw dist="12700" algn="ctr" rotWithShape="0">
              <a:schemeClr val="tx1"/>
            </a:outerShdw>
          </a:effectLst>
        </p:spPr>
        <p:txBody>
          <a:bodyPr lIns="10800" tIns="10800" rIns="10800" bIns="10800">
            <a:spAutoFit/>
          </a:bodyPr>
          <a:lstStyle/>
          <a:p>
            <a:pPr>
              <a:lnSpc>
                <a:spcPct val="90000"/>
              </a:lnSpc>
              <a:defRPr/>
            </a:pPr>
            <a:r>
              <a:rPr lang="en-US" sz="1000">
                <a:solidFill>
                  <a:schemeClr val="bg1"/>
                </a:solidFill>
              </a:rPr>
              <a:t>15.2 m</a:t>
            </a:r>
          </a:p>
          <a:p>
            <a:pPr>
              <a:lnSpc>
                <a:spcPct val="90000"/>
              </a:lnSpc>
              <a:defRPr/>
            </a:pPr>
            <a:r>
              <a:rPr lang="en-US" sz="1000">
                <a:solidFill>
                  <a:schemeClr val="bg1"/>
                </a:solidFill>
              </a:rPr>
              <a:t>(50’)</a:t>
            </a:r>
          </a:p>
        </p:txBody>
      </p:sp>
      <p:sp>
        <p:nvSpPr>
          <p:cNvPr id="157" name="Text Box 161"/>
          <p:cNvSpPr txBox="1">
            <a:spLocks noChangeArrowheads="1"/>
          </p:cNvSpPr>
          <p:nvPr/>
        </p:nvSpPr>
        <p:spPr bwMode="auto">
          <a:xfrm>
            <a:off x="0" y="990600"/>
            <a:ext cx="4343400" cy="366713"/>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i="1" dirty="0">
                <a:solidFill>
                  <a:schemeClr val="bg1"/>
                </a:solidFill>
              </a:rPr>
              <a:t>Existing Locks Max Vessel size:</a:t>
            </a:r>
          </a:p>
        </p:txBody>
      </p:sp>
      <p:sp>
        <p:nvSpPr>
          <p:cNvPr id="158" name="Text Box 162"/>
          <p:cNvSpPr txBox="1">
            <a:spLocks noChangeArrowheads="1"/>
          </p:cNvSpPr>
          <p:nvPr/>
        </p:nvSpPr>
        <p:spPr bwMode="auto">
          <a:xfrm>
            <a:off x="4224338" y="990600"/>
            <a:ext cx="2209800" cy="461963"/>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i="1" dirty="0">
                <a:solidFill>
                  <a:srgbClr val="FFCC00"/>
                </a:solidFill>
              </a:rPr>
              <a:t>4,400 TEU’s</a:t>
            </a:r>
          </a:p>
        </p:txBody>
      </p:sp>
      <p:sp>
        <p:nvSpPr>
          <p:cNvPr id="159" name="Text Box 163"/>
          <p:cNvSpPr txBox="1">
            <a:spLocks noChangeArrowheads="1"/>
          </p:cNvSpPr>
          <p:nvPr/>
        </p:nvSpPr>
        <p:spPr bwMode="auto">
          <a:xfrm>
            <a:off x="2286000" y="6338888"/>
            <a:ext cx="4343400" cy="40011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000" b="1" i="1" dirty="0">
                <a:solidFill>
                  <a:schemeClr val="bg1"/>
                </a:solidFill>
              </a:rPr>
              <a:t>New Locks Max Vessel size:</a:t>
            </a:r>
          </a:p>
        </p:txBody>
      </p:sp>
      <p:sp>
        <p:nvSpPr>
          <p:cNvPr id="160" name="Text Box 164"/>
          <p:cNvSpPr txBox="1">
            <a:spLocks noChangeArrowheads="1"/>
          </p:cNvSpPr>
          <p:nvPr/>
        </p:nvSpPr>
        <p:spPr bwMode="auto">
          <a:xfrm>
            <a:off x="6008688" y="6357938"/>
            <a:ext cx="2286000" cy="40011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000" b="1" i="1" dirty="0">
                <a:solidFill>
                  <a:srgbClr val="FFCC00"/>
                </a:solidFill>
              </a:rPr>
              <a:t>12,600 TEU’s</a:t>
            </a:r>
          </a:p>
        </p:txBody>
      </p:sp>
      <p:sp>
        <p:nvSpPr>
          <p:cNvPr id="161" name="Text Box 165"/>
          <p:cNvSpPr txBox="1">
            <a:spLocks noChangeArrowheads="1"/>
          </p:cNvSpPr>
          <p:nvPr/>
        </p:nvSpPr>
        <p:spPr bwMode="auto">
          <a:xfrm rot="-1270781">
            <a:off x="5497513" y="4386263"/>
            <a:ext cx="1981200" cy="366712"/>
          </a:xfrm>
          <a:prstGeom prst="rect">
            <a:avLst/>
          </a:prstGeom>
          <a:noFill/>
          <a:ln w="9525">
            <a:noFill/>
            <a:miter lim="800000"/>
            <a:headEnd/>
            <a:tailEnd/>
          </a:ln>
          <a:effectLst>
            <a:outerShdw dist="12700" algn="ctr" rotWithShape="0">
              <a:srgbClr val="F8F8F8">
                <a:alpha val="50000"/>
              </a:srgbClr>
            </a:outerShdw>
          </a:effectLst>
        </p:spPr>
        <p:txBody>
          <a:bodyPr>
            <a:spAutoFit/>
          </a:bodyPr>
          <a:lstStyle/>
          <a:p>
            <a:pPr>
              <a:spcBef>
                <a:spcPct val="50000"/>
              </a:spcBef>
              <a:defRPr/>
            </a:pPr>
            <a:r>
              <a:rPr lang="en-US" i="1"/>
              <a:t>New Locks</a:t>
            </a:r>
          </a:p>
        </p:txBody>
      </p:sp>
      <p:sp>
        <p:nvSpPr>
          <p:cNvPr id="162" name="Text Box 166"/>
          <p:cNvSpPr txBox="1">
            <a:spLocks noChangeArrowheads="1"/>
          </p:cNvSpPr>
          <p:nvPr/>
        </p:nvSpPr>
        <p:spPr bwMode="auto">
          <a:xfrm rot="-1270781">
            <a:off x="2784475" y="2509838"/>
            <a:ext cx="3009900" cy="461962"/>
          </a:xfrm>
          <a:prstGeom prst="rect">
            <a:avLst/>
          </a:prstGeom>
          <a:noFill/>
          <a:ln w="9525">
            <a:noFill/>
            <a:miter lim="800000"/>
            <a:headEnd/>
            <a:tailEnd/>
          </a:ln>
          <a:effectLst>
            <a:outerShdw dist="12700" algn="ctr" rotWithShape="0">
              <a:srgbClr val="F8F8F8">
                <a:alpha val="50000"/>
              </a:srgbClr>
            </a:outerShdw>
          </a:effectLst>
        </p:spPr>
        <p:txBody>
          <a:bodyPr>
            <a:spAutoFit/>
          </a:bodyPr>
          <a:lstStyle/>
          <a:p>
            <a:pPr>
              <a:spcBef>
                <a:spcPct val="50000"/>
              </a:spcBef>
              <a:defRPr/>
            </a:pPr>
            <a:r>
              <a:rPr lang="en-US" i="1" dirty="0"/>
              <a:t>Existing Locks</a:t>
            </a:r>
          </a:p>
        </p:txBody>
      </p:sp>
      <p:sp>
        <p:nvSpPr>
          <p:cNvPr id="55" name="TextBox 54"/>
          <p:cNvSpPr txBox="1"/>
          <p:nvPr/>
        </p:nvSpPr>
        <p:spPr>
          <a:xfrm>
            <a:off x="1676400" y="0"/>
            <a:ext cx="7772400" cy="954107"/>
          </a:xfrm>
          <a:prstGeom prst="rect">
            <a:avLst/>
          </a:prstGeom>
          <a:noFill/>
        </p:spPr>
        <p:txBody>
          <a:bodyPr>
            <a:spAutoFit/>
          </a:bodyPr>
          <a:lstStyle/>
          <a:p>
            <a:pPr>
              <a:defRPr/>
            </a:pPr>
            <a:r>
              <a:rPr lang="en-US" sz="2800" dirty="0">
                <a:solidFill>
                  <a:schemeClr val="bg1"/>
                </a:solidFill>
                <a:latin typeface="+mj-lt"/>
              </a:rPr>
              <a:t>Panama Canal </a:t>
            </a:r>
            <a:r>
              <a:rPr lang="en-US" sz="2800" dirty="0" smtClean="0">
                <a:solidFill>
                  <a:schemeClr val="bg1"/>
                </a:solidFill>
                <a:latin typeface="+mj-lt"/>
              </a:rPr>
              <a:t>Expansion - New </a:t>
            </a:r>
            <a:r>
              <a:rPr lang="en-US" sz="2800" dirty="0">
                <a:solidFill>
                  <a:schemeClr val="bg1"/>
                </a:solidFill>
                <a:latin typeface="+mj-lt"/>
              </a:rPr>
              <a:t>Locks Will Accommodate Post-</a:t>
            </a:r>
            <a:r>
              <a:rPr lang="en-US" sz="2800" dirty="0" err="1">
                <a:solidFill>
                  <a:schemeClr val="bg1"/>
                </a:solidFill>
                <a:latin typeface="+mj-lt"/>
              </a:rPr>
              <a:t>Panamax</a:t>
            </a:r>
            <a:r>
              <a:rPr lang="en-US" sz="2800" dirty="0">
                <a:solidFill>
                  <a:schemeClr val="bg1"/>
                </a:solidFill>
                <a:latin typeface="+mj-lt"/>
              </a:rPr>
              <a:t> Vessels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52600" y="0"/>
            <a:ext cx="7981406" cy="914400"/>
          </a:xfrm>
        </p:spPr>
        <p:txBody>
          <a:bodyPr/>
          <a:lstStyle/>
          <a:p>
            <a:pPr eaLnBrk="1" hangingPunct="1"/>
            <a:r>
              <a:rPr lang="en-US" dirty="0" smtClean="0"/>
              <a:t>Panama Canal Expansion</a:t>
            </a:r>
            <a:br>
              <a:rPr lang="en-US" dirty="0" smtClean="0"/>
            </a:br>
            <a:r>
              <a:rPr lang="en-US" sz="2000" dirty="0" smtClean="0"/>
              <a:t>Will Increase Business at Port of Virginia </a:t>
            </a:r>
          </a:p>
        </p:txBody>
      </p:sp>
      <p:pic>
        <p:nvPicPr>
          <p:cNvPr id="12292" name="Picture 4" descr="panama_canal_02"/>
          <p:cNvPicPr>
            <a:picLocks noChangeAspect="1" noChangeArrowheads="1"/>
          </p:cNvPicPr>
          <p:nvPr/>
        </p:nvPicPr>
        <p:blipFill>
          <a:blip r:embed="rId3" cstate="screen"/>
          <a:srcRect b="9525"/>
          <a:stretch>
            <a:fillRect/>
          </a:stretch>
        </p:blipFill>
        <p:spPr bwMode="auto">
          <a:xfrm>
            <a:off x="5181600" y="1181100"/>
            <a:ext cx="3644900" cy="4495800"/>
          </a:xfrm>
          <a:prstGeom prst="rect">
            <a:avLst/>
          </a:prstGeom>
          <a:noFill/>
          <a:ln w="9525">
            <a:solidFill>
              <a:schemeClr val="tx1"/>
            </a:solidFill>
            <a:miter lim="800000"/>
            <a:headEnd/>
            <a:tailEnd/>
          </a:ln>
        </p:spPr>
      </p:pic>
      <p:sp>
        <p:nvSpPr>
          <p:cNvPr id="5" name="Content Placeholder 4"/>
          <p:cNvSpPr>
            <a:spLocks noGrp="1"/>
          </p:cNvSpPr>
          <p:nvPr>
            <p:ph idx="1"/>
          </p:nvPr>
        </p:nvSpPr>
        <p:spPr>
          <a:xfrm>
            <a:off x="457200" y="1219200"/>
            <a:ext cx="4572000" cy="4800600"/>
          </a:xfrm>
        </p:spPr>
        <p:txBody>
          <a:bodyPr/>
          <a:lstStyle/>
          <a:p>
            <a:r>
              <a:rPr kumimoji="1" lang="en-US" dirty="0" smtClean="0"/>
              <a:t>Route for Asia to Atlantic Ports</a:t>
            </a:r>
          </a:p>
          <a:p>
            <a:r>
              <a:rPr kumimoji="1" lang="en-US" dirty="0" smtClean="0"/>
              <a:t>Completion by 2015</a:t>
            </a:r>
          </a:p>
          <a:p>
            <a:r>
              <a:rPr kumimoji="1" lang="en-US" dirty="0" smtClean="0"/>
              <a:t>Virginia is the </a:t>
            </a:r>
            <a:r>
              <a:rPr lang="en-US" dirty="0" smtClean="0"/>
              <a:t>only east coast port with deep enough channels for biggest ships</a:t>
            </a:r>
          </a:p>
          <a:p>
            <a:pPr lvl="1" eaLnBrk="1" hangingPunct="1">
              <a:buClrTx/>
              <a:defRPr/>
            </a:pPr>
            <a:endParaRPr lang="en-US" dirty="0" smtClean="0"/>
          </a:p>
          <a:p>
            <a:pPr>
              <a:lnSpc>
                <a:spcPct val="150000"/>
              </a:lnSpc>
            </a:pPr>
            <a:endParaRPr kumimoji="1" lang="en-US" b="1" dirty="0" smtClean="0"/>
          </a:p>
          <a:p>
            <a:pPr>
              <a:buFont typeface="Wingdings 3" pitchFamily="18" charset="2"/>
              <a:buNone/>
            </a:pPr>
            <a:endParaRPr lang="en-US" sz="2400"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smtClean="0"/>
              <a:t>50 Foot Channel Depth</a:t>
            </a:r>
          </a:p>
        </p:txBody>
      </p:sp>
      <p:pic>
        <p:nvPicPr>
          <p:cNvPr id="16387" name="Picture 3" descr="channels_rev3_05_08.jpg"/>
          <p:cNvPicPr>
            <a:picLocks noChangeAspect="1"/>
          </p:cNvPicPr>
          <p:nvPr/>
        </p:nvPicPr>
        <p:blipFill>
          <a:blip r:embed="rId3" cstate="screen"/>
          <a:srcRect/>
          <a:stretch>
            <a:fillRect/>
          </a:stretch>
        </p:blipFill>
        <p:spPr bwMode="auto">
          <a:xfrm>
            <a:off x="190500" y="914400"/>
            <a:ext cx="8763000" cy="5889625"/>
          </a:xfrm>
          <a:prstGeom prst="rect">
            <a:avLst/>
          </a:prstGeom>
          <a:noFill/>
          <a:ln w="9525">
            <a:noFill/>
            <a:miter lim="800000"/>
            <a:headEnd/>
            <a:tailEnd/>
          </a:ln>
        </p:spPr>
      </p:pic>
      <p:sp>
        <p:nvSpPr>
          <p:cNvPr id="6" name="TextBox 5"/>
          <p:cNvSpPr txBox="1"/>
          <p:nvPr/>
        </p:nvSpPr>
        <p:spPr>
          <a:xfrm>
            <a:off x="5791200" y="5791200"/>
            <a:ext cx="2895600" cy="969963"/>
          </a:xfrm>
          <a:prstGeom prst="rect">
            <a:avLst/>
          </a:prstGeom>
          <a:solidFill>
            <a:schemeClr val="bg1">
              <a:lumMod val="65000"/>
            </a:schemeClr>
          </a:solidFill>
        </p:spPr>
        <p:txBody>
          <a:bodyPr>
            <a:spAutoFit/>
          </a:bodyPr>
          <a:lstStyle/>
          <a:p>
            <a:pPr>
              <a:defRPr/>
            </a:pPr>
            <a:r>
              <a:rPr lang="en-US" sz="1600" dirty="0"/>
              <a:t>55 ft. channel authorized (includes 60 ft. Atlantic Ocean channel)</a:t>
            </a:r>
          </a:p>
          <a:p>
            <a:pPr>
              <a:defRPr/>
            </a:pP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76400" y="19050"/>
            <a:ext cx="7467600" cy="971550"/>
          </a:xfrm>
        </p:spPr>
        <p:txBody>
          <a:bodyPr/>
          <a:lstStyle/>
          <a:p>
            <a:pPr eaLnBrk="1" hangingPunct="1"/>
            <a:r>
              <a:rPr lang="en-US" sz="3000" dirty="0" smtClean="0">
                <a:latin typeface="+mn-lt"/>
              </a:rPr>
              <a:t>U.S. East Coast </a:t>
            </a:r>
            <a:br>
              <a:rPr lang="en-US" sz="3000" dirty="0" smtClean="0">
                <a:latin typeface="+mn-lt"/>
              </a:rPr>
            </a:br>
            <a:r>
              <a:rPr lang="en-US" sz="3000" dirty="0" smtClean="0">
                <a:latin typeface="+mn-lt"/>
              </a:rPr>
              <a:t>Competitive Ports Water Depth</a:t>
            </a:r>
          </a:p>
        </p:txBody>
      </p:sp>
      <p:grpSp>
        <p:nvGrpSpPr>
          <p:cNvPr id="2" name="Group 4"/>
          <p:cNvGrpSpPr>
            <a:grpSpLocks/>
          </p:cNvGrpSpPr>
          <p:nvPr/>
        </p:nvGrpSpPr>
        <p:grpSpPr bwMode="auto">
          <a:xfrm>
            <a:off x="204787" y="1017589"/>
            <a:ext cx="8763001" cy="5834064"/>
            <a:chOff x="144" y="597"/>
            <a:chExt cx="5520" cy="3675"/>
          </a:xfrm>
        </p:grpSpPr>
        <p:sp>
          <p:nvSpPr>
            <p:cNvPr id="20484" name="Rectangle 5"/>
            <p:cNvSpPr>
              <a:spLocks noChangeAspect="1" noChangeArrowheads="1"/>
            </p:cNvSpPr>
            <p:nvPr/>
          </p:nvSpPr>
          <p:spPr bwMode="auto">
            <a:xfrm>
              <a:off x="144" y="597"/>
              <a:ext cx="5518" cy="735"/>
            </a:xfrm>
            <a:prstGeom prst="rect">
              <a:avLst/>
            </a:prstGeom>
            <a:solidFill>
              <a:srgbClr val="CCFFFF"/>
            </a:solidFill>
            <a:ln w="9525">
              <a:noFill/>
              <a:miter lim="800000"/>
              <a:headEnd/>
              <a:tailEnd/>
            </a:ln>
          </p:spPr>
          <p:txBody>
            <a:bodyPr wrap="none" anchor="ctr"/>
            <a:lstStyle/>
            <a:p>
              <a:endParaRPr lang="en-US"/>
            </a:p>
          </p:txBody>
        </p:sp>
        <p:sp>
          <p:nvSpPr>
            <p:cNvPr id="20485" name="Rectangle 6"/>
            <p:cNvSpPr>
              <a:spLocks noChangeAspect="1" noChangeArrowheads="1"/>
            </p:cNvSpPr>
            <p:nvPr/>
          </p:nvSpPr>
          <p:spPr bwMode="auto">
            <a:xfrm>
              <a:off x="144" y="1332"/>
              <a:ext cx="5518" cy="2940"/>
            </a:xfrm>
            <a:prstGeom prst="rect">
              <a:avLst/>
            </a:prstGeom>
            <a:solidFill>
              <a:srgbClr val="FFFF99"/>
            </a:solidFill>
            <a:ln w="9525">
              <a:noFill/>
              <a:miter lim="800000"/>
              <a:headEnd/>
              <a:tailEnd/>
            </a:ln>
          </p:spPr>
          <p:txBody>
            <a:bodyPr wrap="none" anchor="ctr"/>
            <a:lstStyle/>
            <a:p>
              <a:endParaRPr lang="en-US"/>
            </a:p>
          </p:txBody>
        </p:sp>
        <p:sp>
          <p:nvSpPr>
            <p:cNvPr id="20486" name="AutoShape 7" descr="Water droplets"/>
            <p:cNvSpPr>
              <a:spLocks noChangeAspect="1" noChangeArrowheads="1"/>
            </p:cNvSpPr>
            <p:nvPr/>
          </p:nvSpPr>
          <p:spPr bwMode="auto">
            <a:xfrm>
              <a:off x="579" y="1332"/>
              <a:ext cx="5071" cy="519"/>
            </a:xfrm>
            <a:custGeom>
              <a:avLst/>
              <a:gdLst>
                <a:gd name="T0" fmla="*/ 4995 w 21600"/>
                <a:gd name="T1" fmla="*/ 260 h 21600"/>
                <a:gd name="T2" fmla="*/ 2536 w 21600"/>
                <a:gd name="T3" fmla="*/ 519 h 21600"/>
                <a:gd name="T4" fmla="*/ 76 w 21600"/>
                <a:gd name="T5" fmla="*/ 260 h 21600"/>
                <a:gd name="T6" fmla="*/ 2536 w 21600"/>
                <a:gd name="T7" fmla="*/ 0 h 21600"/>
                <a:gd name="T8" fmla="*/ 0 60000 65536"/>
                <a:gd name="T9" fmla="*/ 0 60000 65536"/>
                <a:gd name="T10" fmla="*/ 0 60000 65536"/>
                <a:gd name="T11" fmla="*/ 0 60000 65536"/>
                <a:gd name="T12" fmla="*/ 2121 w 21600"/>
                <a:gd name="T13" fmla="*/ 2123 h 21600"/>
                <a:gd name="T14" fmla="*/ 19479 w 21600"/>
                <a:gd name="T15" fmla="*/ 19477 h 21600"/>
              </a:gdLst>
              <a:ahLst/>
              <a:cxnLst>
                <a:cxn ang="T8">
                  <a:pos x="T0" y="T1"/>
                </a:cxn>
                <a:cxn ang="T9">
                  <a:pos x="T2" y="T3"/>
                </a:cxn>
                <a:cxn ang="T10">
                  <a:pos x="T4" y="T5"/>
                </a:cxn>
                <a:cxn ang="T11">
                  <a:pos x="T6" y="T7"/>
                </a:cxn>
              </a:cxnLst>
              <a:rect l="T12" t="T13" r="T14" b="T15"/>
              <a:pathLst>
                <a:path w="21600" h="21600">
                  <a:moveTo>
                    <a:pt x="0" y="0"/>
                  </a:moveTo>
                  <a:lnTo>
                    <a:pt x="644" y="21600"/>
                  </a:lnTo>
                  <a:lnTo>
                    <a:pt x="20956" y="21600"/>
                  </a:lnTo>
                  <a:lnTo>
                    <a:pt x="21600" y="0"/>
                  </a:lnTo>
                  <a:close/>
                </a:path>
              </a:pathLst>
            </a:custGeom>
            <a:blipFill dpi="0" rotWithShape="1">
              <a:blip r:embed="rId3" cstate="screen"/>
              <a:srcRect/>
              <a:tile tx="0" ty="0" sx="100000" sy="100000" flip="none" algn="tl"/>
            </a:blipFill>
            <a:ln w="9525">
              <a:noFill/>
              <a:miter lim="800000"/>
              <a:headEnd/>
              <a:tailEnd/>
            </a:ln>
          </p:spPr>
          <p:txBody>
            <a:bodyPr wrap="none" anchor="ctr"/>
            <a:lstStyle/>
            <a:p>
              <a:endParaRPr lang="en-US"/>
            </a:p>
          </p:txBody>
        </p:sp>
        <p:sp>
          <p:nvSpPr>
            <p:cNvPr id="20487" name="AutoShape 8" descr="Water droplets"/>
            <p:cNvSpPr>
              <a:spLocks noChangeAspect="1" noChangeArrowheads="1"/>
            </p:cNvSpPr>
            <p:nvPr/>
          </p:nvSpPr>
          <p:spPr bwMode="auto">
            <a:xfrm>
              <a:off x="1014" y="1851"/>
              <a:ext cx="4587" cy="605"/>
            </a:xfrm>
            <a:custGeom>
              <a:avLst/>
              <a:gdLst>
                <a:gd name="T0" fmla="*/ 4504 w 21600"/>
                <a:gd name="T1" fmla="*/ 303 h 21600"/>
                <a:gd name="T2" fmla="*/ 2294 w 21600"/>
                <a:gd name="T3" fmla="*/ 605 h 21600"/>
                <a:gd name="T4" fmla="*/ 83 w 21600"/>
                <a:gd name="T5" fmla="*/ 303 h 21600"/>
                <a:gd name="T6" fmla="*/ 2294 w 21600"/>
                <a:gd name="T7" fmla="*/ 0 h 21600"/>
                <a:gd name="T8" fmla="*/ 0 60000 65536"/>
                <a:gd name="T9" fmla="*/ 0 60000 65536"/>
                <a:gd name="T10" fmla="*/ 0 60000 65536"/>
                <a:gd name="T11" fmla="*/ 0 60000 65536"/>
                <a:gd name="T12" fmla="*/ 2190 w 21600"/>
                <a:gd name="T13" fmla="*/ 2178 h 21600"/>
                <a:gd name="T14" fmla="*/ 19410 w 21600"/>
                <a:gd name="T15" fmla="*/ 19422 h 21600"/>
              </a:gdLst>
              <a:ahLst/>
              <a:cxnLst>
                <a:cxn ang="T8">
                  <a:pos x="T0" y="T1"/>
                </a:cxn>
                <a:cxn ang="T9">
                  <a:pos x="T2" y="T3"/>
                </a:cxn>
                <a:cxn ang="T10">
                  <a:pos x="T4" y="T5"/>
                </a:cxn>
                <a:cxn ang="T11">
                  <a:pos x="T6" y="T7"/>
                </a:cxn>
              </a:cxnLst>
              <a:rect l="T12" t="T13" r="T14" b="T15"/>
              <a:pathLst>
                <a:path w="21600" h="21600">
                  <a:moveTo>
                    <a:pt x="0" y="0"/>
                  </a:moveTo>
                  <a:lnTo>
                    <a:pt x="778" y="21600"/>
                  </a:lnTo>
                  <a:lnTo>
                    <a:pt x="20822" y="21600"/>
                  </a:lnTo>
                  <a:lnTo>
                    <a:pt x="21600" y="0"/>
                  </a:lnTo>
                  <a:close/>
                </a:path>
              </a:pathLst>
            </a:custGeom>
            <a:blipFill dpi="0" rotWithShape="1">
              <a:blip r:embed="rId3" cstate="screen"/>
              <a:srcRect/>
              <a:tile tx="0" ty="0" sx="100000" sy="100000" flip="none" algn="tl"/>
            </a:blipFill>
            <a:ln w="9525">
              <a:noFill/>
              <a:miter lim="800000"/>
              <a:headEnd/>
              <a:tailEnd/>
            </a:ln>
          </p:spPr>
          <p:txBody>
            <a:bodyPr wrap="none" anchor="ctr"/>
            <a:lstStyle/>
            <a:p>
              <a:endParaRPr lang="en-US"/>
            </a:p>
          </p:txBody>
        </p:sp>
        <p:sp>
          <p:nvSpPr>
            <p:cNvPr id="20488" name="AutoShape 9" descr="Water droplets"/>
            <p:cNvSpPr>
              <a:spLocks noChangeAspect="1" noChangeArrowheads="1"/>
            </p:cNvSpPr>
            <p:nvPr/>
          </p:nvSpPr>
          <p:spPr bwMode="auto">
            <a:xfrm>
              <a:off x="1456" y="2456"/>
              <a:ext cx="4145" cy="432"/>
            </a:xfrm>
            <a:custGeom>
              <a:avLst/>
              <a:gdLst>
                <a:gd name="T0" fmla="*/ 4067 w 21600"/>
                <a:gd name="T1" fmla="*/ 216 h 21600"/>
                <a:gd name="T2" fmla="*/ 2073 w 21600"/>
                <a:gd name="T3" fmla="*/ 432 h 21600"/>
                <a:gd name="T4" fmla="*/ 78 w 21600"/>
                <a:gd name="T5" fmla="*/ 216 h 21600"/>
                <a:gd name="T6" fmla="*/ 2073 w 21600"/>
                <a:gd name="T7" fmla="*/ 0 h 21600"/>
                <a:gd name="T8" fmla="*/ 0 60000 65536"/>
                <a:gd name="T9" fmla="*/ 0 60000 65536"/>
                <a:gd name="T10" fmla="*/ 0 60000 65536"/>
                <a:gd name="T11" fmla="*/ 0 60000 65536"/>
                <a:gd name="T12" fmla="*/ 2204 w 21600"/>
                <a:gd name="T13" fmla="*/ 2200 h 21600"/>
                <a:gd name="T14" fmla="*/ 19396 w 21600"/>
                <a:gd name="T15" fmla="*/ 19400 h 21600"/>
              </a:gdLst>
              <a:ahLst/>
              <a:cxnLst>
                <a:cxn ang="T8">
                  <a:pos x="T0" y="T1"/>
                </a:cxn>
                <a:cxn ang="T9">
                  <a:pos x="T2" y="T3"/>
                </a:cxn>
                <a:cxn ang="T10">
                  <a:pos x="T4" y="T5"/>
                </a:cxn>
                <a:cxn ang="T11">
                  <a:pos x="T6" y="T7"/>
                </a:cxn>
              </a:cxnLst>
              <a:rect l="T12" t="T13" r="T14" b="T15"/>
              <a:pathLst>
                <a:path w="21600" h="21600">
                  <a:moveTo>
                    <a:pt x="0" y="0"/>
                  </a:moveTo>
                  <a:lnTo>
                    <a:pt x="809" y="21600"/>
                  </a:lnTo>
                  <a:lnTo>
                    <a:pt x="20791" y="21600"/>
                  </a:lnTo>
                  <a:lnTo>
                    <a:pt x="21600" y="0"/>
                  </a:lnTo>
                  <a:close/>
                </a:path>
              </a:pathLst>
            </a:custGeom>
            <a:blipFill dpi="0" rotWithShape="1">
              <a:blip r:embed="rId3" cstate="screen"/>
              <a:srcRect/>
              <a:tile tx="0" ty="0" sx="100000" sy="100000" flip="none" algn="tl"/>
            </a:blipFill>
            <a:ln w="9525">
              <a:noFill/>
              <a:miter lim="800000"/>
              <a:headEnd/>
              <a:tailEnd/>
            </a:ln>
          </p:spPr>
          <p:txBody>
            <a:bodyPr wrap="none" anchor="ctr"/>
            <a:lstStyle/>
            <a:p>
              <a:endParaRPr lang="en-US"/>
            </a:p>
          </p:txBody>
        </p:sp>
        <p:sp>
          <p:nvSpPr>
            <p:cNvPr id="20489" name="AutoShape 10"/>
            <p:cNvSpPr>
              <a:spLocks noChangeAspect="1" noChangeArrowheads="1"/>
            </p:cNvSpPr>
            <p:nvPr/>
          </p:nvSpPr>
          <p:spPr bwMode="auto">
            <a:xfrm>
              <a:off x="1753" y="2888"/>
              <a:ext cx="3897" cy="606"/>
            </a:xfrm>
            <a:custGeom>
              <a:avLst/>
              <a:gdLst>
                <a:gd name="T0" fmla="*/ 3792 w 21600"/>
                <a:gd name="T1" fmla="*/ 303 h 21600"/>
                <a:gd name="T2" fmla="*/ 1949 w 21600"/>
                <a:gd name="T3" fmla="*/ 606 h 21600"/>
                <a:gd name="T4" fmla="*/ 105 w 21600"/>
                <a:gd name="T5" fmla="*/ 303 h 21600"/>
                <a:gd name="T6" fmla="*/ 1949 w 21600"/>
                <a:gd name="T7" fmla="*/ 0 h 21600"/>
                <a:gd name="T8" fmla="*/ 0 60000 65536"/>
                <a:gd name="T9" fmla="*/ 0 60000 65536"/>
                <a:gd name="T10" fmla="*/ 0 60000 65536"/>
                <a:gd name="T11" fmla="*/ 0 60000 65536"/>
                <a:gd name="T12" fmla="*/ 2383 w 21600"/>
                <a:gd name="T13" fmla="*/ 2388 h 21600"/>
                <a:gd name="T14" fmla="*/ 19217 w 21600"/>
                <a:gd name="T15" fmla="*/ 19212 h 21600"/>
              </a:gdLst>
              <a:ahLst/>
              <a:cxnLst>
                <a:cxn ang="T8">
                  <a:pos x="T0" y="T1"/>
                </a:cxn>
                <a:cxn ang="T9">
                  <a:pos x="T2" y="T3"/>
                </a:cxn>
                <a:cxn ang="T10">
                  <a:pos x="T4" y="T5"/>
                </a:cxn>
                <a:cxn ang="T11">
                  <a:pos x="T6" y="T7"/>
                </a:cxn>
              </a:cxnLst>
              <a:rect l="T12" t="T13" r="T14" b="T15"/>
              <a:pathLst>
                <a:path w="21600" h="21600">
                  <a:moveTo>
                    <a:pt x="0" y="0"/>
                  </a:moveTo>
                  <a:lnTo>
                    <a:pt x="1168" y="21600"/>
                  </a:lnTo>
                  <a:lnTo>
                    <a:pt x="20432" y="21600"/>
                  </a:lnTo>
                  <a:lnTo>
                    <a:pt x="21600" y="0"/>
                  </a:lnTo>
                  <a:close/>
                </a:path>
              </a:pathLst>
            </a:custGeom>
            <a:solidFill>
              <a:srgbClr val="003399">
                <a:alpha val="74901"/>
              </a:srgbClr>
            </a:solidFill>
            <a:ln w="9525">
              <a:noFill/>
              <a:miter lim="800000"/>
              <a:headEnd/>
              <a:tailEnd/>
            </a:ln>
          </p:spPr>
          <p:txBody>
            <a:bodyPr wrap="none" anchor="ctr"/>
            <a:lstStyle/>
            <a:p>
              <a:endParaRPr lang="en-US"/>
            </a:p>
          </p:txBody>
        </p:sp>
        <p:sp>
          <p:nvSpPr>
            <p:cNvPr id="20491" name="Text Box 12"/>
            <p:cNvSpPr txBox="1">
              <a:spLocks noChangeAspect="1" noChangeArrowheads="1"/>
            </p:cNvSpPr>
            <p:nvPr/>
          </p:nvSpPr>
          <p:spPr bwMode="auto">
            <a:xfrm>
              <a:off x="530" y="2920"/>
              <a:ext cx="1261" cy="252"/>
            </a:xfrm>
            <a:prstGeom prst="rect">
              <a:avLst/>
            </a:prstGeom>
            <a:noFill/>
            <a:ln w="9525">
              <a:noFill/>
              <a:miter lim="800000"/>
              <a:headEnd/>
              <a:tailEnd/>
            </a:ln>
          </p:spPr>
          <p:txBody>
            <a:bodyPr wrap="square">
              <a:spAutoFit/>
            </a:bodyPr>
            <a:lstStyle/>
            <a:p>
              <a:pPr algn="r">
                <a:spcBef>
                  <a:spcPct val="50000"/>
                </a:spcBef>
              </a:pPr>
              <a:r>
                <a:rPr lang="en-US" sz="2000" b="1" dirty="0" smtClean="0">
                  <a:solidFill>
                    <a:srgbClr val="003366"/>
                  </a:solidFill>
                </a:rPr>
                <a:t>NY/NJ (2012)</a:t>
              </a:r>
              <a:endParaRPr lang="en-US" sz="2000" b="1" dirty="0">
                <a:solidFill>
                  <a:srgbClr val="003366"/>
                </a:solidFill>
              </a:endParaRPr>
            </a:p>
          </p:txBody>
        </p:sp>
        <p:sp>
          <p:nvSpPr>
            <p:cNvPr id="20492" name="Text Box 13"/>
            <p:cNvSpPr txBox="1">
              <a:spLocks noChangeAspect="1" noChangeArrowheads="1"/>
            </p:cNvSpPr>
            <p:nvPr/>
          </p:nvSpPr>
          <p:spPr bwMode="auto">
            <a:xfrm>
              <a:off x="303" y="2164"/>
              <a:ext cx="927" cy="252"/>
            </a:xfrm>
            <a:prstGeom prst="rect">
              <a:avLst/>
            </a:prstGeom>
            <a:noFill/>
            <a:ln w="9525">
              <a:noFill/>
              <a:miter lim="800000"/>
              <a:headEnd/>
              <a:tailEnd/>
            </a:ln>
          </p:spPr>
          <p:txBody>
            <a:bodyPr>
              <a:spAutoFit/>
            </a:bodyPr>
            <a:lstStyle/>
            <a:p>
              <a:pPr>
                <a:spcBef>
                  <a:spcPct val="50000"/>
                </a:spcBef>
              </a:pPr>
              <a:r>
                <a:rPr lang="en-US" sz="2000" b="1" dirty="0">
                  <a:solidFill>
                    <a:srgbClr val="003366"/>
                  </a:solidFill>
                </a:rPr>
                <a:t>Savannah</a:t>
              </a:r>
            </a:p>
          </p:txBody>
        </p:sp>
        <p:sp>
          <p:nvSpPr>
            <p:cNvPr id="20493" name="Text Box 14"/>
            <p:cNvSpPr txBox="1">
              <a:spLocks noChangeAspect="1" noChangeArrowheads="1"/>
            </p:cNvSpPr>
            <p:nvPr/>
          </p:nvSpPr>
          <p:spPr bwMode="auto">
            <a:xfrm>
              <a:off x="543" y="2596"/>
              <a:ext cx="976" cy="252"/>
            </a:xfrm>
            <a:prstGeom prst="rect">
              <a:avLst/>
            </a:prstGeom>
            <a:noFill/>
            <a:ln w="9525">
              <a:noFill/>
              <a:miter lim="800000"/>
              <a:headEnd/>
              <a:tailEnd/>
            </a:ln>
          </p:spPr>
          <p:txBody>
            <a:bodyPr>
              <a:spAutoFit/>
            </a:bodyPr>
            <a:lstStyle/>
            <a:p>
              <a:pPr algn="r">
                <a:spcBef>
                  <a:spcPct val="50000"/>
                </a:spcBef>
              </a:pPr>
              <a:r>
                <a:rPr lang="en-US" sz="2000" b="1" dirty="0">
                  <a:solidFill>
                    <a:srgbClr val="003366"/>
                  </a:solidFill>
                </a:rPr>
                <a:t>Charleston</a:t>
              </a:r>
            </a:p>
          </p:txBody>
        </p:sp>
        <p:sp>
          <p:nvSpPr>
            <p:cNvPr id="20494" name="Text Box 15"/>
            <p:cNvSpPr txBox="1">
              <a:spLocks noChangeAspect="1" noChangeArrowheads="1"/>
            </p:cNvSpPr>
            <p:nvPr/>
          </p:nvSpPr>
          <p:spPr bwMode="auto">
            <a:xfrm>
              <a:off x="1115" y="3256"/>
              <a:ext cx="829" cy="252"/>
            </a:xfrm>
            <a:prstGeom prst="rect">
              <a:avLst/>
            </a:prstGeom>
            <a:noFill/>
            <a:ln w="9525">
              <a:noFill/>
              <a:miter lim="800000"/>
              <a:headEnd/>
              <a:tailEnd/>
            </a:ln>
          </p:spPr>
          <p:txBody>
            <a:bodyPr>
              <a:spAutoFit/>
            </a:bodyPr>
            <a:lstStyle/>
            <a:p>
              <a:pPr algn="r">
                <a:spcBef>
                  <a:spcPct val="50000"/>
                </a:spcBef>
              </a:pPr>
              <a:r>
                <a:rPr lang="en-US" sz="2000" b="1" dirty="0">
                  <a:solidFill>
                    <a:srgbClr val="003366"/>
                  </a:solidFill>
                </a:rPr>
                <a:t>Norfolk</a:t>
              </a:r>
            </a:p>
          </p:txBody>
        </p:sp>
        <p:sp>
          <p:nvSpPr>
            <p:cNvPr id="20495" name="Text Box 16"/>
            <p:cNvSpPr txBox="1">
              <a:spLocks noChangeAspect="1" noChangeArrowheads="1"/>
            </p:cNvSpPr>
            <p:nvPr/>
          </p:nvSpPr>
          <p:spPr bwMode="auto">
            <a:xfrm>
              <a:off x="676" y="1582"/>
              <a:ext cx="488" cy="252"/>
            </a:xfrm>
            <a:prstGeom prst="rect">
              <a:avLst/>
            </a:prstGeom>
            <a:noFill/>
            <a:ln w="9525">
              <a:noFill/>
              <a:miter lim="800000"/>
              <a:headEnd/>
              <a:tailEnd/>
            </a:ln>
          </p:spPr>
          <p:txBody>
            <a:bodyPr>
              <a:spAutoFit/>
            </a:bodyPr>
            <a:lstStyle/>
            <a:p>
              <a:pPr>
                <a:spcBef>
                  <a:spcPct val="50000"/>
                </a:spcBef>
              </a:pPr>
              <a:r>
                <a:rPr lang="en-US" sz="2000" b="1" dirty="0">
                  <a:solidFill>
                    <a:srgbClr val="003366"/>
                  </a:solidFill>
                </a:rPr>
                <a:t>38 ft</a:t>
              </a:r>
            </a:p>
          </p:txBody>
        </p:sp>
        <p:sp>
          <p:nvSpPr>
            <p:cNvPr id="20496" name="Text Box 17"/>
            <p:cNvSpPr txBox="1">
              <a:spLocks noChangeAspect="1" noChangeArrowheads="1"/>
            </p:cNvSpPr>
            <p:nvPr/>
          </p:nvSpPr>
          <p:spPr bwMode="auto">
            <a:xfrm>
              <a:off x="1164" y="2067"/>
              <a:ext cx="489" cy="252"/>
            </a:xfrm>
            <a:prstGeom prst="rect">
              <a:avLst/>
            </a:prstGeom>
            <a:noFill/>
            <a:ln w="9525">
              <a:noFill/>
              <a:miter lim="800000"/>
              <a:headEnd/>
              <a:tailEnd/>
            </a:ln>
          </p:spPr>
          <p:txBody>
            <a:bodyPr>
              <a:spAutoFit/>
            </a:bodyPr>
            <a:lstStyle/>
            <a:p>
              <a:pPr>
                <a:spcBef>
                  <a:spcPct val="50000"/>
                </a:spcBef>
              </a:pPr>
              <a:r>
                <a:rPr lang="en-US" sz="2000" b="1" dirty="0">
                  <a:solidFill>
                    <a:srgbClr val="003366"/>
                  </a:solidFill>
                </a:rPr>
                <a:t>42 ft</a:t>
              </a:r>
            </a:p>
          </p:txBody>
        </p:sp>
        <p:sp>
          <p:nvSpPr>
            <p:cNvPr id="20497" name="Text Box 18"/>
            <p:cNvSpPr txBox="1">
              <a:spLocks noChangeAspect="1" noChangeArrowheads="1"/>
            </p:cNvSpPr>
            <p:nvPr/>
          </p:nvSpPr>
          <p:spPr bwMode="auto">
            <a:xfrm>
              <a:off x="1603" y="2575"/>
              <a:ext cx="536" cy="252"/>
            </a:xfrm>
            <a:prstGeom prst="rect">
              <a:avLst/>
            </a:prstGeom>
            <a:noFill/>
            <a:ln w="9525">
              <a:noFill/>
              <a:miter lim="800000"/>
              <a:headEnd/>
              <a:tailEnd/>
            </a:ln>
          </p:spPr>
          <p:txBody>
            <a:bodyPr>
              <a:spAutoFit/>
            </a:bodyPr>
            <a:lstStyle/>
            <a:p>
              <a:pPr>
                <a:spcBef>
                  <a:spcPct val="50000"/>
                </a:spcBef>
              </a:pPr>
              <a:r>
                <a:rPr lang="en-US" sz="2000" b="1" dirty="0">
                  <a:solidFill>
                    <a:srgbClr val="003366"/>
                  </a:solidFill>
                </a:rPr>
                <a:t>45 ft</a:t>
              </a:r>
            </a:p>
          </p:txBody>
        </p:sp>
        <p:sp>
          <p:nvSpPr>
            <p:cNvPr id="20498" name="Text Box 19"/>
            <p:cNvSpPr txBox="1">
              <a:spLocks noChangeAspect="1" noChangeArrowheads="1"/>
            </p:cNvSpPr>
            <p:nvPr/>
          </p:nvSpPr>
          <p:spPr bwMode="auto">
            <a:xfrm>
              <a:off x="1944" y="3251"/>
              <a:ext cx="488" cy="252"/>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rPr>
                <a:t>50 ft</a:t>
              </a:r>
            </a:p>
          </p:txBody>
        </p:sp>
        <p:sp>
          <p:nvSpPr>
            <p:cNvPr id="20499" name="AutoShape 20"/>
            <p:cNvSpPr>
              <a:spLocks noChangeAspect="1" noChangeArrowheads="1"/>
            </p:cNvSpPr>
            <p:nvPr/>
          </p:nvSpPr>
          <p:spPr bwMode="auto">
            <a:xfrm>
              <a:off x="2529" y="3492"/>
              <a:ext cx="3072" cy="562"/>
            </a:xfrm>
            <a:custGeom>
              <a:avLst/>
              <a:gdLst>
                <a:gd name="T0" fmla="*/ 2989 w 21600"/>
                <a:gd name="T1" fmla="*/ 281 h 21600"/>
                <a:gd name="T2" fmla="*/ 1536 w 21600"/>
                <a:gd name="T3" fmla="*/ 562 h 21600"/>
                <a:gd name="T4" fmla="*/ 83 w 21600"/>
                <a:gd name="T5" fmla="*/ 281 h 21600"/>
                <a:gd name="T6" fmla="*/ 1536 w 21600"/>
                <a:gd name="T7" fmla="*/ 0 h 21600"/>
                <a:gd name="T8" fmla="*/ 0 60000 65536"/>
                <a:gd name="T9" fmla="*/ 0 60000 65536"/>
                <a:gd name="T10" fmla="*/ 0 60000 65536"/>
                <a:gd name="T11" fmla="*/ 0 60000 65536"/>
                <a:gd name="T12" fmla="*/ 2384 w 21600"/>
                <a:gd name="T13" fmla="*/ 2383 h 21600"/>
                <a:gd name="T14" fmla="*/ 19216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68" y="21600"/>
                  </a:lnTo>
                  <a:lnTo>
                    <a:pt x="20432" y="21600"/>
                  </a:lnTo>
                  <a:lnTo>
                    <a:pt x="21600" y="0"/>
                  </a:lnTo>
                  <a:close/>
                </a:path>
              </a:pathLst>
            </a:custGeom>
            <a:solidFill>
              <a:srgbClr val="000099">
                <a:alpha val="85097"/>
              </a:srgbClr>
            </a:solidFill>
            <a:ln w="9525">
              <a:noFill/>
              <a:miter lim="800000"/>
              <a:headEnd/>
              <a:tailEnd/>
            </a:ln>
          </p:spPr>
          <p:txBody>
            <a:bodyPr wrap="none" anchor="ctr"/>
            <a:lstStyle/>
            <a:p>
              <a:endParaRPr lang="en-US"/>
            </a:p>
          </p:txBody>
        </p:sp>
        <p:sp>
          <p:nvSpPr>
            <p:cNvPr id="20500" name="Rectangle 21"/>
            <p:cNvSpPr>
              <a:spLocks noChangeAspect="1" noChangeArrowheads="1"/>
            </p:cNvSpPr>
            <p:nvPr/>
          </p:nvSpPr>
          <p:spPr bwMode="auto">
            <a:xfrm>
              <a:off x="5406" y="1159"/>
              <a:ext cx="258" cy="2940"/>
            </a:xfrm>
            <a:prstGeom prst="rect">
              <a:avLst/>
            </a:prstGeom>
            <a:solidFill>
              <a:srgbClr val="FFFF99"/>
            </a:solidFill>
            <a:ln w="9525">
              <a:noFill/>
              <a:miter lim="800000"/>
              <a:headEnd/>
              <a:tailEnd/>
            </a:ln>
          </p:spPr>
          <p:txBody>
            <a:bodyPr wrap="none" anchor="ctr"/>
            <a:lstStyle/>
            <a:p>
              <a:endParaRPr lang="en-US"/>
            </a:p>
          </p:txBody>
        </p:sp>
        <p:sp>
          <p:nvSpPr>
            <p:cNvPr id="20501" name="Text Box 22"/>
            <p:cNvSpPr txBox="1">
              <a:spLocks noChangeAspect="1" noChangeArrowheads="1"/>
            </p:cNvSpPr>
            <p:nvPr/>
          </p:nvSpPr>
          <p:spPr bwMode="auto">
            <a:xfrm>
              <a:off x="1938" y="3805"/>
              <a:ext cx="2157" cy="252"/>
            </a:xfrm>
            <a:prstGeom prst="rect">
              <a:avLst/>
            </a:prstGeom>
            <a:noFill/>
            <a:ln w="9525">
              <a:noFill/>
              <a:miter lim="800000"/>
              <a:headEnd/>
              <a:tailEnd/>
            </a:ln>
          </p:spPr>
          <p:txBody>
            <a:bodyPr>
              <a:spAutoFit/>
            </a:bodyPr>
            <a:lstStyle/>
            <a:p>
              <a:pPr algn="r">
                <a:spcBef>
                  <a:spcPct val="50000"/>
                </a:spcBef>
              </a:pPr>
              <a:r>
                <a:rPr lang="en-US" sz="2000" b="1" dirty="0">
                  <a:solidFill>
                    <a:srgbClr val="003366"/>
                  </a:solidFill>
                </a:rPr>
                <a:t>Norfolk   </a:t>
              </a:r>
              <a:r>
                <a:rPr lang="en-US" sz="2000" b="1" dirty="0">
                  <a:solidFill>
                    <a:schemeClr val="bg1"/>
                  </a:solidFill>
                </a:rPr>
                <a:t>55 ft (authorized)</a:t>
              </a:r>
            </a:p>
          </p:txBody>
        </p:sp>
        <p:sp>
          <p:nvSpPr>
            <p:cNvPr id="20502" name="Rectangle 23"/>
            <p:cNvSpPr>
              <a:spLocks noChangeAspect="1" noChangeArrowheads="1"/>
            </p:cNvSpPr>
            <p:nvPr/>
          </p:nvSpPr>
          <p:spPr bwMode="auto">
            <a:xfrm>
              <a:off x="144" y="1159"/>
              <a:ext cx="439" cy="216"/>
            </a:xfrm>
            <a:prstGeom prst="rect">
              <a:avLst/>
            </a:prstGeom>
            <a:solidFill>
              <a:srgbClr val="FFFF99"/>
            </a:solidFill>
            <a:ln w="9525">
              <a:noFill/>
              <a:miter lim="800000"/>
              <a:headEnd/>
              <a:tailEnd/>
            </a:ln>
          </p:spPr>
          <p:txBody>
            <a:bodyPr wrap="none" anchor="ctr"/>
            <a:lstStyle/>
            <a:p>
              <a:endParaRPr lang="en-US"/>
            </a:p>
          </p:txBody>
        </p:sp>
        <p:grpSp>
          <p:nvGrpSpPr>
            <p:cNvPr id="3" name="Group 24"/>
            <p:cNvGrpSpPr>
              <a:grpSpLocks noChangeAspect="1"/>
            </p:cNvGrpSpPr>
            <p:nvPr/>
          </p:nvGrpSpPr>
          <p:grpSpPr bwMode="auto">
            <a:xfrm>
              <a:off x="1164" y="770"/>
              <a:ext cx="829" cy="994"/>
              <a:chOff x="1200" y="288"/>
              <a:chExt cx="816" cy="1104"/>
            </a:xfrm>
          </p:grpSpPr>
          <p:grpSp>
            <p:nvGrpSpPr>
              <p:cNvPr id="4" name="Group 25"/>
              <p:cNvGrpSpPr>
                <a:grpSpLocks noChangeAspect="1"/>
              </p:cNvGrpSpPr>
              <p:nvPr/>
            </p:nvGrpSpPr>
            <p:grpSpPr bwMode="auto">
              <a:xfrm>
                <a:off x="1200" y="288"/>
                <a:ext cx="816" cy="1104"/>
                <a:chOff x="1200" y="288"/>
                <a:chExt cx="816" cy="1104"/>
              </a:xfrm>
            </p:grpSpPr>
            <p:grpSp>
              <p:nvGrpSpPr>
                <p:cNvPr id="5" name="Group 26"/>
                <p:cNvGrpSpPr>
                  <a:grpSpLocks noChangeAspect="1"/>
                </p:cNvGrpSpPr>
                <p:nvPr/>
              </p:nvGrpSpPr>
              <p:grpSpPr bwMode="auto">
                <a:xfrm>
                  <a:off x="1200" y="374"/>
                  <a:ext cx="816" cy="1018"/>
                  <a:chOff x="3696" y="824"/>
                  <a:chExt cx="816" cy="1048"/>
                </a:xfrm>
              </p:grpSpPr>
              <p:sp>
                <p:nvSpPr>
                  <p:cNvPr id="20749" name="Rectangle 27"/>
                  <p:cNvSpPr>
                    <a:spLocks noChangeAspect="1" noChangeArrowheads="1"/>
                  </p:cNvSpPr>
                  <p:nvPr/>
                </p:nvSpPr>
                <p:spPr bwMode="auto">
                  <a:xfrm>
                    <a:off x="3696" y="906"/>
                    <a:ext cx="816" cy="966"/>
                  </a:xfrm>
                  <a:prstGeom prst="rect">
                    <a:avLst/>
                  </a:prstGeom>
                  <a:solidFill>
                    <a:srgbClr val="000066"/>
                  </a:solidFill>
                  <a:ln w="9525">
                    <a:noFill/>
                    <a:miter lim="800000"/>
                    <a:headEnd/>
                    <a:tailEnd/>
                  </a:ln>
                </p:spPr>
                <p:txBody>
                  <a:bodyPr wrap="none" anchor="ctr"/>
                  <a:lstStyle/>
                  <a:p>
                    <a:pPr algn="ctr"/>
                    <a:endParaRPr lang="en-US"/>
                  </a:p>
                </p:txBody>
              </p:sp>
              <p:sp>
                <p:nvSpPr>
                  <p:cNvPr id="20750" name="Line 28"/>
                  <p:cNvSpPr>
                    <a:spLocks noChangeAspect="1" noChangeShapeType="1"/>
                  </p:cNvSpPr>
                  <p:nvPr/>
                </p:nvSpPr>
                <p:spPr bwMode="auto">
                  <a:xfrm flipV="1">
                    <a:off x="3720" y="824"/>
                    <a:ext cx="0" cy="184"/>
                  </a:xfrm>
                  <a:prstGeom prst="line">
                    <a:avLst/>
                  </a:prstGeom>
                  <a:noFill/>
                  <a:ln w="76200">
                    <a:solidFill>
                      <a:srgbClr val="000066"/>
                    </a:solidFill>
                    <a:round/>
                    <a:headEnd/>
                    <a:tailEnd/>
                  </a:ln>
                </p:spPr>
                <p:txBody>
                  <a:bodyPr/>
                  <a:lstStyle/>
                  <a:p>
                    <a:endParaRPr lang="en-US"/>
                  </a:p>
                </p:txBody>
              </p:sp>
              <p:sp>
                <p:nvSpPr>
                  <p:cNvPr id="20751" name="Line 29"/>
                  <p:cNvSpPr>
                    <a:spLocks noChangeAspect="1" noChangeShapeType="1"/>
                  </p:cNvSpPr>
                  <p:nvPr/>
                </p:nvSpPr>
                <p:spPr bwMode="auto">
                  <a:xfrm flipV="1">
                    <a:off x="4488" y="824"/>
                    <a:ext cx="0" cy="184"/>
                  </a:xfrm>
                  <a:prstGeom prst="line">
                    <a:avLst/>
                  </a:prstGeom>
                  <a:noFill/>
                  <a:ln w="76200">
                    <a:solidFill>
                      <a:srgbClr val="000066"/>
                    </a:solidFill>
                    <a:round/>
                    <a:headEnd/>
                    <a:tailEnd/>
                  </a:ln>
                </p:spPr>
                <p:txBody>
                  <a:bodyPr/>
                  <a:lstStyle/>
                  <a:p>
                    <a:endParaRPr lang="en-US"/>
                  </a:p>
                </p:txBody>
              </p:sp>
            </p:grpSp>
            <p:grpSp>
              <p:nvGrpSpPr>
                <p:cNvPr id="6" name="Group 30"/>
                <p:cNvGrpSpPr>
                  <a:grpSpLocks noChangeAspect="1"/>
                </p:cNvGrpSpPr>
                <p:nvPr/>
              </p:nvGrpSpPr>
              <p:grpSpPr bwMode="auto">
                <a:xfrm>
                  <a:off x="1296" y="498"/>
                  <a:ext cx="630" cy="396"/>
                  <a:chOff x="1626" y="468"/>
                  <a:chExt cx="630" cy="396"/>
                </a:xfrm>
              </p:grpSpPr>
              <p:grpSp>
                <p:nvGrpSpPr>
                  <p:cNvPr id="7" name="Group 31"/>
                  <p:cNvGrpSpPr>
                    <a:grpSpLocks noChangeAspect="1"/>
                  </p:cNvGrpSpPr>
                  <p:nvPr/>
                </p:nvGrpSpPr>
                <p:grpSpPr bwMode="auto">
                  <a:xfrm>
                    <a:off x="1626" y="672"/>
                    <a:ext cx="630" cy="192"/>
                    <a:chOff x="1626" y="672"/>
                    <a:chExt cx="630" cy="192"/>
                  </a:xfrm>
                </p:grpSpPr>
                <p:sp>
                  <p:nvSpPr>
                    <p:cNvPr id="20745" name="Rectangle 32"/>
                    <p:cNvSpPr>
                      <a:spLocks noChangeAspect="1" noChangeArrowheads="1"/>
                    </p:cNvSpPr>
                    <p:nvPr/>
                  </p:nvSpPr>
                  <p:spPr bwMode="auto">
                    <a:xfrm>
                      <a:off x="1626" y="672"/>
                      <a:ext cx="144" cy="192"/>
                    </a:xfrm>
                    <a:prstGeom prst="rect">
                      <a:avLst/>
                    </a:prstGeom>
                    <a:solidFill>
                      <a:srgbClr val="FF9933"/>
                    </a:solidFill>
                    <a:ln w="9525">
                      <a:noFill/>
                      <a:miter lim="800000"/>
                      <a:headEnd/>
                      <a:tailEnd/>
                    </a:ln>
                  </p:spPr>
                  <p:txBody>
                    <a:bodyPr wrap="none" anchor="ctr"/>
                    <a:lstStyle/>
                    <a:p>
                      <a:endParaRPr lang="en-US"/>
                    </a:p>
                  </p:txBody>
                </p:sp>
                <p:sp>
                  <p:nvSpPr>
                    <p:cNvPr id="20746" name="Rectangle 33"/>
                    <p:cNvSpPr>
                      <a:spLocks noChangeAspect="1" noChangeArrowheads="1"/>
                    </p:cNvSpPr>
                    <p:nvPr/>
                  </p:nvSpPr>
                  <p:spPr bwMode="auto">
                    <a:xfrm>
                      <a:off x="1788" y="672"/>
                      <a:ext cx="144" cy="192"/>
                    </a:xfrm>
                    <a:prstGeom prst="rect">
                      <a:avLst/>
                    </a:prstGeom>
                    <a:solidFill>
                      <a:srgbClr val="FF9933"/>
                    </a:solidFill>
                    <a:ln w="9525">
                      <a:noFill/>
                      <a:miter lim="800000"/>
                      <a:headEnd/>
                      <a:tailEnd/>
                    </a:ln>
                  </p:spPr>
                  <p:txBody>
                    <a:bodyPr wrap="none" anchor="ctr"/>
                    <a:lstStyle/>
                    <a:p>
                      <a:endParaRPr lang="en-US"/>
                    </a:p>
                  </p:txBody>
                </p:sp>
                <p:sp>
                  <p:nvSpPr>
                    <p:cNvPr id="20747" name="Rectangle 34"/>
                    <p:cNvSpPr>
                      <a:spLocks noChangeAspect="1" noChangeArrowheads="1"/>
                    </p:cNvSpPr>
                    <p:nvPr/>
                  </p:nvSpPr>
                  <p:spPr bwMode="auto">
                    <a:xfrm>
                      <a:off x="1950" y="672"/>
                      <a:ext cx="144" cy="192"/>
                    </a:xfrm>
                    <a:prstGeom prst="rect">
                      <a:avLst/>
                    </a:prstGeom>
                    <a:solidFill>
                      <a:srgbClr val="FF9933"/>
                    </a:solidFill>
                    <a:ln w="9525">
                      <a:noFill/>
                      <a:miter lim="800000"/>
                      <a:headEnd/>
                      <a:tailEnd/>
                    </a:ln>
                  </p:spPr>
                  <p:txBody>
                    <a:bodyPr wrap="none" anchor="ctr"/>
                    <a:lstStyle/>
                    <a:p>
                      <a:endParaRPr lang="en-US"/>
                    </a:p>
                  </p:txBody>
                </p:sp>
                <p:sp>
                  <p:nvSpPr>
                    <p:cNvPr id="20748" name="Rectangle 35"/>
                    <p:cNvSpPr>
                      <a:spLocks noChangeAspect="1" noChangeArrowheads="1"/>
                    </p:cNvSpPr>
                    <p:nvPr/>
                  </p:nvSpPr>
                  <p:spPr bwMode="auto">
                    <a:xfrm>
                      <a:off x="2112" y="672"/>
                      <a:ext cx="144" cy="192"/>
                    </a:xfrm>
                    <a:prstGeom prst="rect">
                      <a:avLst/>
                    </a:prstGeom>
                    <a:solidFill>
                      <a:schemeClr val="folHlink"/>
                    </a:solidFill>
                    <a:ln w="9525">
                      <a:noFill/>
                      <a:miter lim="800000"/>
                      <a:headEnd/>
                      <a:tailEnd/>
                    </a:ln>
                  </p:spPr>
                  <p:txBody>
                    <a:bodyPr wrap="none" anchor="ctr"/>
                    <a:lstStyle/>
                    <a:p>
                      <a:endParaRPr lang="en-US"/>
                    </a:p>
                  </p:txBody>
                </p:sp>
              </p:grpSp>
              <p:grpSp>
                <p:nvGrpSpPr>
                  <p:cNvPr id="8" name="Group 36"/>
                  <p:cNvGrpSpPr>
                    <a:grpSpLocks noChangeAspect="1"/>
                  </p:cNvGrpSpPr>
                  <p:nvPr/>
                </p:nvGrpSpPr>
                <p:grpSpPr bwMode="auto">
                  <a:xfrm>
                    <a:off x="1626" y="468"/>
                    <a:ext cx="630" cy="192"/>
                    <a:chOff x="1626" y="672"/>
                    <a:chExt cx="630" cy="192"/>
                  </a:xfrm>
                </p:grpSpPr>
                <p:sp>
                  <p:nvSpPr>
                    <p:cNvPr id="20741" name="Rectangle 37"/>
                    <p:cNvSpPr>
                      <a:spLocks noChangeAspect="1" noChangeArrowheads="1"/>
                    </p:cNvSpPr>
                    <p:nvPr/>
                  </p:nvSpPr>
                  <p:spPr bwMode="auto">
                    <a:xfrm>
                      <a:off x="1626" y="672"/>
                      <a:ext cx="144" cy="192"/>
                    </a:xfrm>
                    <a:prstGeom prst="rect">
                      <a:avLst/>
                    </a:prstGeom>
                    <a:solidFill>
                      <a:srgbClr val="FFFF00"/>
                    </a:solidFill>
                    <a:ln w="9525">
                      <a:noFill/>
                      <a:miter lim="800000"/>
                      <a:headEnd/>
                      <a:tailEnd/>
                    </a:ln>
                  </p:spPr>
                  <p:txBody>
                    <a:bodyPr wrap="none" anchor="ctr"/>
                    <a:lstStyle/>
                    <a:p>
                      <a:endParaRPr lang="en-US"/>
                    </a:p>
                  </p:txBody>
                </p:sp>
                <p:sp>
                  <p:nvSpPr>
                    <p:cNvPr id="20742" name="Rectangle 38"/>
                    <p:cNvSpPr>
                      <a:spLocks noChangeAspect="1" noChangeArrowheads="1"/>
                    </p:cNvSpPr>
                    <p:nvPr/>
                  </p:nvSpPr>
                  <p:spPr bwMode="auto">
                    <a:xfrm>
                      <a:off x="1788" y="672"/>
                      <a:ext cx="144" cy="192"/>
                    </a:xfrm>
                    <a:prstGeom prst="rect">
                      <a:avLst/>
                    </a:prstGeom>
                    <a:solidFill>
                      <a:srgbClr val="FFFF00"/>
                    </a:solidFill>
                    <a:ln w="9525">
                      <a:noFill/>
                      <a:miter lim="800000"/>
                      <a:headEnd/>
                      <a:tailEnd/>
                    </a:ln>
                  </p:spPr>
                  <p:txBody>
                    <a:bodyPr wrap="none" anchor="ctr"/>
                    <a:lstStyle/>
                    <a:p>
                      <a:endParaRPr lang="en-US"/>
                    </a:p>
                  </p:txBody>
                </p:sp>
                <p:sp>
                  <p:nvSpPr>
                    <p:cNvPr id="20743" name="Rectangle 39"/>
                    <p:cNvSpPr>
                      <a:spLocks noChangeAspect="1" noChangeArrowheads="1"/>
                    </p:cNvSpPr>
                    <p:nvPr/>
                  </p:nvSpPr>
                  <p:spPr bwMode="auto">
                    <a:xfrm>
                      <a:off x="1950" y="672"/>
                      <a:ext cx="144" cy="192"/>
                    </a:xfrm>
                    <a:prstGeom prst="rect">
                      <a:avLst/>
                    </a:prstGeom>
                    <a:solidFill>
                      <a:srgbClr val="6699FF"/>
                    </a:solidFill>
                    <a:ln w="9525">
                      <a:noFill/>
                      <a:miter lim="800000"/>
                      <a:headEnd/>
                      <a:tailEnd/>
                    </a:ln>
                  </p:spPr>
                  <p:txBody>
                    <a:bodyPr wrap="none" anchor="ctr"/>
                    <a:lstStyle/>
                    <a:p>
                      <a:endParaRPr lang="en-US"/>
                    </a:p>
                  </p:txBody>
                </p:sp>
                <p:sp>
                  <p:nvSpPr>
                    <p:cNvPr id="20744" name="Rectangle 40"/>
                    <p:cNvSpPr>
                      <a:spLocks noChangeAspect="1" noChangeArrowheads="1"/>
                    </p:cNvSpPr>
                    <p:nvPr/>
                  </p:nvSpPr>
                  <p:spPr bwMode="auto">
                    <a:xfrm>
                      <a:off x="2112" y="672"/>
                      <a:ext cx="144" cy="192"/>
                    </a:xfrm>
                    <a:prstGeom prst="rect">
                      <a:avLst/>
                    </a:prstGeom>
                    <a:solidFill>
                      <a:srgbClr val="FF9933"/>
                    </a:solidFill>
                    <a:ln w="9525">
                      <a:noFill/>
                      <a:miter lim="800000"/>
                      <a:headEnd/>
                      <a:tailEnd/>
                    </a:ln>
                  </p:spPr>
                  <p:txBody>
                    <a:bodyPr wrap="none" anchor="ctr"/>
                    <a:lstStyle/>
                    <a:p>
                      <a:endParaRPr lang="en-US"/>
                    </a:p>
                  </p:txBody>
                </p:sp>
              </p:grpSp>
            </p:grpSp>
            <p:grpSp>
              <p:nvGrpSpPr>
                <p:cNvPr id="9" name="Group 41"/>
                <p:cNvGrpSpPr>
                  <a:grpSpLocks noChangeAspect="1"/>
                </p:cNvGrpSpPr>
                <p:nvPr/>
              </p:nvGrpSpPr>
              <p:grpSpPr bwMode="auto">
                <a:xfrm>
                  <a:off x="1296" y="288"/>
                  <a:ext cx="630" cy="192"/>
                  <a:chOff x="1626" y="672"/>
                  <a:chExt cx="630" cy="192"/>
                </a:xfrm>
              </p:grpSpPr>
              <p:sp>
                <p:nvSpPr>
                  <p:cNvPr id="20735" name="Rectangle 42"/>
                  <p:cNvSpPr>
                    <a:spLocks noChangeAspect="1" noChangeArrowheads="1"/>
                  </p:cNvSpPr>
                  <p:nvPr/>
                </p:nvSpPr>
                <p:spPr bwMode="auto">
                  <a:xfrm>
                    <a:off x="1626" y="672"/>
                    <a:ext cx="144" cy="192"/>
                  </a:xfrm>
                  <a:prstGeom prst="rect">
                    <a:avLst/>
                  </a:prstGeom>
                  <a:solidFill>
                    <a:srgbClr val="FF9933"/>
                  </a:solidFill>
                  <a:ln w="9525">
                    <a:noFill/>
                    <a:miter lim="800000"/>
                    <a:headEnd/>
                    <a:tailEnd/>
                  </a:ln>
                </p:spPr>
                <p:txBody>
                  <a:bodyPr wrap="none" anchor="ctr"/>
                  <a:lstStyle/>
                  <a:p>
                    <a:endParaRPr lang="en-US"/>
                  </a:p>
                </p:txBody>
              </p:sp>
              <p:sp>
                <p:nvSpPr>
                  <p:cNvPr id="20736" name="Rectangle 43"/>
                  <p:cNvSpPr>
                    <a:spLocks noChangeAspect="1" noChangeArrowheads="1"/>
                  </p:cNvSpPr>
                  <p:nvPr/>
                </p:nvSpPr>
                <p:spPr bwMode="auto">
                  <a:xfrm>
                    <a:off x="1788" y="672"/>
                    <a:ext cx="144" cy="192"/>
                  </a:xfrm>
                  <a:prstGeom prst="rect">
                    <a:avLst/>
                  </a:prstGeom>
                  <a:solidFill>
                    <a:srgbClr val="FF9933"/>
                  </a:solidFill>
                  <a:ln w="9525">
                    <a:noFill/>
                    <a:miter lim="800000"/>
                    <a:headEnd/>
                    <a:tailEnd/>
                  </a:ln>
                </p:spPr>
                <p:txBody>
                  <a:bodyPr wrap="none" anchor="ctr"/>
                  <a:lstStyle/>
                  <a:p>
                    <a:endParaRPr lang="en-US"/>
                  </a:p>
                </p:txBody>
              </p:sp>
              <p:sp>
                <p:nvSpPr>
                  <p:cNvPr id="20737" name="Rectangle 44"/>
                  <p:cNvSpPr>
                    <a:spLocks noChangeAspect="1" noChangeArrowheads="1"/>
                  </p:cNvSpPr>
                  <p:nvPr/>
                </p:nvSpPr>
                <p:spPr bwMode="auto">
                  <a:xfrm>
                    <a:off x="1950" y="672"/>
                    <a:ext cx="144" cy="192"/>
                  </a:xfrm>
                  <a:prstGeom prst="rect">
                    <a:avLst/>
                  </a:prstGeom>
                  <a:solidFill>
                    <a:srgbClr val="FF9933"/>
                  </a:solidFill>
                  <a:ln w="9525">
                    <a:noFill/>
                    <a:miter lim="800000"/>
                    <a:headEnd/>
                    <a:tailEnd/>
                  </a:ln>
                </p:spPr>
                <p:txBody>
                  <a:bodyPr wrap="none" anchor="ctr"/>
                  <a:lstStyle/>
                  <a:p>
                    <a:endParaRPr lang="en-US"/>
                  </a:p>
                </p:txBody>
              </p:sp>
              <p:sp>
                <p:nvSpPr>
                  <p:cNvPr id="20738" name="Rectangle 45"/>
                  <p:cNvSpPr>
                    <a:spLocks noChangeAspect="1" noChangeArrowheads="1"/>
                  </p:cNvSpPr>
                  <p:nvPr/>
                </p:nvSpPr>
                <p:spPr bwMode="auto">
                  <a:xfrm>
                    <a:off x="2112" y="672"/>
                    <a:ext cx="144" cy="192"/>
                  </a:xfrm>
                  <a:prstGeom prst="rect">
                    <a:avLst/>
                  </a:prstGeom>
                  <a:solidFill>
                    <a:srgbClr val="33CC33"/>
                  </a:solidFill>
                  <a:ln w="9525">
                    <a:noFill/>
                    <a:miter lim="800000"/>
                    <a:headEnd/>
                    <a:tailEnd/>
                  </a:ln>
                </p:spPr>
                <p:txBody>
                  <a:bodyPr wrap="none" anchor="ctr"/>
                  <a:lstStyle/>
                  <a:p>
                    <a:endParaRPr lang="en-US"/>
                  </a:p>
                </p:txBody>
              </p:sp>
            </p:grpSp>
            <p:grpSp>
              <p:nvGrpSpPr>
                <p:cNvPr id="10" name="Group 46"/>
                <p:cNvGrpSpPr>
                  <a:grpSpLocks noChangeAspect="1"/>
                </p:cNvGrpSpPr>
                <p:nvPr/>
              </p:nvGrpSpPr>
              <p:grpSpPr bwMode="auto">
                <a:xfrm>
                  <a:off x="1296" y="920"/>
                  <a:ext cx="630" cy="192"/>
                  <a:chOff x="1626" y="672"/>
                  <a:chExt cx="630" cy="192"/>
                </a:xfrm>
              </p:grpSpPr>
              <p:sp>
                <p:nvSpPr>
                  <p:cNvPr id="20731" name="Rectangle 47"/>
                  <p:cNvSpPr>
                    <a:spLocks noChangeAspect="1" noChangeArrowheads="1"/>
                  </p:cNvSpPr>
                  <p:nvPr/>
                </p:nvSpPr>
                <p:spPr bwMode="auto">
                  <a:xfrm>
                    <a:off x="1626" y="672"/>
                    <a:ext cx="144" cy="192"/>
                  </a:xfrm>
                  <a:prstGeom prst="rect">
                    <a:avLst/>
                  </a:prstGeom>
                  <a:solidFill>
                    <a:srgbClr val="FF9933"/>
                  </a:solidFill>
                  <a:ln w="9525">
                    <a:noFill/>
                    <a:miter lim="800000"/>
                    <a:headEnd/>
                    <a:tailEnd/>
                  </a:ln>
                </p:spPr>
                <p:txBody>
                  <a:bodyPr wrap="none" anchor="ctr"/>
                  <a:lstStyle/>
                  <a:p>
                    <a:endParaRPr lang="en-US"/>
                  </a:p>
                </p:txBody>
              </p:sp>
              <p:sp>
                <p:nvSpPr>
                  <p:cNvPr id="20732" name="Rectangle 48"/>
                  <p:cNvSpPr>
                    <a:spLocks noChangeAspect="1" noChangeArrowheads="1"/>
                  </p:cNvSpPr>
                  <p:nvPr/>
                </p:nvSpPr>
                <p:spPr bwMode="auto">
                  <a:xfrm>
                    <a:off x="1788" y="672"/>
                    <a:ext cx="144" cy="192"/>
                  </a:xfrm>
                  <a:prstGeom prst="rect">
                    <a:avLst/>
                  </a:prstGeom>
                  <a:solidFill>
                    <a:srgbClr val="FF9933"/>
                  </a:solidFill>
                  <a:ln w="9525">
                    <a:noFill/>
                    <a:miter lim="800000"/>
                    <a:headEnd/>
                    <a:tailEnd/>
                  </a:ln>
                </p:spPr>
                <p:txBody>
                  <a:bodyPr wrap="none" anchor="ctr"/>
                  <a:lstStyle/>
                  <a:p>
                    <a:endParaRPr lang="en-US"/>
                  </a:p>
                </p:txBody>
              </p:sp>
              <p:sp>
                <p:nvSpPr>
                  <p:cNvPr id="20733" name="Rectangle 49"/>
                  <p:cNvSpPr>
                    <a:spLocks noChangeAspect="1" noChangeArrowheads="1"/>
                  </p:cNvSpPr>
                  <p:nvPr/>
                </p:nvSpPr>
                <p:spPr bwMode="auto">
                  <a:xfrm>
                    <a:off x="1950" y="672"/>
                    <a:ext cx="144" cy="192"/>
                  </a:xfrm>
                  <a:prstGeom prst="rect">
                    <a:avLst/>
                  </a:prstGeom>
                  <a:solidFill>
                    <a:srgbClr val="FF9933"/>
                  </a:solidFill>
                  <a:ln w="9525">
                    <a:noFill/>
                    <a:miter lim="800000"/>
                    <a:headEnd/>
                    <a:tailEnd/>
                  </a:ln>
                </p:spPr>
                <p:txBody>
                  <a:bodyPr wrap="none" anchor="ctr"/>
                  <a:lstStyle/>
                  <a:p>
                    <a:endParaRPr lang="en-US"/>
                  </a:p>
                </p:txBody>
              </p:sp>
              <p:sp>
                <p:nvSpPr>
                  <p:cNvPr id="20734" name="Rectangle 50"/>
                  <p:cNvSpPr>
                    <a:spLocks noChangeAspect="1" noChangeArrowheads="1"/>
                  </p:cNvSpPr>
                  <p:nvPr/>
                </p:nvSpPr>
                <p:spPr bwMode="auto">
                  <a:xfrm>
                    <a:off x="2112" y="672"/>
                    <a:ext cx="144" cy="192"/>
                  </a:xfrm>
                  <a:prstGeom prst="rect">
                    <a:avLst/>
                  </a:prstGeom>
                  <a:solidFill>
                    <a:srgbClr val="33CC33"/>
                  </a:solidFill>
                  <a:ln w="9525">
                    <a:noFill/>
                    <a:miter lim="800000"/>
                    <a:headEnd/>
                    <a:tailEnd/>
                  </a:ln>
                </p:spPr>
                <p:txBody>
                  <a:bodyPr wrap="none" anchor="ctr"/>
                  <a:lstStyle/>
                  <a:p>
                    <a:endParaRPr lang="en-US"/>
                  </a:p>
                </p:txBody>
              </p:sp>
            </p:grpSp>
          </p:grpSp>
          <p:sp>
            <p:nvSpPr>
              <p:cNvPr id="20726" name="Text Box 51"/>
              <p:cNvSpPr txBox="1">
                <a:spLocks noChangeAspect="1" noChangeArrowheads="1"/>
              </p:cNvSpPr>
              <p:nvPr/>
            </p:nvSpPr>
            <p:spPr bwMode="auto">
              <a:xfrm>
                <a:off x="1240" y="1112"/>
                <a:ext cx="768" cy="280"/>
              </a:xfrm>
              <a:prstGeom prst="rect">
                <a:avLst/>
              </a:prstGeom>
              <a:noFill/>
              <a:ln w="9525">
                <a:noFill/>
                <a:miter lim="800000"/>
                <a:headEnd/>
                <a:tailEnd/>
              </a:ln>
            </p:spPr>
            <p:txBody>
              <a:bodyPr>
                <a:spAutoFit/>
              </a:bodyPr>
              <a:lstStyle/>
              <a:p>
                <a:pPr algn="ctr">
                  <a:spcBef>
                    <a:spcPct val="50000"/>
                  </a:spcBef>
                </a:pPr>
                <a:r>
                  <a:rPr lang="en-US" sz="2000" b="1" dirty="0">
                    <a:solidFill>
                      <a:schemeClr val="bg1"/>
                    </a:solidFill>
                    <a:latin typeface="Arial Narrow" pitchFamily="34" charset="0"/>
                  </a:rPr>
                  <a:t>4,500 TEU</a:t>
                </a:r>
              </a:p>
            </p:txBody>
          </p:sp>
        </p:grpSp>
        <p:grpSp>
          <p:nvGrpSpPr>
            <p:cNvPr id="11" name="Group 52"/>
            <p:cNvGrpSpPr>
              <a:grpSpLocks noChangeAspect="1"/>
            </p:cNvGrpSpPr>
            <p:nvPr/>
          </p:nvGrpSpPr>
          <p:grpSpPr bwMode="auto">
            <a:xfrm>
              <a:off x="2157" y="770"/>
              <a:ext cx="1122" cy="1864"/>
              <a:chOff x="2202" y="288"/>
              <a:chExt cx="1104" cy="2070"/>
            </a:xfrm>
          </p:grpSpPr>
          <p:sp>
            <p:nvSpPr>
              <p:cNvPr id="20663" name="Line 53"/>
              <p:cNvSpPr>
                <a:spLocks noChangeAspect="1" noChangeShapeType="1"/>
              </p:cNvSpPr>
              <p:nvPr/>
            </p:nvSpPr>
            <p:spPr bwMode="auto">
              <a:xfrm flipV="1">
                <a:off x="2226" y="378"/>
                <a:ext cx="0" cy="170"/>
              </a:xfrm>
              <a:prstGeom prst="line">
                <a:avLst/>
              </a:prstGeom>
              <a:noFill/>
              <a:ln w="76200">
                <a:solidFill>
                  <a:srgbClr val="000066"/>
                </a:solidFill>
                <a:round/>
                <a:headEnd/>
                <a:tailEnd/>
              </a:ln>
            </p:spPr>
            <p:txBody>
              <a:bodyPr/>
              <a:lstStyle/>
              <a:p>
                <a:endParaRPr lang="en-US"/>
              </a:p>
            </p:txBody>
          </p:sp>
          <p:sp>
            <p:nvSpPr>
              <p:cNvPr id="20664" name="Line 54"/>
              <p:cNvSpPr>
                <a:spLocks noChangeAspect="1" noChangeShapeType="1"/>
              </p:cNvSpPr>
              <p:nvPr/>
            </p:nvSpPr>
            <p:spPr bwMode="auto">
              <a:xfrm flipV="1">
                <a:off x="3282" y="376"/>
                <a:ext cx="0" cy="170"/>
              </a:xfrm>
              <a:prstGeom prst="line">
                <a:avLst/>
              </a:prstGeom>
              <a:noFill/>
              <a:ln w="76200">
                <a:solidFill>
                  <a:srgbClr val="000066"/>
                </a:solidFill>
                <a:round/>
                <a:headEnd/>
                <a:tailEnd/>
              </a:ln>
            </p:spPr>
            <p:txBody>
              <a:bodyPr/>
              <a:lstStyle/>
              <a:p>
                <a:endParaRPr lang="en-US"/>
              </a:p>
            </p:txBody>
          </p:sp>
          <p:sp>
            <p:nvSpPr>
              <p:cNvPr id="20665" name="Rectangle 55"/>
              <p:cNvSpPr>
                <a:spLocks noChangeAspect="1" noChangeArrowheads="1"/>
              </p:cNvSpPr>
              <p:nvPr/>
            </p:nvSpPr>
            <p:spPr bwMode="auto">
              <a:xfrm>
                <a:off x="2202" y="438"/>
                <a:ext cx="1104" cy="1920"/>
              </a:xfrm>
              <a:prstGeom prst="rect">
                <a:avLst/>
              </a:prstGeom>
              <a:solidFill>
                <a:srgbClr val="000066"/>
              </a:solidFill>
              <a:ln w="9525">
                <a:noFill/>
                <a:miter lim="800000"/>
                <a:headEnd/>
                <a:tailEnd/>
              </a:ln>
            </p:spPr>
            <p:txBody>
              <a:bodyPr wrap="none" anchor="ctr"/>
              <a:lstStyle/>
              <a:p>
                <a:pPr algn="ctr"/>
                <a:endParaRPr lang="en-US"/>
              </a:p>
            </p:txBody>
          </p:sp>
          <p:grpSp>
            <p:nvGrpSpPr>
              <p:cNvPr id="12" name="Group 56"/>
              <p:cNvGrpSpPr>
                <a:grpSpLocks noChangeAspect="1"/>
              </p:cNvGrpSpPr>
              <p:nvPr/>
            </p:nvGrpSpPr>
            <p:grpSpPr bwMode="auto">
              <a:xfrm>
                <a:off x="2282" y="720"/>
                <a:ext cx="940" cy="408"/>
                <a:chOff x="2256" y="768"/>
                <a:chExt cx="940" cy="408"/>
              </a:xfrm>
            </p:grpSpPr>
            <p:grpSp>
              <p:nvGrpSpPr>
                <p:cNvPr id="13" name="Group 57"/>
                <p:cNvGrpSpPr>
                  <a:grpSpLocks noChangeAspect="1"/>
                </p:cNvGrpSpPr>
                <p:nvPr/>
              </p:nvGrpSpPr>
              <p:grpSpPr bwMode="auto">
                <a:xfrm>
                  <a:off x="2256" y="768"/>
                  <a:ext cx="940" cy="192"/>
                  <a:chOff x="2256" y="1152"/>
                  <a:chExt cx="940" cy="192"/>
                </a:xfrm>
              </p:grpSpPr>
              <p:sp>
                <p:nvSpPr>
                  <p:cNvPr id="20719" name="Rectangle 58"/>
                  <p:cNvSpPr>
                    <a:spLocks noChangeAspect="1" noChangeArrowheads="1"/>
                  </p:cNvSpPr>
                  <p:nvPr/>
                </p:nvSpPr>
                <p:spPr bwMode="auto">
                  <a:xfrm>
                    <a:off x="2256" y="1152"/>
                    <a:ext cx="144" cy="192"/>
                  </a:xfrm>
                  <a:prstGeom prst="rect">
                    <a:avLst/>
                  </a:prstGeom>
                  <a:solidFill>
                    <a:srgbClr val="FFFF00"/>
                  </a:solidFill>
                  <a:ln w="9525">
                    <a:noFill/>
                    <a:miter lim="800000"/>
                    <a:headEnd/>
                    <a:tailEnd/>
                  </a:ln>
                </p:spPr>
                <p:txBody>
                  <a:bodyPr wrap="none" anchor="ctr"/>
                  <a:lstStyle/>
                  <a:p>
                    <a:endParaRPr lang="en-US"/>
                  </a:p>
                </p:txBody>
              </p:sp>
              <p:sp>
                <p:nvSpPr>
                  <p:cNvPr id="20720" name="Rectangle 59"/>
                  <p:cNvSpPr>
                    <a:spLocks noChangeAspect="1" noChangeArrowheads="1"/>
                  </p:cNvSpPr>
                  <p:nvPr/>
                </p:nvSpPr>
                <p:spPr bwMode="auto">
                  <a:xfrm>
                    <a:off x="2418" y="1152"/>
                    <a:ext cx="144" cy="192"/>
                  </a:xfrm>
                  <a:prstGeom prst="rect">
                    <a:avLst/>
                  </a:prstGeom>
                  <a:solidFill>
                    <a:srgbClr val="FFFF00"/>
                  </a:solidFill>
                  <a:ln w="9525">
                    <a:noFill/>
                    <a:miter lim="800000"/>
                    <a:headEnd/>
                    <a:tailEnd/>
                  </a:ln>
                </p:spPr>
                <p:txBody>
                  <a:bodyPr wrap="none" anchor="ctr"/>
                  <a:lstStyle/>
                  <a:p>
                    <a:endParaRPr lang="en-US"/>
                  </a:p>
                </p:txBody>
              </p:sp>
              <p:sp>
                <p:nvSpPr>
                  <p:cNvPr id="20721" name="Rectangle 60"/>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722" name="Rectangle 61"/>
                  <p:cNvSpPr>
                    <a:spLocks noChangeAspect="1" noChangeArrowheads="1"/>
                  </p:cNvSpPr>
                  <p:nvPr/>
                </p:nvSpPr>
                <p:spPr bwMode="auto">
                  <a:xfrm>
                    <a:off x="2734" y="1152"/>
                    <a:ext cx="144" cy="192"/>
                  </a:xfrm>
                  <a:prstGeom prst="rect">
                    <a:avLst/>
                  </a:prstGeom>
                  <a:solidFill>
                    <a:srgbClr val="6699FF"/>
                  </a:solidFill>
                  <a:ln w="9525">
                    <a:noFill/>
                    <a:miter lim="800000"/>
                    <a:headEnd/>
                    <a:tailEnd/>
                  </a:ln>
                </p:spPr>
                <p:txBody>
                  <a:bodyPr wrap="none" anchor="ctr"/>
                  <a:lstStyle/>
                  <a:p>
                    <a:endParaRPr lang="en-US"/>
                  </a:p>
                </p:txBody>
              </p:sp>
              <p:sp>
                <p:nvSpPr>
                  <p:cNvPr id="20723" name="Rectangle 62"/>
                  <p:cNvSpPr>
                    <a:spLocks noChangeAspect="1" noChangeArrowheads="1"/>
                  </p:cNvSpPr>
                  <p:nvPr/>
                </p:nvSpPr>
                <p:spPr bwMode="auto">
                  <a:xfrm>
                    <a:off x="2896" y="1152"/>
                    <a:ext cx="144" cy="192"/>
                  </a:xfrm>
                  <a:prstGeom prst="rect">
                    <a:avLst/>
                  </a:prstGeom>
                  <a:solidFill>
                    <a:srgbClr val="33CC33"/>
                  </a:solidFill>
                  <a:ln w="9525">
                    <a:noFill/>
                    <a:miter lim="800000"/>
                    <a:headEnd/>
                    <a:tailEnd/>
                  </a:ln>
                </p:spPr>
                <p:txBody>
                  <a:bodyPr wrap="none" anchor="ctr"/>
                  <a:lstStyle/>
                  <a:p>
                    <a:endParaRPr lang="en-US"/>
                  </a:p>
                </p:txBody>
              </p:sp>
              <p:sp>
                <p:nvSpPr>
                  <p:cNvPr id="20724" name="Rectangle 63"/>
                  <p:cNvSpPr>
                    <a:spLocks noChangeAspect="1" noChangeArrowheads="1"/>
                  </p:cNvSpPr>
                  <p:nvPr/>
                </p:nvSpPr>
                <p:spPr bwMode="auto">
                  <a:xfrm>
                    <a:off x="3052" y="1152"/>
                    <a:ext cx="144" cy="192"/>
                  </a:xfrm>
                  <a:prstGeom prst="rect">
                    <a:avLst/>
                  </a:prstGeom>
                  <a:solidFill>
                    <a:srgbClr val="33CC33"/>
                  </a:solidFill>
                  <a:ln w="9525">
                    <a:noFill/>
                    <a:miter lim="800000"/>
                    <a:headEnd/>
                    <a:tailEnd/>
                  </a:ln>
                </p:spPr>
                <p:txBody>
                  <a:bodyPr wrap="none" anchor="ctr"/>
                  <a:lstStyle/>
                  <a:p>
                    <a:endParaRPr lang="en-US"/>
                  </a:p>
                </p:txBody>
              </p:sp>
            </p:grpSp>
            <p:grpSp>
              <p:nvGrpSpPr>
                <p:cNvPr id="14" name="Group 64"/>
                <p:cNvGrpSpPr>
                  <a:grpSpLocks noChangeAspect="1"/>
                </p:cNvGrpSpPr>
                <p:nvPr/>
              </p:nvGrpSpPr>
              <p:grpSpPr bwMode="auto">
                <a:xfrm>
                  <a:off x="2256" y="984"/>
                  <a:ext cx="940" cy="192"/>
                  <a:chOff x="2256" y="1152"/>
                  <a:chExt cx="940" cy="192"/>
                </a:xfrm>
              </p:grpSpPr>
              <p:sp>
                <p:nvSpPr>
                  <p:cNvPr id="20713" name="Rectangle 65"/>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714" name="Rectangle 66"/>
                  <p:cNvSpPr>
                    <a:spLocks noChangeAspect="1" noChangeArrowheads="1"/>
                  </p:cNvSpPr>
                  <p:nvPr/>
                </p:nvSpPr>
                <p:spPr bwMode="auto">
                  <a:xfrm>
                    <a:off x="2418" y="1152"/>
                    <a:ext cx="144" cy="192"/>
                  </a:xfrm>
                  <a:prstGeom prst="rect">
                    <a:avLst/>
                  </a:prstGeom>
                  <a:solidFill>
                    <a:srgbClr val="6699FF"/>
                  </a:solidFill>
                  <a:ln w="9525">
                    <a:noFill/>
                    <a:miter lim="800000"/>
                    <a:headEnd/>
                    <a:tailEnd/>
                  </a:ln>
                </p:spPr>
                <p:txBody>
                  <a:bodyPr wrap="none" anchor="ctr"/>
                  <a:lstStyle/>
                  <a:p>
                    <a:endParaRPr lang="en-US"/>
                  </a:p>
                </p:txBody>
              </p:sp>
              <p:sp>
                <p:nvSpPr>
                  <p:cNvPr id="20715" name="Rectangle 67"/>
                  <p:cNvSpPr>
                    <a:spLocks noChangeAspect="1" noChangeArrowheads="1"/>
                  </p:cNvSpPr>
                  <p:nvPr/>
                </p:nvSpPr>
                <p:spPr bwMode="auto">
                  <a:xfrm>
                    <a:off x="2580" y="1152"/>
                    <a:ext cx="144" cy="192"/>
                  </a:xfrm>
                  <a:prstGeom prst="rect">
                    <a:avLst/>
                  </a:prstGeom>
                  <a:solidFill>
                    <a:srgbClr val="6699FF"/>
                  </a:solidFill>
                  <a:ln w="9525">
                    <a:noFill/>
                    <a:miter lim="800000"/>
                    <a:headEnd/>
                    <a:tailEnd/>
                  </a:ln>
                </p:spPr>
                <p:txBody>
                  <a:bodyPr wrap="none" anchor="ctr"/>
                  <a:lstStyle/>
                  <a:p>
                    <a:endParaRPr lang="en-US"/>
                  </a:p>
                </p:txBody>
              </p:sp>
              <p:sp>
                <p:nvSpPr>
                  <p:cNvPr id="20716" name="Rectangle 68"/>
                  <p:cNvSpPr>
                    <a:spLocks noChangeAspect="1" noChangeArrowheads="1"/>
                  </p:cNvSpPr>
                  <p:nvPr/>
                </p:nvSpPr>
                <p:spPr bwMode="auto">
                  <a:xfrm>
                    <a:off x="2734" y="1152"/>
                    <a:ext cx="144" cy="192"/>
                  </a:xfrm>
                  <a:prstGeom prst="rect">
                    <a:avLst/>
                  </a:prstGeom>
                  <a:solidFill>
                    <a:srgbClr val="6699FF"/>
                  </a:solidFill>
                  <a:ln w="9525">
                    <a:noFill/>
                    <a:miter lim="800000"/>
                    <a:headEnd/>
                    <a:tailEnd/>
                  </a:ln>
                </p:spPr>
                <p:txBody>
                  <a:bodyPr wrap="none" anchor="ctr"/>
                  <a:lstStyle/>
                  <a:p>
                    <a:endParaRPr lang="en-US"/>
                  </a:p>
                </p:txBody>
              </p:sp>
              <p:sp>
                <p:nvSpPr>
                  <p:cNvPr id="20717" name="Rectangle 69"/>
                  <p:cNvSpPr>
                    <a:spLocks noChangeAspect="1" noChangeArrowheads="1"/>
                  </p:cNvSpPr>
                  <p:nvPr/>
                </p:nvSpPr>
                <p:spPr bwMode="auto">
                  <a:xfrm>
                    <a:off x="2896" y="1152"/>
                    <a:ext cx="144" cy="192"/>
                  </a:xfrm>
                  <a:prstGeom prst="rect">
                    <a:avLst/>
                  </a:prstGeom>
                  <a:solidFill>
                    <a:srgbClr val="FF5050"/>
                  </a:solidFill>
                  <a:ln w="9525">
                    <a:noFill/>
                    <a:miter lim="800000"/>
                    <a:headEnd/>
                    <a:tailEnd/>
                  </a:ln>
                </p:spPr>
                <p:txBody>
                  <a:bodyPr wrap="none" anchor="ctr"/>
                  <a:lstStyle/>
                  <a:p>
                    <a:endParaRPr lang="en-US"/>
                  </a:p>
                </p:txBody>
              </p:sp>
              <p:sp>
                <p:nvSpPr>
                  <p:cNvPr id="20718" name="Rectangle 70"/>
                  <p:cNvSpPr>
                    <a:spLocks noChangeAspect="1" noChangeArrowheads="1"/>
                  </p:cNvSpPr>
                  <p:nvPr/>
                </p:nvSpPr>
                <p:spPr bwMode="auto">
                  <a:xfrm>
                    <a:off x="3052" y="1152"/>
                    <a:ext cx="144" cy="192"/>
                  </a:xfrm>
                  <a:prstGeom prst="rect">
                    <a:avLst/>
                  </a:prstGeom>
                  <a:solidFill>
                    <a:srgbClr val="FF5050"/>
                  </a:solidFill>
                  <a:ln w="9525">
                    <a:noFill/>
                    <a:miter lim="800000"/>
                    <a:headEnd/>
                    <a:tailEnd/>
                  </a:ln>
                </p:spPr>
                <p:txBody>
                  <a:bodyPr wrap="none" anchor="ctr"/>
                  <a:lstStyle/>
                  <a:p>
                    <a:endParaRPr lang="en-US"/>
                  </a:p>
                </p:txBody>
              </p:sp>
            </p:grpSp>
          </p:grpSp>
          <p:grpSp>
            <p:nvGrpSpPr>
              <p:cNvPr id="15" name="Group 71"/>
              <p:cNvGrpSpPr>
                <a:grpSpLocks noChangeAspect="1"/>
              </p:cNvGrpSpPr>
              <p:nvPr/>
            </p:nvGrpSpPr>
            <p:grpSpPr bwMode="auto">
              <a:xfrm>
                <a:off x="2282" y="1152"/>
                <a:ext cx="940" cy="192"/>
                <a:chOff x="2256" y="1152"/>
                <a:chExt cx="940" cy="192"/>
              </a:xfrm>
            </p:grpSpPr>
            <p:sp>
              <p:nvSpPr>
                <p:cNvPr id="20705" name="Rectangle 72"/>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706" name="Rectangle 73"/>
                <p:cNvSpPr>
                  <a:spLocks noChangeAspect="1" noChangeArrowheads="1"/>
                </p:cNvSpPr>
                <p:nvPr/>
              </p:nvSpPr>
              <p:spPr bwMode="auto">
                <a:xfrm>
                  <a:off x="2418" y="1152"/>
                  <a:ext cx="144" cy="192"/>
                </a:xfrm>
                <a:prstGeom prst="rect">
                  <a:avLst/>
                </a:prstGeom>
                <a:solidFill>
                  <a:srgbClr val="FF5050"/>
                </a:solidFill>
                <a:ln w="9525">
                  <a:noFill/>
                  <a:miter lim="800000"/>
                  <a:headEnd/>
                  <a:tailEnd/>
                </a:ln>
              </p:spPr>
              <p:txBody>
                <a:bodyPr wrap="none" anchor="ctr"/>
                <a:lstStyle/>
                <a:p>
                  <a:endParaRPr lang="en-US"/>
                </a:p>
              </p:txBody>
            </p:sp>
            <p:sp>
              <p:nvSpPr>
                <p:cNvPr id="20707" name="Rectangle 74"/>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708" name="Rectangle 75"/>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709" name="Rectangle 76"/>
                <p:cNvSpPr>
                  <a:spLocks noChangeAspect="1" noChangeArrowheads="1"/>
                </p:cNvSpPr>
                <p:nvPr/>
              </p:nvSpPr>
              <p:spPr bwMode="auto">
                <a:xfrm>
                  <a:off x="2896" y="1152"/>
                  <a:ext cx="144" cy="192"/>
                </a:xfrm>
                <a:prstGeom prst="rect">
                  <a:avLst/>
                </a:prstGeom>
                <a:solidFill>
                  <a:srgbClr val="FF5050"/>
                </a:solidFill>
                <a:ln w="9525">
                  <a:noFill/>
                  <a:miter lim="800000"/>
                  <a:headEnd/>
                  <a:tailEnd/>
                </a:ln>
              </p:spPr>
              <p:txBody>
                <a:bodyPr wrap="none" anchor="ctr"/>
                <a:lstStyle/>
                <a:p>
                  <a:endParaRPr lang="en-US"/>
                </a:p>
              </p:txBody>
            </p:sp>
            <p:sp>
              <p:nvSpPr>
                <p:cNvPr id="20710" name="Rectangle 77"/>
                <p:cNvSpPr>
                  <a:spLocks noChangeAspect="1" noChangeArrowheads="1"/>
                </p:cNvSpPr>
                <p:nvPr/>
              </p:nvSpPr>
              <p:spPr bwMode="auto">
                <a:xfrm>
                  <a:off x="3052" y="1152"/>
                  <a:ext cx="144" cy="192"/>
                </a:xfrm>
                <a:prstGeom prst="rect">
                  <a:avLst/>
                </a:prstGeom>
                <a:solidFill>
                  <a:srgbClr val="33CC33"/>
                </a:solidFill>
                <a:ln w="9525">
                  <a:noFill/>
                  <a:miter lim="800000"/>
                  <a:headEnd/>
                  <a:tailEnd/>
                </a:ln>
              </p:spPr>
              <p:txBody>
                <a:bodyPr wrap="none" anchor="ctr"/>
                <a:lstStyle/>
                <a:p>
                  <a:endParaRPr lang="en-US"/>
                </a:p>
              </p:txBody>
            </p:sp>
          </p:grpSp>
          <p:grpSp>
            <p:nvGrpSpPr>
              <p:cNvPr id="16" name="Group 78"/>
              <p:cNvGrpSpPr>
                <a:grpSpLocks noChangeAspect="1"/>
              </p:cNvGrpSpPr>
              <p:nvPr/>
            </p:nvGrpSpPr>
            <p:grpSpPr bwMode="auto">
              <a:xfrm>
                <a:off x="2282" y="1368"/>
                <a:ext cx="940" cy="192"/>
                <a:chOff x="2256" y="1152"/>
                <a:chExt cx="940" cy="192"/>
              </a:xfrm>
            </p:grpSpPr>
            <p:sp>
              <p:nvSpPr>
                <p:cNvPr id="20699" name="Rectangle 79"/>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700" name="Rectangle 80"/>
                <p:cNvSpPr>
                  <a:spLocks noChangeAspect="1" noChangeArrowheads="1"/>
                </p:cNvSpPr>
                <p:nvPr/>
              </p:nvSpPr>
              <p:spPr bwMode="auto">
                <a:xfrm>
                  <a:off x="2418" y="1152"/>
                  <a:ext cx="144" cy="192"/>
                </a:xfrm>
                <a:prstGeom prst="rect">
                  <a:avLst/>
                </a:prstGeom>
                <a:solidFill>
                  <a:srgbClr val="FF9933"/>
                </a:solidFill>
                <a:ln w="9525">
                  <a:noFill/>
                  <a:miter lim="800000"/>
                  <a:headEnd/>
                  <a:tailEnd/>
                </a:ln>
              </p:spPr>
              <p:txBody>
                <a:bodyPr wrap="none" anchor="ctr"/>
                <a:lstStyle/>
                <a:p>
                  <a:endParaRPr lang="en-US"/>
                </a:p>
              </p:txBody>
            </p:sp>
            <p:sp>
              <p:nvSpPr>
                <p:cNvPr id="20701" name="Rectangle 81"/>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702" name="Rectangle 82"/>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703" name="Rectangle 83"/>
                <p:cNvSpPr>
                  <a:spLocks noChangeAspect="1" noChangeArrowheads="1"/>
                </p:cNvSpPr>
                <p:nvPr/>
              </p:nvSpPr>
              <p:spPr bwMode="auto">
                <a:xfrm>
                  <a:off x="2896" y="1152"/>
                  <a:ext cx="144" cy="192"/>
                </a:xfrm>
                <a:prstGeom prst="rect">
                  <a:avLst/>
                </a:prstGeom>
                <a:solidFill>
                  <a:srgbClr val="33CC33"/>
                </a:solidFill>
                <a:ln w="9525">
                  <a:noFill/>
                  <a:miter lim="800000"/>
                  <a:headEnd/>
                  <a:tailEnd/>
                </a:ln>
              </p:spPr>
              <p:txBody>
                <a:bodyPr wrap="none" anchor="ctr"/>
                <a:lstStyle/>
                <a:p>
                  <a:endParaRPr lang="en-US"/>
                </a:p>
              </p:txBody>
            </p:sp>
            <p:sp>
              <p:nvSpPr>
                <p:cNvPr id="20704" name="Rectangle 84"/>
                <p:cNvSpPr>
                  <a:spLocks noChangeAspect="1" noChangeArrowheads="1"/>
                </p:cNvSpPr>
                <p:nvPr/>
              </p:nvSpPr>
              <p:spPr bwMode="auto">
                <a:xfrm>
                  <a:off x="3052" y="1152"/>
                  <a:ext cx="144" cy="192"/>
                </a:xfrm>
                <a:prstGeom prst="rect">
                  <a:avLst/>
                </a:prstGeom>
                <a:solidFill>
                  <a:srgbClr val="33CC33"/>
                </a:solidFill>
                <a:ln w="9525">
                  <a:noFill/>
                  <a:miter lim="800000"/>
                  <a:headEnd/>
                  <a:tailEnd/>
                </a:ln>
              </p:spPr>
              <p:txBody>
                <a:bodyPr wrap="none" anchor="ctr"/>
                <a:lstStyle/>
                <a:p>
                  <a:endParaRPr lang="en-US"/>
                </a:p>
              </p:txBody>
            </p:sp>
          </p:grpSp>
          <p:grpSp>
            <p:nvGrpSpPr>
              <p:cNvPr id="17" name="Group 85"/>
              <p:cNvGrpSpPr>
                <a:grpSpLocks noChangeAspect="1"/>
              </p:cNvGrpSpPr>
              <p:nvPr/>
            </p:nvGrpSpPr>
            <p:grpSpPr bwMode="auto">
              <a:xfrm>
                <a:off x="2282" y="288"/>
                <a:ext cx="940" cy="408"/>
                <a:chOff x="2256" y="768"/>
                <a:chExt cx="940" cy="408"/>
              </a:xfrm>
            </p:grpSpPr>
            <p:grpSp>
              <p:nvGrpSpPr>
                <p:cNvPr id="18" name="Group 86"/>
                <p:cNvGrpSpPr>
                  <a:grpSpLocks noChangeAspect="1"/>
                </p:cNvGrpSpPr>
                <p:nvPr/>
              </p:nvGrpSpPr>
              <p:grpSpPr bwMode="auto">
                <a:xfrm>
                  <a:off x="2256" y="768"/>
                  <a:ext cx="940" cy="192"/>
                  <a:chOff x="2256" y="1152"/>
                  <a:chExt cx="940" cy="192"/>
                </a:xfrm>
              </p:grpSpPr>
              <p:sp>
                <p:nvSpPr>
                  <p:cNvPr id="20693" name="Rectangle 87"/>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694" name="Rectangle 88"/>
                  <p:cNvSpPr>
                    <a:spLocks noChangeAspect="1" noChangeArrowheads="1"/>
                  </p:cNvSpPr>
                  <p:nvPr/>
                </p:nvSpPr>
                <p:spPr bwMode="auto">
                  <a:xfrm>
                    <a:off x="2418" y="1152"/>
                    <a:ext cx="144" cy="192"/>
                  </a:xfrm>
                  <a:prstGeom prst="rect">
                    <a:avLst/>
                  </a:prstGeom>
                  <a:solidFill>
                    <a:srgbClr val="FF9933"/>
                  </a:solidFill>
                  <a:ln w="9525">
                    <a:noFill/>
                    <a:miter lim="800000"/>
                    <a:headEnd/>
                    <a:tailEnd/>
                  </a:ln>
                </p:spPr>
                <p:txBody>
                  <a:bodyPr wrap="none" anchor="ctr"/>
                  <a:lstStyle/>
                  <a:p>
                    <a:endParaRPr lang="en-US"/>
                  </a:p>
                </p:txBody>
              </p:sp>
              <p:sp>
                <p:nvSpPr>
                  <p:cNvPr id="20695" name="Rectangle 89"/>
                  <p:cNvSpPr>
                    <a:spLocks noChangeAspect="1" noChangeArrowheads="1"/>
                  </p:cNvSpPr>
                  <p:nvPr/>
                </p:nvSpPr>
                <p:spPr bwMode="auto">
                  <a:xfrm>
                    <a:off x="2580" y="1152"/>
                    <a:ext cx="144" cy="192"/>
                  </a:xfrm>
                  <a:prstGeom prst="rect">
                    <a:avLst/>
                  </a:prstGeom>
                  <a:solidFill>
                    <a:srgbClr val="FF5050"/>
                  </a:solidFill>
                  <a:ln w="9525">
                    <a:noFill/>
                    <a:miter lim="800000"/>
                    <a:headEnd/>
                    <a:tailEnd/>
                  </a:ln>
                </p:spPr>
                <p:txBody>
                  <a:bodyPr wrap="none" anchor="ctr"/>
                  <a:lstStyle/>
                  <a:p>
                    <a:endParaRPr lang="en-US"/>
                  </a:p>
                </p:txBody>
              </p:sp>
              <p:sp>
                <p:nvSpPr>
                  <p:cNvPr id="20696" name="Rectangle 90"/>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697" name="Rectangle 91"/>
                  <p:cNvSpPr>
                    <a:spLocks noChangeAspect="1" noChangeArrowheads="1"/>
                  </p:cNvSpPr>
                  <p:nvPr/>
                </p:nvSpPr>
                <p:spPr bwMode="auto">
                  <a:xfrm>
                    <a:off x="2896" y="1152"/>
                    <a:ext cx="144" cy="192"/>
                  </a:xfrm>
                  <a:prstGeom prst="rect">
                    <a:avLst/>
                  </a:prstGeom>
                  <a:solidFill>
                    <a:srgbClr val="33CC33"/>
                  </a:solidFill>
                  <a:ln w="9525">
                    <a:noFill/>
                    <a:miter lim="800000"/>
                    <a:headEnd/>
                    <a:tailEnd/>
                  </a:ln>
                </p:spPr>
                <p:txBody>
                  <a:bodyPr wrap="none" anchor="ctr"/>
                  <a:lstStyle/>
                  <a:p>
                    <a:endParaRPr lang="en-US"/>
                  </a:p>
                </p:txBody>
              </p:sp>
              <p:sp>
                <p:nvSpPr>
                  <p:cNvPr id="20698" name="Rectangle 92"/>
                  <p:cNvSpPr>
                    <a:spLocks noChangeAspect="1" noChangeArrowheads="1"/>
                  </p:cNvSpPr>
                  <p:nvPr/>
                </p:nvSpPr>
                <p:spPr bwMode="auto">
                  <a:xfrm>
                    <a:off x="3052" y="1152"/>
                    <a:ext cx="144" cy="192"/>
                  </a:xfrm>
                  <a:prstGeom prst="rect">
                    <a:avLst/>
                  </a:prstGeom>
                  <a:solidFill>
                    <a:srgbClr val="FFFF00"/>
                  </a:solidFill>
                  <a:ln w="9525">
                    <a:noFill/>
                    <a:miter lim="800000"/>
                    <a:headEnd/>
                    <a:tailEnd/>
                  </a:ln>
                </p:spPr>
                <p:txBody>
                  <a:bodyPr wrap="none" anchor="ctr"/>
                  <a:lstStyle/>
                  <a:p>
                    <a:endParaRPr lang="en-US"/>
                  </a:p>
                </p:txBody>
              </p:sp>
            </p:grpSp>
            <p:grpSp>
              <p:nvGrpSpPr>
                <p:cNvPr id="19" name="Group 93"/>
                <p:cNvGrpSpPr>
                  <a:grpSpLocks noChangeAspect="1"/>
                </p:cNvGrpSpPr>
                <p:nvPr/>
              </p:nvGrpSpPr>
              <p:grpSpPr bwMode="auto">
                <a:xfrm>
                  <a:off x="2256" y="984"/>
                  <a:ext cx="940" cy="192"/>
                  <a:chOff x="2256" y="1152"/>
                  <a:chExt cx="940" cy="192"/>
                </a:xfrm>
              </p:grpSpPr>
              <p:sp>
                <p:nvSpPr>
                  <p:cNvPr id="20687" name="Rectangle 94"/>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688" name="Rectangle 95"/>
                  <p:cNvSpPr>
                    <a:spLocks noChangeAspect="1" noChangeArrowheads="1"/>
                  </p:cNvSpPr>
                  <p:nvPr/>
                </p:nvSpPr>
                <p:spPr bwMode="auto">
                  <a:xfrm>
                    <a:off x="2418" y="1152"/>
                    <a:ext cx="144" cy="192"/>
                  </a:xfrm>
                  <a:prstGeom prst="rect">
                    <a:avLst/>
                  </a:prstGeom>
                  <a:solidFill>
                    <a:srgbClr val="FF9933"/>
                  </a:solidFill>
                  <a:ln w="9525">
                    <a:noFill/>
                    <a:miter lim="800000"/>
                    <a:headEnd/>
                    <a:tailEnd/>
                  </a:ln>
                </p:spPr>
                <p:txBody>
                  <a:bodyPr wrap="none" anchor="ctr"/>
                  <a:lstStyle/>
                  <a:p>
                    <a:endParaRPr lang="en-US"/>
                  </a:p>
                </p:txBody>
              </p:sp>
              <p:sp>
                <p:nvSpPr>
                  <p:cNvPr id="20689" name="Rectangle 96"/>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690" name="Rectangle 97"/>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691" name="Rectangle 98"/>
                  <p:cNvSpPr>
                    <a:spLocks noChangeAspect="1" noChangeArrowheads="1"/>
                  </p:cNvSpPr>
                  <p:nvPr/>
                </p:nvSpPr>
                <p:spPr bwMode="auto">
                  <a:xfrm>
                    <a:off x="2896" y="1152"/>
                    <a:ext cx="144" cy="192"/>
                  </a:xfrm>
                  <a:prstGeom prst="rect">
                    <a:avLst/>
                  </a:prstGeom>
                  <a:solidFill>
                    <a:srgbClr val="993300"/>
                  </a:solidFill>
                  <a:ln w="9525">
                    <a:noFill/>
                    <a:miter lim="800000"/>
                    <a:headEnd/>
                    <a:tailEnd/>
                  </a:ln>
                </p:spPr>
                <p:txBody>
                  <a:bodyPr wrap="none" anchor="ctr"/>
                  <a:lstStyle/>
                  <a:p>
                    <a:endParaRPr lang="en-US"/>
                  </a:p>
                </p:txBody>
              </p:sp>
              <p:sp>
                <p:nvSpPr>
                  <p:cNvPr id="20692" name="Rectangle 99"/>
                  <p:cNvSpPr>
                    <a:spLocks noChangeAspect="1" noChangeArrowheads="1"/>
                  </p:cNvSpPr>
                  <p:nvPr/>
                </p:nvSpPr>
                <p:spPr bwMode="auto">
                  <a:xfrm>
                    <a:off x="3052" y="1152"/>
                    <a:ext cx="144" cy="192"/>
                  </a:xfrm>
                  <a:prstGeom prst="rect">
                    <a:avLst/>
                  </a:prstGeom>
                  <a:solidFill>
                    <a:srgbClr val="993300"/>
                  </a:solidFill>
                  <a:ln w="9525">
                    <a:noFill/>
                    <a:miter lim="800000"/>
                    <a:headEnd/>
                    <a:tailEnd/>
                  </a:ln>
                </p:spPr>
                <p:txBody>
                  <a:bodyPr wrap="none" anchor="ctr"/>
                  <a:lstStyle/>
                  <a:p>
                    <a:endParaRPr lang="en-US"/>
                  </a:p>
                </p:txBody>
              </p:sp>
            </p:grpSp>
          </p:grpSp>
          <p:sp>
            <p:nvSpPr>
              <p:cNvPr id="20670" name="Text Box 100"/>
              <p:cNvSpPr txBox="1">
                <a:spLocks noChangeAspect="1" noChangeArrowheads="1"/>
              </p:cNvSpPr>
              <p:nvPr/>
            </p:nvSpPr>
            <p:spPr bwMode="auto">
              <a:xfrm>
                <a:off x="2340" y="2034"/>
                <a:ext cx="816" cy="280"/>
              </a:xfrm>
              <a:prstGeom prst="rect">
                <a:avLst/>
              </a:prstGeom>
              <a:noFill/>
              <a:ln w="9525">
                <a:noFill/>
                <a:miter lim="800000"/>
                <a:headEnd/>
                <a:tailEnd/>
              </a:ln>
            </p:spPr>
            <p:txBody>
              <a:bodyPr>
                <a:spAutoFit/>
              </a:bodyPr>
              <a:lstStyle/>
              <a:p>
                <a:pPr algn="ctr">
                  <a:spcBef>
                    <a:spcPct val="50000"/>
                  </a:spcBef>
                </a:pPr>
                <a:r>
                  <a:rPr lang="en-US" sz="2000" b="1" dirty="0">
                    <a:solidFill>
                      <a:schemeClr val="bg1"/>
                    </a:solidFill>
                    <a:latin typeface="Arial Narrow" pitchFamily="34" charset="0"/>
                  </a:rPr>
                  <a:t>8,500 TEU</a:t>
                </a:r>
              </a:p>
            </p:txBody>
          </p:sp>
          <p:grpSp>
            <p:nvGrpSpPr>
              <p:cNvPr id="20" name="Group 101"/>
              <p:cNvGrpSpPr>
                <a:grpSpLocks noChangeAspect="1"/>
              </p:cNvGrpSpPr>
              <p:nvPr/>
            </p:nvGrpSpPr>
            <p:grpSpPr bwMode="auto">
              <a:xfrm>
                <a:off x="2282" y="1584"/>
                <a:ext cx="940" cy="192"/>
                <a:chOff x="2256" y="1152"/>
                <a:chExt cx="940" cy="192"/>
              </a:xfrm>
            </p:grpSpPr>
            <p:sp>
              <p:nvSpPr>
                <p:cNvPr id="20679" name="Rectangle 102"/>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680" name="Rectangle 103"/>
                <p:cNvSpPr>
                  <a:spLocks noChangeAspect="1" noChangeArrowheads="1"/>
                </p:cNvSpPr>
                <p:nvPr/>
              </p:nvSpPr>
              <p:spPr bwMode="auto">
                <a:xfrm>
                  <a:off x="2418" y="1152"/>
                  <a:ext cx="144" cy="192"/>
                </a:xfrm>
                <a:prstGeom prst="rect">
                  <a:avLst/>
                </a:prstGeom>
                <a:solidFill>
                  <a:srgbClr val="FF9933"/>
                </a:solidFill>
                <a:ln w="9525">
                  <a:noFill/>
                  <a:miter lim="800000"/>
                  <a:headEnd/>
                  <a:tailEnd/>
                </a:ln>
              </p:spPr>
              <p:txBody>
                <a:bodyPr wrap="none" anchor="ctr"/>
                <a:lstStyle/>
                <a:p>
                  <a:endParaRPr lang="en-US"/>
                </a:p>
              </p:txBody>
            </p:sp>
            <p:sp>
              <p:nvSpPr>
                <p:cNvPr id="20681" name="Rectangle 104"/>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682" name="Rectangle 105"/>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683" name="Rectangle 106"/>
                <p:cNvSpPr>
                  <a:spLocks noChangeAspect="1" noChangeArrowheads="1"/>
                </p:cNvSpPr>
                <p:nvPr/>
              </p:nvSpPr>
              <p:spPr bwMode="auto">
                <a:xfrm>
                  <a:off x="2896" y="1152"/>
                  <a:ext cx="144" cy="192"/>
                </a:xfrm>
                <a:prstGeom prst="rect">
                  <a:avLst/>
                </a:prstGeom>
                <a:solidFill>
                  <a:srgbClr val="33CC33"/>
                </a:solidFill>
                <a:ln w="9525">
                  <a:noFill/>
                  <a:miter lim="800000"/>
                  <a:headEnd/>
                  <a:tailEnd/>
                </a:ln>
              </p:spPr>
              <p:txBody>
                <a:bodyPr wrap="none" anchor="ctr"/>
                <a:lstStyle/>
                <a:p>
                  <a:endParaRPr lang="en-US"/>
                </a:p>
              </p:txBody>
            </p:sp>
            <p:sp>
              <p:nvSpPr>
                <p:cNvPr id="20684" name="Rectangle 107"/>
                <p:cNvSpPr>
                  <a:spLocks noChangeAspect="1" noChangeArrowheads="1"/>
                </p:cNvSpPr>
                <p:nvPr/>
              </p:nvSpPr>
              <p:spPr bwMode="auto">
                <a:xfrm>
                  <a:off x="3052" y="1152"/>
                  <a:ext cx="144" cy="192"/>
                </a:xfrm>
                <a:prstGeom prst="rect">
                  <a:avLst/>
                </a:prstGeom>
                <a:solidFill>
                  <a:srgbClr val="33CC33"/>
                </a:solidFill>
                <a:ln w="9525">
                  <a:noFill/>
                  <a:miter lim="800000"/>
                  <a:headEnd/>
                  <a:tailEnd/>
                </a:ln>
              </p:spPr>
              <p:txBody>
                <a:bodyPr wrap="none" anchor="ctr"/>
                <a:lstStyle/>
                <a:p>
                  <a:endParaRPr lang="en-US"/>
                </a:p>
              </p:txBody>
            </p:sp>
          </p:grpSp>
          <p:grpSp>
            <p:nvGrpSpPr>
              <p:cNvPr id="21" name="Group 108"/>
              <p:cNvGrpSpPr>
                <a:grpSpLocks noChangeAspect="1"/>
              </p:cNvGrpSpPr>
              <p:nvPr/>
            </p:nvGrpSpPr>
            <p:grpSpPr bwMode="auto">
              <a:xfrm>
                <a:off x="2283" y="1791"/>
                <a:ext cx="940" cy="192"/>
                <a:chOff x="2256" y="1152"/>
                <a:chExt cx="940" cy="192"/>
              </a:xfrm>
            </p:grpSpPr>
            <p:sp>
              <p:nvSpPr>
                <p:cNvPr id="20673" name="Rectangle 109"/>
                <p:cNvSpPr>
                  <a:spLocks noChangeAspect="1" noChangeArrowheads="1"/>
                </p:cNvSpPr>
                <p:nvPr/>
              </p:nvSpPr>
              <p:spPr bwMode="auto">
                <a:xfrm>
                  <a:off x="2256" y="1152"/>
                  <a:ext cx="144" cy="192"/>
                </a:xfrm>
                <a:prstGeom prst="rect">
                  <a:avLst/>
                </a:prstGeom>
                <a:solidFill>
                  <a:srgbClr val="FF9933"/>
                </a:solidFill>
                <a:ln w="9525">
                  <a:noFill/>
                  <a:miter lim="800000"/>
                  <a:headEnd/>
                  <a:tailEnd/>
                </a:ln>
              </p:spPr>
              <p:txBody>
                <a:bodyPr wrap="none" anchor="ctr"/>
                <a:lstStyle/>
                <a:p>
                  <a:endParaRPr lang="en-US"/>
                </a:p>
              </p:txBody>
            </p:sp>
            <p:sp>
              <p:nvSpPr>
                <p:cNvPr id="20674" name="Rectangle 110"/>
                <p:cNvSpPr>
                  <a:spLocks noChangeAspect="1" noChangeArrowheads="1"/>
                </p:cNvSpPr>
                <p:nvPr/>
              </p:nvSpPr>
              <p:spPr bwMode="auto">
                <a:xfrm>
                  <a:off x="2418" y="1152"/>
                  <a:ext cx="144" cy="192"/>
                </a:xfrm>
                <a:prstGeom prst="rect">
                  <a:avLst/>
                </a:prstGeom>
                <a:solidFill>
                  <a:srgbClr val="FF9933"/>
                </a:solidFill>
                <a:ln w="9525">
                  <a:noFill/>
                  <a:miter lim="800000"/>
                  <a:headEnd/>
                  <a:tailEnd/>
                </a:ln>
              </p:spPr>
              <p:txBody>
                <a:bodyPr wrap="none" anchor="ctr"/>
                <a:lstStyle/>
                <a:p>
                  <a:endParaRPr lang="en-US"/>
                </a:p>
              </p:txBody>
            </p:sp>
            <p:sp>
              <p:nvSpPr>
                <p:cNvPr id="20675" name="Rectangle 111"/>
                <p:cNvSpPr>
                  <a:spLocks noChangeAspect="1" noChangeArrowheads="1"/>
                </p:cNvSpPr>
                <p:nvPr/>
              </p:nvSpPr>
              <p:spPr bwMode="auto">
                <a:xfrm>
                  <a:off x="2580" y="1152"/>
                  <a:ext cx="144" cy="192"/>
                </a:xfrm>
                <a:prstGeom prst="rect">
                  <a:avLst/>
                </a:prstGeom>
                <a:solidFill>
                  <a:srgbClr val="FF9933"/>
                </a:solidFill>
                <a:ln w="9525">
                  <a:noFill/>
                  <a:miter lim="800000"/>
                  <a:headEnd/>
                  <a:tailEnd/>
                </a:ln>
              </p:spPr>
              <p:txBody>
                <a:bodyPr wrap="none" anchor="ctr"/>
                <a:lstStyle/>
                <a:p>
                  <a:endParaRPr lang="en-US"/>
                </a:p>
              </p:txBody>
            </p:sp>
            <p:sp>
              <p:nvSpPr>
                <p:cNvPr id="20676" name="Rectangle 112"/>
                <p:cNvSpPr>
                  <a:spLocks noChangeAspect="1" noChangeArrowheads="1"/>
                </p:cNvSpPr>
                <p:nvPr/>
              </p:nvSpPr>
              <p:spPr bwMode="auto">
                <a:xfrm>
                  <a:off x="2734" y="1152"/>
                  <a:ext cx="144" cy="192"/>
                </a:xfrm>
                <a:prstGeom prst="rect">
                  <a:avLst/>
                </a:prstGeom>
                <a:solidFill>
                  <a:srgbClr val="33CC33"/>
                </a:solidFill>
                <a:ln w="9525">
                  <a:noFill/>
                  <a:miter lim="800000"/>
                  <a:headEnd/>
                  <a:tailEnd/>
                </a:ln>
              </p:spPr>
              <p:txBody>
                <a:bodyPr wrap="none" anchor="ctr"/>
                <a:lstStyle/>
                <a:p>
                  <a:endParaRPr lang="en-US"/>
                </a:p>
              </p:txBody>
            </p:sp>
            <p:sp>
              <p:nvSpPr>
                <p:cNvPr id="20677" name="Rectangle 113"/>
                <p:cNvSpPr>
                  <a:spLocks noChangeAspect="1" noChangeArrowheads="1"/>
                </p:cNvSpPr>
                <p:nvPr/>
              </p:nvSpPr>
              <p:spPr bwMode="auto">
                <a:xfrm>
                  <a:off x="2896" y="1152"/>
                  <a:ext cx="144" cy="192"/>
                </a:xfrm>
                <a:prstGeom prst="rect">
                  <a:avLst/>
                </a:prstGeom>
                <a:solidFill>
                  <a:srgbClr val="33CC33"/>
                </a:solidFill>
                <a:ln w="9525">
                  <a:noFill/>
                  <a:miter lim="800000"/>
                  <a:headEnd/>
                  <a:tailEnd/>
                </a:ln>
              </p:spPr>
              <p:txBody>
                <a:bodyPr wrap="none" anchor="ctr"/>
                <a:lstStyle/>
                <a:p>
                  <a:endParaRPr lang="en-US"/>
                </a:p>
              </p:txBody>
            </p:sp>
            <p:sp>
              <p:nvSpPr>
                <p:cNvPr id="20678" name="Rectangle 114"/>
                <p:cNvSpPr>
                  <a:spLocks noChangeAspect="1" noChangeArrowheads="1"/>
                </p:cNvSpPr>
                <p:nvPr/>
              </p:nvSpPr>
              <p:spPr bwMode="auto">
                <a:xfrm>
                  <a:off x="3052" y="1152"/>
                  <a:ext cx="144" cy="192"/>
                </a:xfrm>
                <a:prstGeom prst="rect">
                  <a:avLst/>
                </a:prstGeom>
                <a:solidFill>
                  <a:srgbClr val="33CC33"/>
                </a:solidFill>
                <a:ln w="9525">
                  <a:noFill/>
                  <a:miter lim="800000"/>
                  <a:headEnd/>
                  <a:tailEnd/>
                </a:ln>
              </p:spPr>
              <p:txBody>
                <a:bodyPr wrap="none" anchor="ctr"/>
                <a:lstStyle/>
                <a:p>
                  <a:endParaRPr lang="en-US"/>
                </a:p>
              </p:txBody>
            </p:sp>
          </p:grpSp>
        </p:grpSp>
        <p:grpSp>
          <p:nvGrpSpPr>
            <p:cNvPr id="22" name="Group 115"/>
            <p:cNvGrpSpPr>
              <a:grpSpLocks noChangeAspect="1"/>
            </p:cNvGrpSpPr>
            <p:nvPr/>
          </p:nvGrpSpPr>
          <p:grpSpPr bwMode="auto">
            <a:xfrm>
              <a:off x="3443" y="775"/>
              <a:ext cx="1805" cy="2676"/>
              <a:chOff x="3456" y="294"/>
              <a:chExt cx="1776" cy="2970"/>
            </a:xfrm>
          </p:grpSpPr>
          <p:grpSp>
            <p:nvGrpSpPr>
              <p:cNvPr id="23" name="Group 116"/>
              <p:cNvGrpSpPr>
                <a:grpSpLocks noChangeAspect="1"/>
              </p:cNvGrpSpPr>
              <p:nvPr/>
            </p:nvGrpSpPr>
            <p:grpSpPr bwMode="auto">
              <a:xfrm>
                <a:off x="3480" y="369"/>
                <a:ext cx="1728" cy="177"/>
                <a:chOff x="3720" y="368"/>
                <a:chExt cx="1728" cy="174"/>
              </a:xfrm>
            </p:grpSpPr>
            <p:sp>
              <p:nvSpPr>
                <p:cNvPr id="20661" name="Line 117"/>
                <p:cNvSpPr>
                  <a:spLocks noChangeAspect="1" noChangeShapeType="1"/>
                </p:cNvSpPr>
                <p:nvPr/>
              </p:nvSpPr>
              <p:spPr bwMode="auto">
                <a:xfrm flipV="1">
                  <a:off x="5448" y="368"/>
                  <a:ext cx="0" cy="170"/>
                </a:xfrm>
                <a:prstGeom prst="line">
                  <a:avLst/>
                </a:prstGeom>
                <a:noFill/>
                <a:ln w="76200">
                  <a:solidFill>
                    <a:srgbClr val="000066"/>
                  </a:solidFill>
                  <a:round/>
                  <a:headEnd/>
                  <a:tailEnd/>
                </a:ln>
              </p:spPr>
              <p:txBody>
                <a:bodyPr/>
                <a:lstStyle/>
                <a:p>
                  <a:endParaRPr lang="en-US"/>
                </a:p>
              </p:txBody>
            </p:sp>
            <p:sp>
              <p:nvSpPr>
                <p:cNvPr id="20662" name="Line 118"/>
                <p:cNvSpPr>
                  <a:spLocks noChangeAspect="1" noChangeShapeType="1"/>
                </p:cNvSpPr>
                <p:nvPr/>
              </p:nvSpPr>
              <p:spPr bwMode="auto">
                <a:xfrm flipV="1">
                  <a:off x="3720" y="372"/>
                  <a:ext cx="0" cy="170"/>
                </a:xfrm>
                <a:prstGeom prst="line">
                  <a:avLst/>
                </a:prstGeom>
                <a:noFill/>
                <a:ln w="76200">
                  <a:solidFill>
                    <a:srgbClr val="000066"/>
                  </a:solidFill>
                  <a:round/>
                  <a:headEnd/>
                  <a:tailEnd/>
                </a:ln>
              </p:spPr>
              <p:txBody>
                <a:bodyPr/>
                <a:lstStyle/>
                <a:p>
                  <a:endParaRPr lang="en-US"/>
                </a:p>
              </p:txBody>
            </p:sp>
          </p:grpSp>
          <p:sp>
            <p:nvSpPr>
              <p:cNvPr id="20507" name="Rectangle 119"/>
              <p:cNvSpPr>
                <a:spLocks noChangeAspect="1" noChangeArrowheads="1"/>
              </p:cNvSpPr>
              <p:nvPr/>
            </p:nvSpPr>
            <p:spPr bwMode="auto">
              <a:xfrm>
                <a:off x="3456" y="455"/>
                <a:ext cx="1776" cy="2809"/>
              </a:xfrm>
              <a:prstGeom prst="rect">
                <a:avLst/>
              </a:prstGeom>
              <a:solidFill>
                <a:srgbClr val="000066"/>
              </a:solidFill>
              <a:ln w="9525">
                <a:noFill/>
                <a:miter lim="800000"/>
                <a:headEnd/>
                <a:tailEnd/>
              </a:ln>
            </p:spPr>
            <p:txBody>
              <a:bodyPr wrap="none" anchor="ctr"/>
              <a:lstStyle/>
              <a:p>
                <a:pPr algn="ctr"/>
                <a:endParaRPr lang="en-US"/>
              </a:p>
            </p:txBody>
          </p:sp>
          <p:grpSp>
            <p:nvGrpSpPr>
              <p:cNvPr id="24" name="Group 120"/>
              <p:cNvGrpSpPr>
                <a:grpSpLocks noChangeAspect="1"/>
              </p:cNvGrpSpPr>
              <p:nvPr/>
            </p:nvGrpSpPr>
            <p:grpSpPr bwMode="auto">
              <a:xfrm>
                <a:off x="3556" y="294"/>
                <a:ext cx="1584" cy="883"/>
                <a:chOff x="3776" y="384"/>
                <a:chExt cx="1584" cy="840"/>
              </a:xfrm>
            </p:grpSpPr>
            <p:grpSp>
              <p:nvGrpSpPr>
                <p:cNvPr id="25" name="Group 121"/>
                <p:cNvGrpSpPr>
                  <a:grpSpLocks noChangeAspect="1"/>
                </p:cNvGrpSpPr>
                <p:nvPr/>
              </p:nvGrpSpPr>
              <p:grpSpPr bwMode="auto">
                <a:xfrm>
                  <a:off x="3776" y="384"/>
                  <a:ext cx="1584" cy="408"/>
                  <a:chOff x="3776" y="384"/>
                  <a:chExt cx="1584" cy="408"/>
                </a:xfrm>
              </p:grpSpPr>
              <p:grpSp>
                <p:nvGrpSpPr>
                  <p:cNvPr id="26" name="Group 122"/>
                  <p:cNvGrpSpPr>
                    <a:grpSpLocks noChangeAspect="1"/>
                  </p:cNvGrpSpPr>
                  <p:nvPr/>
                </p:nvGrpSpPr>
                <p:grpSpPr bwMode="auto">
                  <a:xfrm>
                    <a:off x="3776" y="384"/>
                    <a:ext cx="1584" cy="192"/>
                    <a:chOff x="3776" y="384"/>
                    <a:chExt cx="1584" cy="192"/>
                  </a:xfrm>
                </p:grpSpPr>
                <p:sp>
                  <p:nvSpPr>
                    <p:cNvPr id="20650" name="Rectangle 123"/>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7" name="Group 124"/>
                    <p:cNvGrpSpPr>
                      <a:grpSpLocks noChangeAspect="1"/>
                    </p:cNvGrpSpPr>
                    <p:nvPr/>
                  </p:nvGrpSpPr>
                  <p:grpSpPr bwMode="auto">
                    <a:xfrm>
                      <a:off x="3776" y="384"/>
                      <a:ext cx="1584" cy="192"/>
                      <a:chOff x="3776" y="384"/>
                      <a:chExt cx="1584" cy="192"/>
                    </a:xfrm>
                  </p:grpSpPr>
                  <p:sp>
                    <p:nvSpPr>
                      <p:cNvPr id="20652" name="Rectangle 125"/>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653" name="Rectangle 126"/>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654" name="Rectangle 127"/>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655" name="Rectangle 128"/>
                      <p:cNvSpPr>
                        <a:spLocks noChangeAspect="1" noChangeArrowheads="1"/>
                      </p:cNvSpPr>
                      <p:nvPr/>
                    </p:nvSpPr>
                    <p:spPr bwMode="auto">
                      <a:xfrm>
                        <a:off x="4414" y="384"/>
                        <a:ext cx="144" cy="192"/>
                      </a:xfrm>
                      <a:prstGeom prst="rect">
                        <a:avLst/>
                      </a:prstGeom>
                      <a:solidFill>
                        <a:srgbClr val="FFFF00"/>
                      </a:solidFill>
                      <a:ln w="9525">
                        <a:noFill/>
                        <a:miter lim="800000"/>
                        <a:headEnd/>
                        <a:tailEnd/>
                      </a:ln>
                    </p:spPr>
                    <p:txBody>
                      <a:bodyPr wrap="none" anchor="ctr"/>
                      <a:lstStyle/>
                      <a:p>
                        <a:endParaRPr lang="en-US"/>
                      </a:p>
                    </p:txBody>
                  </p:sp>
                  <p:sp>
                    <p:nvSpPr>
                      <p:cNvPr id="20656" name="Rectangle 129"/>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657" name="Rectangle 130"/>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658" name="Rectangle 131"/>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659" name="Rectangle 132"/>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660" name="Rectangle 133"/>
                      <p:cNvSpPr>
                        <a:spLocks noChangeAspect="1" noChangeArrowheads="1"/>
                      </p:cNvSpPr>
                      <p:nvPr/>
                    </p:nvSpPr>
                    <p:spPr bwMode="auto">
                      <a:xfrm>
                        <a:off x="5216" y="384"/>
                        <a:ext cx="144" cy="192"/>
                      </a:xfrm>
                      <a:prstGeom prst="rect">
                        <a:avLst/>
                      </a:prstGeom>
                      <a:solidFill>
                        <a:srgbClr val="FFFF00"/>
                      </a:solidFill>
                      <a:ln w="9525">
                        <a:noFill/>
                        <a:miter lim="800000"/>
                        <a:headEnd/>
                        <a:tailEnd/>
                      </a:ln>
                    </p:spPr>
                    <p:txBody>
                      <a:bodyPr wrap="none" anchor="ctr"/>
                      <a:lstStyle/>
                      <a:p>
                        <a:endParaRPr lang="en-US"/>
                      </a:p>
                    </p:txBody>
                  </p:sp>
                </p:grpSp>
              </p:grpSp>
              <p:grpSp>
                <p:nvGrpSpPr>
                  <p:cNvPr id="28" name="Group 134"/>
                  <p:cNvGrpSpPr>
                    <a:grpSpLocks noChangeAspect="1"/>
                  </p:cNvGrpSpPr>
                  <p:nvPr/>
                </p:nvGrpSpPr>
                <p:grpSpPr bwMode="auto">
                  <a:xfrm>
                    <a:off x="3776" y="600"/>
                    <a:ext cx="1584" cy="192"/>
                    <a:chOff x="3776" y="384"/>
                    <a:chExt cx="1584" cy="192"/>
                  </a:xfrm>
                </p:grpSpPr>
                <p:sp>
                  <p:nvSpPr>
                    <p:cNvPr id="20639" name="Rectangle 135"/>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9" name="Group 136"/>
                    <p:cNvGrpSpPr>
                      <a:grpSpLocks noChangeAspect="1"/>
                    </p:cNvGrpSpPr>
                    <p:nvPr/>
                  </p:nvGrpSpPr>
                  <p:grpSpPr bwMode="auto">
                    <a:xfrm>
                      <a:off x="3776" y="384"/>
                      <a:ext cx="1584" cy="192"/>
                      <a:chOff x="3776" y="384"/>
                      <a:chExt cx="1584" cy="192"/>
                    </a:xfrm>
                  </p:grpSpPr>
                  <p:sp>
                    <p:nvSpPr>
                      <p:cNvPr id="20641" name="Rectangle 137"/>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642" name="Rectangle 138"/>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643" name="Rectangle 139"/>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644" name="Rectangle 140"/>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645" name="Rectangle 141"/>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646" name="Rectangle 142"/>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647" name="Rectangle 143"/>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648" name="Rectangle 144"/>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649" name="Rectangle 145"/>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grpSp>
              <p:nvGrpSpPr>
                <p:cNvPr id="30" name="Group 146"/>
                <p:cNvGrpSpPr>
                  <a:grpSpLocks noChangeAspect="1"/>
                </p:cNvGrpSpPr>
                <p:nvPr/>
              </p:nvGrpSpPr>
              <p:grpSpPr bwMode="auto">
                <a:xfrm>
                  <a:off x="3776" y="816"/>
                  <a:ext cx="1584" cy="408"/>
                  <a:chOff x="3776" y="384"/>
                  <a:chExt cx="1584" cy="408"/>
                </a:xfrm>
              </p:grpSpPr>
              <p:grpSp>
                <p:nvGrpSpPr>
                  <p:cNvPr id="31" name="Group 147"/>
                  <p:cNvGrpSpPr>
                    <a:grpSpLocks noChangeAspect="1"/>
                  </p:cNvGrpSpPr>
                  <p:nvPr/>
                </p:nvGrpSpPr>
                <p:grpSpPr bwMode="auto">
                  <a:xfrm>
                    <a:off x="3776" y="384"/>
                    <a:ext cx="1584" cy="192"/>
                    <a:chOff x="3776" y="384"/>
                    <a:chExt cx="1584" cy="192"/>
                  </a:xfrm>
                </p:grpSpPr>
                <p:sp>
                  <p:nvSpPr>
                    <p:cNvPr id="20626" name="Rectangle 148"/>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0611" name="Group 149"/>
                    <p:cNvGrpSpPr>
                      <a:grpSpLocks noChangeAspect="1"/>
                    </p:cNvGrpSpPr>
                    <p:nvPr/>
                  </p:nvGrpSpPr>
                  <p:grpSpPr bwMode="auto">
                    <a:xfrm>
                      <a:off x="3776" y="384"/>
                      <a:ext cx="1584" cy="192"/>
                      <a:chOff x="3776" y="384"/>
                      <a:chExt cx="1584" cy="192"/>
                    </a:xfrm>
                  </p:grpSpPr>
                  <p:sp>
                    <p:nvSpPr>
                      <p:cNvPr id="20628" name="Rectangle 150"/>
                      <p:cNvSpPr>
                        <a:spLocks noChangeAspect="1" noChangeArrowheads="1"/>
                      </p:cNvSpPr>
                      <p:nvPr/>
                    </p:nvSpPr>
                    <p:spPr bwMode="auto">
                      <a:xfrm>
                        <a:off x="3936" y="384"/>
                        <a:ext cx="144" cy="192"/>
                      </a:xfrm>
                      <a:prstGeom prst="rect">
                        <a:avLst/>
                      </a:prstGeom>
                      <a:solidFill>
                        <a:schemeClr val="folHlink"/>
                      </a:solidFill>
                      <a:ln w="9525">
                        <a:noFill/>
                        <a:miter lim="800000"/>
                        <a:headEnd/>
                        <a:tailEnd/>
                      </a:ln>
                    </p:spPr>
                    <p:txBody>
                      <a:bodyPr wrap="none" anchor="ctr"/>
                      <a:lstStyle/>
                      <a:p>
                        <a:endParaRPr lang="en-US"/>
                      </a:p>
                    </p:txBody>
                  </p:sp>
                  <p:sp>
                    <p:nvSpPr>
                      <p:cNvPr id="20629" name="Rectangle 151"/>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630" name="Rectangle 152"/>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631" name="Rectangle 153"/>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632" name="Rectangle 154"/>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633" name="Rectangle 155"/>
                      <p:cNvSpPr>
                        <a:spLocks noChangeAspect="1" noChangeArrowheads="1"/>
                      </p:cNvSpPr>
                      <p:nvPr/>
                    </p:nvSpPr>
                    <p:spPr bwMode="auto">
                      <a:xfrm>
                        <a:off x="4732" y="384"/>
                        <a:ext cx="144" cy="192"/>
                      </a:xfrm>
                      <a:prstGeom prst="rect">
                        <a:avLst/>
                      </a:prstGeom>
                      <a:solidFill>
                        <a:srgbClr val="FF9933"/>
                      </a:solidFill>
                      <a:ln w="9525">
                        <a:noFill/>
                        <a:miter lim="800000"/>
                        <a:headEnd/>
                        <a:tailEnd/>
                      </a:ln>
                    </p:spPr>
                    <p:txBody>
                      <a:bodyPr wrap="none" anchor="ctr"/>
                      <a:lstStyle/>
                      <a:p>
                        <a:endParaRPr lang="en-US"/>
                      </a:p>
                    </p:txBody>
                  </p:sp>
                  <p:sp>
                    <p:nvSpPr>
                      <p:cNvPr id="20634" name="Rectangle 156"/>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635" name="Rectangle 157"/>
                      <p:cNvSpPr>
                        <a:spLocks noChangeAspect="1" noChangeArrowheads="1"/>
                      </p:cNvSpPr>
                      <p:nvPr/>
                    </p:nvSpPr>
                    <p:spPr bwMode="auto">
                      <a:xfrm>
                        <a:off x="3776" y="384"/>
                        <a:ext cx="144" cy="192"/>
                      </a:xfrm>
                      <a:prstGeom prst="rect">
                        <a:avLst/>
                      </a:prstGeom>
                      <a:solidFill>
                        <a:schemeClr val="folHlink"/>
                      </a:solidFill>
                      <a:ln w="9525">
                        <a:noFill/>
                        <a:miter lim="800000"/>
                        <a:headEnd/>
                        <a:tailEnd/>
                      </a:ln>
                    </p:spPr>
                    <p:txBody>
                      <a:bodyPr wrap="none" anchor="ctr"/>
                      <a:lstStyle/>
                      <a:p>
                        <a:endParaRPr lang="en-US"/>
                      </a:p>
                    </p:txBody>
                  </p:sp>
                  <p:sp>
                    <p:nvSpPr>
                      <p:cNvPr id="20636" name="Rectangle 158"/>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nvGrpSpPr>
                  <p:cNvPr id="20612" name="Group 159"/>
                  <p:cNvGrpSpPr>
                    <a:grpSpLocks noChangeAspect="1"/>
                  </p:cNvGrpSpPr>
                  <p:nvPr/>
                </p:nvGrpSpPr>
                <p:grpSpPr bwMode="auto">
                  <a:xfrm>
                    <a:off x="3776" y="600"/>
                    <a:ext cx="1584" cy="192"/>
                    <a:chOff x="3776" y="384"/>
                    <a:chExt cx="1584" cy="192"/>
                  </a:xfrm>
                </p:grpSpPr>
                <p:sp>
                  <p:nvSpPr>
                    <p:cNvPr id="20615" name="Rectangle 160"/>
                    <p:cNvSpPr>
                      <a:spLocks noChangeAspect="1" noChangeArrowheads="1"/>
                    </p:cNvSpPr>
                    <p:nvPr/>
                  </p:nvSpPr>
                  <p:spPr bwMode="auto">
                    <a:xfrm>
                      <a:off x="5056" y="384"/>
                      <a:ext cx="144" cy="192"/>
                    </a:xfrm>
                    <a:prstGeom prst="rect">
                      <a:avLst/>
                    </a:prstGeom>
                    <a:solidFill>
                      <a:srgbClr val="FF5050"/>
                    </a:solidFill>
                    <a:ln w="9525">
                      <a:noFill/>
                      <a:miter lim="800000"/>
                      <a:headEnd/>
                      <a:tailEnd/>
                    </a:ln>
                  </p:spPr>
                  <p:txBody>
                    <a:bodyPr wrap="none" anchor="ctr"/>
                    <a:lstStyle/>
                    <a:p>
                      <a:endParaRPr lang="en-US"/>
                    </a:p>
                  </p:txBody>
                </p:sp>
                <p:grpSp>
                  <p:nvGrpSpPr>
                    <p:cNvPr id="20613" name="Group 161"/>
                    <p:cNvGrpSpPr>
                      <a:grpSpLocks noChangeAspect="1"/>
                    </p:cNvGrpSpPr>
                    <p:nvPr/>
                  </p:nvGrpSpPr>
                  <p:grpSpPr bwMode="auto">
                    <a:xfrm>
                      <a:off x="3776" y="384"/>
                      <a:ext cx="1584" cy="192"/>
                      <a:chOff x="3776" y="384"/>
                      <a:chExt cx="1584" cy="192"/>
                    </a:xfrm>
                  </p:grpSpPr>
                  <p:sp>
                    <p:nvSpPr>
                      <p:cNvPr id="20617" name="Rectangle 162"/>
                      <p:cNvSpPr>
                        <a:spLocks noChangeAspect="1" noChangeArrowheads="1"/>
                      </p:cNvSpPr>
                      <p:nvPr/>
                    </p:nvSpPr>
                    <p:spPr bwMode="auto">
                      <a:xfrm>
                        <a:off x="3936" y="384"/>
                        <a:ext cx="144" cy="192"/>
                      </a:xfrm>
                      <a:prstGeom prst="rect">
                        <a:avLst/>
                      </a:prstGeom>
                      <a:solidFill>
                        <a:schemeClr val="folHlink"/>
                      </a:solidFill>
                      <a:ln w="9525">
                        <a:noFill/>
                        <a:miter lim="800000"/>
                        <a:headEnd/>
                        <a:tailEnd/>
                      </a:ln>
                    </p:spPr>
                    <p:txBody>
                      <a:bodyPr wrap="none" anchor="ctr"/>
                      <a:lstStyle/>
                      <a:p>
                        <a:endParaRPr lang="en-US"/>
                      </a:p>
                    </p:txBody>
                  </p:sp>
                  <p:sp>
                    <p:nvSpPr>
                      <p:cNvPr id="20618" name="Rectangle 163"/>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619" name="Rectangle 164"/>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620" name="Rectangle 165"/>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621" name="Rectangle 166"/>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622" name="Rectangle 167"/>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623" name="Rectangle 168"/>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624" name="Rectangle 169"/>
                      <p:cNvSpPr>
                        <a:spLocks noChangeAspect="1" noChangeArrowheads="1"/>
                      </p:cNvSpPr>
                      <p:nvPr/>
                    </p:nvSpPr>
                    <p:spPr bwMode="auto">
                      <a:xfrm>
                        <a:off x="3776" y="384"/>
                        <a:ext cx="144" cy="192"/>
                      </a:xfrm>
                      <a:prstGeom prst="rect">
                        <a:avLst/>
                      </a:prstGeom>
                      <a:solidFill>
                        <a:schemeClr val="folHlink"/>
                      </a:solidFill>
                      <a:ln w="9525">
                        <a:noFill/>
                        <a:miter lim="800000"/>
                        <a:headEnd/>
                        <a:tailEnd/>
                      </a:ln>
                    </p:spPr>
                    <p:txBody>
                      <a:bodyPr wrap="none" anchor="ctr"/>
                      <a:lstStyle/>
                      <a:p>
                        <a:endParaRPr lang="en-US"/>
                      </a:p>
                    </p:txBody>
                  </p:sp>
                  <p:sp>
                    <p:nvSpPr>
                      <p:cNvPr id="20625" name="Rectangle 170"/>
                      <p:cNvSpPr>
                        <a:spLocks noChangeAspect="1" noChangeArrowheads="1"/>
                      </p:cNvSpPr>
                      <p:nvPr/>
                    </p:nvSpPr>
                    <p:spPr bwMode="auto">
                      <a:xfrm>
                        <a:off x="5216" y="384"/>
                        <a:ext cx="144" cy="192"/>
                      </a:xfrm>
                      <a:prstGeom prst="rect">
                        <a:avLst/>
                      </a:prstGeom>
                      <a:solidFill>
                        <a:srgbClr val="FF5050"/>
                      </a:solidFill>
                      <a:ln w="9525">
                        <a:noFill/>
                        <a:miter lim="800000"/>
                        <a:headEnd/>
                        <a:tailEnd/>
                      </a:ln>
                    </p:spPr>
                    <p:txBody>
                      <a:bodyPr wrap="none" anchor="ctr"/>
                      <a:lstStyle/>
                      <a:p>
                        <a:endParaRPr lang="en-US"/>
                      </a:p>
                    </p:txBody>
                  </p:sp>
                </p:grpSp>
              </p:grpSp>
            </p:grpSp>
          </p:grpSp>
          <p:grpSp>
            <p:nvGrpSpPr>
              <p:cNvPr id="20614" name="Group 171"/>
              <p:cNvGrpSpPr>
                <a:grpSpLocks noChangeAspect="1"/>
              </p:cNvGrpSpPr>
              <p:nvPr/>
            </p:nvGrpSpPr>
            <p:grpSpPr bwMode="auto">
              <a:xfrm>
                <a:off x="3556" y="1194"/>
                <a:ext cx="1584" cy="882"/>
                <a:chOff x="3776" y="384"/>
                <a:chExt cx="1584" cy="840"/>
              </a:xfrm>
            </p:grpSpPr>
            <p:grpSp>
              <p:nvGrpSpPr>
                <p:cNvPr id="20616" name="Group 172"/>
                <p:cNvGrpSpPr>
                  <a:grpSpLocks noChangeAspect="1"/>
                </p:cNvGrpSpPr>
                <p:nvPr/>
              </p:nvGrpSpPr>
              <p:grpSpPr bwMode="auto">
                <a:xfrm>
                  <a:off x="3776" y="384"/>
                  <a:ext cx="1584" cy="408"/>
                  <a:chOff x="3776" y="384"/>
                  <a:chExt cx="1584" cy="408"/>
                </a:xfrm>
              </p:grpSpPr>
              <p:grpSp>
                <p:nvGrpSpPr>
                  <p:cNvPr id="20627" name="Group 173"/>
                  <p:cNvGrpSpPr>
                    <a:grpSpLocks noChangeAspect="1"/>
                  </p:cNvGrpSpPr>
                  <p:nvPr/>
                </p:nvGrpSpPr>
                <p:grpSpPr bwMode="auto">
                  <a:xfrm>
                    <a:off x="3776" y="384"/>
                    <a:ext cx="1584" cy="192"/>
                    <a:chOff x="3776" y="384"/>
                    <a:chExt cx="1584" cy="192"/>
                  </a:xfrm>
                </p:grpSpPr>
                <p:sp>
                  <p:nvSpPr>
                    <p:cNvPr id="20600" name="Rectangle 174"/>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0637" name="Group 175"/>
                    <p:cNvGrpSpPr>
                      <a:grpSpLocks noChangeAspect="1"/>
                    </p:cNvGrpSpPr>
                    <p:nvPr/>
                  </p:nvGrpSpPr>
                  <p:grpSpPr bwMode="auto">
                    <a:xfrm>
                      <a:off x="3776" y="384"/>
                      <a:ext cx="1584" cy="192"/>
                      <a:chOff x="3776" y="384"/>
                      <a:chExt cx="1584" cy="192"/>
                    </a:xfrm>
                  </p:grpSpPr>
                  <p:sp>
                    <p:nvSpPr>
                      <p:cNvPr id="20602" name="Rectangle 176"/>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603" name="Rectangle 177"/>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604" name="Rectangle 178"/>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605" name="Rectangle 179"/>
                      <p:cNvSpPr>
                        <a:spLocks noChangeAspect="1" noChangeArrowheads="1"/>
                      </p:cNvSpPr>
                      <p:nvPr/>
                    </p:nvSpPr>
                    <p:spPr bwMode="auto">
                      <a:xfrm>
                        <a:off x="4414" y="384"/>
                        <a:ext cx="144" cy="192"/>
                      </a:xfrm>
                      <a:prstGeom prst="rect">
                        <a:avLst/>
                      </a:prstGeom>
                      <a:solidFill>
                        <a:srgbClr val="FFFF00"/>
                      </a:solidFill>
                      <a:ln w="9525">
                        <a:noFill/>
                        <a:miter lim="800000"/>
                        <a:headEnd/>
                        <a:tailEnd/>
                      </a:ln>
                    </p:spPr>
                    <p:txBody>
                      <a:bodyPr wrap="none" anchor="ctr"/>
                      <a:lstStyle/>
                      <a:p>
                        <a:endParaRPr lang="en-US"/>
                      </a:p>
                    </p:txBody>
                  </p:sp>
                  <p:sp>
                    <p:nvSpPr>
                      <p:cNvPr id="20606" name="Rectangle 180"/>
                      <p:cNvSpPr>
                        <a:spLocks noChangeAspect="1" noChangeArrowheads="1"/>
                      </p:cNvSpPr>
                      <p:nvPr/>
                    </p:nvSpPr>
                    <p:spPr bwMode="auto">
                      <a:xfrm>
                        <a:off x="4576" y="384"/>
                        <a:ext cx="144" cy="192"/>
                      </a:xfrm>
                      <a:prstGeom prst="rect">
                        <a:avLst/>
                      </a:prstGeom>
                      <a:solidFill>
                        <a:srgbClr val="FFFF00"/>
                      </a:solidFill>
                      <a:ln w="9525">
                        <a:noFill/>
                        <a:miter lim="800000"/>
                        <a:headEnd/>
                        <a:tailEnd/>
                      </a:ln>
                    </p:spPr>
                    <p:txBody>
                      <a:bodyPr wrap="none" anchor="ctr"/>
                      <a:lstStyle/>
                      <a:p>
                        <a:endParaRPr lang="en-US"/>
                      </a:p>
                    </p:txBody>
                  </p:sp>
                  <p:sp>
                    <p:nvSpPr>
                      <p:cNvPr id="20607" name="Rectangle 181"/>
                      <p:cNvSpPr>
                        <a:spLocks noChangeAspect="1" noChangeArrowheads="1"/>
                      </p:cNvSpPr>
                      <p:nvPr/>
                    </p:nvSpPr>
                    <p:spPr bwMode="auto">
                      <a:xfrm>
                        <a:off x="4732" y="384"/>
                        <a:ext cx="144" cy="192"/>
                      </a:xfrm>
                      <a:prstGeom prst="rect">
                        <a:avLst/>
                      </a:prstGeom>
                      <a:solidFill>
                        <a:srgbClr val="FFFF00"/>
                      </a:solidFill>
                      <a:ln w="9525">
                        <a:noFill/>
                        <a:miter lim="800000"/>
                        <a:headEnd/>
                        <a:tailEnd/>
                      </a:ln>
                    </p:spPr>
                    <p:txBody>
                      <a:bodyPr wrap="none" anchor="ctr"/>
                      <a:lstStyle/>
                      <a:p>
                        <a:endParaRPr lang="en-US"/>
                      </a:p>
                    </p:txBody>
                  </p:sp>
                  <p:sp>
                    <p:nvSpPr>
                      <p:cNvPr id="20608" name="Rectangle 182"/>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609" name="Rectangle 183"/>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610" name="Rectangle 184"/>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nvGrpSpPr>
                  <p:cNvPr id="20638" name="Group 185"/>
                  <p:cNvGrpSpPr>
                    <a:grpSpLocks noChangeAspect="1"/>
                  </p:cNvGrpSpPr>
                  <p:nvPr/>
                </p:nvGrpSpPr>
                <p:grpSpPr bwMode="auto">
                  <a:xfrm>
                    <a:off x="3776" y="600"/>
                    <a:ext cx="1584" cy="192"/>
                    <a:chOff x="3776" y="384"/>
                    <a:chExt cx="1584" cy="192"/>
                  </a:xfrm>
                </p:grpSpPr>
                <p:sp>
                  <p:nvSpPr>
                    <p:cNvPr id="20589" name="Rectangle 186"/>
                    <p:cNvSpPr>
                      <a:spLocks noChangeAspect="1" noChangeArrowheads="1"/>
                    </p:cNvSpPr>
                    <p:nvPr/>
                  </p:nvSpPr>
                  <p:spPr bwMode="auto">
                    <a:xfrm>
                      <a:off x="5056" y="384"/>
                      <a:ext cx="144" cy="192"/>
                    </a:xfrm>
                    <a:prstGeom prst="rect">
                      <a:avLst/>
                    </a:prstGeom>
                    <a:solidFill>
                      <a:srgbClr val="6699FF"/>
                    </a:solidFill>
                    <a:ln w="9525">
                      <a:noFill/>
                      <a:miter lim="800000"/>
                      <a:headEnd/>
                      <a:tailEnd/>
                    </a:ln>
                  </p:spPr>
                  <p:txBody>
                    <a:bodyPr wrap="none" anchor="ctr"/>
                    <a:lstStyle/>
                    <a:p>
                      <a:endParaRPr lang="en-US"/>
                    </a:p>
                  </p:txBody>
                </p:sp>
                <p:grpSp>
                  <p:nvGrpSpPr>
                    <p:cNvPr id="20640" name="Group 187"/>
                    <p:cNvGrpSpPr>
                      <a:grpSpLocks noChangeAspect="1"/>
                    </p:cNvGrpSpPr>
                    <p:nvPr/>
                  </p:nvGrpSpPr>
                  <p:grpSpPr bwMode="auto">
                    <a:xfrm>
                      <a:off x="3776" y="384"/>
                      <a:ext cx="1584" cy="192"/>
                      <a:chOff x="3776" y="384"/>
                      <a:chExt cx="1584" cy="192"/>
                    </a:xfrm>
                  </p:grpSpPr>
                  <p:sp>
                    <p:nvSpPr>
                      <p:cNvPr id="20591" name="Rectangle 188"/>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92" name="Rectangle 189"/>
                      <p:cNvSpPr>
                        <a:spLocks noChangeAspect="1" noChangeArrowheads="1"/>
                      </p:cNvSpPr>
                      <p:nvPr/>
                    </p:nvSpPr>
                    <p:spPr bwMode="auto">
                      <a:xfrm>
                        <a:off x="4098" y="384"/>
                        <a:ext cx="144" cy="192"/>
                      </a:xfrm>
                      <a:prstGeom prst="rect">
                        <a:avLst/>
                      </a:prstGeom>
                      <a:solidFill>
                        <a:srgbClr val="6699FF"/>
                      </a:solidFill>
                      <a:ln w="9525">
                        <a:noFill/>
                        <a:miter lim="800000"/>
                        <a:headEnd/>
                        <a:tailEnd/>
                      </a:ln>
                    </p:spPr>
                    <p:txBody>
                      <a:bodyPr wrap="none" anchor="ctr"/>
                      <a:lstStyle/>
                      <a:p>
                        <a:endParaRPr lang="en-US"/>
                      </a:p>
                    </p:txBody>
                  </p:sp>
                  <p:sp>
                    <p:nvSpPr>
                      <p:cNvPr id="20593" name="Rectangle 190"/>
                      <p:cNvSpPr>
                        <a:spLocks noChangeAspect="1" noChangeArrowheads="1"/>
                      </p:cNvSpPr>
                      <p:nvPr/>
                    </p:nvSpPr>
                    <p:spPr bwMode="auto">
                      <a:xfrm>
                        <a:off x="4260" y="384"/>
                        <a:ext cx="144" cy="192"/>
                      </a:xfrm>
                      <a:prstGeom prst="rect">
                        <a:avLst/>
                      </a:prstGeom>
                      <a:solidFill>
                        <a:srgbClr val="6699FF"/>
                      </a:solidFill>
                      <a:ln w="9525">
                        <a:noFill/>
                        <a:miter lim="800000"/>
                        <a:headEnd/>
                        <a:tailEnd/>
                      </a:ln>
                    </p:spPr>
                    <p:txBody>
                      <a:bodyPr wrap="none" anchor="ctr"/>
                      <a:lstStyle/>
                      <a:p>
                        <a:endParaRPr lang="en-US"/>
                      </a:p>
                    </p:txBody>
                  </p:sp>
                  <p:sp>
                    <p:nvSpPr>
                      <p:cNvPr id="20594" name="Rectangle 191"/>
                      <p:cNvSpPr>
                        <a:spLocks noChangeAspect="1" noChangeArrowheads="1"/>
                      </p:cNvSpPr>
                      <p:nvPr/>
                    </p:nvSpPr>
                    <p:spPr bwMode="auto">
                      <a:xfrm>
                        <a:off x="4414" y="384"/>
                        <a:ext cx="144" cy="192"/>
                      </a:xfrm>
                      <a:prstGeom prst="rect">
                        <a:avLst/>
                      </a:prstGeom>
                      <a:solidFill>
                        <a:srgbClr val="6699FF"/>
                      </a:solidFill>
                      <a:ln w="9525">
                        <a:noFill/>
                        <a:miter lim="800000"/>
                        <a:headEnd/>
                        <a:tailEnd/>
                      </a:ln>
                    </p:spPr>
                    <p:txBody>
                      <a:bodyPr wrap="none" anchor="ctr"/>
                      <a:lstStyle/>
                      <a:p>
                        <a:endParaRPr lang="en-US"/>
                      </a:p>
                    </p:txBody>
                  </p:sp>
                  <p:sp>
                    <p:nvSpPr>
                      <p:cNvPr id="20595" name="Rectangle 192"/>
                      <p:cNvSpPr>
                        <a:spLocks noChangeAspect="1" noChangeArrowheads="1"/>
                      </p:cNvSpPr>
                      <p:nvPr/>
                    </p:nvSpPr>
                    <p:spPr bwMode="auto">
                      <a:xfrm>
                        <a:off x="4576" y="384"/>
                        <a:ext cx="144" cy="192"/>
                      </a:xfrm>
                      <a:prstGeom prst="rect">
                        <a:avLst/>
                      </a:prstGeom>
                      <a:solidFill>
                        <a:srgbClr val="6699FF"/>
                      </a:solidFill>
                      <a:ln w="9525">
                        <a:noFill/>
                        <a:miter lim="800000"/>
                        <a:headEnd/>
                        <a:tailEnd/>
                      </a:ln>
                    </p:spPr>
                    <p:txBody>
                      <a:bodyPr wrap="none" anchor="ctr"/>
                      <a:lstStyle/>
                      <a:p>
                        <a:endParaRPr lang="en-US"/>
                      </a:p>
                    </p:txBody>
                  </p:sp>
                  <p:sp>
                    <p:nvSpPr>
                      <p:cNvPr id="20596" name="Rectangle 193"/>
                      <p:cNvSpPr>
                        <a:spLocks noChangeAspect="1" noChangeArrowheads="1"/>
                      </p:cNvSpPr>
                      <p:nvPr/>
                    </p:nvSpPr>
                    <p:spPr bwMode="auto">
                      <a:xfrm>
                        <a:off x="4732" y="384"/>
                        <a:ext cx="144" cy="192"/>
                      </a:xfrm>
                      <a:prstGeom prst="rect">
                        <a:avLst/>
                      </a:prstGeom>
                      <a:solidFill>
                        <a:srgbClr val="6699FF"/>
                      </a:solidFill>
                      <a:ln w="9525">
                        <a:noFill/>
                        <a:miter lim="800000"/>
                        <a:headEnd/>
                        <a:tailEnd/>
                      </a:ln>
                    </p:spPr>
                    <p:txBody>
                      <a:bodyPr wrap="none" anchor="ctr"/>
                      <a:lstStyle/>
                      <a:p>
                        <a:endParaRPr lang="en-US"/>
                      </a:p>
                    </p:txBody>
                  </p:sp>
                  <p:sp>
                    <p:nvSpPr>
                      <p:cNvPr id="20597" name="Rectangle 194"/>
                      <p:cNvSpPr>
                        <a:spLocks noChangeAspect="1" noChangeArrowheads="1"/>
                      </p:cNvSpPr>
                      <p:nvPr/>
                    </p:nvSpPr>
                    <p:spPr bwMode="auto">
                      <a:xfrm>
                        <a:off x="4896" y="384"/>
                        <a:ext cx="144" cy="192"/>
                      </a:xfrm>
                      <a:prstGeom prst="rect">
                        <a:avLst/>
                      </a:prstGeom>
                      <a:solidFill>
                        <a:srgbClr val="6699FF"/>
                      </a:solidFill>
                      <a:ln w="9525">
                        <a:noFill/>
                        <a:miter lim="800000"/>
                        <a:headEnd/>
                        <a:tailEnd/>
                      </a:ln>
                    </p:spPr>
                    <p:txBody>
                      <a:bodyPr wrap="none" anchor="ctr"/>
                      <a:lstStyle/>
                      <a:p>
                        <a:endParaRPr lang="en-US"/>
                      </a:p>
                    </p:txBody>
                  </p:sp>
                  <p:sp>
                    <p:nvSpPr>
                      <p:cNvPr id="20598" name="Rectangle 195"/>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99" name="Rectangle 196"/>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grpSp>
              <p:nvGrpSpPr>
                <p:cNvPr id="20651" name="Group 197"/>
                <p:cNvGrpSpPr>
                  <a:grpSpLocks noChangeAspect="1"/>
                </p:cNvGrpSpPr>
                <p:nvPr/>
              </p:nvGrpSpPr>
              <p:grpSpPr bwMode="auto">
                <a:xfrm>
                  <a:off x="3776" y="816"/>
                  <a:ext cx="1584" cy="408"/>
                  <a:chOff x="3776" y="384"/>
                  <a:chExt cx="1584" cy="408"/>
                </a:xfrm>
              </p:grpSpPr>
              <p:grpSp>
                <p:nvGrpSpPr>
                  <p:cNvPr id="20666" name="Group 198"/>
                  <p:cNvGrpSpPr>
                    <a:grpSpLocks noChangeAspect="1"/>
                  </p:cNvGrpSpPr>
                  <p:nvPr/>
                </p:nvGrpSpPr>
                <p:grpSpPr bwMode="auto">
                  <a:xfrm>
                    <a:off x="3776" y="384"/>
                    <a:ext cx="1584" cy="192"/>
                    <a:chOff x="3776" y="384"/>
                    <a:chExt cx="1584" cy="192"/>
                  </a:xfrm>
                </p:grpSpPr>
                <p:sp>
                  <p:nvSpPr>
                    <p:cNvPr id="20576" name="Rectangle 199"/>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0667" name="Group 200"/>
                    <p:cNvGrpSpPr>
                      <a:grpSpLocks noChangeAspect="1"/>
                    </p:cNvGrpSpPr>
                    <p:nvPr/>
                  </p:nvGrpSpPr>
                  <p:grpSpPr bwMode="auto">
                    <a:xfrm>
                      <a:off x="3776" y="384"/>
                      <a:ext cx="1584" cy="192"/>
                      <a:chOff x="3776" y="384"/>
                      <a:chExt cx="1584" cy="192"/>
                    </a:xfrm>
                  </p:grpSpPr>
                  <p:sp>
                    <p:nvSpPr>
                      <p:cNvPr id="20578" name="Rectangle 201"/>
                      <p:cNvSpPr>
                        <a:spLocks noChangeAspect="1" noChangeArrowheads="1"/>
                      </p:cNvSpPr>
                      <p:nvPr/>
                    </p:nvSpPr>
                    <p:spPr bwMode="auto">
                      <a:xfrm>
                        <a:off x="3936" y="384"/>
                        <a:ext cx="144" cy="192"/>
                      </a:xfrm>
                      <a:prstGeom prst="rect">
                        <a:avLst/>
                      </a:prstGeom>
                      <a:solidFill>
                        <a:srgbClr val="FF5050"/>
                      </a:solidFill>
                      <a:ln w="9525">
                        <a:noFill/>
                        <a:miter lim="800000"/>
                        <a:headEnd/>
                        <a:tailEnd/>
                      </a:ln>
                    </p:spPr>
                    <p:txBody>
                      <a:bodyPr wrap="none" anchor="ctr"/>
                      <a:lstStyle/>
                      <a:p>
                        <a:endParaRPr lang="en-US"/>
                      </a:p>
                    </p:txBody>
                  </p:sp>
                  <p:sp>
                    <p:nvSpPr>
                      <p:cNvPr id="20579" name="Rectangle 202"/>
                      <p:cNvSpPr>
                        <a:spLocks noChangeAspect="1" noChangeArrowheads="1"/>
                      </p:cNvSpPr>
                      <p:nvPr/>
                    </p:nvSpPr>
                    <p:spPr bwMode="auto">
                      <a:xfrm>
                        <a:off x="4098" y="384"/>
                        <a:ext cx="144" cy="192"/>
                      </a:xfrm>
                      <a:prstGeom prst="rect">
                        <a:avLst/>
                      </a:prstGeom>
                      <a:solidFill>
                        <a:srgbClr val="FF5050"/>
                      </a:solidFill>
                      <a:ln w="9525">
                        <a:noFill/>
                        <a:miter lim="800000"/>
                        <a:headEnd/>
                        <a:tailEnd/>
                      </a:ln>
                    </p:spPr>
                    <p:txBody>
                      <a:bodyPr wrap="none" anchor="ctr"/>
                      <a:lstStyle/>
                      <a:p>
                        <a:endParaRPr lang="en-US"/>
                      </a:p>
                    </p:txBody>
                  </p:sp>
                  <p:sp>
                    <p:nvSpPr>
                      <p:cNvPr id="20580" name="Rectangle 203"/>
                      <p:cNvSpPr>
                        <a:spLocks noChangeAspect="1" noChangeArrowheads="1"/>
                      </p:cNvSpPr>
                      <p:nvPr/>
                    </p:nvSpPr>
                    <p:spPr bwMode="auto">
                      <a:xfrm>
                        <a:off x="4260" y="384"/>
                        <a:ext cx="144" cy="192"/>
                      </a:xfrm>
                      <a:prstGeom prst="rect">
                        <a:avLst/>
                      </a:prstGeom>
                      <a:solidFill>
                        <a:srgbClr val="6699FF"/>
                      </a:solidFill>
                      <a:ln w="9525">
                        <a:noFill/>
                        <a:miter lim="800000"/>
                        <a:headEnd/>
                        <a:tailEnd/>
                      </a:ln>
                    </p:spPr>
                    <p:txBody>
                      <a:bodyPr wrap="none" anchor="ctr"/>
                      <a:lstStyle/>
                      <a:p>
                        <a:endParaRPr lang="en-US"/>
                      </a:p>
                    </p:txBody>
                  </p:sp>
                  <p:sp>
                    <p:nvSpPr>
                      <p:cNvPr id="20581" name="Rectangle 204"/>
                      <p:cNvSpPr>
                        <a:spLocks noChangeAspect="1" noChangeArrowheads="1"/>
                      </p:cNvSpPr>
                      <p:nvPr/>
                    </p:nvSpPr>
                    <p:spPr bwMode="auto">
                      <a:xfrm>
                        <a:off x="4414" y="384"/>
                        <a:ext cx="144" cy="192"/>
                      </a:xfrm>
                      <a:prstGeom prst="rect">
                        <a:avLst/>
                      </a:prstGeom>
                      <a:solidFill>
                        <a:srgbClr val="6699FF"/>
                      </a:solidFill>
                      <a:ln w="9525">
                        <a:noFill/>
                        <a:miter lim="800000"/>
                        <a:headEnd/>
                        <a:tailEnd/>
                      </a:ln>
                    </p:spPr>
                    <p:txBody>
                      <a:bodyPr wrap="none" anchor="ctr"/>
                      <a:lstStyle/>
                      <a:p>
                        <a:endParaRPr lang="en-US"/>
                      </a:p>
                    </p:txBody>
                  </p:sp>
                  <p:sp>
                    <p:nvSpPr>
                      <p:cNvPr id="20582" name="Rectangle 205"/>
                      <p:cNvSpPr>
                        <a:spLocks noChangeAspect="1" noChangeArrowheads="1"/>
                      </p:cNvSpPr>
                      <p:nvPr/>
                    </p:nvSpPr>
                    <p:spPr bwMode="auto">
                      <a:xfrm>
                        <a:off x="4576" y="384"/>
                        <a:ext cx="144" cy="192"/>
                      </a:xfrm>
                      <a:prstGeom prst="rect">
                        <a:avLst/>
                      </a:prstGeom>
                      <a:solidFill>
                        <a:srgbClr val="6699FF"/>
                      </a:solidFill>
                      <a:ln w="9525">
                        <a:noFill/>
                        <a:miter lim="800000"/>
                        <a:headEnd/>
                        <a:tailEnd/>
                      </a:ln>
                    </p:spPr>
                    <p:txBody>
                      <a:bodyPr wrap="none" anchor="ctr"/>
                      <a:lstStyle/>
                      <a:p>
                        <a:endParaRPr lang="en-US"/>
                      </a:p>
                    </p:txBody>
                  </p:sp>
                  <p:sp>
                    <p:nvSpPr>
                      <p:cNvPr id="20583" name="Rectangle 206"/>
                      <p:cNvSpPr>
                        <a:spLocks noChangeAspect="1" noChangeArrowheads="1"/>
                      </p:cNvSpPr>
                      <p:nvPr/>
                    </p:nvSpPr>
                    <p:spPr bwMode="auto">
                      <a:xfrm>
                        <a:off x="4732" y="384"/>
                        <a:ext cx="144" cy="192"/>
                      </a:xfrm>
                      <a:prstGeom prst="rect">
                        <a:avLst/>
                      </a:prstGeom>
                      <a:solidFill>
                        <a:srgbClr val="6699FF"/>
                      </a:solidFill>
                      <a:ln w="9525">
                        <a:noFill/>
                        <a:miter lim="800000"/>
                        <a:headEnd/>
                        <a:tailEnd/>
                      </a:ln>
                    </p:spPr>
                    <p:txBody>
                      <a:bodyPr wrap="none" anchor="ctr"/>
                      <a:lstStyle/>
                      <a:p>
                        <a:endParaRPr lang="en-US"/>
                      </a:p>
                    </p:txBody>
                  </p:sp>
                  <p:sp>
                    <p:nvSpPr>
                      <p:cNvPr id="20584" name="Rectangle 207"/>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585" name="Rectangle 208"/>
                      <p:cNvSpPr>
                        <a:spLocks noChangeAspect="1" noChangeArrowheads="1"/>
                      </p:cNvSpPr>
                      <p:nvPr/>
                    </p:nvSpPr>
                    <p:spPr bwMode="auto">
                      <a:xfrm>
                        <a:off x="3776" y="384"/>
                        <a:ext cx="144" cy="192"/>
                      </a:xfrm>
                      <a:prstGeom prst="rect">
                        <a:avLst/>
                      </a:prstGeom>
                      <a:solidFill>
                        <a:srgbClr val="FF5050"/>
                      </a:solidFill>
                      <a:ln w="9525">
                        <a:noFill/>
                        <a:miter lim="800000"/>
                        <a:headEnd/>
                        <a:tailEnd/>
                      </a:ln>
                    </p:spPr>
                    <p:txBody>
                      <a:bodyPr wrap="none" anchor="ctr"/>
                      <a:lstStyle/>
                      <a:p>
                        <a:endParaRPr lang="en-US"/>
                      </a:p>
                    </p:txBody>
                  </p:sp>
                  <p:sp>
                    <p:nvSpPr>
                      <p:cNvPr id="20586" name="Rectangle 209"/>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nvGrpSpPr>
                  <p:cNvPr id="20668" name="Group 210"/>
                  <p:cNvGrpSpPr>
                    <a:grpSpLocks noChangeAspect="1"/>
                  </p:cNvGrpSpPr>
                  <p:nvPr/>
                </p:nvGrpSpPr>
                <p:grpSpPr bwMode="auto">
                  <a:xfrm>
                    <a:off x="3776" y="600"/>
                    <a:ext cx="1584" cy="192"/>
                    <a:chOff x="3776" y="384"/>
                    <a:chExt cx="1584" cy="192"/>
                  </a:xfrm>
                </p:grpSpPr>
                <p:sp>
                  <p:nvSpPr>
                    <p:cNvPr id="20565" name="Rectangle 211"/>
                    <p:cNvSpPr>
                      <a:spLocks noChangeAspect="1" noChangeArrowheads="1"/>
                    </p:cNvSpPr>
                    <p:nvPr/>
                  </p:nvSpPr>
                  <p:spPr bwMode="auto">
                    <a:xfrm>
                      <a:off x="5056" y="384"/>
                      <a:ext cx="144" cy="192"/>
                    </a:xfrm>
                    <a:prstGeom prst="rect">
                      <a:avLst/>
                    </a:prstGeom>
                    <a:solidFill>
                      <a:srgbClr val="FFFF00"/>
                    </a:solidFill>
                    <a:ln w="9525">
                      <a:noFill/>
                      <a:miter lim="800000"/>
                      <a:headEnd/>
                      <a:tailEnd/>
                    </a:ln>
                  </p:spPr>
                  <p:txBody>
                    <a:bodyPr wrap="none" anchor="ctr"/>
                    <a:lstStyle/>
                    <a:p>
                      <a:endParaRPr lang="en-US"/>
                    </a:p>
                  </p:txBody>
                </p:sp>
                <p:grpSp>
                  <p:nvGrpSpPr>
                    <p:cNvPr id="20669" name="Group 212"/>
                    <p:cNvGrpSpPr>
                      <a:grpSpLocks noChangeAspect="1"/>
                    </p:cNvGrpSpPr>
                    <p:nvPr/>
                  </p:nvGrpSpPr>
                  <p:grpSpPr bwMode="auto">
                    <a:xfrm>
                      <a:off x="3776" y="384"/>
                      <a:ext cx="1584" cy="192"/>
                      <a:chOff x="3776" y="384"/>
                      <a:chExt cx="1584" cy="192"/>
                    </a:xfrm>
                  </p:grpSpPr>
                  <p:sp>
                    <p:nvSpPr>
                      <p:cNvPr id="20567" name="Rectangle 213"/>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68" name="Rectangle 214"/>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569" name="Rectangle 215"/>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570" name="Rectangle 216"/>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571" name="Rectangle 217"/>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572" name="Rectangle 218"/>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573" name="Rectangle 219"/>
                      <p:cNvSpPr>
                        <a:spLocks noChangeAspect="1" noChangeArrowheads="1"/>
                      </p:cNvSpPr>
                      <p:nvPr/>
                    </p:nvSpPr>
                    <p:spPr bwMode="auto">
                      <a:xfrm>
                        <a:off x="4896" y="384"/>
                        <a:ext cx="144" cy="192"/>
                      </a:xfrm>
                      <a:prstGeom prst="rect">
                        <a:avLst/>
                      </a:prstGeom>
                      <a:solidFill>
                        <a:srgbClr val="FFFF00"/>
                      </a:solidFill>
                      <a:ln w="9525">
                        <a:noFill/>
                        <a:miter lim="800000"/>
                        <a:headEnd/>
                        <a:tailEnd/>
                      </a:ln>
                    </p:spPr>
                    <p:txBody>
                      <a:bodyPr wrap="none" anchor="ctr"/>
                      <a:lstStyle/>
                      <a:p>
                        <a:endParaRPr lang="en-US"/>
                      </a:p>
                    </p:txBody>
                  </p:sp>
                  <p:sp>
                    <p:nvSpPr>
                      <p:cNvPr id="20574" name="Rectangle 220"/>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75" name="Rectangle 221"/>
                      <p:cNvSpPr>
                        <a:spLocks noChangeAspect="1" noChangeArrowheads="1"/>
                      </p:cNvSpPr>
                      <p:nvPr/>
                    </p:nvSpPr>
                    <p:spPr bwMode="auto">
                      <a:xfrm>
                        <a:off x="5216" y="384"/>
                        <a:ext cx="144" cy="192"/>
                      </a:xfrm>
                      <a:prstGeom prst="rect">
                        <a:avLst/>
                      </a:prstGeom>
                      <a:solidFill>
                        <a:srgbClr val="FFFF00"/>
                      </a:solidFill>
                      <a:ln w="9525">
                        <a:noFill/>
                        <a:miter lim="800000"/>
                        <a:headEnd/>
                        <a:tailEnd/>
                      </a:ln>
                    </p:spPr>
                    <p:txBody>
                      <a:bodyPr wrap="none" anchor="ctr"/>
                      <a:lstStyle/>
                      <a:p>
                        <a:endParaRPr lang="en-US"/>
                      </a:p>
                    </p:txBody>
                  </p:sp>
                </p:grpSp>
              </p:grpSp>
            </p:grpSp>
          </p:grpSp>
          <p:grpSp>
            <p:nvGrpSpPr>
              <p:cNvPr id="20671" name="Group 222"/>
              <p:cNvGrpSpPr>
                <a:grpSpLocks noChangeAspect="1"/>
              </p:cNvGrpSpPr>
              <p:nvPr/>
            </p:nvGrpSpPr>
            <p:grpSpPr bwMode="auto">
              <a:xfrm>
                <a:off x="3556" y="2094"/>
                <a:ext cx="1584" cy="429"/>
                <a:chOff x="3776" y="384"/>
                <a:chExt cx="1584" cy="408"/>
              </a:xfrm>
            </p:grpSpPr>
            <p:grpSp>
              <p:nvGrpSpPr>
                <p:cNvPr id="20672" name="Group 223"/>
                <p:cNvGrpSpPr>
                  <a:grpSpLocks noChangeAspect="1"/>
                </p:cNvGrpSpPr>
                <p:nvPr/>
              </p:nvGrpSpPr>
              <p:grpSpPr bwMode="auto">
                <a:xfrm>
                  <a:off x="3776" y="384"/>
                  <a:ext cx="1584" cy="192"/>
                  <a:chOff x="3776" y="384"/>
                  <a:chExt cx="1584" cy="192"/>
                </a:xfrm>
              </p:grpSpPr>
              <p:sp>
                <p:nvSpPr>
                  <p:cNvPr id="20550" name="Rectangle 224"/>
                  <p:cNvSpPr>
                    <a:spLocks noChangeAspect="1" noChangeArrowheads="1"/>
                  </p:cNvSpPr>
                  <p:nvPr/>
                </p:nvSpPr>
                <p:spPr bwMode="auto">
                  <a:xfrm>
                    <a:off x="5056" y="384"/>
                    <a:ext cx="144" cy="192"/>
                  </a:xfrm>
                  <a:prstGeom prst="rect">
                    <a:avLst/>
                  </a:prstGeom>
                  <a:solidFill>
                    <a:srgbClr val="FFFF00"/>
                  </a:solidFill>
                  <a:ln w="9525">
                    <a:noFill/>
                    <a:miter lim="800000"/>
                    <a:headEnd/>
                    <a:tailEnd/>
                  </a:ln>
                </p:spPr>
                <p:txBody>
                  <a:bodyPr wrap="none" anchor="ctr"/>
                  <a:lstStyle/>
                  <a:p>
                    <a:endParaRPr lang="en-US"/>
                  </a:p>
                </p:txBody>
              </p:sp>
              <p:grpSp>
                <p:nvGrpSpPr>
                  <p:cNvPr id="20685" name="Group 225"/>
                  <p:cNvGrpSpPr>
                    <a:grpSpLocks noChangeAspect="1"/>
                  </p:cNvGrpSpPr>
                  <p:nvPr/>
                </p:nvGrpSpPr>
                <p:grpSpPr bwMode="auto">
                  <a:xfrm>
                    <a:off x="3776" y="384"/>
                    <a:ext cx="1584" cy="192"/>
                    <a:chOff x="3776" y="384"/>
                    <a:chExt cx="1584" cy="192"/>
                  </a:xfrm>
                </p:grpSpPr>
                <p:sp>
                  <p:nvSpPr>
                    <p:cNvPr id="20552" name="Rectangle 226"/>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53" name="Rectangle 227"/>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554" name="Rectangle 228"/>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555" name="Rectangle 229"/>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556" name="Rectangle 230"/>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557" name="Rectangle 231"/>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558" name="Rectangle 232"/>
                    <p:cNvSpPr>
                      <a:spLocks noChangeAspect="1" noChangeArrowheads="1"/>
                    </p:cNvSpPr>
                    <p:nvPr/>
                  </p:nvSpPr>
                  <p:spPr bwMode="auto">
                    <a:xfrm>
                      <a:off x="4896" y="384"/>
                      <a:ext cx="144" cy="192"/>
                    </a:xfrm>
                    <a:prstGeom prst="rect">
                      <a:avLst/>
                    </a:prstGeom>
                    <a:solidFill>
                      <a:srgbClr val="FFFF00"/>
                    </a:solidFill>
                    <a:ln w="9525">
                      <a:noFill/>
                      <a:miter lim="800000"/>
                      <a:headEnd/>
                      <a:tailEnd/>
                    </a:ln>
                  </p:spPr>
                  <p:txBody>
                    <a:bodyPr wrap="none" anchor="ctr"/>
                    <a:lstStyle/>
                    <a:p>
                      <a:endParaRPr lang="en-US"/>
                    </a:p>
                  </p:txBody>
                </p:sp>
                <p:sp>
                  <p:nvSpPr>
                    <p:cNvPr id="20559" name="Rectangle 233"/>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60" name="Rectangle 234"/>
                    <p:cNvSpPr>
                      <a:spLocks noChangeAspect="1" noChangeArrowheads="1"/>
                    </p:cNvSpPr>
                    <p:nvPr/>
                  </p:nvSpPr>
                  <p:spPr bwMode="auto">
                    <a:xfrm>
                      <a:off x="5216" y="384"/>
                      <a:ext cx="144" cy="192"/>
                    </a:xfrm>
                    <a:prstGeom prst="rect">
                      <a:avLst/>
                    </a:prstGeom>
                    <a:solidFill>
                      <a:srgbClr val="FFFF00"/>
                    </a:solidFill>
                    <a:ln w="9525">
                      <a:noFill/>
                      <a:miter lim="800000"/>
                      <a:headEnd/>
                      <a:tailEnd/>
                    </a:ln>
                  </p:spPr>
                  <p:txBody>
                    <a:bodyPr wrap="none" anchor="ctr"/>
                    <a:lstStyle/>
                    <a:p>
                      <a:endParaRPr lang="en-US"/>
                    </a:p>
                  </p:txBody>
                </p:sp>
              </p:grpSp>
            </p:grpSp>
            <p:grpSp>
              <p:nvGrpSpPr>
                <p:cNvPr id="20686" name="Group 235"/>
                <p:cNvGrpSpPr>
                  <a:grpSpLocks noChangeAspect="1"/>
                </p:cNvGrpSpPr>
                <p:nvPr/>
              </p:nvGrpSpPr>
              <p:grpSpPr bwMode="auto">
                <a:xfrm>
                  <a:off x="3776" y="600"/>
                  <a:ext cx="1584" cy="192"/>
                  <a:chOff x="3776" y="384"/>
                  <a:chExt cx="1584" cy="192"/>
                </a:xfrm>
              </p:grpSpPr>
              <p:sp>
                <p:nvSpPr>
                  <p:cNvPr id="20539" name="Rectangle 236"/>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0711" name="Group 237"/>
                  <p:cNvGrpSpPr>
                    <a:grpSpLocks noChangeAspect="1"/>
                  </p:cNvGrpSpPr>
                  <p:nvPr/>
                </p:nvGrpSpPr>
                <p:grpSpPr bwMode="auto">
                  <a:xfrm>
                    <a:off x="3776" y="384"/>
                    <a:ext cx="1584" cy="192"/>
                    <a:chOff x="3776" y="384"/>
                    <a:chExt cx="1584" cy="192"/>
                  </a:xfrm>
                </p:grpSpPr>
                <p:sp>
                  <p:nvSpPr>
                    <p:cNvPr id="20541" name="Rectangle 238"/>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42" name="Rectangle 239"/>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543" name="Rectangle 240"/>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544" name="Rectangle 241"/>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545" name="Rectangle 242"/>
                    <p:cNvSpPr>
                      <a:spLocks noChangeAspect="1" noChangeArrowheads="1"/>
                    </p:cNvSpPr>
                    <p:nvPr/>
                  </p:nvSpPr>
                  <p:spPr bwMode="auto">
                    <a:xfrm>
                      <a:off x="4576" y="384"/>
                      <a:ext cx="144" cy="192"/>
                    </a:xfrm>
                    <a:prstGeom prst="rect">
                      <a:avLst/>
                    </a:prstGeom>
                    <a:solidFill>
                      <a:srgbClr val="FF5050"/>
                    </a:solidFill>
                    <a:ln w="9525">
                      <a:noFill/>
                      <a:miter lim="800000"/>
                      <a:headEnd/>
                      <a:tailEnd/>
                    </a:ln>
                  </p:spPr>
                  <p:txBody>
                    <a:bodyPr wrap="none" anchor="ctr"/>
                    <a:lstStyle/>
                    <a:p>
                      <a:endParaRPr lang="en-US"/>
                    </a:p>
                  </p:txBody>
                </p:sp>
                <p:sp>
                  <p:nvSpPr>
                    <p:cNvPr id="20546" name="Rectangle 243"/>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547" name="Rectangle 244"/>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548" name="Rectangle 245"/>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49" name="Rectangle 246"/>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sp>
            <p:nvSpPr>
              <p:cNvPr id="20511" name="Text Box 247"/>
              <p:cNvSpPr txBox="1">
                <a:spLocks noChangeAspect="1" noChangeArrowheads="1"/>
              </p:cNvSpPr>
              <p:nvPr/>
            </p:nvSpPr>
            <p:spPr bwMode="auto">
              <a:xfrm>
                <a:off x="3840" y="2977"/>
                <a:ext cx="1008" cy="280"/>
              </a:xfrm>
              <a:prstGeom prst="rect">
                <a:avLst/>
              </a:prstGeom>
              <a:noFill/>
              <a:ln w="9525">
                <a:noFill/>
                <a:miter lim="800000"/>
                <a:headEnd/>
                <a:tailEnd/>
              </a:ln>
            </p:spPr>
            <p:txBody>
              <a:bodyPr>
                <a:spAutoFit/>
              </a:bodyPr>
              <a:lstStyle/>
              <a:p>
                <a:pPr algn="ctr">
                  <a:spcBef>
                    <a:spcPct val="50000"/>
                  </a:spcBef>
                </a:pPr>
                <a:r>
                  <a:rPr lang="en-US" sz="2000" b="1" dirty="0">
                    <a:solidFill>
                      <a:schemeClr val="bg1"/>
                    </a:solidFill>
                    <a:latin typeface="Arial Narrow" pitchFamily="34" charset="0"/>
                  </a:rPr>
                  <a:t>12,500+ TEU</a:t>
                </a:r>
              </a:p>
            </p:txBody>
          </p:sp>
          <p:grpSp>
            <p:nvGrpSpPr>
              <p:cNvPr id="20712" name="Group 248"/>
              <p:cNvGrpSpPr>
                <a:grpSpLocks noChangeAspect="1"/>
              </p:cNvGrpSpPr>
              <p:nvPr/>
            </p:nvGrpSpPr>
            <p:grpSpPr bwMode="auto">
              <a:xfrm>
                <a:off x="3558" y="2541"/>
                <a:ext cx="1584" cy="429"/>
                <a:chOff x="3776" y="384"/>
                <a:chExt cx="1584" cy="408"/>
              </a:xfrm>
            </p:grpSpPr>
            <p:grpSp>
              <p:nvGrpSpPr>
                <p:cNvPr id="20725" name="Group 249"/>
                <p:cNvGrpSpPr>
                  <a:grpSpLocks noChangeAspect="1"/>
                </p:cNvGrpSpPr>
                <p:nvPr/>
              </p:nvGrpSpPr>
              <p:grpSpPr bwMode="auto">
                <a:xfrm>
                  <a:off x="3776" y="384"/>
                  <a:ext cx="1584" cy="192"/>
                  <a:chOff x="3776" y="384"/>
                  <a:chExt cx="1584" cy="192"/>
                </a:xfrm>
              </p:grpSpPr>
              <p:sp>
                <p:nvSpPr>
                  <p:cNvPr id="20526" name="Rectangle 250"/>
                  <p:cNvSpPr>
                    <a:spLocks noChangeAspect="1" noChangeArrowheads="1"/>
                  </p:cNvSpPr>
                  <p:nvPr/>
                </p:nvSpPr>
                <p:spPr bwMode="auto">
                  <a:xfrm>
                    <a:off x="5056" y="384"/>
                    <a:ext cx="144" cy="192"/>
                  </a:xfrm>
                  <a:prstGeom prst="rect">
                    <a:avLst/>
                  </a:prstGeom>
                  <a:solidFill>
                    <a:srgbClr val="FFFF00"/>
                  </a:solidFill>
                  <a:ln w="9525">
                    <a:noFill/>
                    <a:miter lim="800000"/>
                    <a:headEnd/>
                    <a:tailEnd/>
                  </a:ln>
                </p:spPr>
                <p:txBody>
                  <a:bodyPr wrap="none" anchor="ctr"/>
                  <a:lstStyle/>
                  <a:p>
                    <a:endParaRPr lang="en-US"/>
                  </a:p>
                </p:txBody>
              </p:sp>
              <p:grpSp>
                <p:nvGrpSpPr>
                  <p:cNvPr id="20727" name="Group 251"/>
                  <p:cNvGrpSpPr>
                    <a:grpSpLocks noChangeAspect="1"/>
                  </p:cNvGrpSpPr>
                  <p:nvPr/>
                </p:nvGrpSpPr>
                <p:grpSpPr bwMode="auto">
                  <a:xfrm>
                    <a:off x="3776" y="384"/>
                    <a:ext cx="1584" cy="192"/>
                    <a:chOff x="3776" y="384"/>
                    <a:chExt cx="1584" cy="192"/>
                  </a:xfrm>
                </p:grpSpPr>
                <p:sp>
                  <p:nvSpPr>
                    <p:cNvPr id="20528" name="Rectangle 252"/>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29" name="Rectangle 253"/>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530" name="Rectangle 254"/>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531" name="Rectangle 255"/>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532" name="Rectangle 256"/>
                    <p:cNvSpPr>
                      <a:spLocks noChangeAspect="1" noChangeArrowheads="1"/>
                    </p:cNvSpPr>
                    <p:nvPr/>
                  </p:nvSpPr>
                  <p:spPr bwMode="auto">
                    <a:xfrm>
                      <a:off x="4576" y="384"/>
                      <a:ext cx="144" cy="192"/>
                    </a:xfrm>
                    <a:prstGeom prst="rect">
                      <a:avLst/>
                    </a:prstGeom>
                    <a:solidFill>
                      <a:srgbClr val="33CC33"/>
                    </a:solidFill>
                    <a:ln w="9525">
                      <a:noFill/>
                      <a:miter lim="800000"/>
                      <a:headEnd/>
                      <a:tailEnd/>
                    </a:ln>
                  </p:spPr>
                  <p:txBody>
                    <a:bodyPr wrap="none" anchor="ctr"/>
                    <a:lstStyle/>
                    <a:p>
                      <a:endParaRPr lang="en-US"/>
                    </a:p>
                  </p:txBody>
                </p:sp>
                <p:sp>
                  <p:nvSpPr>
                    <p:cNvPr id="20533" name="Rectangle 257"/>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534" name="Rectangle 258"/>
                    <p:cNvSpPr>
                      <a:spLocks noChangeAspect="1" noChangeArrowheads="1"/>
                    </p:cNvSpPr>
                    <p:nvPr/>
                  </p:nvSpPr>
                  <p:spPr bwMode="auto">
                    <a:xfrm>
                      <a:off x="4896" y="384"/>
                      <a:ext cx="144" cy="192"/>
                    </a:xfrm>
                    <a:prstGeom prst="rect">
                      <a:avLst/>
                    </a:prstGeom>
                    <a:solidFill>
                      <a:srgbClr val="FFFF00"/>
                    </a:solidFill>
                    <a:ln w="9525">
                      <a:noFill/>
                      <a:miter lim="800000"/>
                      <a:headEnd/>
                      <a:tailEnd/>
                    </a:ln>
                  </p:spPr>
                  <p:txBody>
                    <a:bodyPr wrap="none" anchor="ctr"/>
                    <a:lstStyle/>
                    <a:p>
                      <a:endParaRPr lang="en-US"/>
                    </a:p>
                  </p:txBody>
                </p:sp>
                <p:sp>
                  <p:nvSpPr>
                    <p:cNvPr id="20535" name="Rectangle 259"/>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36" name="Rectangle 260"/>
                    <p:cNvSpPr>
                      <a:spLocks noChangeAspect="1" noChangeArrowheads="1"/>
                    </p:cNvSpPr>
                    <p:nvPr/>
                  </p:nvSpPr>
                  <p:spPr bwMode="auto">
                    <a:xfrm>
                      <a:off x="5216" y="384"/>
                      <a:ext cx="144" cy="192"/>
                    </a:xfrm>
                    <a:prstGeom prst="rect">
                      <a:avLst/>
                    </a:prstGeom>
                    <a:solidFill>
                      <a:srgbClr val="FFFF00"/>
                    </a:solidFill>
                    <a:ln w="9525">
                      <a:noFill/>
                      <a:miter lim="800000"/>
                      <a:headEnd/>
                      <a:tailEnd/>
                    </a:ln>
                  </p:spPr>
                  <p:txBody>
                    <a:bodyPr wrap="none" anchor="ctr"/>
                    <a:lstStyle/>
                    <a:p>
                      <a:endParaRPr lang="en-US"/>
                    </a:p>
                  </p:txBody>
                </p:sp>
              </p:grpSp>
            </p:grpSp>
            <p:grpSp>
              <p:nvGrpSpPr>
                <p:cNvPr id="20728" name="Group 261"/>
                <p:cNvGrpSpPr>
                  <a:grpSpLocks noChangeAspect="1"/>
                </p:cNvGrpSpPr>
                <p:nvPr/>
              </p:nvGrpSpPr>
              <p:grpSpPr bwMode="auto">
                <a:xfrm>
                  <a:off x="3776" y="600"/>
                  <a:ext cx="1584" cy="192"/>
                  <a:chOff x="3776" y="384"/>
                  <a:chExt cx="1584" cy="192"/>
                </a:xfrm>
              </p:grpSpPr>
              <p:sp>
                <p:nvSpPr>
                  <p:cNvPr id="20515" name="Rectangle 262"/>
                  <p:cNvSpPr>
                    <a:spLocks noChangeAspect="1" noChangeArrowheads="1"/>
                  </p:cNvSpPr>
                  <p:nvPr/>
                </p:nvSpPr>
                <p:spPr bwMode="auto">
                  <a:xfrm>
                    <a:off x="5056" y="384"/>
                    <a:ext cx="144" cy="192"/>
                  </a:xfrm>
                  <a:prstGeom prst="rect">
                    <a:avLst/>
                  </a:prstGeom>
                  <a:solidFill>
                    <a:srgbClr val="FF9933"/>
                  </a:solidFill>
                  <a:ln w="9525">
                    <a:noFill/>
                    <a:miter lim="800000"/>
                    <a:headEnd/>
                    <a:tailEnd/>
                  </a:ln>
                </p:spPr>
                <p:txBody>
                  <a:bodyPr wrap="none" anchor="ctr"/>
                  <a:lstStyle/>
                  <a:p>
                    <a:endParaRPr lang="en-US"/>
                  </a:p>
                </p:txBody>
              </p:sp>
              <p:grpSp>
                <p:nvGrpSpPr>
                  <p:cNvPr id="20729" name="Group 263"/>
                  <p:cNvGrpSpPr>
                    <a:grpSpLocks noChangeAspect="1"/>
                  </p:cNvGrpSpPr>
                  <p:nvPr/>
                </p:nvGrpSpPr>
                <p:grpSpPr bwMode="auto">
                  <a:xfrm>
                    <a:off x="3776" y="384"/>
                    <a:ext cx="1584" cy="192"/>
                    <a:chOff x="3776" y="384"/>
                    <a:chExt cx="1584" cy="192"/>
                  </a:xfrm>
                </p:grpSpPr>
                <p:sp>
                  <p:nvSpPr>
                    <p:cNvPr id="20517" name="Rectangle 264"/>
                    <p:cNvSpPr>
                      <a:spLocks noChangeAspect="1" noChangeArrowheads="1"/>
                    </p:cNvSpPr>
                    <p:nvPr/>
                  </p:nvSpPr>
                  <p:spPr bwMode="auto">
                    <a:xfrm>
                      <a:off x="3936" y="384"/>
                      <a:ext cx="144" cy="192"/>
                    </a:xfrm>
                    <a:prstGeom prst="rect">
                      <a:avLst/>
                    </a:prstGeom>
                    <a:solidFill>
                      <a:srgbClr val="FF9933"/>
                    </a:solidFill>
                    <a:ln w="9525">
                      <a:noFill/>
                      <a:miter lim="800000"/>
                      <a:headEnd/>
                      <a:tailEnd/>
                    </a:ln>
                  </p:spPr>
                  <p:txBody>
                    <a:bodyPr wrap="none" anchor="ctr"/>
                    <a:lstStyle/>
                    <a:p>
                      <a:endParaRPr lang="en-US"/>
                    </a:p>
                  </p:txBody>
                </p:sp>
                <p:sp>
                  <p:nvSpPr>
                    <p:cNvPr id="20518" name="Rectangle 265"/>
                    <p:cNvSpPr>
                      <a:spLocks noChangeAspect="1" noChangeArrowheads="1"/>
                    </p:cNvSpPr>
                    <p:nvPr/>
                  </p:nvSpPr>
                  <p:spPr bwMode="auto">
                    <a:xfrm>
                      <a:off x="4098" y="384"/>
                      <a:ext cx="144" cy="192"/>
                    </a:xfrm>
                    <a:prstGeom prst="rect">
                      <a:avLst/>
                    </a:prstGeom>
                    <a:solidFill>
                      <a:srgbClr val="FF9933"/>
                    </a:solidFill>
                    <a:ln w="9525">
                      <a:noFill/>
                      <a:miter lim="800000"/>
                      <a:headEnd/>
                      <a:tailEnd/>
                    </a:ln>
                  </p:spPr>
                  <p:txBody>
                    <a:bodyPr wrap="none" anchor="ctr"/>
                    <a:lstStyle/>
                    <a:p>
                      <a:endParaRPr lang="en-US"/>
                    </a:p>
                  </p:txBody>
                </p:sp>
                <p:sp>
                  <p:nvSpPr>
                    <p:cNvPr id="20519" name="Rectangle 266"/>
                    <p:cNvSpPr>
                      <a:spLocks noChangeAspect="1" noChangeArrowheads="1"/>
                    </p:cNvSpPr>
                    <p:nvPr/>
                  </p:nvSpPr>
                  <p:spPr bwMode="auto">
                    <a:xfrm>
                      <a:off x="4260" y="384"/>
                      <a:ext cx="144" cy="192"/>
                    </a:xfrm>
                    <a:prstGeom prst="rect">
                      <a:avLst/>
                    </a:prstGeom>
                    <a:solidFill>
                      <a:srgbClr val="FF9933"/>
                    </a:solidFill>
                    <a:ln w="9525">
                      <a:noFill/>
                      <a:miter lim="800000"/>
                      <a:headEnd/>
                      <a:tailEnd/>
                    </a:ln>
                  </p:spPr>
                  <p:txBody>
                    <a:bodyPr wrap="none" anchor="ctr"/>
                    <a:lstStyle/>
                    <a:p>
                      <a:endParaRPr lang="en-US"/>
                    </a:p>
                  </p:txBody>
                </p:sp>
                <p:sp>
                  <p:nvSpPr>
                    <p:cNvPr id="20520" name="Rectangle 267"/>
                    <p:cNvSpPr>
                      <a:spLocks noChangeAspect="1" noChangeArrowheads="1"/>
                    </p:cNvSpPr>
                    <p:nvPr/>
                  </p:nvSpPr>
                  <p:spPr bwMode="auto">
                    <a:xfrm>
                      <a:off x="4414" y="384"/>
                      <a:ext cx="144" cy="192"/>
                    </a:xfrm>
                    <a:prstGeom prst="rect">
                      <a:avLst/>
                    </a:prstGeom>
                    <a:solidFill>
                      <a:srgbClr val="33CC33"/>
                    </a:solidFill>
                    <a:ln w="9525">
                      <a:noFill/>
                      <a:miter lim="800000"/>
                      <a:headEnd/>
                      <a:tailEnd/>
                    </a:ln>
                  </p:spPr>
                  <p:txBody>
                    <a:bodyPr wrap="none" anchor="ctr"/>
                    <a:lstStyle/>
                    <a:p>
                      <a:endParaRPr lang="en-US"/>
                    </a:p>
                  </p:txBody>
                </p:sp>
                <p:sp>
                  <p:nvSpPr>
                    <p:cNvPr id="20521" name="Rectangle 268"/>
                    <p:cNvSpPr>
                      <a:spLocks noChangeAspect="1" noChangeArrowheads="1"/>
                    </p:cNvSpPr>
                    <p:nvPr/>
                  </p:nvSpPr>
                  <p:spPr bwMode="auto">
                    <a:xfrm>
                      <a:off x="4576" y="384"/>
                      <a:ext cx="144" cy="192"/>
                    </a:xfrm>
                    <a:prstGeom prst="rect">
                      <a:avLst/>
                    </a:prstGeom>
                    <a:solidFill>
                      <a:srgbClr val="FF5050"/>
                    </a:solidFill>
                    <a:ln w="9525">
                      <a:noFill/>
                      <a:miter lim="800000"/>
                      <a:headEnd/>
                      <a:tailEnd/>
                    </a:ln>
                  </p:spPr>
                  <p:txBody>
                    <a:bodyPr wrap="none" anchor="ctr"/>
                    <a:lstStyle/>
                    <a:p>
                      <a:endParaRPr lang="en-US"/>
                    </a:p>
                  </p:txBody>
                </p:sp>
                <p:sp>
                  <p:nvSpPr>
                    <p:cNvPr id="20522" name="Rectangle 269"/>
                    <p:cNvSpPr>
                      <a:spLocks noChangeAspect="1" noChangeArrowheads="1"/>
                    </p:cNvSpPr>
                    <p:nvPr/>
                  </p:nvSpPr>
                  <p:spPr bwMode="auto">
                    <a:xfrm>
                      <a:off x="4732" y="384"/>
                      <a:ext cx="144" cy="192"/>
                    </a:xfrm>
                    <a:prstGeom prst="rect">
                      <a:avLst/>
                    </a:prstGeom>
                    <a:solidFill>
                      <a:srgbClr val="33CC33"/>
                    </a:solidFill>
                    <a:ln w="9525">
                      <a:noFill/>
                      <a:miter lim="800000"/>
                      <a:headEnd/>
                      <a:tailEnd/>
                    </a:ln>
                  </p:spPr>
                  <p:txBody>
                    <a:bodyPr wrap="none" anchor="ctr"/>
                    <a:lstStyle/>
                    <a:p>
                      <a:endParaRPr lang="en-US"/>
                    </a:p>
                  </p:txBody>
                </p:sp>
                <p:sp>
                  <p:nvSpPr>
                    <p:cNvPr id="20523" name="Rectangle 270"/>
                    <p:cNvSpPr>
                      <a:spLocks noChangeAspect="1" noChangeArrowheads="1"/>
                    </p:cNvSpPr>
                    <p:nvPr/>
                  </p:nvSpPr>
                  <p:spPr bwMode="auto">
                    <a:xfrm>
                      <a:off x="4896" y="384"/>
                      <a:ext cx="144" cy="192"/>
                    </a:xfrm>
                    <a:prstGeom prst="rect">
                      <a:avLst/>
                    </a:prstGeom>
                    <a:solidFill>
                      <a:srgbClr val="FF9933"/>
                    </a:solidFill>
                    <a:ln w="9525">
                      <a:noFill/>
                      <a:miter lim="800000"/>
                      <a:headEnd/>
                      <a:tailEnd/>
                    </a:ln>
                  </p:spPr>
                  <p:txBody>
                    <a:bodyPr wrap="none" anchor="ctr"/>
                    <a:lstStyle/>
                    <a:p>
                      <a:endParaRPr lang="en-US"/>
                    </a:p>
                  </p:txBody>
                </p:sp>
                <p:sp>
                  <p:nvSpPr>
                    <p:cNvPr id="20524" name="Rectangle 271"/>
                    <p:cNvSpPr>
                      <a:spLocks noChangeAspect="1" noChangeArrowheads="1"/>
                    </p:cNvSpPr>
                    <p:nvPr/>
                  </p:nvSpPr>
                  <p:spPr bwMode="auto">
                    <a:xfrm>
                      <a:off x="3776" y="384"/>
                      <a:ext cx="144" cy="192"/>
                    </a:xfrm>
                    <a:prstGeom prst="rect">
                      <a:avLst/>
                    </a:prstGeom>
                    <a:solidFill>
                      <a:srgbClr val="FF9933"/>
                    </a:solidFill>
                    <a:ln w="9525">
                      <a:noFill/>
                      <a:miter lim="800000"/>
                      <a:headEnd/>
                      <a:tailEnd/>
                    </a:ln>
                  </p:spPr>
                  <p:txBody>
                    <a:bodyPr wrap="none" anchor="ctr"/>
                    <a:lstStyle/>
                    <a:p>
                      <a:endParaRPr lang="en-US"/>
                    </a:p>
                  </p:txBody>
                </p:sp>
                <p:sp>
                  <p:nvSpPr>
                    <p:cNvPr id="20525" name="Rectangle 272"/>
                    <p:cNvSpPr>
                      <a:spLocks noChangeAspect="1" noChangeArrowheads="1"/>
                    </p:cNvSpPr>
                    <p:nvPr/>
                  </p:nvSpPr>
                  <p:spPr bwMode="auto">
                    <a:xfrm>
                      <a:off x="5216" y="384"/>
                      <a:ext cx="144" cy="192"/>
                    </a:xfrm>
                    <a:prstGeom prst="rect">
                      <a:avLst/>
                    </a:prstGeom>
                    <a:solidFill>
                      <a:srgbClr val="FF9933"/>
                    </a:solidFill>
                    <a:ln w="9525">
                      <a:noFill/>
                      <a:miter lim="800000"/>
                      <a:headEnd/>
                      <a:tailEnd/>
                    </a:ln>
                  </p:spPr>
                  <p:txBody>
                    <a:bodyPr wrap="none" anchor="ctr"/>
                    <a:lstStyle/>
                    <a:p>
                      <a:endParaRPr lang="en-US"/>
                    </a:p>
                  </p:txBody>
                </p:sp>
              </p:grpSp>
            </p:grpSp>
          </p:grpSp>
        </p:grpSp>
      </p:grpSp>
      <p:sp>
        <p:nvSpPr>
          <p:cNvPr id="272" name="Text Box 13"/>
          <p:cNvSpPr txBox="1">
            <a:spLocks noChangeAspect="1" noChangeArrowheads="1"/>
          </p:cNvSpPr>
          <p:nvPr/>
        </p:nvSpPr>
        <p:spPr bwMode="auto">
          <a:xfrm>
            <a:off x="152400" y="3200400"/>
            <a:ext cx="1905000"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rgbClr val="003366"/>
                </a:solidFill>
                <a:latin typeface="Arial Narrow" pitchFamily="34" charset="0"/>
              </a:rPr>
              <a:t>Wilmington, NC</a:t>
            </a:r>
            <a:endParaRPr lang="en-US" sz="2000" b="1" dirty="0">
              <a:solidFill>
                <a:srgbClr val="003366"/>
              </a:solidFill>
              <a:latin typeface="Arial Narrow" pitchFamily="34" charset="0"/>
            </a:endParaRPr>
          </a:p>
        </p:txBody>
      </p:sp>
      <p:sp>
        <p:nvSpPr>
          <p:cNvPr id="273" name="Text Box 15"/>
          <p:cNvSpPr txBox="1">
            <a:spLocks noChangeAspect="1" noChangeArrowheads="1"/>
          </p:cNvSpPr>
          <p:nvPr/>
        </p:nvSpPr>
        <p:spPr bwMode="auto">
          <a:xfrm>
            <a:off x="1447800" y="4953000"/>
            <a:ext cx="1468438" cy="400110"/>
          </a:xfrm>
          <a:prstGeom prst="rect">
            <a:avLst/>
          </a:prstGeom>
          <a:noFill/>
          <a:ln w="9525">
            <a:noFill/>
            <a:miter lim="800000"/>
            <a:headEnd/>
            <a:tailEnd/>
          </a:ln>
        </p:spPr>
        <p:txBody>
          <a:bodyPr wrap="square">
            <a:spAutoFit/>
          </a:bodyPr>
          <a:lstStyle/>
          <a:p>
            <a:pPr algn="r">
              <a:spcBef>
                <a:spcPct val="50000"/>
              </a:spcBef>
            </a:pPr>
            <a:r>
              <a:rPr lang="en-US" sz="2000" b="1" dirty="0" smtClean="0">
                <a:solidFill>
                  <a:srgbClr val="003366"/>
                </a:solidFill>
              </a:rPr>
              <a:t>Baltimore</a:t>
            </a:r>
            <a:endParaRPr lang="en-US" sz="2000" b="1" dirty="0">
              <a:solidFill>
                <a:srgbClr val="003366"/>
              </a:solidFill>
            </a:endParaRPr>
          </a:p>
        </p:txBody>
      </p:sp>
      <p:sp>
        <p:nvSpPr>
          <p:cNvPr id="274" name="TextBox 273"/>
          <p:cNvSpPr txBox="1"/>
          <p:nvPr/>
        </p:nvSpPr>
        <p:spPr>
          <a:xfrm>
            <a:off x="228600" y="6488668"/>
            <a:ext cx="3429000" cy="369332"/>
          </a:xfrm>
          <a:prstGeom prst="rect">
            <a:avLst/>
          </a:prstGeom>
          <a:noFill/>
        </p:spPr>
        <p:txBody>
          <a:bodyPr wrap="square" rtlCol="0">
            <a:spAutoFit/>
          </a:bodyPr>
          <a:lstStyle/>
          <a:p>
            <a:r>
              <a:rPr lang="en-US" dirty="0" smtClean="0">
                <a:solidFill>
                  <a:schemeClr val="tx2">
                    <a:lumMod val="75000"/>
                  </a:schemeClr>
                </a:solidFill>
              </a:rPr>
              <a:t>Based on </a:t>
            </a:r>
            <a:r>
              <a:rPr lang="en-US" b="1" i="1" dirty="0" smtClean="0">
                <a:solidFill>
                  <a:schemeClr val="tx2">
                    <a:lumMod val="75000"/>
                  </a:schemeClr>
                </a:solidFill>
              </a:rPr>
              <a:t>fully loaded </a:t>
            </a:r>
            <a:r>
              <a:rPr lang="en-US" dirty="0" smtClean="0">
                <a:solidFill>
                  <a:schemeClr val="tx2">
                    <a:lumMod val="75000"/>
                  </a:schemeClr>
                </a:solidFill>
              </a:rPr>
              <a:t>vessel</a:t>
            </a:r>
            <a:endParaRPr lang="en-US" dirty="0">
              <a:solidFill>
                <a:schemeClr val="tx2">
                  <a:lumMod val="75000"/>
                </a:schemeClr>
              </a:solidFill>
            </a:endParaRPr>
          </a:p>
        </p:txBody>
      </p:sp>
      <p:sp>
        <p:nvSpPr>
          <p:cNvPr id="275" name="Text Box 12"/>
          <p:cNvSpPr txBox="1">
            <a:spLocks noChangeAspect="1" noChangeArrowheads="1"/>
          </p:cNvSpPr>
          <p:nvPr/>
        </p:nvSpPr>
        <p:spPr bwMode="auto">
          <a:xfrm>
            <a:off x="0" y="2297668"/>
            <a:ext cx="1697038" cy="369332"/>
          </a:xfrm>
          <a:prstGeom prst="rect">
            <a:avLst/>
          </a:prstGeom>
          <a:noFill/>
          <a:ln w="9525">
            <a:noFill/>
            <a:miter lim="800000"/>
            <a:headEnd/>
            <a:tailEnd/>
          </a:ln>
        </p:spPr>
        <p:txBody>
          <a:bodyPr wrap="square">
            <a:spAutoFit/>
          </a:bodyPr>
          <a:lstStyle/>
          <a:p>
            <a:pPr algn="r">
              <a:spcBef>
                <a:spcPct val="50000"/>
              </a:spcBef>
            </a:pPr>
            <a:r>
              <a:rPr lang="en-US" b="1" dirty="0" smtClean="0">
                <a:solidFill>
                  <a:srgbClr val="003366"/>
                </a:solidFill>
              </a:rPr>
              <a:t>Jacksonville</a:t>
            </a:r>
            <a:endParaRPr lang="en-US" b="1" dirty="0">
              <a:solidFill>
                <a:srgbClr val="003366"/>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291943" cy="914400"/>
          </a:xfrm>
        </p:spPr>
        <p:txBody>
          <a:bodyPr tIns="91440" bIns="91440"/>
          <a:lstStyle/>
          <a:p>
            <a:r>
              <a:rPr lang="en-US" b="1" dirty="0" smtClean="0"/>
              <a:t>Forecasted Global Demand</a:t>
            </a:r>
            <a:br>
              <a:rPr lang="en-US" b="1" dirty="0" smtClean="0"/>
            </a:br>
            <a:r>
              <a:rPr lang="en-US" sz="1800" i="1" dirty="0" smtClean="0">
                <a:cs typeface="Arial" pitchFamily="34" charset="0"/>
              </a:rPr>
              <a:t>Containerized Trade Grows 2X Faster Than GDP</a:t>
            </a:r>
            <a:endParaRPr lang="en-US" b="1" dirty="0"/>
          </a:p>
        </p:txBody>
      </p:sp>
      <p:graphicFrame>
        <p:nvGraphicFramePr>
          <p:cNvPr id="14" name="Chart 13"/>
          <p:cNvGraphicFramePr>
            <a:graphicFrameLocks noGrp="1"/>
          </p:cNvGraphicFramePr>
          <p:nvPr/>
        </p:nvGraphicFramePr>
        <p:xfrm>
          <a:off x="1143000" y="1558838"/>
          <a:ext cx="6553200" cy="480596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3"/>
          <p:cNvSpPr txBox="1">
            <a:spLocks noChangeArrowheads="1"/>
          </p:cNvSpPr>
          <p:nvPr/>
        </p:nvSpPr>
        <p:spPr bwMode="auto">
          <a:xfrm>
            <a:off x="1447800" y="1332638"/>
            <a:ext cx="6477000" cy="307762"/>
          </a:xfrm>
          <a:prstGeom prst="rect">
            <a:avLst/>
          </a:prstGeom>
          <a:noFill/>
          <a:ln w="9525">
            <a:noFill/>
            <a:miter lim="800000"/>
            <a:headEnd/>
            <a:tailEnd/>
          </a:ln>
          <a:effectLst/>
        </p:spPr>
        <p:txBody>
          <a:bodyPr wrap="square" lIns="91427" tIns="45713" rIns="91427" bIns="45713">
            <a:spAutoFit/>
          </a:bodyPr>
          <a:lstStyle/>
          <a:p>
            <a:pPr algn="ctr"/>
            <a:r>
              <a:rPr lang="en-US" sz="1400" b="1" dirty="0" smtClean="0">
                <a:latin typeface="Arial" pitchFamily="34" charset="0"/>
                <a:cs typeface="Arial" pitchFamily="34" charset="0"/>
              </a:rPr>
              <a:t>U.S. GDP and TEU Trade: 1980 - 2010 </a:t>
            </a:r>
            <a:endParaRPr lang="en-US" sz="1400" b="1" dirty="0">
              <a:latin typeface="Arial" pitchFamily="34" charset="0"/>
              <a:cs typeface="Arial" pitchFamily="34" charset="0"/>
            </a:endParaRPr>
          </a:p>
        </p:txBody>
      </p:sp>
      <p:sp>
        <p:nvSpPr>
          <p:cNvPr id="16" name="TextBox 15"/>
          <p:cNvSpPr txBox="1"/>
          <p:nvPr/>
        </p:nvSpPr>
        <p:spPr>
          <a:xfrm>
            <a:off x="7543800" y="2214375"/>
            <a:ext cx="609600" cy="3754874"/>
          </a:xfrm>
          <a:prstGeom prst="rect">
            <a:avLst/>
          </a:prstGeom>
          <a:noFill/>
          <a:ln w="3175">
            <a:noFill/>
          </a:ln>
        </p:spPr>
        <p:txBody>
          <a:bodyPr wrap="square" rtlCol="0">
            <a:spAutoFit/>
          </a:bodyPr>
          <a:lstStyle/>
          <a:p>
            <a:r>
              <a:rPr lang="en-US" sz="1400" b="1" dirty="0" smtClean="0"/>
              <a:t>- 40</a:t>
            </a:r>
          </a:p>
          <a:p>
            <a:pPr>
              <a:buFontTx/>
              <a:buChar char="-"/>
            </a:pPr>
            <a:endParaRPr lang="en-US" sz="1400" b="1" dirty="0" smtClean="0"/>
          </a:p>
          <a:p>
            <a:pPr>
              <a:buFontTx/>
              <a:buChar char="-"/>
            </a:pPr>
            <a:endParaRPr lang="en-US" sz="1400" b="1" dirty="0" smtClean="0"/>
          </a:p>
          <a:p>
            <a:pPr>
              <a:buFontTx/>
              <a:buChar char="-"/>
            </a:pPr>
            <a:endParaRPr lang="en-US" sz="1400" b="1" dirty="0" smtClean="0"/>
          </a:p>
          <a:p>
            <a:r>
              <a:rPr lang="en-US" sz="1400" b="1" dirty="0" smtClean="0"/>
              <a:t>- 30</a:t>
            </a:r>
          </a:p>
          <a:p>
            <a:pPr>
              <a:buFontTx/>
              <a:buChar char="-"/>
            </a:pPr>
            <a:endParaRPr lang="en-US" sz="1400" b="1" dirty="0" smtClean="0"/>
          </a:p>
          <a:p>
            <a:pPr>
              <a:buFontTx/>
              <a:buChar char="-"/>
            </a:pPr>
            <a:endParaRPr lang="en-US" sz="1400" b="1" dirty="0" smtClean="0"/>
          </a:p>
          <a:p>
            <a:pPr>
              <a:buFontTx/>
              <a:buChar char="-"/>
            </a:pPr>
            <a:endParaRPr lang="en-US" sz="1400" b="1" dirty="0" smtClean="0"/>
          </a:p>
          <a:p>
            <a:r>
              <a:rPr lang="en-US" sz="1400" b="1" dirty="0" smtClean="0"/>
              <a:t>- 20</a:t>
            </a:r>
          </a:p>
          <a:p>
            <a:pPr>
              <a:buFontTx/>
              <a:buChar char="-"/>
            </a:pPr>
            <a:endParaRPr lang="en-US" sz="1400" b="1" dirty="0" smtClean="0"/>
          </a:p>
          <a:p>
            <a:endParaRPr lang="en-US" sz="1400" b="1" dirty="0" smtClean="0"/>
          </a:p>
          <a:p>
            <a:endParaRPr lang="en-US" sz="1400" b="1" dirty="0" smtClean="0"/>
          </a:p>
          <a:p>
            <a:r>
              <a:rPr lang="en-US" sz="1400" b="1" dirty="0" smtClean="0"/>
              <a:t>- 10</a:t>
            </a:r>
          </a:p>
          <a:p>
            <a:pPr>
              <a:lnSpc>
                <a:spcPts val="1300"/>
              </a:lnSpc>
              <a:buFontTx/>
              <a:buChar char="-"/>
            </a:pPr>
            <a:endParaRPr lang="en-US" sz="1400" b="1" dirty="0" smtClean="0"/>
          </a:p>
          <a:p>
            <a:pPr>
              <a:lnSpc>
                <a:spcPts val="1300"/>
              </a:lnSpc>
              <a:buFontTx/>
              <a:buChar char="-"/>
            </a:pPr>
            <a:endParaRPr lang="en-US" sz="1400" b="1" dirty="0" smtClean="0"/>
          </a:p>
          <a:p>
            <a:r>
              <a:rPr lang="en-US" sz="1400" b="1" dirty="0" smtClean="0"/>
              <a:t/>
            </a:r>
            <a:br>
              <a:rPr lang="en-US" sz="1400" b="1" dirty="0" smtClean="0"/>
            </a:br>
            <a:r>
              <a:rPr lang="en-US" sz="1400" b="1" dirty="0" smtClean="0"/>
              <a:t>- 0</a:t>
            </a:r>
            <a:endParaRPr lang="en-US" sz="1400" b="1" dirty="0"/>
          </a:p>
        </p:txBody>
      </p:sp>
      <p:cxnSp>
        <p:nvCxnSpPr>
          <p:cNvPr id="17" name="Straight Connector 16"/>
          <p:cNvCxnSpPr/>
          <p:nvPr/>
        </p:nvCxnSpPr>
        <p:spPr>
          <a:xfrm rot="16200000" flipV="1">
            <a:off x="5566195" y="3701396"/>
            <a:ext cx="3945148" cy="100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Box 3"/>
          <p:cNvSpPr txBox="1">
            <a:spLocks noChangeArrowheads="1"/>
          </p:cNvSpPr>
          <p:nvPr/>
        </p:nvSpPr>
        <p:spPr bwMode="auto">
          <a:xfrm rot="5400000">
            <a:off x="7049981" y="3429619"/>
            <a:ext cx="2362200" cy="307762"/>
          </a:xfrm>
          <a:prstGeom prst="rect">
            <a:avLst/>
          </a:prstGeom>
          <a:noFill/>
          <a:ln w="9525">
            <a:noFill/>
            <a:miter lim="800000"/>
            <a:headEnd/>
            <a:tailEnd/>
          </a:ln>
          <a:effectLst/>
        </p:spPr>
        <p:txBody>
          <a:bodyPr wrap="square" lIns="91427" tIns="45713" rIns="91427" bIns="45713">
            <a:spAutoFit/>
          </a:bodyPr>
          <a:lstStyle/>
          <a:p>
            <a:pPr algn="ctr"/>
            <a:r>
              <a:rPr lang="en-US" sz="1400" b="1" dirty="0" smtClean="0">
                <a:latin typeface="Arial" pitchFamily="34" charset="0"/>
                <a:cs typeface="Arial" pitchFamily="34" charset="0"/>
              </a:rPr>
              <a:t>TEU Index (Millions)</a:t>
            </a:r>
            <a:endParaRPr lang="en-US" sz="1400" b="1" dirty="0">
              <a:latin typeface="Arial" pitchFamily="34" charset="0"/>
              <a:cs typeface="Arial" pitchFamily="34" charset="0"/>
            </a:endParaRPr>
          </a:p>
        </p:txBody>
      </p:sp>
      <p:sp>
        <p:nvSpPr>
          <p:cNvPr id="19" name="Text Box 3"/>
          <p:cNvSpPr txBox="1">
            <a:spLocks noChangeArrowheads="1"/>
          </p:cNvSpPr>
          <p:nvPr/>
        </p:nvSpPr>
        <p:spPr bwMode="auto">
          <a:xfrm rot="16200000">
            <a:off x="191981" y="3429619"/>
            <a:ext cx="1600200" cy="307762"/>
          </a:xfrm>
          <a:prstGeom prst="rect">
            <a:avLst/>
          </a:prstGeom>
          <a:noFill/>
          <a:ln w="9525">
            <a:noFill/>
            <a:miter lim="800000"/>
            <a:headEnd/>
            <a:tailEnd/>
          </a:ln>
          <a:effectLst/>
        </p:spPr>
        <p:txBody>
          <a:bodyPr wrap="square" lIns="91427" tIns="45713" rIns="91427" bIns="45713">
            <a:spAutoFit/>
          </a:bodyPr>
          <a:lstStyle/>
          <a:p>
            <a:pPr algn="ctr"/>
            <a:r>
              <a:rPr lang="en-US" sz="1400" b="1" dirty="0" smtClean="0">
                <a:latin typeface="Arial" pitchFamily="34" charset="0"/>
                <a:cs typeface="Arial" pitchFamily="34" charset="0"/>
              </a:rPr>
              <a:t>GDP Index</a:t>
            </a:r>
            <a:endParaRPr lang="en-US" sz="1400" b="1" dirty="0">
              <a:latin typeface="Arial" pitchFamily="34" charset="0"/>
              <a:cs typeface="Arial" pitchFamily="34" charset="0"/>
            </a:endParaRPr>
          </a:p>
        </p:txBody>
      </p:sp>
      <p:sp>
        <p:nvSpPr>
          <p:cNvPr id="20" name="Rectangular Callout 19"/>
          <p:cNvSpPr/>
          <p:nvPr/>
        </p:nvSpPr>
        <p:spPr>
          <a:xfrm>
            <a:off x="2819400" y="2554800"/>
            <a:ext cx="1143000" cy="381000"/>
          </a:xfrm>
          <a:prstGeom prst="wedgeRectCallout">
            <a:avLst>
              <a:gd name="adj1" fmla="val 97263"/>
              <a:gd name="adj2" fmla="val 33465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itchFamily="34" charset="0"/>
                <a:cs typeface="Arial" pitchFamily="34" charset="0"/>
              </a:rPr>
              <a:t>U.S TEUs</a:t>
            </a:r>
            <a:endParaRPr lang="en-US" sz="1600" b="1" dirty="0">
              <a:solidFill>
                <a:schemeClr val="tx1"/>
              </a:solidFill>
              <a:latin typeface="Arial" pitchFamily="34" charset="0"/>
              <a:cs typeface="Arial" pitchFamily="34" charset="0"/>
            </a:endParaRPr>
          </a:p>
        </p:txBody>
      </p:sp>
      <p:sp>
        <p:nvSpPr>
          <p:cNvPr id="21" name="Rectangular Callout 20"/>
          <p:cNvSpPr/>
          <p:nvPr/>
        </p:nvSpPr>
        <p:spPr>
          <a:xfrm>
            <a:off x="6019800" y="3390038"/>
            <a:ext cx="1066800" cy="371100"/>
          </a:xfrm>
          <a:prstGeom prst="wedgeRectCallout">
            <a:avLst>
              <a:gd name="adj1" fmla="val -73276"/>
              <a:gd name="adj2" fmla="val 21140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itchFamily="34" charset="0"/>
                <a:cs typeface="Arial" pitchFamily="34" charset="0"/>
              </a:rPr>
              <a:t>U.S GDP</a:t>
            </a:r>
            <a:endParaRPr lang="en-US" sz="1600"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ocean-view-plain-blue.jpg"/>
          <p:cNvPicPr>
            <a:picLocks noChangeAspect="1"/>
          </p:cNvPicPr>
          <p:nvPr/>
        </p:nvPicPr>
        <p:blipFill>
          <a:blip r:embed="rId2" cstate="screen">
            <a:lum bright="24000"/>
          </a:blip>
          <a:srcRect/>
          <a:stretch>
            <a:fillRect/>
          </a:stretch>
        </p:blipFill>
        <p:spPr bwMode="auto">
          <a:xfrm>
            <a:off x="0" y="914400"/>
            <a:ext cx="9144000" cy="5943600"/>
          </a:xfrm>
          <a:prstGeom prst="rect">
            <a:avLst/>
          </a:prstGeom>
          <a:noFill/>
          <a:ln w="9525">
            <a:noFill/>
            <a:miter lim="800000"/>
            <a:headEnd/>
            <a:tailEnd/>
          </a:ln>
        </p:spPr>
      </p:pic>
      <p:sp>
        <p:nvSpPr>
          <p:cNvPr id="17411" name="Rectangle 2"/>
          <p:cNvSpPr>
            <a:spLocks noGrp="1" noChangeArrowheads="1"/>
          </p:cNvSpPr>
          <p:nvPr>
            <p:ph type="title"/>
          </p:nvPr>
        </p:nvSpPr>
        <p:spPr>
          <a:xfrm>
            <a:off x="1752600" y="92075"/>
            <a:ext cx="7391400" cy="822325"/>
          </a:xfrm>
        </p:spPr>
        <p:txBody>
          <a:bodyPr/>
          <a:lstStyle/>
          <a:p>
            <a:pPr eaLnBrk="1" hangingPunct="1"/>
            <a:r>
              <a:rPr lang="en-US" smtClean="0"/>
              <a:t>Unobstructed Access</a:t>
            </a:r>
          </a:p>
        </p:txBody>
      </p:sp>
      <p:pic>
        <p:nvPicPr>
          <p:cNvPr id="17412" name="Picture 7" descr="emma cop"/>
          <p:cNvPicPr>
            <a:picLocks noChangeAspect="1" noChangeArrowheads="1"/>
          </p:cNvPicPr>
          <p:nvPr/>
        </p:nvPicPr>
        <p:blipFill>
          <a:blip r:embed="rId3" cstate="screen">
            <a:lum bright="8000"/>
          </a:blip>
          <a:srcRect/>
          <a:stretch>
            <a:fillRect/>
          </a:stretch>
        </p:blipFill>
        <p:spPr bwMode="auto">
          <a:xfrm>
            <a:off x="0" y="1598613"/>
            <a:ext cx="4876800" cy="3382962"/>
          </a:xfrm>
          <a:prstGeom prst="rect">
            <a:avLst/>
          </a:prstGeom>
          <a:noFill/>
          <a:ln w="9525">
            <a:noFill/>
            <a:miter lim="800000"/>
            <a:headEnd/>
            <a:tailEnd/>
          </a:ln>
        </p:spPr>
      </p:pic>
      <p:sp>
        <p:nvSpPr>
          <p:cNvPr id="167947" name="Text Box 11"/>
          <p:cNvSpPr txBox="1">
            <a:spLocks noChangeArrowheads="1"/>
          </p:cNvSpPr>
          <p:nvPr/>
        </p:nvSpPr>
        <p:spPr bwMode="auto">
          <a:xfrm>
            <a:off x="228600" y="5334000"/>
            <a:ext cx="4800600" cy="646113"/>
          </a:xfrm>
          <a:prstGeom prst="rect">
            <a:avLst/>
          </a:prstGeom>
          <a:noFill/>
          <a:ln w="9525">
            <a:noFill/>
            <a:miter lim="800000"/>
            <a:headEnd/>
            <a:tailEnd/>
          </a:ln>
          <a:effectLst/>
        </p:spPr>
        <p:txBody>
          <a:bodyPr>
            <a:spAutoFit/>
          </a:bodyPr>
          <a:lstStyle/>
          <a:p>
            <a:pPr>
              <a:spcBef>
                <a:spcPct val="50000"/>
              </a:spcBef>
              <a:defRPr/>
            </a:pPr>
            <a:r>
              <a:rPr lang="en-US" b="1" i="1" u="sng" dirty="0">
                <a:latin typeface="+mn-lt"/>
              </a:rPr>
              <a:t>Emma Maersk </a:t>
            </a:r>
            <a:r>
              <a:rPr lang="en-US" dirty="0">
                <a:latin typeface="+mn-lt"/>
              </a:rPr>
              <a:t>carries 11,000-13,500 TEUS, and requires 185-195 feet of air draft</a:t>
            </a:r>
            <a:endParaRPr lang="en-US" b="1" i="1" dirty="0">
              <a:latin typeface="+mn-lt"/>
            </a:endParaRPr>
          </a:p>
        </p:txBody>
      </p:sp>
      <p:cxnSp>
        <p:nvCxnSpPr>
          <p:cNvPr id="15" name="Straight Arrow Connector 14"/>
          <p:cNvCxnSpPr/>
          <p:nvPr/>
        </p:nvCxnSpPr>
        <p:spPr>
          <a:xfrm>
            <a:off x="1981200" y="1752600"/>
            <a:ext cx="6248400" cy="1588"/>
          </a:xfrm>
          <a:prstGeom prst="straightConnector1">
            <a:avLst/>
          </a:prstGeom>
          <a:ln w="762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209800" y="4953000"/>
            <a:ext cx="6019800" cy="1588"/>
          </a:xfrm>
          <a:prstGeom prst="straightConnector1">
            <a:avLst/>
          </a:prstGeom>
          <a:ln w="762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3468687" y="3370263"/>
            <a:ext cx="3122613" cy="1588"/>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17" name="TextBox 20"/>
          <p:cNvSpPr txBox="1">
            <a:spLocks noChangeArrowheads="1"/>
          </p:cNvSpPr>
          <p:nvPr/>
        </p:nvSpPr>
        <p:spPr bwMode="auto">
          <a:xfrm>
            <a:off x="5257800" y="2027238"/>
            <a:ext cx="1600200" cy="1477962"/>
          </a:xfrm>
          <a:prstGeom prst="rect">
            <a:avLst/>
          </a:prstGeom>
          <a:noFill/>
          <a:ln w="9525">
            <a:noFill/>
            <a:miter lim="800000"/>
            <a:headEnd/>
            <a:tailEnd/>
          </a:ln>
        </p:spPr>
        <p:txBody>
          <a:bodyPr>
            <a:spAutoFit/>
          </a:bodyPr>
          <a:lstStyle/>
          <a:p>
            <a:r>
              <a:rPr lang="en-US"/>
              <a:t>Current minimum required clearance 190 feet</a:t>
            </a:r>
          </a:p>
        </p:txBody>
      </p:sp>
      <p:sp>
        <p:nvSpPr>
          <p:cNvPr id="17418" name="TextBox 24"/>
          <p:cNvSpPr txBox="1">
            <a:spLocks noChangeArrowheads="1"/>
          </p:cNvSpPr>
          <p:nvPr/>
        </p:nvSpPr>
        <p:spPr bwMode="auto">
          <a:xfrm>
            <a:off x="7086600" y="2298700"/>
            <a:ext cx="1905000" cy="1200150"/>
          </a:xfrm>
          <a:prstGeom prst="rect">
            <a:avLst/>
          </a:prstGeom>
          <a:noFill/>
          <a:ln w="9525">
            <a:noFill/>
            <a:miter lim="800000"/>
            <a:headEnd/>
            <a:tailEnd/>
          </a:ln>
        </p:spPr>
        <p:txBody>
          <a:bodyPr>
            <a:spAutoFit/>
          </a:bodyPr>
          <a:lstStyle/>
          <a:p>
            <a:r>
              <a:rPr lang="en-US"/>
              <a:t>Bayonne Bridge</a:t>
            </a:r>
          </a:p>
          <a:p>
            <a:r>
              <a:rPr lang="en-US"/>
              <a:t>(entrance to </a:t>
            </a:r>
            <a:br>
              <a:rPr lang="en-US"/>
            </a:br>
            <a:r>
              <a:rPr lang="en-US"/>
              <a:t>Port of NY/NJ) </a:t>
            </a:r>
            <a:br>
              <a:rPr lang="en-US"/>
            </a:br>
            <a:r>
              <a:rPr lang="en-US"/>
              <a:t>air draft 151 feet</a:t>
            </a:r>
          </a:p>
        </p:txBody>
      </p:sp>
      <p:cxnSp>
        <p:nvCxnSpPr>
          <p:cNvPr id="26" name="Straight Arrow Connector 25"/>
          <p:cNvCxnSpPr/>
          <p:nvPr/>
        </p:nvCxnSpPr>
        <p:spPr>
          <a:xfrm>
            <a:off x="6934200" y="2136775"/>
            <a:ext cx="1295400" cy="1588"/>
          </a:xfrm>
          <a:prstGeom prst="straightConnector1">
            <a:avLst/>
          </a:prstGeom>
          <a:ln w="76200">
            <a:solidFill>
              <a:srgbClr val="002060"/>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62601" y="3581400"/>
            <a:ext cx="2743200" cy="3175"/>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smtClean="0"/>
          </a:p>
        </p:txBody>
      </p:sp>
      <p:sp>
        <p:nvSpPr>
          <p:cNvPr id="3075" name="Content Placeholder 2"/>
          <p:cNvSpPr>
            <a:spLocks noGrp="1"/>
          </p:cNvSpPr>
          <p:nvPr>
            <p:ph idx="1"/>
          </p:nvPr>
        </p:nvSpPr>
        <p:spPr/>
        <p:txBody>
          <a:bodyPr/>
          <a:lstStyle/>
          <a:p>
            <a:pPr eaLnBrk="1" hangingPunct="1"/>
            <a:endParaRPr lang="en-US" smtClean="0"/>
          </a:p>
        </p:txBody>
      </p:sp>
      <p:pic>
        <p:nvPicPr>
          <p:cNvPr id="3076" name="Picture 2"/>
          <p:cNvPicPr>
            <a:picLocks noChangeAspect="1" noChangeArrowheads="1"/>
          </p:cNvPicPr>
          <p:nvPr/>
        </p:nvPicPr>
        <p:blipFill>
          <a:blip r:embed="rId2" cstate="screen"/>
          <a:srcRect/>
          <a:stretch>
            <a:fillRect/>
          </a:stretch>
        </p:blipFill>
        <p:spPr bwMode="auto">
          <a:xfrm>
            <a:off x="0" y="0"/>
            <a:ext cx="9496425" cy="6858000"/>
          </a:xfrm>
          <a:prstGeom prst="rect">
            <a:avLst/>
          </a:prstGeom>
          <a:noFill/>
          <a:ln w="9525">
            <a:noFill/>
            <a:miter lim="800000"/>
            <a:headEnd/>
            <a:tailEnd/>
          </a:ln>
        </p:spPr>
      </p:pic>
      <p:cxnSp>
        <p:nvCxnSpPr>
          <p:cNvPr id="8" name="Straight Arrow Connector 7"/>
          <p:cNvCxnSpPr/>
          <p:nvPr/>
        </p:nvCxnSpPr>
        <p:spPr>
          <a:xfrm rot="5400000">
            <a:off x="3810000" y="1524000"/>
            <a:ext cx="1752600" cy="533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67400" y="1143000"/>
            <a:ext cx="1828800" cy="369332"/>
          </a:xfrm>
          <a:prstGeom prst="rect">
            <a:avLst/>
          </a:prstGeom>
          <a:noFill/>
        </p:spPr>
        <p:txBody>
          <a:bodyPr wrap="square" rtlCol="0">
            <a:spAutoFit/>
          </a:bodyPr>
          <a:lstStyle/>
          <a:p>
            <a:endParaRPr lang="en-US" dirty="0"/>
          </a:p>
        </p:txBody>
      </p:sp>
      <p:sp>
        <p:nvSpPr>
          <p:cNvPr id="11" name="TextBox 10"/>
          <p:cNvSpPr txBox="1"/>
          <p:nvPr/>
        </p:nvSpPr>
        <p:spPr>
          <a:xfrm>
            <a:off x="4191000" y="304800"/>
            <a:ext cx="1295400" cy="923330"/>
          </a:xfrm>
          <a:prstGeom prst="rect">
            <a:avLst/>
          </a:prstGeom>
          <a:solidFill>
            <a:schemeClr val="bg1"/>
          </a:solidFill>
        </p:spPr>
        <p:txBody>
          <a:bodyPr wrap="square" rtlCol="0">
            <a:spAutoFit/>
          </a:bodyPr>
          <a:lstStyle/>
          <a:p>
            <a:r>
              <a:rPr lang="en-US" dirty="0" smtClean="0"/>
              <a:t>VA OS Wind Lease Blocks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MSC </a:t>
            </a:r>
            <a:r>
              <a:rPr lang="en-US" dirty="0" err="1" smtClean="0"/>
              <a:t>Bruxelles</a:t>
            </a:r>
            <a:endParaRPr lang="en-US" dirty="0"/>
          </a:p>
        </p:txBody>
      </p:sp>
      <p:pic>
        <p:nvPicPr>
          <p:cNvPr id="5" name="Picture 4" descr="Bruxelles_medres.jpg"/>
          <p:cNvPicPr>
            <a:picLocks noChangeAspect="1"/>
          </p:cNvPicPr>
          <p:nvPr/>
        </p:nvPicPr>
        <p:blipFill>
          <a:blip r:embed="rId2" cstate="screen"/>
          <a:srcRect/>
          <a:stretch>
            <a:fillRect/>
          </a:stretch>
        </p:blipFill>
        <p:spPr>
          <a:xfrm>
            <a:off x="228600" y="1444625"/>
            <a:ext cx="5410200" cy="3968750"/>
          </a:xfrm>
          <a:prstGeom prst="rect">
            <a:avLst/>
          </a:prstGeom>
          <a:ln>
            <a:solidFill>
              <a:schemeClr val="tx1"/>
            </a:solidFill>
          </a:ln>
        </p:spPr>
      </p:pic>
      <p:sp>
        <p:nvSpPr>
          <p:cNvPr id="6" name="TextBox 5"/>
          <p:cNvSpPr txBox="1"/>
          <p:nvPr/>
        </p:nvSpPr>
        <p:spPr>
          <a:xfrm>
            <a:off x="5715000" y="1066800"/>
            <a:ext cx="2971800" cy="6017032"/>
          </a:xfrm>
          <a:prstGeom prst="rect">
            <a:avLst/>
          </a:prstGeom>
          <a:noFill/>
        </p:spPr>
        <p:txBody>
          <a:bodyPr wrap="square" rtlCol="0">
            <a:spAutoFit/>
          </a:bodyPr>
          <a:lstStyle/>
          <a:p>
            <a:pPr marL="182880" indent="-182880">
              <a:buFont typeface="Arial" pitchFamily="34" charset="0"/>
              <a:buChar char="•"/>
            </a:pPr>
            <a:r>
              <a:rPr lang="en-US" sz="2000" dirty="0" smtClean="0"/>
              <a:t>At 1,105 feet long, and 9,200 TEUs, the MSC </a:t>
            </a:r>
            <a:r>
              <a:rPr lang="en-US" sz="2000" dirty="0" err="1" smtClean="0"/>
              <a:t>Bruxelles</a:t>
            </a:r>
            <a:r>
              <a:rPr lang="en-US" sz="2000" dirty="0" smtClean="0"/>
              <a:t> holds the record for the biggest containership ever to enter the Hampton Roads Harbor.</a:t>
            </a:r>
          </a:p>
          <a:p>
            <a:pPr marL="182880" indent="-182880">
              <a:buFont typeface="Arial" pitchFamily="34" charset="0"/>
              <a:buChar char="•"/>
            </a:pPr>
            <a:endParaRPr lang="en-US" sz="2000" dirty="0" smtClean="0"/>
          </a:p>
          <a:p>
            <a:pPr marL="182880" indent="-182880">
              <a:buSzPct val="110000"/>
              <a:buFont typeface="Arial" pitchFamily="34" charset="0"/>
              <a:buChar char="•"/>
            </a:pPr>
            <a:r>
              <a:rPr lang="en-US" sz="2000" dirty="0" smtClean="0"/>
              <a:t>Vessels of this size regularly call on The Port of Virginia</a:t>
            </a:r>
          </a:p>
          <a:p>
            <a:pPr marL="182880" indent="-182880">
              <a:buSzPct val="110000"/>
              <a:buFont typeface="Arial" pitchFamily="34" charset="0"/>
              <a:buChar char="•"/>
            </a:pPr>
            <a:endParaRPr lang="en-US" sz="2000" dirty="0" smtClean="0"/>
          </a:p>
          <a:p>
            <a:pPr marL="182880" indent="-182880">
              <a:spcAft>
                <a:spcPts val="600"/>
              </a:spcAft>
              <a:buSzPct val="100000"/>
              <a:buFont typeface="Arial" pitchFamily="34" charset="0"/>
              <a:buChar char="•"/>
              <a:tabLst>
                <a:tab pos="365760" algn="l"/>
              </a:tabLst>
              <a:defRPr/>
            </a:pPr>
            <a:r>
              <a:rPr lang="en-US" sz="2000" dirty="0" smtClean="0"/>
              <a:t>Our channels and terminals can handle these vessels fully loaded unlike any other port on the East Coast</a:t>
            </a:r>
          </a:p>
          <a:p>
            <a:pPr marL="182880" indent="-182880">
              <a:buFont typeface="Arial" pitchFamily="34" charset="0"/>
              <a:buChar char="•"/>
            </a:pP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ctrTitle" idx="4294967295"/>
          </p:nvPr>
        </p:nvSpPr>
        <p:spPr>
          <a:xfrm>
            <a:off x="685800" y="2130425"/>
            <a:ext cx="7772400" cy="1470025"/>
          </a:xfrm>
        </p:spPr>
        <p:txBody>
          <a:bodyPr/>
          <a:lstStyle/>
          <a:p>
            <a:r>
              <a:rPr lang="en-US" smtClean="0"/>
              <a:t>Port Briefing</a:t>
            </a:r>
          </a:p>
        </p:txBody>
      </p:sp>
      <p:pic>
        <p:nvPicPr>
          <p:cNvPr id="4" name="Picture 53" descr="Harbor_Overlay"/>
          <p:cNvPicPr>
            <a:picLocks noChangeAspect="1" noChangeArrowheads="1"/>
          </p:cNvPicPr>
          <p:nvPr/>
        </p:nvPicPr>
        <p:blipFill>
          <a:blip r:embed="rId2" cstate="screen"/>
          <a:srcRect/>
          <a:stretch>
            <a:fillRect/>
          </a:stretch>
        </p:blipFill>
        <p:spPr bwMode="auto">
          <a:xfrm>
            <a:off x="492125" y="1133078"/>
            <a:ext cx="5888302" cy="5182692"/>
          </a:xfrm>
          <a:prstGeom prst="rect">
            <a:avLst/>
          </a:prstGeom>
          <a:noFill/>
          <a:ln w="9525">
            <a:solidFill>
              <a:schemeClr val="tx1"/>
            </a:solidFill>
            <a:miter lim="800000"/>
            <a:headEnd/>
            <a:tailEnd/>
          </a:ln>
        </p:spPr>
      </p:pic>
      <p:sp>
        <p:nvSpPr>
          <p:cNvPr id="5" name="Freeform 5"/>
          <p:cNvSpPr>
            <a:spLocks noChangeAspect="1"/>
          </p:cNvSpPr>
          <p:nvPr/>
        </p:nvSpPr>
        <p:spPr bwMode="auto">
          <a:xfrm>
            <a:off x="4340490" y="2944813"/>
            <a:ext cx="635882" cy="78383"/>
          </a:xfrm>
          <a:custGeom>
            <a:avLst/>
            <a:gdLst/>
            <a:ahLst/>
            <a:cxnLst>
              <a:cxn ang="0">
                <a:pos x="720" y="39"/>
              </a:cxn>
              <a:cxn ang="0">
                <a:pos x="596" y="3"/>
              </a:cxn>
              <a:cxn ang="0">
                <a:pos x="276" y="23"/>
              </a:cxn>
              <a:cxn ang="0">
                <a:pos x="120" y="39"/>
              </a:cxn>
              <a:cxn ang="0">
                <a:pos x="0" y="79"/>
              </a:cxn>
            </a:cxnLst>
            <a:rect l="0" t="0" r="r" b="b"/>
            <a:pathLst>
              <a:path w="720" h="79">
                <a:moveTo>
                  <a:pt x="720" y="39"/>
                </a:moveTo>
                <a:cubicBezTo>
                  <a:pt x="699" y="33"/>
                  <a:pt x="670" y="6"/>
                  <a:pt x="596" y="3"/>
                </a:cubicBezTo>
                <a:cubicBezTo>
                  <a:pt x="522" y="0"/>
                  <a:pt x="355" y="17"/>
                  <a:pt x="276" y="23"/>
                </a:cubicBezTo>
                <a:lnTo>
                  <a:pt x="120" y="39"/>
                </a:lnTo>
                <a:lnTo>
                  <a:pt x="0" y="79"/>
                </a:lnTo>
              </a:path>
            </a:pathLst>
          </a:custGeom>
          <a:noFill/>
          <a:ln w="6350" cap="flat" cmpd="sng">
            <a:solidFill>
              <a:srgbClr val="FFFF00"/>
            </a:solidFill>
            <a:prstDash val="solid"/>
            <a:round/>
            <a:headEnd type="none" w="med" len="med"/>
            <a:tailEnd type="none" w="med" len="sm"/>
          </a:ln>
          <a:effectLst/>
        </p:spPr>
        <p:txBody>
          <a:bodyPr wrap="none" lIns="26661" tIns="13330" rIns="26661" bIns="13330" anchor="ctr"/>
          <a:lstStyle/>
          <a:p>
            <a:endParaRPr lang="en-US"/>
          </a:p>
        </p:txBody>
      </p:sp>
      <p:sp>
        <p:nvSpPr>
          <p:cNvPr id="6" name="Text Box 6"/>
          <p:cNvSpPr txBox="1">
            <a:spLocks noChangeAspect="1" noChangeArrowheads="1"/>
          </p:cNvSpPr>
          <p:nvPr/>
        </p:nvSpPr>
        <p:spPr bwMode="auto">
          <a:xfrm>
            <a:off x="4148494" y="3751520"/>
            <a:ext cx="323282" cy="197227"/>
          </a:xfrm>
          <a:prstGeom prst="rect">
            <a:avLst/>
          </a:prstGeom>
          <a:noFill/>
          <a:ln w="9525">
            <a:noFill/>
            <a:miter lim="800000"/>
            <a:headEnd/>
            <a:tailEnd/>
          </a:ln>
          <a:effectLst>
            <a:outerShdw dist="35921" dir="2700000" algn="ctr" rotWithShape="0">
              <a:schemeClr val="tx1"/>
            </a:outerShdw>
          </a:effectLst>
        </p:spPr>
        <p:txBody>
          <a:bodyPr wrap="none" lIns="12440" tIns="6220" rIns="12440" bIns="6220">
            <a:spAutoFit/>
          </a:bodyPr>
          <a:lstStyle/>
          <a:p>
            <a:pPr defTabSz="191624"/>
            <a:r>
              <a:rPr lang="en-US" sz="1200" baseline="0" dirty="0">
                <a:solidFill>
                  <a:schemeClr val="bg1"/>
                </a:solidFill>
                <a:latin typeface="Arial Black" pitchFamily="34" charset="0"/>
              </a:rPr>
              <a:t>NIT</a:t>
            </a:r>
          </a:p>
        </p:txBody>
      </p:sp>
      <p:sp>
        <p:nvSpPr>
          <p:cNvPr id="7" name="Text Box 7"/>
          <p:cNvSpPr txBox="1">
            <a:spLocks noChangeAspect="1" noChangeArrowheads="1"/>
          </p:cNvSpPr>
          <p:nvPr/>
        </p:nvSpPr>
        <p:spPr bwMode="auto">
          <a:xfrm>
            <a:off x="4176023" y="5817486"/>
            <a:ext cx="392211" cy="197227"/>
          </a:xfrm>
          <a:prstGeom prst="rect">
            <a:avLst/>
          </a:prstGeom>
          <a:noFill/>
          <a:ln w="9525">
            <a:noFill/>
            <a:miter lim="800000"/>
            <a:headEnd/>
            <a:tailEnd/>
          </a:ln>
          <a:effectLst>
            <a:outerShdw dist="35921" dir="2700000" algn="ctr" rotWithShape="0">
              <a:schemeClr val="tx1"/>
            </a:outerShdw>
          </a:effectLst>
        </p:spPr>
        <p:txBody>
          <a:bodyPr wrap="none" lIns="12440" tIns="6220" rIns="12440" bIns="6220">
            <a:spAutoFit/>
          </a:bodyPr>
          <a:lstStyle/>
          <a:p>
            <a:pPr defTabSz="191624"/>
            <a:r>
              <a:rPr lang="en-US" sz="1200" baseline="0" dirty="0">
                <a:solidFill>
                  <a:schemeClr val="bg1"/>
                </a:solidFill>
                <a:latin typeface="Arial Black" pitchFamily="34" charset="0"/>
              </a:rPr>
              <a:t>PMT</a:t>
            </a:r>
          </a:p>
        </p:txBody>
      </p:sp>
      <p:sp>
        <p:nvSpPr>
          <p:cNvPr id="8" name="Text Box 8"/>
          <p:cNvSpPr txBox="1">
            <a:spLocks noChangeAspect="1" noChangeArrowheads="1"/>
          </p:cNvSpPr>
          <p:nvPr/>
        </p:nvSpPr>
        <p:spPr bwMode="auto">
          <a:xfrm>
            <a:off x="1134514" y="1639817"/>
            <a:ext cx="538084" cy="197227"/>
          </a:xfrm>
          <a:prstGeom prst="rect">
            <a:avLst/>
          </a:prstGeom>
          <a:noFill/>
          <a:ln w="9525">
            <a:noFill/>
            <a:miter lim="800000"/>
            <a:headEnd/>
            <a:tailEnd/>
          </a:ln>
          <a:effectLst>
            <a:outerShdw dist="35921" dir="2700000" algn="ctr" rotWithShape="0">
              <a:schemeClr val="tx1"/>
            </a:outerShdw>
          </a:effectLst>
        </p:spPr>
        <p:txBody>
          <a:bodyPr wrap="none" lIns="12440" tIns="6220" rIns="12440" bIns="6220">
            <a:spAutoFit/>
          </a:bodyPr>
          <a:lstStyle/>
          <a:p>
            <a:pPr defTabSz="191624"/>
            <a:r>
              <a:rPr lang="en-US" sz="1200" baseline="0" dirty="0">
                <a:solidFill>
                  <a:schemeClr val="bg1"/>
                </a:solidFill>
                <a:latin typeface="Arial Black" pitchFamily="34" charset="0"/>
              </a:rPr>
              <a:t>NNMT</a:t>
            </a:r>
          </a:p>
        </p:txBody>
      </p:sp>
      <p:sp>
        <p:nvSpPr>
          <p:cNvPr id="9" name="Text Box 9"/>
          <p:cNvSpPr txBox="1">
            <a:spLocks noChangeAspect="1" noChangeArrowheads="1"/>
          </p:cNvSpPr>
          <p:nvPr/>
        </p:nvSpPr>
        <p:spPr bwMode="auto">
          <a:xfrm>
            <a:off x="2706159" y="3880942"/>
            <a:ext cx="736856" cy="197227"/>
          </a:xfrm>
          <a:prstGeom prst="rect">
            <a:avLst/>
          </a:prstGeom>
          <a:noFill/>
          <a:ln w="9525">
            <a:noFill/>
            <a:miter lim="800000"/>
            <a:headEnd/>
            <a:tailEnd/>
          </a:ln>
          <a:effectLst>
            <a:outerShdw dist="35921" dir="2700000" algn="ctr" rotWithShape="0">
              <a:schemeClr val="tx1"/>
            </a:outerShdw>
          </a:effectLst>
        </p:spPr>
        <p:txBody>
          <a:bodyPr wrap="none" lIns="12440" tIns="6220" rIns="12440" bIns="6220">
            <a:spAutoFit/>
          </a:bodyPr>
          <a:lstStyle/>
          <a:p>
            <a:pPr defTabSz="191624"/>
            <a:r>
              <a:rPr lang="en-US" sz="1200" baseline="0" dirty="0">
                <a:solidFill>
                  <a:schemeClr val="bg1"/>
                </a:solidFill>
                <a:latin typeface="Arial Black" pitchFamily="34" charset="0"/>
              </a:rPr>
              <a:t>CIDMMA</a:t>
            </a:r>
          </a:p>
        </p:txBody>
      </p:sp>
      <p:sp>
        <p:nvSpPr>
          <p:cNvPr id="10" name="Freeform 10"/>
          <p:cNvSpPr>
            <a:spLocks noChangeAspect="1"/>
          </p:cNvSpPr>
          <p:nvPr/>
        </p:nvSpPr>
        <p:spPr bwMode="auto">
          <a:xfrm>
            <a:off x="4340490" y="2955231"/>
            <a:ext cx="635882" cy="78383"/>
          </a:xfrm>
          <a:custGeom>
            <a:avLst/>
            <a:gdLst/>
            <a:ahLst/>
            <a:cxnLst>
              <a:cxn ang="0">
                <a:pos x="720" y="39"/>
              </a:cxn>
              <a:cxn ang="0">
                <a:pos x="596" y="3"/>
              </a:cxn>
              <a:cxn ang="0">
                <a:pos x="276" y="23"/>
              </a:cxn>
              <a:cxn ang="0">
                <a:pos x="120" y="39"/>
              </a:cxn>
              <a:cxn ang="0">
                <a:pos x="0" y="79"/>
              </a:cxn>
            </a:cxnLst>
            <a:rect l="0" t="0" r="r" b="b"/>
            <a:pathLst>
              <a:path w="720" h="79">
                <a:moveTo>
                  <a:pt x="720" y="39"/>
                </a:moveTo>
                <a:cubicBezTo>
                  <a:pt x="699" y="33"/>
                  <a:pt x="670" y="6"/>
                  <a:pt x="596" y="3"/>
                </a:cubicBezTo>
                <a:cubicBezTo>
                  <a:pt x="522" y="0"/>
                  <a:pt x="355" y="17"/>
                  <a:pt x="276" y="23"/>
                </a:cubicBezTo>
                <a:lnTo>
                  <a:pt x="120" y="39"/>
                </a:lnTo>
                <a:lnTo>
                  <a:pt x="0" y="79"/>
                </a:lnTo>
              </a:path>
            </a:pathLst>
          </a:custGeom>
          <a:noFill/>
          <a:ln w="6350" cap="flat" cmpd="sng">
            <a:solidFill>
              <a:srgbClr val="FFFF00"/>
            </a:solidFill>
            <a:prstDash val="solid"/>
            <a:round/>
            <a:headEnd type="none" w="med" len="med"/>
            <a:tailEnd type="none" w="med" len="sm"/>
          </a:ln>
          <a:effectLst/>
        </p:spPr>
        <p:txBody>
          <a:bodyPr wrap="none" lIns="26661" tIns="13330" rIns="26661" bIns="13330" anchor="ctr"/>
          <a:lstStyle/>
          <a:p>
            <a:endParaRPr lang="en-US"/>
          </a:p>
        </p:txBody>
      </p:sp>
      <p:sp>
        <p:nvSpPr>
          <p:cNvPr id="11" name="Freeform 12"/>
          <p:cNvSpPr>
            <a:spLocks noChangeAspect="1"/>
          </p:cNvSpPr>
          <p:nvPr/>
        </p:nvSpPr>
        <p:spPr bwMode="auto">
          <a:xfrm>
            <a:off x="701587" y="1101825"/>
            <a:ext cx="3416653" cy="1210965"/>
          </a:xfrm>
          <a:custGeom>
            <a:avLst/>
            <a:gdLst/>
            <a:ahLst/>
            <a:cxnLst>
              <a:cxn ang="0">
                <a:pos x="8255" y="0"/>
              </a:cxn>
              <a:cxn ang="0">
                <a:pos x="6555" y="1272"/>
              </a:cxn>
              <a:cxn ang="0">
                <a:pos x="2315" y="2600"/>
              </a:cxn>
              <a:cxn ang="0">
                <a:pos x="0" y="453"/>
              </a:cxn>
            </a:cxnLst>
            <a:rect l="0" t="0" r="r" b="b"/>
            <a:pathLst>
              <a:path w="8255" h="2600">
                <a:moveTo>
                  <a:pt x="8255" y="0"/>
                </a:moveTo>
                <a:lnTo>
                  <a:pt x="6555" y="1272"/>
                </a:lnTo>
                <a:lnTo>
                  <a:pt x="2315" y="2600"/>
                </a:lnTo>
                <a:lnTo>
                  <a:pt x="0" y="453"/>
                </a:lnTo>
              </a:path>
            </a:pathLst>
          </a:custGeom>
          <a:noFill/>
          <a:ln w="25400" cap="flat">
            <a:solidFill>
              <a:schemeClr val="bg1"/>
            </a:solidFill>
            <a:prstDash val="dash"/>
            <a:round/>
            <a:headEnd type="none" w="med" len="med"/>
            <a:tailEnd type="none" w="med" len="med"/>
          </a:ln>
          <a:effectLst/>
        </p:spPr>
        <p:txBody>
          <a:bodyPr lIns="26661" tIns="13330" rIns="26661" bIns="13330"/>
          <a:lstStyle/>
          <a:p>
            <a:endParaRPr lang="en-US"/>
          </a:p>
        </p:txBody>
      </p:sp>
      <p:sp>
        <p:nvSpPr>
          <p:cNvPr id="12" name="Freeform 13"/>
          <p:cNvSpPr>
            <a:spLocks noChangeAspect="1"/>
          </p:cNvSpPr>
          <p:nvPr/>
        </p:nvSpPr>
        <p:spPr bwMode="auto">
          <a:xfrm>
            <a:off x="3841750" y="1101824"/>
            <a:ext cx="1064507" cy="4889004"/>
          </a:xfrm>
          <a:custGeom>
            <a:avLst/>
            <a:gdLst/>
            <a:ahLst/>
            <a:cxnLst>
              <a:cxn ang="0">
                <a:pos x="1334" y="0"/>
              </a:cxn>
              <a:cxn ang="0">
                <a:pos x="0" y="1033"/>
              </a:cxn>
              <a:cxn ang="0">
                <a:pos x="563" y="8790"/>
              </a:cxn>
              <a:cxn ang="0">
                <a:pos x="911" y="9188"/>
              </a:cxn>
              <a:cxn ang="0">
                <a:pos x="2572" y="10500"/>
              </a:cxn>
            </a:cxnLst>
            <a:rect l="0" t="0" r="r" b="b"/>
            <a:pathLst>
              <a:path w="2572" h="10500">
                <a:moveTo>
                  <a:pt x="1334" y="0"/>
                </a:moveTo>
                <a:lnTo>
                  <a:pt x="0" y="1033"/>
                </a:lnTo>
                <a:lnTo>
                  <a:pt x="563" y="8790"/>
                </a:lnTo>
                <a:lnTo>
                  <a:pt x="911" y="9188"/>
                </a:lnTo>
                <a:lnTo>
                  <a:pt x="2572" y="10500"/>
                </a:lnTo>
              </a:path>
            </a:pathLst>
          </a:custGeom>
          <a:noFill/>
          <a:ln w="25400" cap="flat">
            <a:solidFill>
              <a:schemeClr val="bg1"/>
            </a:solidFill>
            <a:prstDash val="dash"/>
            <a:round/>
            <a:headEnd type="none" w="med" len="med"/>
            <a:tailEnd type="none" w="med" len="med"/>
          </a:ln>
          <a:effectLst/>
        </p:spPr>
        <p:txBody>
          <a:bodyPr lIns="26661" tIns="13330" rIns="26661" bIns="13330"/>
          <a:lstStyle/>
          <a:p>
            <a:endParaRPr lang="en-US"/>
          </a:p>
        </p:txBody>
      </p:sp>
      <p:sp>
        <p:nvSpPr>
          <p:cNvPr id="13" name="Freeform 14"/>
          <p:cNvSpPr>
            <a:spLocks noChangeAspect="1"/>
          </p:cNvSpPr>
          <p:nvPr/>
        </p:nvSpPr>
        <p:spPr bwMode="auto">
          <a:xfrm>
            <a:off x="701587" y="1448594"/>
            <a:ext cx="4103688" cy="4528840"/>
          </a:xfrm>
          <a:custGeom>
            <a:avLst/>
            <a:gdLst/>
            <a:ahLst/>
            <a:cxnLst>
              <a:cxn ang="0">
                <a:pos x="0" y="0"/>
              </a:cxn>
              <a:cxn ang="0">
                <a:pos x="2293" y="2070"/>
              </a:cxn>
              <a:cxn ang="0">
                <a:pos x="6405" y="803"/>
              </a:cxn>
              <a:cxn ang="0">
                <a:pos x="7371" y="1227"/>
              </a:cxn>
              <a:cxn ang="0">
                <a:pos x="7953" y="8210"/>
              </a:cxn>
              <a:cxn ang="0">
                <a:pos x="8339" y="8519"/>
              </a:cxn>
              <a:cxn ang="0">
                <a:pos x="9915" y="9726"/>
              </a:cxn>
            </a:cxnLst>
            <a:rect l="0" t="0" r="r" b="b"/>
            <a:pathLst>
              <a:path w="9915" h="9726">
                <a:moveTo>
                  <a:pt x="0" y="0"/>
                </a:moveTo>
                <a:lnTo>
                  <a:pt x="2293" y="2070"/>
                </a:lnTo>
                <a:lnTo>
                  <a:pt x="6405" y="803"/>
                </a:lnTo>
                <a:lnTo>
                  <a:pt x="7371" y="1227"/>
                </a:lnTo>
                <a:lnTo>
                  <a:pt x="7953" y="8210"/>
                </a:lnTo>
                <a:lnTo>
                  <a:pt x="8339" y="8519"/>
                </a:lnTo>
                <a:lnTo>
                  <a:pt x="9915" y="9726"/>
                </a:lnTo>
              </a:path>
            </a:pathLst>
          </a:custGeom>
          <a:noFill/>
          <a:ln w="25400" cap="flat">
            <a:solidFill>
              <a:schemeClr val="bg1"/>
            </a:solidFill>
            <a:prstDash val="dash"/>
            <a:round/>
            <a:headEnd type="none" w="med" len="med"/>
            <a:tailEnd type="none" w="med" len="med"/>
          </a:ln>
          <a:effectLst/>
        </p:spPr>
        <p:txBody>
          <a:bodyPr lIns="26661" tIns="13330" rIns="26661" bIns="13330"/>
          <a:lstStyle/>
          <a:p>
            <a:endParaRPr lang="en-US"/>
          </a:p>
        </p:txBody>
      </p:sp>
      <p:sp>
        <p:nvSpPr>
          <p:cNvPr id="14" name="Freeform 17"/>
          <p:cNvSpPr>
            <a:spLocks noChangeAspect="1"/>
          </p:cNvSpPr>
          <p:nvPr/>
        </p:nvSpPr>
        <p:spPr bwMode="auto">
          <a:xfrm>
            <a:off x="4105011" y="2987825"/>
            <a:ext cx="339807" cy="105816"/>
          </a:xfrm>
          <a:custGeom>
            <a:avLst/>
            <a:gdLst>
              <a:gd name="connsiteX0" fmla="*/ 0 w 10000"/>
              <a:gd name="connsiteY0" fmla="*/ 9871 h 9871"/>
              <a:gd name="connsiteX1" fmla="*/ 1750 w 10000"/>
              <a:gd name="connsiteY1" fmla="*/ 7677 h 9871"/>
              <a:gd name="connsiteX2" fmla="*/ 3884 w 10000"/>
              <a:gd name="connsiteY2" fmla="*/ 2516 h 9871"/>
              <a:gd name="connsiteX3" fmla="*/ 8751 w 10000"/>
              <a:gd name="connsiteY3" fmla="*/ 0 h 9871"/>
              <a:gd name="connsiteX4" fmla="*/ 10000 w 10000"/>
              <a:gd name="connsiteY4" fmla="*/ 2323 h 9871"/>
              <a:gd name="connsiteX0" fmla="*/ 0 w 10000"/>
              <a:gd name="connsiteY0" fmla="*/ 7647 h 7647"/>
              <a:gd name="connsiteX1" fmla="*/ 1750 w 10000"/>
              <a:gd name="connsiteY1" fmla="*/ 5424 h 7647"/>
              <a:gd name="connsiteX2" fmla="*/ 3884 w 10000"/>
              <a:gd name="connsiteY2" fmla="*/ 196 h 7647"/>
              <a:gd name="connsiteX3" fmla="*/ 10000 w 10000"/>
              <a:gd name="connsiteY3" fmla="*/ 0 h 7647"/>
              <a:gd name="connsiteX0" fmla="*/ 0 w 3884"/>
              <a:gd name="connsiteY0" fmla="*/ 9744 h 9744"/>
              <a:gd name="connsiteX1" fmla="*/ 1750 w 3884"/>
              <a:gd name="connsiteY1" fmla="*/ 6837 h 9744"/>
              <a:gd name="connsiteX2" fmla="*/ 3884 w 3884"/>
              <a:gd name="connsiteY2" fmla="*/ 0 h 9744"/>
            </a:gdLst>
            <a:ahLst/>
            <a:cxnLst>
              <a:cxn ang="0">
                <a:pos x="connsiteX0" y="connsiteY0"/>
              </a:cxn>
              <a:cxn ang="0">
                <a:pos x="connsiteX1" y="connsiteY1"/>
              </a:cxn>
              <a:cxn ang="0">
                <a:pos x="connsiteX2" y="connsiteY2"/>
              </a:cxn>
            </a:cxnLst>
            <a:rect l="l" t="t" r="r" b="b"/>
            <a:pathLst>
              <a:path w="3884" h="9744">
                <a:moveTo>
                  <a:pt x="0" y="9744"/>
                </a:moveTo>
                <a:lnTo>
                  <a:pt x="1750" y="6837"/>
                </a:lnTo>
                <a:lnTo>
                  <a:pt x="3884" y="0"/>
                </a:lnTo>
              </a:path>
            </a:pathLst>
          </a:custGeom>
          <a:noFill/>
          <a:ln w="38100" cap="flat" cmpd="sng">
            <a:solidFill>
              <a:srgbClr val="FFCC00"/>
            </a:solidFill>
            <a:prstDash val="solid"/>
            <a:round/>
            <a:headEnd type="none" w="med" len="med"/>
            <a:tailEnd type="none" w="med" len="med"/>
          </a:ln>
          <a:effectLst/>
        </p:spPr>
        <p:txBody>
          <a:bodyPr wrap="none" lIns="26661" tIns="13330" rIns="26661" bIns="13330" anchor="ctr"/>
          <a:lstStyle/>
          <a:p>
            <a:endParaRPr lang="en-US"/>
          </a:p>
        </p:txBody>
      </p:sp>
      <p:sp>
        <p:nvSpPr>
          <p:cNvPr id="15" name="Freeform 18"/>
          <p:cNvSpPr>
            <a:spLocks noChangeAspect="1"/>
          </p:cNvSpPr>
          <p:nvPr/>
        </p:nvSpPr>
        <p:spPr bwMode="auto">
          <a:xfrm>
            <a:off x="2042624" y="3135877"/>
            <a:ext cx="1589664" cy="9118"/>
          </a:xfrm>
          <a:custGeom>
            <a:avLst/>
            <a:gdLst>
              <a:gd name="connsiteX0" fmla="*/ 9357 w 9357"/>
              <a:gd name="connsiteY0" fmla="*/ 2526 h 5152"/>
              <a:gd name="connsiteX1" fmla="*/ 2572 w 9357"/>
              <a:gd name="connsiteY1" fmla="*/ 5152 h 5152"/>
              <a:gd name="connsiteX2" fmla="*/ 0 w 9357"/>
              <a:gd name="connsiteY2" fmla="*/ 0 h 5152"/>
              <a:gd name="connsiteX0" fmla="*/ 7251 w 7251"/>
              <a:gd name="connsiteY0" fmla="*/ 0 h 5097"/>
              <a:gd name="connsiteX1" fmla="*/ 0 w 7251"/>
              <a:gd name="connsiteY1" fmla="*/ 5097 h 5097"/>
              <a:gd name="connsiteX0" fmla="*/ 15715 w 15715"/>
              <a:gd name="connsiteY0" fmla="*/ 0 h 776"/>
              <a:gd name="connsiteX1" fmla="*/ 0 w 15715"/>
              <a:gd name="connsiteY1" fmla="*/ 776 h 776"/>
            </a:gdLst>
            <a:ahLst/>
            <a:cxnLst>
              <a:cxn ang="0">
                <a:pos x="connsiteX0" y="connsiteY0"/>
              </a:cxn>
              <a:cxn ang="0">
                <a:pos x="connsiteX1" y="connsiteY1"/>
              </a:cxn>
            </a:cxnLst>
            <a:rect l="l" t="t" r="r" b="b"/>
            <a:pathLst>
              <a:path w="15715" h="776">
                <a:moveTo>
                  <a:pt x="15715" y="0"/>
                </a:moveTo>
                <a:lnTo>
                  <a:pt x="0" y="776"/>
                </a:lnTo>
              </a:path>
            </a:pathLst>
          </a:custGeom>
          <a:noFill/>
          <a:ln w="38100" cap="flat" cmpd="sng">
            <a:solidFill>
              <a:srgbClr val="FFCC00"/>
            </a:solidFill>
            <a:prstDash val="solid"/>
            <a:round/>
            <a:headEnd type="none" w="med" len="med"/>
            <a:tailEnd type="none" w="med" len="med"/>
          </a:ln>
          <a:effectLst/>
        </p:spPr>
        <p:txBody>
          <a:bodyPr wrap="none" lIns="26661" tIns="13330" rIns="26661" bIns="13330" anchor="ctr"/>
          <a:lstStyle/>
          <a:p>
            <a:endParaRPr lang="en-US"/>
          </a:p>
        </p:txBody>
      </p:sp>
      <p:sp>
        <p:nvSpPr>
          <p:cNvPr id="16" name="Freeform 19"/>
          <p:cNvSpPr>
            <a:spLocks noChangeAspect="1"/>
          </p:cNvSpPr>
          <p:nvPr/>
        </p:nvSpPr>
        <p:spPr bwMode="auto">
          <a:xfrm>
            <a:off x="3690056" y="3087688"/>
            <a:ext cx="392465" cy="35223"/>
          </a:xfrm>
          <a:custGeom>
            <a:avLst/>
            <a:gdLst/>
            <a:ahLst/>
            <a:cxnLst>
              <a:cxn ang="0">
                <a:pos x="0" y="23"/>
              </a:cxn>
              <a:cxn ang="0">
                <a:pos x="303" y="0"/>
              </a:cxn>
            </a:cxnLst>
            <a:rect l="0" t="0" r="r" b="b"/>
            <a:pathLst>
              <a:path w="303" h="23">
                <a:moveTo>
                  <a:pt x="0" y="23"/>
                </a:moveTo>
                <a:lnTo>
                  <a:pt x="303" y="0"/>
                </a:lnTo>
              </a:path>
            </a:pathLst>
          </a:custGeom>
          <a:noFill/>
          <a:ln w="38100" cap="flat" cmpd="sng">
            <a:solidFill>
              <a:srgbClr val="FFCC00"/>
            </a:solidFill>
            <a:prstDash val="sysDot"/>
            <a:round/>
            <a:headEnd type="none" w="med" len="med"/>
            <a:tailEnd type="none" w="med" len="med"/>
          </a:ln>
          <a:effectLst/>
        </p:spPr>
        <p:txBody>
          <a:bodyPr wrap="none" lIns="26661" tIns="13330" rIns="26661" bIns="13330" anchor="ctr"/>
          <a:lstStyle/>
          <a:p>
            <a:endParaRPr lang="en-US"/>
          </a:p>
        </p:txBody>
      </p:sp>
      <p:sp>
        <p:nvSpPr>
          <p:cNvPr id="17" name="Freeform 21"/>
          <p:cNvSpPr>
            <a:spLocks noChangeAspect="1"/>
          </p:cNvSpPr>
          <p:nvPr/>
        </p:nvSpPr>
        <p:spPr bwMode="auto">
          <a:xfrm>
            <a:off x="4818945" y="1143000"/>
            <a:ext cx="1553104" cy="2989461"/>
          </a:xfrm>
          <a:custGeom>
            <a:avLst/>
            <a:gdLst/>
            <a:ahLst/>
            <a:cxnLst>
              <a:cxn ang="0">
                <a:pos x="0" y="0"/>
              </a:cxn>
              <a:cxn ang="0">
                <a:pos x="166" y="147"/>
              </a:cxn>
              <a:cxn ang="0">
                <a:pos x="280" y="1068"/>
              </a:cxn>
              <a:cxn ang="0">
                <a:pos x="624" y="1314"/>
              </a:cxn>
              <a:cxn ang="0">
                <a:pos x="1334" y="1436"/>
              </a:cxn>
              <a:cxn ang="0">
                <a:pos x="2236" y="1572"/>
              </a:cxn>
              <a:cxn ang="0">
                <a:pos x="2482" y="2056"/>
              </a:cxn>
              <a:cxn ang="0">
                <a:pos x="2353" y="2956"/>
              </a:cxn>
              <a:cxn ang="0">
                <a:pos x="2477" y="3481"/>
              </a:cxn>
              <a:cxn ang="0">
                <a:pos x="2245" y="4217"/>
              </a:cxn>
              <a:cxn ang="0">
                <a:pos x="2151" y="4707"/>
              </a:cxn>
              <a:cxn ang="0">
                <a:pos x="2306" y="4995"/>
              </a:cxn>
              <a:cxn ang="0">
                <a:pos x="2506" y="5135"/>
              </a:cxn>
              <a:cxn ang="0">
                <a:pos x="2700" y="5430"/>
              </a:cxn>
              <a:cxn ang="0">
                <a:pos x="3008" y="5746"/>
              </a:cxn>
              <a:cxn ang="0">
                <a:pos x="3378" y="6026"/>
              </a:cxn>
              <a:cxn ang="0">
                <a:pos x="3522" y="6017"/>
              </a:cxn>
            </a:cxnLst>
            <a:rect l="0" t="0" r="r" b="b"/>
            <a:pathLst>
              <a:path w="3522" h="6026">
                <a:moveTo>
                  <a:pt x="0" y="0"/>
                </a:moveTo>
                <a:lnTo>
                  <a:pt x="166" y="147"/>
                </a:lnTo>
                <a:lnTo>
                  <a:pt x="280" y="1068"/>
                </a:lnTo>
                <a:cubicBezTo>
                  <a:pt x="356" y="1262"/>
                  <a:pt x="447" y="1253"/>
                  <a:pt x="624" y="1314"/>
                </a:cubicBezTo>
                <a:lnTo>
                  <a:pt x="1334" y="1436"/>
                </a:lnTo>
                <a:lnTo>
                  <a:pt x="2236" y="1572"/>
                </a:lnTo>
                <a:cubicBezTo>
                  <a:pt x="2430" y="1679"/>
                  <a:pt x="2465" y="1825"/>
                  <a:pt x="2482" y="2056"/>
                </a:cubicBezTo>
                <a:lnTo>
                  <a:pt x="2353" y="2956"/>
                </a:lnTo>
                <a:lnTo>
                  <a:pt x="2477" y="3481"/>
                </a:lnTo>
                <a:cubicBezTo>
                  <a:pt x="2459" y="3691"/>
                  <a:pt x="2297" y="4013"/>
                  <a:pt x="2245" y="4217"/>
                </a:cubicBezTo>
                <a:cubicBezTo>
                  <a:pt x="2192" y="4424"/>
                  <a:pt x="2142" y="4579"/>
                  <a:pt x="2151" y="4707"/>
                </a:cubicBezTo>
                <a:lnTo>
                  <a:pt x="2306" y="4995"/>
                </a:lnTo>
                <a:lnTo>
                  <a:pt x="2506" y="5135"/>
                </a:lnTo>
                <a:lnTo>
                  <a:pt x="2700" y="5430"/>
                </a:lnTo>
                <a:lnTo>
                  <a:pt x="3008" y="5746"/>
                </a:lnTo>
                <a:lnTo>
                  <a:pt x="3378" y="6026"/>
                </a:lnTo>
                <a:lnTo>
                  <a:pt x="3522" y="6017"/>
                </a:ln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sp>
        <p:nvSpPr>
          <p:cNvPr id="18" name="Freeform 22"/>
          <p:cNvSpPr>
            <a:spLocks noChangeAspect="1"/>
          </p:cNvSpPr>
          <p:nvPr/>
        </p:nvSpPr>
        <p:spPr bwMode="auto">
          <a:xfrm>
            <a:off x="4409722" y="2587625"/>
            <a:ext cx="1368778" cy="989211"/>
          </a:xfrm>
          <a:custGeom>
            <a:avLst/>
            <a:gdLst/>
            <a:ahLst/>
            <a:cxnLst>
              <a:cxn ang="0">
                <a:pos x="3104" y="1904"/>
              </a:cxn>
              <a:cxn ang="0">
                <a:pos x="2602" y="1780"/>
              </a:cxn>
              <a:cxn ang="0">
                <a:pos x="1171" y="620"/>
              </a:cxn>
              <a:cxn ang="0">
                <a:pos x="901" y="266"/>
              </a:cxn>
              <a:cxn ang="0">
                <a:pos x="707" y="38"/>
              </a:cxn>
              <a:cxn ang="0">
                <a:pos x="0" y="33"/>
              </a:cxn>
            </a:cxnLst>
            <a:rect l="0" t="0" r="r" b="b"/>
            <a:pathLst>
              <a:path w="3104" h="1994">
                <a:moveTo>
                  <a:pt x="3104" y="1904"/>
                </a:moveTo>
                <a:cubicBezTo>
                  <a:pt x="3020" y="1882"/>
                  <a:pt x="2924" y="1994"/>
                  <a:pt x="2602" y="1780"/>
                </a:cubicBezTo>
                <a:cubicBezTo>
                  <a:pt x="2280" y="1566"/>
                  <a:pt x="1455" y="873"/>
                  <a:pt x="1171" y="620"/>
                </a:cubicBezTo>
                <a:cubicBezTo>
                  <a:pt x="888" y="368"/>
                  <a:pt x="978" y="362"/>
                  <a:pt x="901" y="266"/>
                </a:cubicBezTo>
                <a:cubicBezTo>
                  <a:pt x="824" y="169"/>
                  <a:pt x="857" y="77"/>
                  <a:pt x="707" y="38"/>
                </a:cubicBezTo>
                <a:cubicBezTo>
                  <a:pt x="557" y="0"/>
                  <a:pt x="147" y="35"/>
                  <a:pt x="0" y="33"/>
                </a:cubicBez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pic>
        <p:nvPicPr>
          <p:cNvPr id="19" name="Picture 23" descr="64"/>
          <p:cNvPicPr>
            <a:picLocks noChangeAspect="1" noChangeArrowheads="1"/>
          </p:cNvPicPr>
          <p:nvPr/>
        </p:nvPicPr>
        <p:blipFill>
          <a:blip r:embed="rId3" cstate="screen"/>
          <a:srcRect/>
          <a:stretch>
            <a:fillRect/>
          </a:stretch>
        </p:blipFill>
        <p:spPr bwMode="auto">
          <a:xfrm>
            <a:off x="5288139" y="1727895"/>
            <a:ext cx="246504" cy="285254"/>
          </a:xfrm>
          <a:prstGeom prst="rect">
            <a:avLst/>
          </a:prstGeom>
          <a:noFill/>
        </p:spPr>
      </p:pic>
      <p:pic>
        <p:nvPicPr>
          <p:cNvPr id="20" name="Picture 24" descr="564"/>
          <p:cNvPicPr>
            <a:picLocks noChangeAspect="1" noChangeArrowheads="1"/>
          </p:cNvPicPr>
          <p:nvPr/>
        </p:nvPicPr>
        <p:blipFill>
          <a:blip r:embed="rId4" cstate="screen"/>
          <a:srcRect/>
          <a:stretch>
            <a:fillRect/>
          </a:stretch>
        </p:blipFill>
        <p:spPr bwMode="auto">
          <a:xfrm>
            <a:off x="5115278" y="3052961"/>
            <a:ext cx="246504" cy="285254"/>
          </a:xfrm>
          <a:prstGeom prst="rect">
            <a:avLst/>
          </a:prstGeom>
          <a:noFill/>
        </p:spPr>
      </p:pic>
      <p:sp>
        <p:nvSpPr>
          <p:cNvPr id="21" name="Freeform 26"/>
          <p:cNvSpPr>
            <a:spLocks noChangeAspect="1"/>
          </p:cNvSpPr>
          <p:nvPr/>
        </p:nvSpPr>
        <p:spPr bwMode="auto">
          <a:xfrm>
            <a:off x="1370101" y="1080989"/>
            <a:ext cx="517701" cy="1078508"/>
          </a:xfrm>
          <a:custGeom>
            <a:avLst/>
            <a:gdLst/>
            <a:ahLst/>
            <a:cxnLst>
              <a:cxn ang="0">
                <a:pos x="22" y="25"/>
              </a:cxn>
              <a:cxn ang="0">
                <a:pos x="49" y="84"/>
              </a:cxn>
              <a:cxn ang="0">
                <a:pos x="313" y="529"/>
              </a:cxn>
              <a:cxn ang="0">
                <a:pos x="400" y="715"/>
              </a:cxn>
            </a:cxnLst>
            <a:rect l="0" t="0" r="r" b="b"/>
            <a:pathLst>
              <a:path w="400" h="715">
                <a:moveTo>
                  <a:pt x="22" y="25"/>
                </a:moveTo>
                <a:cubicBezTo>
                  <a:pt x="26" y="35"/>
                  <a:pt x="0" y="0"/>
                  <a:pt x="49" y="84"/>
                </a:cubicBezTo>
                <a:cubicBezTo>
                  <a:pt x="98" y="168"/>
                  <a:pt x="255" y="424"/>
                  <a:pt x="313" y="529"/>
                </a:cubicBezTo>
                <a:cubicBezTo>
                  <a:pt x="371" y="634"/>
                  <a:pt x="382" y="677"/>
                  <a:pt x="400" y="715"/>
                </a:cubicBez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sp>
        <p:nvSpPr>
          <p:cNvPr id="22" name="Freeform 30"/>
          <p:cNvSpPr>
            <a:spLocks noChangeAspect="1"/>
          </p:cNvSpPr>
          <p:nvPr/>
        </p:nvSpPr>
        <p:spPr bwMode="auto">
          <a:xfrm>
            <a:off x="1350460" y="5245467"/>
            <a:ext cx="1673931" cy="283270"/>
          </a:xfrm>
          <a:custGeom>
            <a:avLst/>
            <a:gdLst/>
            <a:ahLst/>
            <a:cxnLst>
              <a:cxn ang="0">
                <a:pos x="1293" y="0"/>
              </a:cxn>
              <a:cxn ang="0">
                <a:pos x="856" y="2"/>
              </a:cxn>
              <a:cxn ang="0">
                <a:pos x="653" y="83"/>
              </a:cxn>
              <a:cxn ang="0">
                <a:pos x="0" y="188"/>
              </a:cxn>
            </a:cxnLst>
            <a:rect l="0" t="0" r="r" b="b"/>
            <a:pathLst>
              <a:path w="1293" h="188">
                <a:moveTo>
                  <a:pt x="1293" y="0"/>
                </a:moveTo>
                <a:lnTo>
                  <a:pt x="856" y="2"/>
                </a:lnTo>
                <a:lnTo>
                  <a:pt x="653" y="83"/>
                </a:lnTo>
                <a:cubicBezTo>
                  <a:pt x="510" y="114"/>
                  <a:pt x="136" y="166"/>
                  <a:pt x="0" y="188"/>
                </a:cubicBez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sp>
        <p:nvSpPr>
          <p:cNvPr id="23" name="Freeform 31"/>
          <p:cNvSpPr>
            <a:spLocks noChangeAspect="1"/>
          </p:cNvSpPr>
          <p:nvPr/>
        </p:nvSpPr>
        <p:spPr bwMode="auto">
          <a:xfrm>
            <a:off x="2004419" y="2520652"/>
            <a:ext cx="108920" cy="591344"/>
          </a:xfrm>
          <a:custGeom>
            <a:avLst/>
            <a:gdLst/>
            <a:ahLst/>
            <a:cxnLst>
              <a:cxn ang="0">
                <a:pos x="3" y="0"/>
              </a:cxn>
              <a:cxn ang="0">
                <a:pos x="105" y="240"/>
              </a:cxn>
              <a:cxn ang="0">
                <a:pos x="88" y="391"/>
              </a:cxn>
              <a:cxn ang="0">
                <a:pos x="0" y="564"/>
              </a:cxn>
            </a:cxnLst>
            <a:rect l="0" t="0" r="r" b="b"/>
            <a:pathLst>
              <a:path w="119" h="564">
                <a:moveTo>
                  <a:pt x="3" y="0"/>
                </a:moveTo>
                <a:cubicBezTo>
                  <a:pt x="20" y="40"/>
                  <a:pt x="91" y="175"/>
                  <a:pt x="105" y="240"/>
                </a:cubicBezTo>
                <a:cubicBezTo>
                  <a:pt x="119" y="305"/>
                  <a:pt x="105" y="337"/>
                  <a:pt x="88" y="391"/>
                </a:cubicBezTo>
                <a:cubicBezTo>
                  <a:pt x="71" y="445"/>
                  <a:pt x="18" y="528"/>
                  <a:pt x="0" y="564"/>
                </a:cubicBez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sp>
        <p:nvSpPr>
          <p:cNvPr id="24" name="Freeform 33"/>
          <p:cNvSpPr>
            <a:spLocks noChangeAspect="1"/>
          </p:cNvSpPr>
          <p:nvPr/>
        </p:nvSpPr>
        <p:spPr bwMode="auto">
          <a:xfrm>
            <a:off x="1332177" y="3133033"/>
            <a:ext cx="2222500" cy="2432147"/>
          </a:xfrm>
          <a:custGeom>
            <a:avLst/>
            <a:gdLst>
              <a:gd name="connsiteX0" fmla="*/ 8019 w 10000"/>
              <a:gd name="connsiteY0" fmla="*/ 0 h 9910"/>
              <a:gd name="connsiteX1" fmla="*/ 9213 w 10000"/>
              <a:gd name="connsiteY1" fmla="*/ 698 h 9910"/>
              <a:gd name="connsiteX2" fmla="*/ 9563 w 10000"/>
              <a:gd name="connsiteY2" fmla="*/ 1756 h 9910"/>
              <a:gd name="connsiteX3" fmla="*/ 10000 w 10000"/>
              <a:gd name="connsiteY3" fmla="*/ 4545 h 9910"/>
              <a:gd name="connsiteX4" fmla="*/ 9190 w 10000"/>
              <a:gd name="connsiteY4" fmla="*/ 6102 h 9910"/>
              <a:gd name="connsiteX5" fmla="*/ 8811 w 10000"/>
              <a:gd name="connsiteY5" fmla="*/ 7237 h 9910"/>
              <a:gd name="connsiteX6" fmla="*/ 7867 w 10000"/>
              <a:gd name="connsiteY6" fmla="*/ 8102 h 9910"/>
              <a:gd name="connsiteX7" fmla="*/ 7552 w 10000"/>
              <a:gd name="connsiteY7" fmla="*/ 8698 h 9910"/>
              <a:gd name="connsiteX8" fmla="*/ 5157 w 10000"/>
              <a:gd name="connsiteY8" fmla="*/ 8718 h 9910"/>
              <a:gd name="connsiteX9" fmla="*/ 3934 w 10000"/>
              <a:gd name="connsiteY9" fmla="*/ 9275 h 9910"/>
              <a:gd name="connsiteX10" fmla="*/ 0 w 10000"/>
              <a:gd name="connsiteY10" fmla="*/ 9910 h 9910"/>
              <a:gd name="connsiteX0" fmla="*/ 9213 w 10000"/>
              <a:gd name="connsiteY0" fmla="*/ 0 h 9296"/>
              <a:gd name="connsiteX1" fmla="*/ 9563 w 10000"/>
              <a:gd name="connsiteY1" fmla="*/ 1068 h 9296"/>
              <a:gd name="connsiteX2" fmla="*/ 10000 w 10000"/>
              <a:gd name="connsiteY2" fmla="*/ 3882 h 9296"/>
              <a:gd name="connsiteX3" fmla="*/ 9190 w 10000"/>
              <a:gd name="connsiteY3" fmla="*/ 5453 h 9296"/>
              <a:gd name="connsiteX4" fmla="*/ 8811 w 10000"/>
              <a:gd name="connsiteY4" fmla="*/ 6599 h 9296"/>
              <a:gd name="connsiteX5" fmla="*/ 7867 w 10000"/>
              <a:gd name="connsiteY5" fmla="*/ 7472 h 9296"/>
              <a:gd name="connsiteX6" fmla="*/ 7552 w 10000"/>
              <a:gd name="connsiteY6" fmla="*/ 8073 h 9296"/>
              <a:gd name="connsiteX7" fmla="*/ 5157 w 10000"/>
              <a:gd name="connsiteY7" fmla="*/ 8093 h 9296"/>
              <a:gd name="connsiteX8" fmla="*/ 3934 w 10000"/>
              <a:gd name="connsiteY8" fmla="*/ 8655 h 9296"/>
              <a:gd name="connsiteX9" fmla="*/ 0 w 10000"/>
              <a:gd name="connsiteY9" fmla="*/ 9296 h 9296"/>
              <a:gd name="connsiteX0" fmla="*/ 9213 w 10000"/>
              <a:gd name="connsiteY0" fmla="*/ 1232 h 11232"/>
              <a:gd name="connsiteX1" fmla="*/ 9178 w 10000"/>
              <a:gd name="connsiteY1" fmla="*/ 191 h 11232"/>
              <a:gd name="connsiteX2" fmla="*/ 9563 w 10000"/>
              <a:gd name="connsiteY2" fmla="*/ 2381 h 11232"/>
              <a:gd name="connsiteX3" fmla="*/ 10000 w 10000"/>
              <a:gd name="connsiteY3" fmla="*/ 5408 h 11232"/>
              <a:gd name="connsiteX4" fmla="*/ 9190 w 10000"/>
              <a:gd name="connsiteY4" fmla="*/ 7098 h 11232"/>
              <a:gd name="connsiteX5" fmla="*/ 8811 w 10000"/>
              <a:gd name="connsiteY5" fmla="*/ 8331 h 11232"/>
              <a:gd name="connsiteX6" fmla="*/ 7867 w 10000"/>
              <a:gd name="connsiteY6" fmla="*/ 9270 h 11232"/>
              <a:gd name="connsiteX7" fmla="*/ 7552 w 10000"/>
              <a:gd name="connsiteY7" fmla="*/ 9916 h 11232"/>
              <a:gd name="connsiteX8" fmla="*/ 5157 w 10000"/>
              <a:gd name="connsiteY8" fmla="*/ 9938 h 11232"/>
              <a:gd name="connsiteX9" fmla="*/ 3934 w 10000"/>
              <a:gd name="connsiteY9" fmla="*/ 10542 h 11232"/>
              <a:gd name="connsiteX10" fmla="*/ 0 w 10000"/>
              <a:gd name="connsiteY10" fmla="*/ 11232 h 11232"/>
              <a:gd name="connsiteX0" fmla="*/ 9178 w 10000"/>
              <a:gd name="connsiteY0" fmla="*/ 0 h 11041"/>
              <a:gd name="connsiteX1" fmla="*/ 9563 w 10000"/>
              <a:gd name="connsiteY1" fmla="*/ 2190 h 11041"/>
              <a:gd name="connsiteX2" fmla="*/ 10000 w 10000"/>
              <a:gd name="connsiteY2" fmla="*/ 5217 h 11041"/>
              <a:gd name="connsiteX3" fmla="*/ 9190 w 10000"/>
              <a:gd name="connsiteY3" fmla="*/ 6907 h 11041"/>
              <a:gd name="connsiteX4" fmla="*/ 8811 w 10000"/>
              <a:gd name="connsiteY4" fmla="*/ 8140 h 11041"/>
              <a:gd name="connsiteX5" fmla="*/ 7867 w 10000"/>
              <a:gd name="connsiteY5" fmla="*/ 9079 h 11041"/>
              <a:gd name="connsiteX6" fmla="*/ 7552 w 10000"/>
              <a:gd name="connsiteY6" fmla="*/ 9725 h 11041"/>
              <a:gd name="connsiteX7" fmla="*/ 5157 w 10000"/>
              <a:gd name="connsiteY7" fmla="*/ 9747 h 11041"/>
              <a:gd name="connsiteX8" fmla="*/ 3934 w 10000"/>
              <a:gd name="connsiteY8" fmla="*/ 10351 h 11041"/>
              <a:gd name="connsiteX9" fmla="*/ 0 w 10000"/>
              <a:gd name="connsiteY9" fmla="*/ 11041 h 11041"/>
              <a:gd name="connsiteX0" fmla="*/ 9178 w 10000"/>
              <a:gd name="connsiteY0" fmla="*/ 184 h 11225"/>
              <a:gd name="connsiteX1" fmla="*/ 9218 w 10000"/>
              <a:gd name="connsiteY1" fmla="*/ 365 h 11225"/>
              <a:gd name="connsiteX2" fmla="*/ 9563 w 10000"/>
              <a:gd name="connsiteY2" fmla="*/ 2374 h 11225"/>
              <a:gd name="connsiteX3" fmla="*/ 10000 w 10000"/>
              <a:gd name="connsiteY3" fmla="*/ 5401 h 11225"/>
              <a:gd name="connsiteX4" fmla="*/ 9190 w 10000"/>
              <a:gd name="connsiteY4" fmla="*/ 7091 h 11225"/>
              <a:gd name="connsiteX5" fmla="*/ 8811 w 10000"/>
              <a:gd name="connsiteY5" fmla="*/ 8324 h 11225"/>
              <a:gd name="connsiteX6" fmla="*/ 7867 w 10000"/>
              <a:gd name="connsiteY6" fmla="*/ 9263 h 11225"/>
              <a:gd name="connsiteX7" fmla="*/ 7552 w 10000"/>
              <a:gd name="connsiteY7" fmla="*/ 9909 h 11225"/>
              <a:gd name="connsiteX8" fmla="*/ 5157 w 10000"/>
              <a:gd name="connsiteY8" fmla="*/ 9931 h 11225"/>
              <a:gd name="connsiteX9" fmla="*/ 3934 w 10000"/>
              <a:gd name="connsiteY9" fmla="*/ 10535 h 11225"/>
              <a:gd name="connsiteX10" fmla="*/ 0 w 10000"/>
              <a:gd name="connsiteY10" fmla="*/ 11225 h 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1225">
                <a:moveTo>
                  <a:pt x="9178" y="184"/>
                </a:moveTo>
                <a:cubicBezTo>
                  <a:pt x="9185" y="184"/>
                  <a:pt x="9154" y="0"/>
                  <a:pt x="9218" y="365"/>
                </a:cubicBezTo>
                <a:cubicBezTo>
                  <a:pt x="9282" y="730"/>
                  <a:pt x="9433" y="1505"/>
                  <a:pt x="9563" y="2374"/>
                </a:cubicBezTo>
                <a:cubicBezTo>
                  <a:pt x="9709" y="3383"/>
                  <a:pt x="9854" y="4392"/>
                  <a:pt x="10000" y="5401"/>
                </a:cubicBezTo>
                <a:lnTo>
                  <a:pt x="9190" y="7091"/>
                </a:lnTo>
                <a:lnTo>
                  <a:pt x="8811" y="8324"/>
                </a:lnTo>
                <a:lnTo>
                  <a:pt x="7867" y="9263"/>
                </a:lnTo>
                <a:lnTo>
                  <a:pt x="7552" y="9909"/>
                </a:lnTo>
                <a:lnTo>
                  <a:pt x="5157" y="9931"/>
                </a:lnTo>
                <a:lnTo>
                  <a:pt x="3934" y="10535"/>
                </a:lnTo>
                <a:cubicBezTo>
                  <a:pt x="3077" y="10752"/>
                  <a:pt x="822" y="11086"/>
                  <a:pt x="0" y="11225"/>
                </a:cubicBezTo>
              </a:path>
            </a:pathLst>
          </a:custGeom>
          <a:noFill/>
          <a:ln w="38100" cap="flat" cmpd="sng">
            <a:solidFill>
              <a:srgbClr val="FFCC00"/>
            </a:solidFill>
            <a:prstDash val="solid"/>
            <a:round/>
            <a:headEnd type="none" w="med" len="med"/>
            <a:tailEnd type="none" w="med" len="med"/>
          </a:ln>
          <a:effectLst/>
        </p:spPr>
        <p:txBody>
          <a:bodyPr wrap="none" lIns="26661" tIns="13330" rIns="26661" bIns="13330" anchor="ctr"/>
          <a:lstStyle/>
          <a:p>
            <a:endParaRPr lang="en-US"/>
          </a:p>
        </p:txBody>
      </p:sp>
      <p:pic>
        <p:nvPicPr>
          <p:cNvPr id="25" name="Picture 34" descr="164"/>
          <p:cNvPicPr>
            <a:picLocks noChangeAspect="1" noChangeArrowheads="1"/>
          </p:cNvPicPr>
          <p:nvPr/>
        </p:nvPicPr>
        <p:blipFill>
          <a:blip r:embed="rId5" cstate="screen"/>
          <a:srcRect/>
          <a:stretch>
            <a:fillRect/>
          </a:stretch>
        </p:blipFill>
        <p:spPr bwMode="auto">
          <a:xfrm>
            <a:off x="1844146" y="5255618"/>
            <a:ext cx="241212" cy="285254"/>
          </a:xfrm>
          <a:prstGeom prst="rect">
            <a:avLst/>
          </a:prstGeom>
          <a:noFill/>
          <a:ln w="127000">
            <a:miter lim="800000"/>
            <a:headEnd/>
            <a:tailEnd/>
          </a:ln>
        </p:spPr>
      </p:pic>
      <p:sp>
        <p:nvSpPr>
          <p:cNvPr id="26" name="Text Box 42"/>
          <p:cNvSpPr txBox="1">
            <a:spLocks noChangeAspect="1" noChangeArrowheads="1"/>
          </p:cNvSpPr>
          <p:nvPr/>
        </p:nvSpPr>
        <p:spPr bwMode="auto">
          <a:xfrm>
            <a:off x="3256854" y="5066969"/>
            <a:ext cx="401829" cy="197227"/>
          </a:xfrm>
          <a:prstGeom prst="rect">
            <a:avLst/>
          </a:prstGeom>
          <a:noFill/>
          <a:ln w="9525">
            <a:noFill/>
            <a:miter lim="800000"/>
            <a:headEnd/>
            <a:tailEnd/>
          </a:ln>
          <a:effectLst>
            <a:outerShdw dist="35921" dir="2700000" algn="ctr" rotWithShape="0">
              <a:schemeClr val="tx1"/>
            </a:outerShdw>
          </a:effectLst>
        </p:spPr>
        <p:txBody>
          <a:bodyPr wrap="none" lIns="12440" tIns="6220" rIns="12440" bIns="6220">
            <a:spAutoFit/>
          </a:bodyPr>
          <a:lstStyle/>
          <a:p>
            <a:pPr defTabSz="191624"/>
            <a:r>
              <a:rPr lang="en-US" sz="1200" baseline="0" dirty="0">
                <a:solidFill>
                  <a:schemeClr val="bg1"/>
                </a:solidFill>
                <a:latin typeface="Arial Black" pitchFamily="34" charset="0"/>
              </a:rPr>
              <a:t>APM</a:t>
            </a:r>
          </a:p>
        </p:txBody>
      </p:sp>
      <p:sp>
        <p:nvSpPr>
          <p:cNvPr id="27" name="AutoShape 35"/>
          <p:cNvSpPr>
            <a:spLocks noChangeArrowheads="1"/>
          </p:cNvSpPr>
          <p:nvPr/>
        </p:nvSpPr>
        <p:spPr bwMode="auto">
          <a:xfrm>
            <a:off x="6608921" y="1563843"/>
            <a:ext cx="2414764" cy="586540"/>
          </a:xfrm>
          <a:prstGeom prst="wedgeRectCallout">
            <a:avLst>
              <a:gd name="adj1" fmla="val -199692"/>
              <a:gd name="adj2" fmla="val 217242"/>
            </a:avLst>
          </a:prstGeom>
          <a:solidFill>
            <a:schemeClr val="bg1"/>
          </a:solidFill>
          <a:ln w="9525">
            <a:solidFill>
              <a:schemeClr val="tx1"/>
            </a:solidFill>
            <a:miter lim="800000"/>
            <a:headEnd/>
            <a:tailEnd/>
          </a:ln>
        </p:spPr>
        <p:txBody>
          <a:bodyPr lIns="53321" tIns="53321" rIns="53321" bIns="53321" anchor="ctr"/>
          <a:lstStyle/>
          <a:p>
            <a:pPr algn="ctr" defTabSz="426756"/>
            <a:r>
              <a:rPr lang="en-US" sz="1500" b="1" baseline="0" dirty="0" smtClean="0"/>
              <a:t>Patriot’s Crossing</a:t>
            </a:r>
            <a:endParaRPr lang="en-US" sz="1500" b="1" baseline="0" dirty="0"/>
          </a:p>
        </p:txBody>
      </p:sp>
      <p:sp>
        <p:nvSpPr>
          <p:cNvPr id="28" name="AutoShape 38"/>
          <p:cNvSpPr>
            <a:spLocks noChangeArrowheads="1"/>
          </p:cNvSpPr>
          <p:nvPr/>
        </p:nvSpPr>
        <p:spPr bwMode="auto">
          <a:xfrm>
            <a:off x="6612759" y="4311920"/>
            <a:ext cx="2410926" cy="575756"/>
          </a:xfrm>
          <a:prstGeom prst="wedgeRectCallout">
            <a:avLst>
              <a:gd name="adj1" fmla="val -179895"/>
              <a:gd name="adj2" fmla="val -18297"/>
            </a:avLst>
          </a:prstGeom>
          <a:solidFill>
            <a:schemeClr val="bg1"/>
          </a:solidFill>
          <a:ln w="9525">
            <a:solidFill>
              <a:schemeClr val="tx1"/>
            </a:solidFill>
            <a:miter lim="800000"/>
            <a:headEnd/>
            <a:tailEnd/>
          </a:ln>
        </p:spPr>
        <p:txBody>
          <a:bodyPr lIns="53321" tIns="53321" rIns="53321" bIns="53321" anchor="ctr"/>
          <a:lstStyle/>
          <a:p>
            <a:pPr algn="ctr" defTabSz="426756"/>
            <a:r>
              <a:rPr lang="en-US" sz="1500" b="1" baseline="0" dirty="0" smtClean="0"/>
              <a:t>Craney </a:t>
            </a:r>
            <a:r>
              <a:rPr lang="en-US" sz="1500" b="1" baseline="0" dirty="0"/>
              <a:t>Island</a:t>
            </a:r>
            <a:br>
              <a:rPr lang="en-US" sz="1500" b="1" baseline="0" dirty="0"/>
            </a:br>
            <a:r>
              <a:rPr lang="en-US" sz="1500" b="1" baseline="0" dirty="0"/>
              <a:t>Road &amp; Rail Connector</a:t>
            </a:r>
          </a:p>
        </p:txBody>
      </p:sp>
      <p:sp>
        <p:nvSpPr>
          <p:cNvPr id="29" name="AutoShape 38"/>
          <p:cNvSpPr>
            <a:spLocks noChangeArrowheads="1"/>
          </p:cNvSpPr>
          <p:nvPr/>
        </p:nvSpPr>
        <p:spPr bwMode="auto">
          <a:xfrm>
            <a:off x="6612759" y="5179359"/>
            <a:ext cx="2410926" cy="807641"/>
          </a:xfrm>
          <a:prstGeom prst="wedgeRectCallout">
            <a:avLst>
              <a:gd name="adj1" fmla="val -220660"/>
              <a:gd name="adj2" fmla="val -37119"/>
            </a:avLst>
          </a:prstGeom>
          <a:solidFill>
            <a:schemeClr val="bg1"/>
          </a:solidFill>
          <a:ln w="9525">
            <a:solidFill>
              <a:schemeClr val="tx1"/>
            </a:solidFill>
            <a:miter lim="800000"/>
            <a:headEnd/>
            <a:tailEnd/>
          </a:ln>
        </p:spPr>
        <p:txBody>
          <a:bodyPr lIns="53321" tIns="53321" rIns="53321" bIns="53321" anchor="ctr"/>
          <a:lstStyle/>
          <a:p>
            <a:pPr algn="ctr" defTabSz="426756"/>
            <a:r>
              <a:rPr lang="en-US" sz="1500" b="1" baseline="0" dirty="0"/>
              <a:t>Commonwealth Railway Safety Mainline Relocation</a:t>
            </a:r>
          </a:p>
        </p:txBody>
      </p:sp>
      <p:sp>
        <p:nvSpPr>
          <p:cNvPr id="30" name="AutoShape 38"/>
          <p:cNvSpPr>
            <a:spLocks noChangeArrowheads="1"/>
          </p:cNvSpPr>
          <p:nvPr/>
        </p:nvSpPr>
        <p:spPr bwMode="auto">
          <a:xfrm>
            <a:off x="6612759" y="3422750"/>
            <a:ext cx="2410926" cy="533301"/>
          </a:xfrm>
          <a:prstGeom prst="wedgeRectCallout">
            <a:avLst>
              <a:gd name="adj1" fmla="val -171118"/>
              <a:gd name="adj2" fmla="val 71298"/>
            </a:avLst>
          </a:prstGeom>
          <a:solidFill>
            <a:schemeClr val="bg1"/>
          </a:solidFill>
          <a:ln w="9525">
            <a:solidFill>
              <a:schemeClr val="tx1"/>
            </a:solidFill>
            <a:miter lim="800000"/>
            <a:headEnd/>
            <a:tailEnd/>
          </a:ln>
        </p:spPr>
        <p:txBody>
          <a:bodyPr lIns="53321" tIns="53321" rIns="53321" bIns="53321" anchor="ctr"/>
          <a:lstStyle/>
          <a:p>
            <a:pPr algn="ctr" defTabSz="426756"/>
            <a:r>
              <a:rPr lang="en-US" sz="1500" b="1" baseline="0" dirty="0" smtClean="0"/>
              <a:t>Craney </a:t>
            </a:r>
            <a:r>
              <a:rPr lang="en-US" sz="1500" b="1" baseline="0" dirty="0"/>
              <a:t>Island </a:t>
            </a:r>
            <a:endParaRPr lang="en-US" sz="1500" b="1" baseline="0" dirty="0" smtClean="0"/>
          </a:p>
          <a:p>
            <a:pPr algn="ctr" defTabSz="426756"/>
            <a:r>
              <a:rPr lang="en-US" sz="1500" b="1" baseline="0" dirty="0" smtClean="0"/>
              <a:t>Marine </a:t>
            </a:r>
            <a:r>
              <a:rPr lang="en-US" sz="1500" b="1" baseline="0" dirty="0"/>
              <a:t>Terminal</a:t>
            </a:r>
          </a:p>
        </p:txBody>
      </p:sp>
      <p:sp>
        <p:nvSpPr>
          <p:cNvPr id="31" name="AutoShape 35"/>
          <p:cNvSpPr>
            <a:spLocks noChangeArrowheads="1"/>
          </p:cNvSpPr>
          <p:nvPr/>
        </p:nvSpPr>
        <p:spPr bwMode="auto">
          <a:xfrm>
            <a:off x="6608921" y="2529047"/>
            <a:ext cx="2414764" cy="501394"/>
          </a:xfrm>
          <a:prstGeom prst="wedgeRectCallout">
            <a:avLst>
              <a:gd name="adj1" fmla="val -119564"/>
              <a:gd name="adj2" fmla="val 37065"/>
            </a:avLst>
          </a:prstGeom>
          <a:solidFill>
            <a:schemeClr val="bg1"/>
          </a:solidFill>
          <a:ln w="9525">
            <a:solidFill>
              <a:schemeClr val="tx1"/>
            </a:solidFill>
            <a:miter lim="800000"/>
            <a:headEnd/>
            <a:tailEnd/>
          </a:ln>
        </p:spPr>
        <p:txBody>
          <a:bodyPr lIns="53321" tIns="53321" rIns="53321" bIns="53321" anchor="ctr"/>
          <a:lstStyle/>
          <a:p>
            <a:pPr algn="ctr" defTabSz="426756"/>
            <a:r>
              <a:rPr lang="en-US" sz="1500" b="1" baseline="0" dirty="0" smtClean="0"/>
              <a:t>I-564 Connector</a:t>
            </a:r>
            <a:endParaRPr lang="en-US" sz="1500" b="1" baseline="0" dirty="0"/>
          </a:p>
        </p:txBody>
      </p:sp>
      <p:sp>
        <p:nvSpPr>
          <p:cNvPr id="32" name="Freeform 17"/>
          <p:cNvSpPr>
            <a:spLocks noChangeAspect="1"/>
          </p:cNvSpPr>
          <p:nvPr/>
        </p:nvSpPr>
        <p:spPr bwMode="auto">
          <a:xfrm>
            <a:off x="4447046" y="2944760"/>
            <a:ext cx="535082" cy="38053"/>
          </a:xfrm>
          <a:custGeom>
            <a:avLst/>
            <a:gdLst>
              <a:gd name="connsiteX0" fmla="*/ 0 w 10000"/>
              <a:gd name="connsiteY0" fmla="*/ 10000 h 10000"/>
              <a:gd name="connsiteX1" fmla="*/ 3884 w 10000"/>
              <a:gd name="connsiteY1" fmla="*/ 2645 h 10000"/>
              <a:gd name="connsiteX2" fmla="*/ 5662 w 10000"/>
              <a:gd name="connsiteY2" fmla="*/ 1645 h 10000"/>
              <a:gd name="connsiteX3" fmla="*/ 8751 w 10000"/>
              <a:gd name="connsiteY3" fmla="*/ 129 h 10000"/>
              <a:gd name="connsiteX4" fmla="*/ 10000 w 10000"/>
              <a:gd name="connsiteY4" fmla="*/ 2452 h 10000"/>
              <a:gd name="connsiteX0" fmla="*/ 0 w 6116"/>
              <a:gd name="connsiteY0" fmla="*/ 2645 h 2645"/>
              <a:gd name="connsiteX1" fmla="*/ 1778 w 6116"/>
              <a:gd name="connsiteY1" fmla="*/ 1645 h 2645"/>
              <a:gd name="connsiteX2" fmla="*/ 4867 w 6116"/>
              <a:gd name="connsiteY2" fmla="*/ 129 h 2645"/>
              <a:gd name="connsiteX3" fmla="*/ 6116 w 6116"/>
              <a:gd name="connsiteY3" fmla="*/ 2452 h 2645"/>
            </a:gdLst>
            <a:ahLst/>
            <a:cxnLst>
              <a:cxn ang="0">
                <a:pos x="connsiteX0" y="connsiteY0"/>
              </a:cxn>
              <a:cxn ang="0">
                <a:pos x="connsiteX1" y="connsiteY1"/>
              </a:cxn>
              <a:cxn ang="0">
                <a:pos x="connsiteX2" y="connsiteY2"/>
              </a:cxn>
              <a:cxn ang="0">
                <a:pos x="connsiteX3" y="connsiteY3"/>
              </a:cxn>
            </a:cxnLst>
            <a:rect l="l" t="t" r="r" b="b"/>
            <a:pathLst>
              <a:path w="6116" h="2645">
                <a:moveTo>
                  <a:pt x="0" y="2645"/>
                </a:moveTo>
                <a:lnTo>
                  <a:pt x="1778" y="1645"/>
                </a:lnTo>
                <a:cubicBezTo>
                  <a:pt x="2587" y="1226"/>
                  <a:pt x="4143" y="0"/>
                  <a:pt x="4867" y="129"/>
                </a:cubicBezTo>
                <a:cubicBezTo>
                  <a:pt x="5591" y="258"/>
                  <a:pt x="5856" y="1968"/>
                  <a:pt x="6116" y="2452"/>
                </a:cubicBezTo>
              </a:path>
            </a:pathLst>
          </a:custGeom>
          <a:noFill/>
          <a:ln w="38100" cap="flat" cmpd="sng">
            <a:solidFill>
              <a:srgbClr val="C00000"/>
            </a:solidFill>
            <a:prstDash val="solid"/>
            <a:round/>
            <a:headEnd type="none" w="med" len="med"/>
            <a:tailEnd type="none" w="med" len="med"/>
          </a:ln>
          <a:effectLst/>
        </p:spPr>
        <p:txBody>
          <a:bodyPr wrap="none" lIns="26661" tIns="13330" rIns="26661" bIns="13330" anchor="ctr"/>
          <a:lstStyle/>
          <a:p>
            <a:endParaRPr lang="en-US"/>
          </a:p>
        </p:txBody>
      </p:sp>
      <p:sp>
        <p:nvSpPr>
          <p:cNvPr id="33" name="Text Box 11"/>
          <p:cNvSpPr txBox="1">
            <a:spLocks noChangeAspect="1" noChangeArrowheads="1"/>
          </p:cNvSpPr>
          <p:nvPr/>
        </p:nvSpPr>
        <p:spPr bwMode="auto">
          <a:xfrm>
            <a:off x="4994893" y="1240339"/>
            <a:ext cx="1315861" cy="381893"/>
          </a:xfrm>
          <a:prstGeom prst="rect">
            <a:avLst/>
          </a:prstGeom>
          <a:noFill/>
          <a:ln w="9525">
            <a:noFill/>
            <a:miter lim="800000"/>
            <a:headEnd/>
            <a:tailEnd/>
          </a:ln>
          <a:effectLst>
            <a:outerShdw dist="35921" dir="2700000" algn="ctr" rotWithShape="0">
              <a:schemeClr val="tx1"/>
            </a:outerShdw>
          </a:effectLst>
        </p:spPr>
        <p:txBody>
          <a:bodyPr lIns="12440" tIns="6220" rIns="12440" bIns="6220">
            <a:spAutoFit/>
          </a:bodyPr>
          <a:lstStyle/>
          <a:p>
            <a:pPr algn="ctr" defTabSz="191624"/>
            <a:r>
              <a:rPr lang="en-US" sz="1200" b="1" baseline="0" dirty="0">
                <a:solidFill>
                  <a:schemeClr val="bg1"/>
                </a:solidFill>
              </a:rPr>
              <a:t>Chesapeake</a:t>
            </a:r>
            <a:br>
              <a:rPr lang="en-US" sz="1200" b="1" baseline="0" dirty="0">
                <a:solidFill>
                  <a:schemeClr val="bg1"/>
                </a:solidFill>
              </a:rPr>
            </a:br>
            <a:r>
              <a:rPr lang="en-US" sz="1200" b="1" baseline="0" dirty="0">
                <a:solidFill>
                  <a:schemeClr val="bg1"/>
                </a:solidFill>
              </a:rPr>
              <a:t>Bay</a:t>
            </a:r>
          </a:p>
        </p:txBody>
      </p:sp>
      <p:sp>
        <p:nvSpPr>
          <p:cNvPr id="34" name="Freeform 33"/>
          <p:cNvSpPr>
            <a:spLocks noChangeAspect="1"/>
          </p:cNvSpPr>
          <p:nvPr/>
        </p:nvSpPr>
        <p:spPr bwMode="auto">
          <a:xfrm>
            <a:off x="3026199" y="4290877"/>
            <a:ext cx="544068" cy="976628"/>
          </a:xfrm>
          <a:custGeom>
            <a:avLst/>
            <a:gdLst>
              <a:gd name="connsiteX0" fmla="*/ 8019 w 10000"/>
              <a:gd name="connsiteY0" fmla="*/ 0 h 9910"/>
              <a:gd name="connsiteX1" fmla="*/ 9213 w 10000"/>
              <a:gd name="connsiteY1" fmla="*/ 698 h 9910"/>
              <a:gd name="connsiteX2" fmla="*/ 9563 w 10000"/>
              <a:gd name="connsiteY2" fmla="*/ 1756 h 9910"/>
              <a:gd name="connsiteX3" fmla="*/ 10000 w 10000"/>
              <a:gd name="connsiteY3" fmla="*/ 4545 h 9910"/>
              <a:gd name="connsiteX4" fmla="*/ 9190 w 10000"/>
              <a:gd name="connsiteY4" fmla="*/ 6102 h 9910"/>
              <a:gd name="connsiteX5" fmla="*/ 8811 w 10000"/>
              <a:gd name="connsiteY5" fmla="*/ 7237 h 9910"/>
              <a:gd name="connsiteX6" fmla="*/ 7867 w 10000"/>
              <a:gd name="connsiteY6" fmla="*/ 8102 h 9910"/>
              <a:gd name="connsiteX7" fmla="*/ 7552 w 10000"/>
              <a:gd name="connsiteY7" fmla="*/ 8698 h 9910"/>
              <a:gd name="connsiteX8" fmla="*/ 5157 w 10000"/>
              <a:gd name="connsiteY8" fmla="*/ 8718 h 9910"/>
              <a:gd name="connsiteX9" fmla="*/ 3934 w 10000"/>
              <a:gd name="connsiteY9" fmla="*/ 9275 h 9910"/>
              <a:gd name="connsiteX10" fmla="*/ 0 w 10000"/>
              <a:gd name="connsiteY10" fmla="*/ 9910 h 9910"/>
              <a:gd name="connsiteX0" fmla="*/ 9213 w 10000"/>
              <a:gd name="connsiteY0" fmla="*/ 0 h 9296"/>
              <a:gd name="connsiteX1" fmla="*/ 9563 w 10000"/>
              <a:gd name="connsiteY1" fmla="*/ 1068 h 9296"/>
              <a:gd name="connsiteX2" fmla="*/ 10000 w 10000"/>
              <a:gd name="connsiteY2" fmla="*/ 3882 h 9296"/>
              <a:gd name="connsiteX3" fmla="*/ 9190 w 10000"/>
              <a:gd name="connsiteY3" fmla="*/ 5453 h 9296"/>
              <a:gd name="connsiteX4" fmla="*/ 8811 w 10000"/>
              <a:gd name="connsiteY4" fmla="*/ 6599 h 9296"/>
              <a:gd name="connsiteX5" fmla="*/ 7867 w 10000"/>
              <a:gd name="connsiteY5" fmla="*/ 7472 h 9296"/>
              <a:gd name="connsiteX6" fmla="*/ 7552 w 10000"/>
              <a:gd name="connsiteY6" fmla="*/ 8073 h 9296"/>
              <a:gd name="connsiteX7" fmla="*/ 5157 w 10000"/>
              <a:gd name="connsiteY7" fmla="*/ 8093 h 9296"/>
              <a:gd name="connsiteX8" fmla="*/ 3934 w 10000"/>
              <a:gd name="connsiteY8" fmla="*/ 8655 h 9296"/>
              <a:gd name="connsiteX9" fmla="*/ 0 w 10000"/>
              <a:gd name="connsiteY9" fmla="*/ 9296 h 9296"/>
              <a:gd name="connsiteX0" fmla="*/ 9213 w 10000"/>
              <a:gd name="connsiteY0" fmla="*/ 1232 h 11232"/>
              <a:gd name="connsiteX1" fmla="*/ 9178 w 10000"/>
              <a:gd name="connsiteY1" fmla="*/ 191 h 11232"/>
              <a:gd name="connsiteX2" fmla="*/ 9563 w 10000"/>
              <a:gd name="connsiteY2" fmla="*/ 2381 h 11232"/>
              <a:gd name="connsiteX3" fmla="*/ 10000 w 10000"/>
              <a:gd name="connsiteY3" fmla="*/ 5408 h 11232"/>
              <a:gd name="connsiteX4" fmla="*/ 9190 w 10000"/>
              <a:gd name="connsiteY4" fmla="*/ 7098 h 11232"/>
              <a:gd name="connsiteX5" fmla="*/ 8811 w 10000"/>
              <a:gd name="connsiteY5" fmla="*/ 8331 h 11232"/>
              <a:gd name="connsiteX6" fmla="*/ 7867 w 10000"/>
              <a:gd name="connsiteY6" fmla="*/ 9270 h 11232"/>
              <a:gd name="connsiteX7" fmla="*/ 7552 w 10000"/>
              <a:gd name="connsiteY7" fmla="*/ 9916 h 11232"/>
              <a:gd name="connsiteX8" fmla="*/ 5157 w 10000"/>
              <a:gd name="connsiteY8" fmla="*/ 9938 h 11232"/>
              <a:gd name="connsiteX9" fmla="*/ 3934 w 10000"/>
              <a:gd name="connsiteY9" fmla="*/ 10542 h 11232"/>
              <a:gd name="connsiteX10" fmla="*/ 0 w 10000"/>
              <a:gd name="connsiteY10" fmla="*/ 11232 h 11232"/>
              <a:gd name="connsiteX0" fmla="*/ 9178 w 10000"/>
              <a:gd name="connsiteY0" fmla="*/ 0 h 11041"/>
              <a:gd name="connsiteX1" fmla="*/ 9563 w 10000"/>
              <a:gd name="connsiteY1" fmla="*/ 2190 h 11041"/>
              <a:gd name="connsiteX2" fmla="*/ 10000 w 10000"/>
              <a:gd name="connsiteY2" fmla="*/ 5217 h 11041"/>
              <a:gd name="connsiteX3" fmla="*/ 9190 w 10000"/>
              <a:gd name="connsiteY3" fmla="*/ 6907 h 11041"/>
              <a:gd name="connsiteX4" fmla="*/ 8811 w 10000"/>
              <a:gd name="connsiteY4" fmla="*/ 8140 h 11041"/>
              <a:gd name="connsiteX5" fmla="*/ 7867 w 10000"/>
              <a:gd name="connsiteY5" fmla="*/ 9079 h 11041"/>
              <a:gd name="connsiteX6" fmla="*/ 7552 w 10000"/>
              <a:gd name="connsiteY6" fmla="*/ 9725 h 11041"/>
              <a:gd name="connsiteX7" fmla="*/ 5157 w 10000"/>
              <a:gd name="connsiteY7" fmla="*/ 9747 h 11041"/>
              <a:gd name="connsiteX8" fmla="*/ 3934 w 10000"/>
              <a:gd name="connsiteY8" fmla="*/ 10351 h 11041"/>
              <a:gd name="connsiteX9" fmla="*/ 0 w 10000"/>
              <a:gd name="connsiteY9" fmla="*/ 11041 h 11041"/>
              <a:gd name="connsiteX0" fmla="*/ 9178 w 10000"/>
              <a:gd name="connsiteY0" fmla="*/ 184 h 11225"/>
              <a:gd name="connsiteX1" fmla="*/ 9218 w 10000"/>
              <a:gd name="connsiteY1" fmla="*/ 365 h 11225"/>
              <a:gd name="connsiteX2" fmla="*/ 9563 w 10000"/>
              <a:gd name="connsiteY2" fmla="*/ 2374 h 11225"/>
              <a:gd name="connsiteX3" fmla="*/ 10000 w 10000"/>
              <a:gd name="connsiteY3" fmla="*/ 5401 h 11225"/>
              <a:gd name="connsiteX4" fmla="*/ 9190 w 10000"/>
              <a:gd name="connsiteY4" fmla="*/ 7091 h 11225"/>
              <a:gd name="connsiteX5" fmla="*/ 8811 w 10000"/>
              <a:gd name="connsiteY5" fmla="*/ 8324 h 11225"/>
              <a:gd name="connsiteX6" fmla="*/ 7867 w 10000"/>
              <a:gd name="connsiteY6" fmla="*/ 9263 h 11225"/>
              <a:gd name="connsiteX7" fmla="*/ 7552 w 10000"/>
              <a:gd name="connsiteY7" fmla="*/ 9909 h 11225"/>
              <a:gd name="connsiteX8" fmla="*/ 5157 w 10000"/>
              <a:gd name="connsiteY8" fmla="*/ 9931 h 11225"/>
              <a:gd name="connsiteX9" fmla="*/ 3934 w 10000"/>
              <a:gd name="connsiteY9" fmla="*/ 10535 h 11225"/>
              <a:gd name="connsiteX10" fmla="*/ 0 w 10000"/>
              <a:gd name="connsiteY10" fmla="*/ 11225 h 11225"/>
              <a:gd name="connsiteX0" fmla="*/ 9178 w 10000"/>
              <a:gd name="connsiteY0" fmla="*/ 184 h 11225"/>
              <a:gd name="connsiteX1" fmla="*/ 9218 w 10000"/>
              <a:gd name="connsiteY1" fmla="*/ 365 h 11225"/>
              <a:gd name="connsiteX2" fmla="*/ 9563 w 10000"/>
              <a:gd name="connsiteY2" fmla="*/ 2374 h 11225"/>
              <a:gd name="connsiteX3" fmla="*/ 10000 w 10000"/>
              <a:gd name="connsiteY3" fmla="*/ 5401 h 11225"/>
              <a:gd name="connsiteX4" fmla="*/ 9190 w 10000"/>
              <a:gd name="connsiteY4" fmla="*/ 7091 h 11225"/>
              <a:gd name="connsiteX5" fmla="*/ 8811 w 10000"/>
              <a:gd name="connsiteY5" fmla="*/ 8324 h 11225"/>
              <a:gd name="connsiteX6" fmla="*/ 7867 w 10000"/>
              <a:gd name="connsiteY6" fmla="*/ 9263 h 11225"/>
              <a:gd name="connsiteX7" fmla="*/ 7552 w 10000"/>
              <a:gd name="connsiteY7" fmla="*/ 9909 h 11225"/>
              <a:gd name="connsiteX8" fmla="*/ 3934 w 10000"/>
              <a:gd name="connsiteY8" fmla="*/ 10535 h 11225"/>
              <a:gd name="connsiteX9" fmla="*/ 0 w 10000"/>
              <a:gd name="connsiteY9" fmla="*/ 11225 h 11225"/>
              <a:gd name="connsiteX0" fmla="*/ 9178 w 10000"/>
              <a:gd name="connsiteY0" fmla="*/ 184 h 11225"/>
              <a:gd name="connsiteX1" fmla="*/ 9218 w 10000"/>
              <a:gd name="connsiteY1" fmla="*/ 365 h 11225"/>
              <a:gd name="connsiteX2" fmla="*/ 9563 w 10000"/>
              <a:gd name="connsiteY2" fmla="*/ 2374 h 11225"/>
              <a:gd name="connsiteX3" fmla="*/ 10000 w 10000"/>
              <a:gd name="connsiteY3" fmla="*/ 5401 h 11225"/>
              <a:gd name="connsiteX4" fmla="*/ 9190 w 10000"/>
              <a:gd name="connsiteY4" fmla="*/ 7091 h 11225"/>
              <a:gd name="connsiteX5" fmla="*/ 8811 w 10000"/>
              <a:gd name="connsiteY5" fmla="*/ 8324 h 11225"/>
              <a:gd name="connsiteX6" fmla="*/ 7867 w 10000"/>
              <a:gd name="connsiteY6" fmla="*/ 9263 h 11225"/>
              <a:gd name="connsiteX7" fmla="*/ 7552 w 10000"/>
              <a:gd name="connsiteY7" fmla="*/ 9909 h 11225"/>
              <a:gd name="connsiteX8" fmla="*/ 0 w 10000"/>
              <a:gd name="connsiteY8" fmla="*/ 11225 h 11225"/>
              <a:gd name="connsiteX0" fmla="*/ 1626 w 2448"/>
              <a:gd name="connsiteY0" fmla="*/ 184 h 9909"/>
              <a:gd name="connsiteX1" fmla="*/ 1666 w 2448"/>
              <a:gd name="connsiteY1" fmla="*/ 365 h 9909"/>
              <a:gd name="connsiteX2" fmla="*/ 2011 w 2448"/>
              <a:gd name="connsiteY2" fmla="*/ 2374 h 9909"/>
              <a:gd name="connsiteX3" fmla="*/ 2448 w 2448"/>
              <a:gd name="connsiteY3" fmla="*/ 5401 h 9909"/>
              <a:gd name="connsiteX4" fmla="*/ 1638 w 2448"/>
              <a:gd name="connsiteY4" fmla="*/ 7091 h 9909"/>
              <a:gd name="connsiteX5" fmla="*/ 1259 w 2448"/>
              <a:gd name="connsiteY5" fmla="*/ 8324 h 9909"/>
              <a:gd name="connsiteX6" fmla="*/ 315 w 2448"/>
              <a:gd name="connsiteY6" fmla="*/ 9263 h 9909"/>
              <a:gd name="connsiteX7" fmla="*/ 0 w 2448"/>
              <a:gd name="connsiteY7" fmla="*/ 9909 h 9909"/>
              <a:gd name="connsiteX0" fmla="*/ 6642 w 10019"/>
              <a:gd name="connsiteY0" fmla="*/ 696 h 10510"/>
              <a:gd name="connsiteX1" fmla="*/ 6806 w 10019"/>
              <a:gd name="connsiteY1" fmla="*/ 878 h 10510"/>
              <a:gd name="connsiteX2" fmla="*/ 10000 w 10019"/>
              <a:gd name="connsiteY2" fmla="*/ 5961 h 10510"/>
              <a:gd name="connsiteX3" fmla="*/ 6691 w 10019"/>
              <a:gd name="connsiteY3" fmla="*/ 7666 h 10510"/>
              <a:gd name="connsiteX4" fmla="*/ 5143 w 10019"/>
              <a:gd name="connsiteY4" fmla="*/ 8910 h 10510"/>
              <a:gd name="connsiteX5" fmla="*/ 1287 w 10019"/>
              <a:gd name="connsiteY5" fmla="*/ 9858 h 10510"/>
              <a:gd name="connsiteX6" fmla="*/ 0 w 10019"/>
              <a:gd name="connsiteY6" fmla="*/ 10510 h 10510"/>
              <a:gd name="connsiteX0" fmla="*/ 6642 w 10000"/>
              <a:gd name="connsiteY0" fmla="*/ 0 h 9814"/>
              <a:gd name="connsiteX1" fmla="*/ 10000 w 10000"/>
              <a:gd name="connsiteY1" fmla="*/ 5265 h 9814"/>
              <a:gd name="connsiteX2" fmla="*/ 6691 w 10000"/>
              <a:gd name="connsiteY2" fmla="*/ 6970 h 9814"/>
              <a:gd name="connsiteX3" fmla="*/ 5143 w 10000"/>
              <a:gd name="connsiteY3" fmla="*/ 8214 h 9814"/>
              <a:gd name="connsiteX4" fmla="*/ 1287 w 10000"/>
              <a:gd name="connsiteY4" fmla="*/ 9162 h 9814"/>
              <a:gd name="connsiteX5" fmla="*/ 0 w 10000"/>
              <a:gd name="connsiteY5" fmla="*/ 9814 h 9814"/>
              <a:gd name="connsiteX0" fmla="*/ 10000 w 10000"/>
              <a:gd name="connsiteY0" fmla="*/ 0 h 4635"/>
              <a:gd name="connsiteX1" fmla="*/ 6691 w 10000"/>
              <a:gd name="connsiteY1" fmla="*/ 1737 h 4635"/>
              <a:gd name="connsiteX2" fmla="*/ 5143 w 10000"/>
              <a:gd name="connsiteY2" fmla="*/ 3005 h 4635"/>
              <a:gd name="connsiteX3" fmla="*/ 1287 w 10000"/>
              <a:gd name="connsiteY3" fmla="*/ 3971 h 4635"/>
              <a:gd name="connsiteX4" fmla="*/ 0 w 10000"/>
              <a:gd name="connsiteY4" fmla="*/ 4635 h 4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635">
                <a:moveTo>
                  <a:pt x="10000" y="0"/>
                </a:moveTo>
                <a:lnTo>
                  <a:pt x="6691" y="1737"/>
                </a:lnTo>
                <a:lnTo>
                  <a:pt x="5143" y="3005"/>
                </a:lnTo>
                <a:lnTo>
                  <a:pt x="1287" y="3971"/>
                </a:lnTo>
                <a:lnTo>
                  <a:pt x="0" y="4635"/>
                </a:lnTo>
              </a:path>
            </a:pathLst>
          </a:custGeom>
          <a:noFill/>
          <a:ln w="38100" cap="flat" cmpd="sng">
            <a:solidFill>
              <a:srgbClr val="00B050"/>
            </a:solidFill>
            <a:prstDash val="solid"/>
            <a:round/>
            <a:headEnd type="none" w="med" len="med"/>
            <a:tailEnd type="none" w="med" len="med"/>
          </a:ln>
          <a:effectLst/>
        </p:spPr>
        <p:txBody>
          <a:bodyPr wrap="none" lIns="26661" tIns="13330" rIns="26661" bIns="13330" anchor="ctr"/>
          <a:lstStyle/>
          <a:p>
            <a:endParaRPr lang="en-US"/>
          </a:p>
        </p:txBody>
      </p:sp>
      <p:sp>
        <p:nvSpPr>
          <p:cNvPr id="35" name="Freeform 28"/>
          <p:cNvSpPr>
            <a:spLocks noChangeAspect="1"/>
          </p:cNvSpPr>
          <p:nvPr/>
        </p:nvSpPr>
        <p:spPr bwMode="auto">
          <a:xfrm>
            <a:off x="1310197" y="3081735"/>
            <a:ext cx="709524" cy="3243957"/>
          </a:xfrm>
          <a:custGeom>
            <a:avLst/>
            <a:gdLst/>
            <a:ahLst/>
            <a:cxnLst>
              <a:cxn ang="0">
                <a:pos x="13" y="2151"/>
              </a:cxn>
              <a:cxn ang="0">
                <a:pos x="13" y="2067"/>
              </a:cxn>
              <a:cxn ang="0">
                <a:pos x="65" y="1913"/>
              </a:cxn>
              <a:cxn ang="0">
                <a:pos x="38" y="1781"/>
              </a:cxn>
              <a:cxn ang="0">
                <a:pos x="0" y="1495"/>
              </a:cxn>
              <a:cxn ang="0">
                <a:pos x="160" y="914"/>
              </a:cxn>
              <a:cxn ang="0">
                <a:pos x="548" y="0"/>
              </a:cxn>
            </a:cxnLst>
            <a:rect l="0" t="0" r="r" b="b"/>
            <a:pathLst>
              <a:path w="548" h="2151">
                <a:moveTo>
                  <a:pt x="13" y="2151"/>
                </a:moveTo>
                <a:lnTo>
                  <a:pt x="13" y="2067"/>
                </a:lnTo>
                <a:lnTo>
                  <a:pt x="65" y="1913"/>
                </a:lnTo>
                <a:lnTo>
                  <a:pt x="38" y="1781"/>
                </a:lnTo>
                <a:lnTo>
                  <a:pt x="0" y="1495"/>
                </a:lnTo>
                <a:lnTo>
                  <a:pt x="160" y="914"/>
                </a:lnTo>
                <a:lnTo>
                  <a:pt x="548" y="0"/>
                </a:lnTo>
              </a:path>
            </a:pathLst>
          </a:custGeom>
          <a:noFill/>
          <a:ln w="38100" cap="flat" cmpd="sng">
            <a:solidFill>
              <a:srgbClr val="0000FF"/>
            </a:solidFill>
            <a:prstDash val="solid"/>
            <a:round/>
            <a:headEnd type="none" w="med" len="med"/>
            <a:tailEnd type="none" w="med" len="med"/>
          </a:ln>
          <a:effectLst/>
        </p:spPr>
        <p:txBody>
          <a:bodyPr wrap="none" lIns="26661" tIns="13330" rIns="26661" bIns="13330" anchor="ctr"/>
          <a:lstStyle/>
          <a:p>
            <a:endParaRPr lang="en-US"/>
          </a:p>
        </p:txBody>
      </p:sp>
      <p:pic>
        <p:nvPicPr>
          <p:cNvPr id="36" name="Picture 29" descr="664"/>
          <p:cNvPicPr>
            <a:picLocks noChangeAspect="1" noChangeArrowheads="1"/>
          </p:cNvPicPr>
          <p:nvPr/>
        </p:nvPicPr>
        <p:blipFill>
          <a:blip r:embed="rId6" cstate="screen"/>
          <a:srcRect/>
          <a:stretch>
            <a:fillRect/>
          </a:stretch>
        </p:blipFill>
        <p:spPr bwMode="auto">
          <a:xfrm>
            <a:off x="1507243" y="4059039"/>
            <a:ext cx="246504" cy="285750"/>
          </a:xfrm>
          <a:prstGeom prst="rect">
            <a:avLst/>
          </a:prstGeom>
          <a:noFill/>
        </p:spPr>
      </p:pic>
      <p:sp>
        <p:nvSpPr>
          <p:cNvPr id="37" name="AutoShape 38"/>
          <p:cNvSpPr>
            <a:spLocks noChangeArrowheads="1"/>
          </p:cNvSpPr>
          <p:nvPr/>
        </p:nvSpPr>
        <p:spPr bwMode="auto">
          <a:xfrm>
            <a:off x="656916" y="2764082"/>
            <a:ext cx="880517" cy="710711"/>
          </a:xfrm>
          <a:prstGeom prst="wedgeRectCallout">
            <a:avLst>
              <a:gd name="adj1" fmla="val 49131"/>
              <a:gd name="adj2" fmla="val -128403"/>
            </a:avLst>
          </a:prstGeom>
          <a:solidFill>
            <a:schemeClr val="bg1"/>
          </a:solidFill>
          <a:ln w="9525">
            <a:solidFill>
              <a:schemeClr val="tx1"/>
            </a:solidFill>
            <a:miter lim="800000"/>
            <a:headEnd/>
            <a:tailEnd/>
          </a:ln>
        </p:spPr>
        <p:txBody>
          <a:bodyPr lIns="53321" tIns="53321" rIns="53321" bIns="53321" anchor="ctr"/>
          <a:lstStyle/>
          <a:p>
            <a:pPr algn="ctr" defTabSz="426756"/>
            <a:r>
              <a:rPr lang="en-US" sz="900" b="1" baseline="0" dirty="0" smtClean="0"/>
              <a:t>50 ft. Deep Water Access, Unrestricted Air Draft</a:t>
            </a:r>
            <a:endParaRPr lang="en-US" sz="900" b="1" baseline="0" dirty="0"/>
          </a:p>
        </p:txBody>
      </p:sp>
      <p:sp>
        <p:nvSpPr>
          <p:cNvPr id="38" name="TextBox 37"/>
          <p:cNvSpPr txBox="1"/>
          <p:nvPr/>
        </p:nvSpPr>
        <p:spPr>
          <a:xfrm>
            <a:off x="1828800" y="152400"/>
            <a:ext cx="7086600" cy="646331"/>
          </a:xfrm>
          <a:prstGeom prst="rect">
            <a:avLst/>
          </a:prstGeom>
          <a:noFill/>
        </p:spPr>
        <p:txBody>
          <a:bodyPr wrap="square" rtlCol="0">
            <a:spAutoFit/>
          </a:bodyPr>
          <a:lstStyle/>
          <a:p>
            <a:r>
              <a:rPr lang="en-US" sz="3600" dirty="0" smtClean="0">
                <a:solidFill>
                  <a:schemeClr val="bg1"/>
                </a:solidFill>
              </a:rPr>
              <a:t>Regional Transportation Projects</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6"/>
          <p:cNvSpPr>
            <a:spLocks noGrp="1"/>
          </p:cNvSpPr>
          <p:nvPr>
            <p:ph type="title"/>
          </p:nvPr>
        </p:nvSpPr>
        <p:spPr/>
        <p:txBody>
          <a:bodyPr/>
          <a:lstStyle/>
          <a:p>
            <a:pPr eaLnBrk="1" hangingPunct="1"/>
            <a:r>
              <a:rPr lang="en-US" sz="3200" smtClean="0">
                <a:effectLst/>
              </a:rPr>
              <a:t>Norfolk International Terminals</a:t>
            </a:r>
          </a:p>
        </p:txBody>
      </p:sp>
      <p:pic>
        <p:nvPicPr>
          <p:cNvPr id="22531" name="Picture 5" descr="NIT"/>
          <p:cNvPicPr>
            <a:picLocks noChangeAspect="1" noChangeArrowheads="1"/>
          </p:cNvPicPr>
          <p:nvPr/>
        </p:nvPicPr>
        <p:blipFill>
          <a:blip r:embed="rId3" cstate="screen"/>
          <a:srcRect/>
          <a:stretch>
            <a:fillRect/>
          </a:stretch>
        </p:blipFill>
        <p:spPr bwMode="auto">
          <a:xfrm>
            <a:off x="119063" y="914400"/>
            <a:ext cx="8948737" cy="5943600"/>
          </a:xfrm>
          <a:prstGeom prst="rect">
            <a:avLst/>
          </a:prstGeom>
          <a:noFill/>
          <a:ln w="9525">
            <a:noFill/>
            <a:miter lim="800000"/>
            <a:headEnd/>
            <a:tailEnd/>
          </a:ln>
        </p:spPr>
      </p:pic>
      <p:sp>
        <p:nvSpPr>
          <p:cNvPr id="4" name="Oval 3"/>
          <p:cNvSpPr/>
          <p:nvPr/>
        </p:nvSpPr>
        <p:spPr>
          <a:xfrm>
            <a:off x="1524000" y="4876800"/>
            <a:ext cx="2209800" cy="10668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572000" y="3657600"/>
            <a:ext cx="990600" cy="17526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15000" y="4876800"/>
            <a:ext cx="3048000" cy="9144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title" idx="4294967295"/>
          </p:nvPr>
        </p:nvSpPr>
        <p:spPr>
          <a:xfrm>
            <a:off x="1752600" y="304800"/>
            <a:ext cx="7391400" cy="304800"/>
          </a:xfrm>
        </p:spPr>
        <p:txBody>
          <a:bodyPr/>
          <a:lstStyle/>
          <a:p>
            <a:pPr algn="l"/>
            <a:r>
              <a:rPr lang="en-US" sz="3200" smtClean="0">
                <a:latin typeface="Arial" charset="0"/>
                <a:cs typeface="Arial" charset="0"/>
              </a:rPr>
              <a:t>APM Terminals Virginia</a:t>
            </a:r>
            <a:br>
              <a:rPr lang="en-US" sz="3200" smtClean="0">
                <a:latin typeface="Arial" charset="0"/>
                <a:cs typeface="Arial" charset="0"/>
              </a:rPr>
            </a:br>
            <a:r>
              <a:rPr lang="en-US" sz="2800" smtClean="0">
                <a:latin typeface="Arial" charset="0"/>
                <a:cs typeface="Arial" charset="0"/>
              </a:rPr>
              <a:t>Leased to the VPA, Operated by VIT, Inc.</a:t>
            </a:r>
          </a:p>
        </p:txBody>
      </p:sp>
      <p:pic>
        <p:nvPicPr>
          <p:cNvPr id="12291" name="Picture 8" descr="APMT_Oct2010.jpg"/>
          <p:cNvPicPr>
            <a:picLocks noChangeAspect="1"/>
          </p:cNvPicPr>
          <p:nvPr/>
        </p:nvPicPr>
        <p:blipFill>
          <a:blip r:embed="rId3" cstate="screen"/>
          <a:srcRect/>
          <a:stretch>
            <a:fillRect/>
          </a:stretch>
        </p:blipFill>
        <p:spPr bwMode="auto">
          <a:xfrm>
            <a:off x="0" y="1066800"/>
            <a:ext cx="9212262" cy="5181600"/>
          </a:xfrm>
          <a:prstGeom prst="rect">
            <a:avLst/>
          </a:prstGeom>
          <a:noFill/>
          <a:ln w="9525">
            <a:noFill/>
            <a:miter lim="800000"/>
            <a:headEnd/>
            <a:tailEnd/>
          </a:ln>
        </p:spPr>
      </p:pic>
      <p:sp>
        <p:nvSpPr>
          <p:cNvPr id="12292" name="Text Box 4"/>
          <p:cNvSpPr txBox="1">
            <a:spLocks noChangeArrowheads="1"/>
          </p:cNvSpPr>
          <p:nvPr/>
        </p:nvSpPr>
        <p:spPr bwMode="auto">
          <a:xfrm>
            <a:off x="76200" y="3957638"/>
            <a:ext cx="2682875" cy="2062162"/>
          </a:xfrm>
          <a:prstGeom prst="rect">
            <a:avLst/>
          </a:prstGeom>
          <a:noFill/>
          <a:ln w="9525">
            <a:noFill/>
            <a:miter lim="800000"/>
            <a:headEnd/>
            <a:tailEnd/>
          </a:ln>
        </p:spPr>
        <p:txBody>
          <a:bodyPr>
            <a:spAutoFit/>
          </a:bodyPr>
          <a:lstStyle/>
          <a:p>
            <a:pPr eaLnBrk="1" hangingPunct="1">
              <a:spcBef>
                <a:spcPct val="50000"/>
              </a:spcBef>
            </a:pPr>
            <a:r>
              <a:rPr kumimoji="0" lang="en-US" sz="1600" b="1" u="sng" dirty="0">
                <a:solidFill>
                  <a:schemeClr val="bg1"/>
                </a:solidFill>
                <a:latin typeface="Arial" charset="0"/>
              </a:rPr>
              <a:t>Phase 1 – Sept. 2007</a:t>
            </a:r>
            <a:br>
              <a:rPr kumimoji="0" lang="en-US" sz="1600" b="1" u="sng" dirty="0">
                <a:solidFill>
                  <a:schemeClr val="bg1"/>
                </a:solidFill>
                <a:latin typeface="Arial" charset="0"/>
              </a:rPr>
            </a:br>
            <a:r>
              <a:rPr kumimoji="0" lang="en-US" sz="1600" b="1" dirty="0">
                <a:solidFill>
                  <a:schemeClr val="bg1"/>
                </a:solidFill>
                <a:latin typeface="Arial" charset="0"/>
              </a:rPr>
              <a:t>Total  Acreage:  230 </a:t>
            </a:r>
            <a:br>
              <a:rPr kumimoji="0" lang="en-US" sz="1600" b="1" dirty="0">
                <a:solidFill>
                  <a:schemeClr val="bg1"/>
                </a:solidFill>
                <a:latin typeface="Arial" charset="0"/>
              </a:rPr>
            </a:br>
            <a:r>
              <a:rPr kumimoji="0" lang="en-US" sz="1600" b="1" dirty="0">
                <a:solidFill>
                  <a:schemeClr val="bg1"/>
                </a:solidFill>
                <a:latin typeface="Arial" charset="0"/>
              </a:rPr>
              <a:t>Pier Length:  3,200 ft</a:t>
            </a:r>
            <a:br>
              <a:rPr kumimoji="0" lang="en-US" sz="1600" b="1" dirty="0">
                <a:solidFill>
                  <a:schemeClr val="bg1"/>
                </a:solidFill>
                <a:latin typeface="Arial" charset="0"/>
              </a:rPr>
            </a:br>
            <a:r>
              <a:rPr kumimoji="0" lang="en-US" sz="1600" b="1" dirty="0">
                <a:solidFill>
                  <a:schemeClr val="bg1"/>
                </a:solidFill>
                <a:latin typeface="Arial" charset="0"/>
              </a:rPr>
              <a:t>Depth:  55 ft</a:t>
            </a:r>
            <a:br>
              <a:rPr kumimoji="0" lang="en-US" sz="1600" b="1" dirty="0">
                <a:solidFill>
                  <a:schemeClr val="bg1"/>
                </a:solidFill>
                <a:latin typeface="Arial" charset="0"/>
              </a:rPr>
            </a:br>
            <a:r>
              <a:rPr kumimoji="0" lang="en-US" sz="1600" b="1" dirty="0">
                <a:solidFill>
                  <a:schemeClr val="bg1"/>
                </a:solidFill>
                <a:latin typeface="Arial" charset="0"/>
              </a:rPr>
              <a:t>Cranes:	  6</a:t>
            </a:r>
            <a:br>
              <a:rPr kumimoji="0" lang="en-US" sz="1600" b="1" dirty="0">
                <a:solidFill>
                  <a:schemeClr val="bg1"/>
                </a:solidFill>
                <a:latin typeface="Arial" charset="0"/>
              </a:rPr>
            </a:br>
            <a:r>
              <a:rPr kumimoji="0" lang="en-US" sz="1600" b="1" dirty="0">
                <a:solidFill>
                  <a:schemeClr val="bg1"/>
                </a:solidFill>
                <a:latin typeface="Arial" charset="0"/>
              </a:rPr>
              <a:t>Capacity:  1 Million TEUs</a:t>
            </a:r>
            <a:br>
              <a:rPr kumimoji="0" lang="en-US" sz="1600" b="1" dirty="0">
                <a:solidFill>
                  <a:schemeClr val="bg1"/>
                </a:solidFill>
                <a:latin typeface="Arial" charset="0"/>
              </a:rPr>
            </a:br>
            <a:r>
              <a:rPr kumimoji="0" lang="en-US" sz="1600" b="1" dirty="0">
                <a:solidFill>
                  <a:schemeClr val="bg1"/>
                </a:solidFill>
                <a:latin typeface="Arial" charset="0"/>
              </a:rPr>
              <a:t>Cost:  $500 Million</a:t>
            </a:r>
            <a:br>
              <a:rPr kumimoji="0" lang="en-US" sz="1600" b="1" dirty="0">
                <a:solidFill>
                  <a:schemeClr val="bg1"/>
                </a:solidFill>
                <a:latin typeface="Arial" charset="0"/>
              </a:rPr>
            </a:br>
            <a:r>
              <a:rPr kumimoji="0" lang="en-US" sz="1600" b="1" dirty="0">
                <a:solidFill>
                  <a:schemeClr val="bg1"/>
                </a:solidFill>
                <a:latin typeface="Arial" charset="0"/>
              </a:rPr>
              <a:t>CSX and NS Served</a:t>
            </a:r>
          </a:p>
        </p:txBody>
      </p:sp>
    </p:spTree>
    <p:extLst>
      <p:ext uri="{BB962C8B-B14F-4D97-AF65-F5344CB8AC3E}">
        <p14:creationId xmlns:p14="http://schemas.microsoft.com/office/powerpoint/2010/main" xmlns="" val="50870587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096000" cy="914400"/>
          </a:xfrm>
        </p:spPr>
        <p:txBody>
          <a:bodyPr/>
          <a:lstStyle/>
          <a:p>
            <a:r>
              <a:rPr lang="en-US" dirty="0" smtClean="0"/>
              <a:t>APMT Phase 2</a:t>
            </a:r>
            <a:endParaRPr lang="en-US" dirty="0"/>
          </a:p>
        </p:txBody>
      </p:sp>
      <p:pic>
        <p:nvPicPr>
          <p:cNvPr id="4" name="Picture 3" descr="Maersk1.jpg"/>
          <p:cNvPicPr>
            <a:picLocks noChangeAspect="1"/>
          </p:cNvPicPr>
          <p:nvPr/>
        </p:nvPicPr>
        <p:blipFill>
          <a:blip r:embed="rId3" cstate="screen"/>
          <a:stretch>
            <a:fillRect/>
          </a:stretch>
        </p:blipFill>
        <p:spPr>
          <a:xfrm>
            <a:off x="1636933" y="2819400"/>
            <a:ext cx="5870133" cy="3875625"/>
          </a:xfrm>
          <a:prstGeom prst="rect">
            <a:avLst/>
          </a:prstGeom>
          <a:ln>
            <a:solidFill>
              <a:schemeClr val="tx1"/>
            </a:solidFill>
          </a:ln>
        </p:spPr>
      </p:pic>
      <p:sp>
        <p:nvSpPr>
          <p:cNvPr id="7" name="Rectangular Callout 6"/>
          <p:cNvSpPr/>
          <p:nvPr/>
        </p:nvSpPr>
        <p:spPr>
          <a:xfrm>
            <a:off x="2895714" y="3977641"/>
            <a:ext cx="857273" cy="344938"/>
          </a:xfrm>
          <a:prstGeom prst="wedgeRectCallout">
            <a:avLst>
              <a:gd name="adj1" fmla="val 86213"/>
              <a:gd name="adj2" fmla="val 24476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400" b="1" dirty="0" smtClean="0">
                <a:solidFill>
                  <a:schemeClr val="tx1"/>
                </a:solidFill>
                <a:latin typeface="Calibri" pitchFamily="34" charset="0"/>
              </a:rPr>
              <a:t>APMT I</a:t>
            </a:r>
            <a:endParaRPr lang="en-US" sz="1400" b="1" dirty="0">
              <a:solidFill>
                <a:schemeClr val="tx1"/>
              </a:solidFill>
              <a:latin typeface="Calibri" pitchFamily="34" charset="0"/>
            </a:endParaRPr>
          </a:p>
        </p:txBody>
      </p:sp>
      <p:sp>
        <p:nvSpPr>
          <p:cNvPr id="8" name="Rectangular Callout 7"/>
          <p:cNvSpPr/>
          <p:nvPr/>
        </p:nvSpPr>
        <p:spPr>
          <a:xfrm>
            <a:off x="5532496" y="3807823"/>
            <a:ext cx="948580" cy="344938"/>
          </a:xfrm>
          <a:prstGeom prst="wedgeRectCallout">
            <a:avLst>
              <a:gd name="adj1" fmla="val 8036"/>
              <a:gd name="adj2" fmla="val 26906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400" b="1" dirty="0" smtClean="0">
                <a:solidFill>
                  <a:schemeClr val="tx1"/>
                </a:solidFill>
                <a:latin typeface="Calibri" pitchFamily="34" charset="0"/>
              </a:rPr>
              <a:t>APMT II</a:t>
            </a:r>
            <a:endParaRPr lang="en-US" sz="1400" b="1" dirty="0">
              <a:solidFill>
                <a:schemeClr val="tx1"/>
              </a:solidFill>
              <a:latin typeface="Calibri" pitchFamily="34" charset="0"/>
            </a:endParaRPr>
          </a:p>
        </p:txBody>
      </p:sp>
      <p:sp>
        <p:nvSpPr>
          <p:cNvPr id="6" name="Content Placeholder 2"/>
          <p:cNvSpPr>
            <a:spLocks noGrp="1"/>
          </p:cNvSpPr>
          <p:nvPr>
            <p:ph idx="1"/>
          </p:nvPr>
        </p:nvSpPr>
        <p:spPr>
          <a:xfrm>
            <a:off x="381000" y="1143000"/>
            <a:ext cx="7856263" cy="1492837"/>
          </a:xfrm>
        </p:spPr>
        <p:txBody>
          <a:bodyPr/>
          <a:lstStyle/>
          <a:p>
            <a:r>
              <a:rPr lang="en-US" dirty="0" smtClean="0"/>
              <a:t>Most Technologically-Advanced Marine Terminal in North America</a:t>
            </a:r>
          </a:p>
          <a:p>
            <a:r>
              <a:rPr lang="en-US" dirty="0" smtClean="0"/>
              <a:t>Room for Expansion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aerial72dpi"/>
          <p:cNvPicPr>
            <a:picLocks noChangeAspect="1" noChangeArrowheads="1"/>
          </p:cNvPicPr>
          <p:nvPr/>
        </p:nvPicPr>
        <p:blipFill>
          <a:blip r:embed="rId2" cstate="screen"/>
          <a:srcRect/>
          <a:stretch>
            <a:fillRect/>
          </a:stretch>
        </p:blipFill>
        <p:spPr bwMode="auto">
          <a:xfrm>
            <a:off x="0" y="914400"/>
            <a:ext cx="9144000" cy="5943600"/>
          </a:xfrm>
          <a:prstGeom prst="rect">
            <a:avLst/>
          </a:prstGeom>
          <a:noFill/>
          <a:ln w="9525">
            <a:noFill/>
            <a:miter lim="800000"/>
            <a:headEnd/>
            <a:tailEnd/>
          </a:ln>
        </p:spPr>
      </p:pic>
      <p:sp>
        <p:nvSpPr>
          <p:cNvPr id="351239" name="Text Box 7"/>
          <p:cNvSpPr txBox="1">
            <a:spLocks noChangeArrowheads="1"/>
          </p:cNvSpPr>
          <p:nvPr/>
        </p:nvSpPr>
        <p:spPr bwMode="auto">
          <a:xfrm>
            <a:off x="381000" y="1228725"/>
            <a:ext cx="3124200" cy="2200275"/>
          </a:xfrm>
          <a:prstGeom prst="rect">
            <a:avLst/>
          </a:prstGeom>
          <a:noFill/>
          <a:ln w="9525">
            <a:noFill/>
            <a:miter lim="800000"/>
            <a:headEnd/>
            <a:tailEnd/>
          </a:ln>
          <a:effectLst/>
        </p:spPr>
        <p:txBody>
          <a:bodyPr>
            <a:spAutoFit/>
          </a:bodyPr>
          <a:lstStyle/>
          <a:p>
            <a:pPr>
              <a:spcBef>
                <a:spcPct val="50000"/>
              </a:spcBef>
              <a:defRPr/>
            </a:pPr>
            <a:r>
              <a:rPr lang="en-US" sz="1800" b="1" dirty="0">
                <a:solidFill>
                  <a:srgbClr val="1C1C1C"/>
                </a:solidFill>
                <a:latin typeface="+mn-lt"/>
              </a:rPr>
              <a:t>Phase 1 – June 2025</a:t>
            </a:r>
          </a:p>
          <a:p>
            <a:pPr>
              <a:spcBef>
                <a:spcPct val="50000"/>
              </a:spcBef>
              <a:defRPr/>
            </a:pPr>
            <a:r>
              <a:rPr lang="en-US" sz="1800" b="1" dirty="0">
                <a:solidFill>
                  <a:schemeClr val="bg1"/>
                </a:solidFill>
                <a:latin typeface="+mn-lt"/>
              </a:rPr>
              <a:t>Total Acreage:  220 </a:t>
            </a:r>
            <a:br>
              <a:rPr lang="en-US" sz="1800" b="1" dirty="0">
                <a:solidFill>
                  <a:schemeClr val="bg1"/>
                </a:solidFill>
                <a:latin typeface="+mn-lt"/>
              </a:rPr>
            </a:br>
            <a:r>
              <a:rPr lang="en-US" sz="1800" b="1" dirty="0">
                <a:solidFill>
                  <a:schemeClr val="bg1"/>
                </a:solidFill>
                <a:latin typeface="+mn-lt"/>
              </a:rPr>
              <a:t>Pier Length:  3000 ft.</a:t>
            </a:r>
            <a:br>
              <a:rPr lang="en-US" sz="1800" b="1" dirty="0">
                <a:solidFill>
                  <a:schemeClr val="bg1"/>
                </a:solidFill>
                <a:latin typeface="+mn-lt"/>
              </a:rPr>
            </a:br>
            <a:r>
              <a:rPr lang="en-US" sz="1800" b="1" dirty="0">
                <a:solidFill>
                  <a:schemeClr val="bg1"/>
                </a:solidFill>
                <a:latin typeface="+mn-lt"/>
              </a:rPr>
              <a:t>Depth:  52 ft.</a:t>
            </a:r>
            <a:br>
              <a:rPr lang="en-US" sz="1800" b="1" dirty="0">
                <a:solidFill>
                  <a:schemeClr val="bg1"/>
                </a:solidFill>
                <a:latin typeface="+mn-lt"/>
              </a:rPr>
            </a:br>
            <a:r>
              <a:rPr lang="en-US" sz="1800" b="1" dirty="0">
                <a:solidFill>
                  <a:schemeClr val="bg1"/>
                </a:solidFill>
                <a:latin typeface="+mn-lt"/>
              </a:rPr>
              <a:t>Cranes:	  6</a:t>
            </a:r>
            <a:br>
              <a:rPr lang="en-US" sz="1800" b="1" dirty="0">
                <a:solidFill>
                  <a:schemeClr val="bg1"/>
                </a:solidFill>
                <a:latin typeface="+mn-lt"/>
              </a:rPr>
            </a:br>
            <a:r>
              <a:rPr lang="en-US" sz="1800" b="1" dirty="0">
                <a:solidFill>
                  <a:schemeClr val="bg1"/>
                </a:solidFill>
                <a:latin typeface="+mn-lt"/>
              </a:rPr>
              <a:t>Capacity:  1.5M TEUs</a:t>
            </a:r>
            <a:br>
              <a:rPr lang="en-US" sz="1800" b="1" dirty="0">
                <a:solidFill>
                  <a:schemeClr val="bg1"/>
                </a:solidFill>
                <a:latin typeface="+mn-lt"/>
              </a:rPr>
            </a:br>
            <a:r>
              <a:rPr lang="en-US" sz="1800" b="1" dirty="0">
                <a:solidFill>
                  <a:schemeClr val="bg1"/>
                </a:solidFill>
                <a:latin typeface="+mn-lt"/>
              </a:rPr>
              <a:t>Cost:  $1.2B</a:t>
            </a:r>
          </a:p>
        </p:txBody>
      </p:sp>
      <p:sp>
        <p:nvSpPr>
          <p:cNvPr id="29700" name="Title 6"/>
          <p:cNvSpPr>
            <a:spLocks noGrp="1"/>
          </p:cNvSpPr>
          <p:nvPr>
            <p:ph type="title"/>
          </p:nvPr>
        </p:nvSpPr>
        <p:spPr/>
        <p:txBody>
          <a:bodyPr/>
          <a:lstStyle/>
          <a:p>
            <a:r>
              <a:rPr lang="en-US" sz="3200" smtClean="0">
                <a:effectLst/>
              </a:rPr>
              <a:t>Future Craney Island Marine Terminal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n-US" sz="3200" smtClean="0">
                <a:effectLst/>
              </a:rPr>
              <a:t>Portsmouth Marine Terminal</a:t>
            </a:r>
          </a:p>
        </p:txBody>
      </p:sp>
      <p:pic>
        <p:nvPicPr>
          <p:cNvPr id="5" name="Picture 4" descr="PMT_jan2011.jpg"/>
          <p:cNvPicPr>
            <a:picLocks noChangeAspect="1"/>
          </p:cNvPicPr>
          <p:nvPr/>
        </p:nvPicPr>
        <p:blipFill>
          <a:blip r:embed="rId2" cstate="screen"/>
          <a:stretch>
            <a:fillRect/>
          </a:stretch>
        </p:blipFill>
        <p:spPr>
          <a:xfrm>
            <a:off x="536448" y="981115"/>
            <a:ext cx="8074152" cy="5800685"/>
          </a:xfrm>
          <a:prstGeom prst="rect">
            <a:avLst/>
          </a:prstGeom>
        </p:spPr>
      </p:pic>
      <p:sp>
        <p:nvSpPr>
          <p:cNvPr id="23556" name="Content Placeholder 3"/>
          <p:cNvSpPr txBox="1">
            <a:spLocks/>
          </p:cNvSpPr>
          <p:nvPr/>
        </p:nvSpPr>
        <p:spPr bwMode="auto">
          <a:xfrm>
            <a:off x="457200" y="6172200"/>
            <a:ext cx="8077200" cy="914400"/>
          </a:xfrm>
          <a:prstGeom prst="rect">
            <a:avLst/>
          </a:prstGeom>
          <a:noFill/>
          <a:ln w="25400">
            <a:noFill/>
            <a:miter lim="800000"/>
            <a:headEnd/>
            <a:tailEnd/>
          </a:ln>
        </p:spPr>
        <p:txBody>
          <a:bodyPr/>
          <a:lstStyle/>
          <a:p>
            <a:pPr marL="342900" algn="ctr">
              <a:spcBef>
                <a:spcPct val="20000"/>
              </a:spcBef>
              <a:spcAft>
                <a:spcPct val="40000"/>
              </a:spcAft>
              <a:buSzPct val="100000"/>
            </a:pPr>
            <a:r>
              <a:rPr kumimoji="0" lang="en-US" sz="1600" dirty="0">
                <a:solidFill>
                  <a:schemeClr val="bg1"/>
                </a:solidFill>
                <a:latin typeface="Arial" pitchFamily="34" charset="0"/>
              </a:rPr>
              <a:t>Land Area: 285 acres (land and pier only) </a:t>
            </a:r>
            <a:r>
              <a:rPr kumimoji="0" lang="en-US" sz="1600" dirty="0" smtClean="0">
                <a:solidFill>
                  <a:schemeClr val="bg1"/>
                </a:solidFill>
                <a:latin typeface="Arial" pitchFamily="34" charset="0"/>
                <a:cs typeface="Arial" pitchFamily="34" charset="0"/>
              </a:rPr>
              <a:t>Direct  </a:t>
            </a:r>
            <a:r>
              <a:rPr kumimoji="0" lang="en-US" sz="1600" dirty="0">
                <a:solidFill>
                  <a:schemeClr val="bg1"/>
                </a:solidFill>
                <a:latin typeface="Arial" pitchFamily="34" charset="0"/>
                <a:cs typeface="Arial" pitchFamily="34" charset="0"/>
              </a:rPr>
              <a:t>rail service with CSX; also </a:t>
            </a:r>
            <a:r>
              <a:rPr kumimoji="0" lang="en-US" sz="1600" dirty="0" smtClean="0">
                <a:solidFill>
                  <a:schemeClr val="bg1"/>
                </a:solidFill>
                <a:latin typeface="Arial" pitchFamily="34" charset="0"/>
                <a:cs typeface="Arial" pitchFamily="34" charset="0"/>
              </a:rPr>
              <a:t>Norfolk Southern </a:t>
            </a:r>
            <a:r>
              <a:rPr kumimoji="0" lang="en-US" sz="1600" dirty="0">
                <a:solidFill>
                  <a:schemeClr val="bg1"/>
                </a:solidFill>
                <a:latin typeface="Arial" pitchFamily="34" charset="0"/>
                <a:cs typeface="Arial" pitchFamily="34" charset="0"/>
              </a:rPr>
              <a:t>via Norfolk and Portsmouth </a:t>
            </a:r>
            <a:r>
              <a:rPr kumimoji="0" lang="en-US" sz="1600" dirty="0" smtClean="0">
                <a:solidFill>
                  <a:schemeClr val="bg1"/>
                </a:solidFill>
                <a:latin typeface="Arial" pitchFamily="34" charset="0"/>
                <a:cs typeface="Arial" pitchFamily="34" charset="0"/>
              </a:rPr>
              <a:t>Belt Line</a:t>
            </a:r>
            <a:r>
              <a:rPr kumimoji="0" lang="en-US" sz="1600" dirty="0">
                <a:solidFill>
                  <a:schemeClr val="bg1"/>
                </a:solidFill>
                <a:latin typeface="Arial" pitchFamily="34" charset="0"/>
                <a:cs typeface="Arial" pitchFamily="34" charset="0"/>
              </a:rPr>
              <a:t>. </a:t>
            </a:r>
            <a:r>
              <a:rPr kumimoji="0" lang="en-US" sz="1600" dirty="0" smtClean="0">
                <a:solidFill>
                  <a:schemeClr val="bg1"/>
                </a:solidFill>
                <a:latin typeface="Arial" pitchFamily="34" charset="0"/>
                <a:cs typeface="Arial" pitchFamily="34" charset="0"/>
              </a:rPr>
              <a:t>Shipside </a:t>
            </a:r>
            <a:r>
              <a:rPr kumimoji="0" lang="en-US" sz="1600" dirty="0">
                <a:solidFill>
                  <a:schemeClr val="bg1"/>
                </a:solidFill>
                <a:latin typeface="Arial" pitchFamily="34" charset="0"/>
                <a:cs typeface="Arial" pitchFamily="34" charset="0"/>
              </a:rPr>
              <a:t>rail service is available</a:t>
            </a:r>
          </a:p>
        </p:txBody>
      </p:sp>
    </p:spTree>
    <p:extLst>
      <p:ext uri="{BB962C8B-B14F-4D97-AF65-F5344CB8AC3E}">
        <p14:creationId xmlns:p14="http://schemas.microsoft.com/office/powerpoint/2010/main" xmlns="" val="37088436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1"/>
          <p:cNvSpPr>
            <a:spLocks noGrp="1"/>
          </p:cNvSpPr>
          <p:nvPr>
            <p:ph type="title"/>
          </p:nvPr>
        </p:nvSpPr>
        <p:spPr/>
        <p:txBody>
          <a:bodyPr/>
          <a:lstStyle/>
          <a:p>
            <a:pPr eaLnBrk="1" hangingPunct="1"/>
            <a:r>
              <a:rPr lang="en-US" sz="3200" smtClean="0">
                <a:effectLst/>
              </a:rPr>
              <a:t>Newport News Marine Terminal</a:t>
            </a:r>
          </a:p>
        </p:txBody>
      </p:sp>
      <p:pic>
        <p:nvPicPr>
          <p:cNvPr id="25603" name="Picture 3" descr="NNMT_may2010_hi-res.png"/>
          <p:cNvPicPr>
            <a:picLocks noChangeAspect="1"/>
          </p:cNvPicPr>
          <p:nvPr/>
        </p:nvPicPr>
        <p:blipFill>
          <a:blip r:embed="rId2" cstate="screen"/>
          <a:srcRect/>
          <a:stretch>
            <a:fillRect/>
          </a:stretch>
        </p:blipFill>
        <p:spPr bwMode="auto">
          <a:xfrm>
            <a:off x="139700" y="1285661"/>
            <a:ext cx="8851900" cy="4913527"/>
          </a:xfrm>
          <a:prstGeom prst="rect">
            <a:avLst/>
          </a:prstGeom>
          <a:noFill/>
          <a:ln w="9525">
            <a:noFill/>
            <a:miter lim="800000"/>
            <a:headEnd/>
            <a:tailEnd/>
          </a:ln>
        </p:spPr>
      </p:pic>
      <p:sp>
        <p:nvSpPr>
          <p:cNvPr id="4" name="TextBox 3"/>
          <p:cNvSpPr txBox="1"/>
          <p:nvPr/>
        </p:nvSpPr>
        <p:spPr>
          <a:xfrm>
            <a:off x="4876800" y="1371600"/>
            <a:ext cx="1676400" cy="646331"/>
          </a:xfrm>
          <a:prstGeom prst="rect">
            <a:avLst/>
          </a:prstGeom>
          <a:noFill/>
        </p:spPr>
        <p:txBody>
          <a:bodyPr wrap="square" rtlCol="0">
            <a:spAutoFit/>
          </a:bodyPr>
          <a:lstStyle/>
          <a:p>
            <a:r>
              <a:rPr lang="en-US" b="1" dirty="0" smtClean="0">
                <a:solidFill>
                  <a:schemeClr val="bg1"/>
                </a:solidFill>
              </a:rPr>
              <a:t>WWL  Auto Processing</a:t>
            </a:r>
            <a:endParaRPr lang="en-US" b="1" dirty="0">
              <a:solidFill>
                <a:schemeClr val="bg1"/>
              </a:solidFill>
            </a:endParaRPr>
          </a:p>
        </p:txBody>
      </p:sp>
      <p:cxnSp>
        <p:nvCxnSpPr>
          <p:cNvPr id="6" name="Straight Arrow Connector 5"/>
          <p:cNvCxnSpPr/>
          <p:nvPr/>
        </p:nvCxnSpPr>
        <p:spPr>
          <a:xfrm rot="5400000">
            <a:off x="5372894" y="2171700"/>
            <a:ext cx="304006" cy="7699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600210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0" name="Object 4"/>
          <p:cNvGraphicFramePr>
            <a:graphicFrameLocks noChangeAspect="1"/>
          </p:cNvGraphicFramePr>
          <p:nvPr>
            <p:ph idx="1"/>
          </p:nvPr>
        </p:nvGraphicFramePr>
        <p:xfrm>
          <a:off x="119063" y="844550"/>
          <a:ext cx="8643937" cy="5918200"/>
        </p:xfrm>
        <a:graphic>
          <a:graphicData uri="http://schemas.openxmlformats.org/presentationml/2006/ole">
            <p:oleObj spid="_x0000_s1026" name="Worksheet" r:id="rId4" imgW="8639073" imgH="5915066" progId="Excel.Sheet.8">
              <p:embed/>
            </p:oleObj>
          </a:graphicData>
        </a:graphic>
      </p:graphicFrame>
      <p:sp>
        <p:nvSpPr>
          <p:cNvPr id="24581" name="Rectangle 5"/>
          <p:cNvSpPr>
            <a:spLocks noGrp="1" noChangeArrowheads="1"/>
          </p:cNvSpPr>
          <p:nvPr>
            <p:ph type="title"/>
          </p:nvPr>
        </p:nvSpPr>
        <p:spPr>
          <a:xfrm>
            <a:off x="1676400" y="0"/>
            <a:ext cx="6553200" cy="1000125"/>
          </a:xfrm>
        </p:spPr>
        <p:txBody>
          <a:bodyPr/>
          <a:lstStyle/>
          <a:p>
            <a:r>
              <a:rPr lang="en-US" sz="3200" dirty="0" smtClean="0"/>
              <a:t>Historic Port Performance</a:t>
            </a:r>
            <a:endParaRPr lang="en-US"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1676400" y="579438"/>
            <a:ext cx="7467600" cy="411162"/>
          </a:xfrm>
        </p:spPr>
        <p:txBody>
          <a:bodyPr/>
          <a:lstStyle/>
          <a:p>
            <a:pPr algn="l"/>
            <a:r>
              <a:rPr lang="en-US" smtClean="0">
                <a:latin typeface="Arial" charset="0"/>
                <a:cs typeface="Arial" charset="0"/>
              </a:rPr>
              <a:t>The Heartland Corridor</a:t>
            </a:r>
            <a:br>
              <a:rPr lang="en-US" smtClean="0">
                <a:latin typeface="Arial" charset="0"/>
                <a:cs typeface="Arial" charset="0"/>
              </a:rPr>
            </a:br>
            <a:endParaRPr lang="en-US" smtClean="0">
              <a:latin typeface="Arial" charset="0"/>
              <a:cs typeface="Arial" charset="0"/>
            </a:endParaRPr>
          </a:p>
        </p:txBody>
      </p:sp>
      <p:pic>
        <p:nvPicPr>
          <p:cNvPr id="5" name="Picture 4" descr="Picture1.png"/>
          <p:cNvPicPr>
            <a:picLocks noChangeAspect="1"/>
          </p:cNvPicPr>
          <p:nvPr/>
        </p:nvPicPr>
        <p:blipFill>
          <a:blip r:embed="rId2" cstate="screen"/>
          <a:srcRect/>
          <a:stretch>
            <a:fillRect/>
          </a:stretch>
        </p:blipFill>
        <p:spPr>
          <a:xfrm>
            <a:off x="547048" y="965576"/>
            <a:ext cx="8001000" cy="5486400"/>
          </a:xfrm>
          <a:prstGeom prst="rect">
            <a:avLst/>
          </a:prstGeom>
        </p:spPr>
      </p:pic>
      <p:sp>
        <p:nvSpPr>
          <p:cNvPr id="6" name="Text Box 16"/>
          <p:cNvSpPr txBox="1">
            <a:spLocks noChangeArrowheads="1"/>
          </p:cNvSpPr>
          <p:nvPr/>
        </p:nvSpPr>
        <p:spPr bwMode="auto">
          <a:xfrm>
            <a:off x="152400" y="6477000"/>
            <a:ext cx="9296400" cy="381000"/>
          </a:xfrm>
          <a:prstGeom prst="rect">
            <a:avLst/>
          </a:prstGeom>
          <a:noFill/>
          <a:ln w="28575">
            <a:noFill/>
            <a:miter lim="800000"/>
            <a:headEnd/>
            <a:tailEnd/>
          </a:ln>
        </p:spPr>
        <p:txBody>
          <a:bodyPr wrap="square" lIns="0" rIns="0" bIns="0" anchor="t" anchorCtr="0">
            <a:noAutofit/>
          </a:bodyPr>
          <a:lstStyle/>
          <a:p>
            <a:pPr marL="342900" fontAlgn="auto">
              <a:spcBef>
                <a:spcPct val="20000"/>
              </a:spcBef>
              <a:spcAft>
                <a:spcPct val="40000"/>
              </a:spcAft>
              <a:buSzPct val="100000"/>
              <a:defRPr/>
            </a:pPr>
            <a:r>
              <a:rPr lang="en-US" sz="1800" dirty="0">
                <a:solidFill>
                  <a:schemeClr val="tx1">
                    <a:lumMod val="50000"/>
                  </a:schemeClr>
                </a:solidFill>
                <a:latin typeface="Arial" pitchFamily="34" charset="0"/>
                <a:cs typeface="Arial" pitchFamily="34" charset="0"/>
              </a:rPr>
              <a:t>New route is d</a:t>
            </a:r>
            <a:r>
              <a:rPr lang="en-US" sz="1800" dirty="0" smtClean="0">
                <a:solidFill>
                  <a:schemeClr val="tx1">
                    <a:lumMod val="50000"/>
                  </a:schemeClr>
                </a:solidFill>
                <a:latin typeface="Arial" pitchFamily="34" charset="0"/>
                <a:cs typeface="Arial" pitchFamily="34" charset="0"/>
              </a:rPr>
              <a:t>ouble-stack  </a:t>
            </a:r>
            <a:r>
              <a:rPr lang="en-US" sz="1800" dirty="0">
                <a:solidFill>
                  <a:schemeClr val="tx1">
                    <a:lumMod val="50000"/>
                  </a:schemeClr>
                </a:solidFill>
                <a:latin typeface="Arial" pitchFamily="34" charset="0"/>
                <a:cs typeface="Arial" pitchFamily="34" charset="0"/>
              </a:rPr>
              <a:t>eliminates more than 230 </a:t>
            </a:r>
            <a:r>
              <a:rPr lang="en-US" sz="1800" dirty="0" smtClean="0">
                <a:solidFill>
                  <a:schemeClr val="tx1">
                    <a:lumMod val="50000"/>
                  </a:schemeClr>
                </a:solidFill>
                <a:latin typeface="Arial" pitchFamily="34" charset="0"/>
                <a:cs typeface="Arial" pitchFamily="34" charset="0"/>
              </a:rPr>
              <a:t>miles. Opened Sept. 2010.</a:t>
            </a:r>
            <a:endParaRPr lang="en-US" sz="1800" dirty="0">
              <a:solidFill>
                <a:schemeClr val="tx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033463"/>
            <a:ext cx="8534400" cy="5778500"/>
            <a:chOff x="240" y="531"/>
            <a:chExt cx="5376" cy="3640"/>
          </a:xfrm>
        </p:grpSpPr>
        <p:sp>
          <p:nvSpPr>
            <p:cNvPr id="16389" name="Freeform 3"/>
            <p:cNvSpPr>
              <a:spLocks/>
            </p:cNvSpPr>
            <p:nvPr/>
          </p:nvSpPr>
          <p:spPr bwMode="auto">
            <a:xfrm rot="201655">
              <a:off x="1904" y="2451"/>
              <a:ext cx="706" cy="547"/>
            </a:xfrm>
            <a:custGeom>
              <a:avLst/>
              <a:gdLst>
                <a:gd name="T0" fmla="*/ 0 w 442"/>
                <a:gd name="T1" fmla="*/ 483623 h 337"/>
                <a:gd name="T2" fmla="*/ 77494 w 442"/>
                <a:gd name="T3" fmla="*/ 267589 h 337"/>
                <a:gd name="T4" fmla="*/ 370291 w 442"/>
                <a:gd name="T5" fmla="*/ 71308 h 337"/>
                <a:gd name="T6" fmla="*/ 910924 w 442"/>
                <a:gd name="T7" fmla="*/ 0 h 337"/>
                <a:gd name="T8" fmla="*/ 1136448 w 442"/>
                <a:gd name="T9" fmla="*/ 176584 h 337"/>
                <a:gd name="T10" fmla="*/ 1488200 w 442"/>
                <a:gd name="T11" fmla="*/ 115743 h 337"/>
                <a:gd name="T12" fmla="*/ 2017258 w 442"/>
                <a:gd name="T13" fmla="*/ 628964 h 337"/>
                <a:gd name="T14" fmla="*/ 1868704 w 442"/>
                <a:gd name="T15" fmla="*/ 863538 h 337"/>
                <a:gd name="T16" fmla="*/ 1785738 w 442"/>
                <a:gd name="T17" fmla="*/ 1020900 h 337"/>
                <a:gd name="T18" fmla="*/ 1795213 w 442"/>
                <a:gd name="T19" fmla="*/ 1195846 h 337"/>
                <a:gd name="T20" fmla="*/ 1656417 w 442"/>
                <a:gd name="T21" fmla="*/ 1337318 h 337"/>
                <a:gd name="T22" fmla="*/ 1541692 w 442"/>
                <a:gd name="T23" fmla="*/ 1572091 h 337"/>
                <a:gd name="T24" fmla="*/ 1392529 w 442"/>
                <a:gd name="T25" fmla="*/ 1694168 h 337"/>
                <a:gd name="T26" fmla="*/ 1325181 w 442"/>
                <a:gd name="T27" fmla="*/ 1710396 h 337"/>
                <a:gd name="T28" fmla="*/ 1296020 w 442"/>
                <a:gd name="T29" fmla="*/ 1857367 h 337"/>
                <a:gd name="T30" fmla="*/ 1205016 w 442"/>
                <a:gd name="T31" fmla="*/ 1778050 h 337"/>
                <a:gd name="T32" fmla="*/ 1286952 w 442"/>
                <a:gd name="T33" fmla="*/ 1922484 h 337"/>
                <a:gd name="T34" fmla="*/ 1210209 w 442"/>
                <a:gd name="T35" fmla="*/ 2053901 h 337"/>
                <a:gd name="T36" fmla="*/ 1141818 w 442"/>
                <a:gd name="T37" fmla="*/ 2037664 h 337"/>
                <a:gd name="T38" fmla="*/ 1089901 w 442"/>
                <a:gd name="T39" fmla="*/ 1952363 h 337"/>
                <a:gd name="T40" fmla="*/ 1003707 w 442"/>
                <a:gd name="T41" fmla="*/ 1746324 h 337"/>
                <a:gd name="T42" fmla="*/ 956323 w 442"/>
                <a:gd name="T43" fmla="*/ 1724918 h 337"/>
                <a:gd name="T44" fmla="*/ 858547 w 442"/>
                <a:gd name="T45" fmla="*/ 1450480 h 337"/>
                <a:gd name="T46" fmla="*/ 720663 w 442"/>
                <a:gd name="T47" fmla="*/ 1333646 h 337"/>
                <a:gd name="T48" fmla="*/ 622965 w 442"/>
                <a:gd name="T49" fmla="*/ 1148007 h 337"/>
                <a:gd name="T50" fmla="*/ 380483 w 442"/>
                <a:gd name="T51" fmla="*/ 915431 h 337"/>
                <a:gd name="T52" fmla="*/ 255364 w 442"/>
                <a:gd name="T53" fmla="*/ 704990 h 337"/>
                <a:gd name="T54" fmla="*/ 0 w 442"/>
                <a:gd name="T55" fmla="*/ 483623 h 3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2"/>
                <a:gd name="T85" fmla="*/ 0 h 337"/>
                <a:gd name="T86" fmla="*/ 442 w 442"/>
                <a:gd name="T87" fmla="*/ 337 h 3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2" h="337">
                  <a:moveTo>
                    <a:pt x="0" y="79"/>
                  </a:moveTo>
                  <a:lnTo>
                    <a:pt x="17" y="44"/>
                  </a:lnTo>
                  <a:lnTo>
                    <a:pt x="81" y="12"/>
                  </a:lnTo>
                  <a:lnTo>
                    <a:pt x="199" y="0"/>
                  </a:lnTo>
                  <a:lnTo>
                    <a:pt x="248" y="29"/>
                  </a:lnTo>
                  <a:lnTo>
                    <a:pt x="325" y="19"/>
                  </a:lnTo>
                  <a:lnTo>
                    <a:pt x="441" y="103"/>
                  </a:lnTo>
                  <a:lnTo>
                    <a:pt x="408" y="141"/>
                  </a:lnTo>
                  <a:lnTo>
                    <a:pt x="390" y="167"/>
                  </a:lnTo>
                  <a:lnTo>
                    <a:pt x="392" y="195"/>
                  </a:lnTo>
                  <a:lnTo>
                    <a:pt x="362" y="219"/>
                  </a:lnTo>
                  <a:lnTo>
                    <a:pt x="337" y="257"/>
                  </a:lnTo>
                  <a:lnTo>
                    <a:pt x="304" y="277"/>
                  </a:lnTo>
                  <a:lnTo>
                    <a:pt x="289" y="280"/>
                  </a:lnTo>
                  <a:lnTo>
                    <a:pt x="283" y="304"/>
                  </a:lnTo>
                  <a:lnTo>
                    <a:pt x="263" y="291"/>
                  </a:lnTo>
                  <a:lnTo>
                    <a:pt x="281" y="314"/>
                  </a:lnTo>
                  <a:lnTo>
                    <a:pt x="264" y="336"/>
                  </a:lnTo>
                  <a:lnTo>
                    <a:pt x="249" y="333"/>
                  </a:lnTo>
                  <a:lnTo>
                    <a:pt x="238" y="319"/>
                  </a:lnTo>
                  <a:lnTo>
                    <a:pt x="219" y="285"/>
                  </a:lnTo>
                  <a:lnTo>
                    <a:pt x="209" y="282"/>
                  </a:lnTo>
                  <a:lnTo>
                    <a:pt x="187" y="237"/>
                  </a:lnTo>
                  <a:lnTo>
                    <a:pt x="157" y="218"/>
                  </a:lnTo>
                  <a:lnTo>
                    <a:pt x="136" y="188"/>
                  </a:lnTo>
                  <a:lnTo>
                    <a:pt x="83" y="150"/>
                  </a:lnTo>
                  <a:lnTo>
                    <a:pt x="56" y="115"/>
                  </a:lnTo>
                  <a:lnTo>
                    <a:pt x="0" y="79"/>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0" name="Freeform 4"/>
            <p:cNvSpPr>
              <a:spLocks/>
            </p:cNvSpPr>
            <p:nvPr/>
          </p:nvSpPr>
          <p:spPr bwMode="auto">
            <a:xfrm rot="201655">
              <a:off x="766" y="1189"/>
              <a:ext cx="548" cy="997"/>
            </a:xfrm>
            <a:custGeom>
              <a:avLst/>
              <a:gdLst>
                <a:gd name="T0" fmla="*/ 0 w 343"/>
                <a:gd name="T1" fmla="*/ 1620057 h 615"/>
                <a:gd name="T2" fmla="*/ 32445 w 343"/>
                <a:gd name="T3" fmla="*/ 1513773 h 615"/>
                <a:gd name="T4" fmla="*/ 132314 w 343"/>
                <a:gd name="T5" fmla="*/ 1281451 h 615"/>
                <a:gd name="T6" fmla="*/ 192898 w 343"/>
                <a:gd name="T7" fmla="*/ 1032986 h 615"/>
                <a:gd name="T8" fmla="*/ 132314 w 343"/>
                <a:gd name="T9" fmla="*/ 856258 h 615"/>
                <a:gd name="T10" fmla="*/ 405239 w 343"/>
                <a:gd name="T11" fmla="*/ 589822 h 615"/>
                <a:gd name="T12" fmla="*/ 460839 w 343"/>
                <a:gd name="T13" fmla="*/ 450339 h 615"/>
                <a:gd name="T14" fmla="*/ 460839 w 343"/>
                <a:gd name="T15" fmla="*/ 384492 h 615"/>
                <a:gd name="T16" fmla="*/ 268295 w 343"/>
                <a:gd name="T17" fmla="*/ 88023 h 615"/>
                <a:gd name="T18" fmla="*/ 1320782 w 343"/>
                <a:gd name="T19" fmla="*/ 0 h 615"/>
                <a:gd name="T20" fmla="*/ 1344297 w 343"/>
                <a:gd name="T21" fmla="*/ 230331 h 615"/>
                <a:gd name="T22" fmla="*/ 1449394 w 343"/>
                <a:gd name="T23" fmla="*/ 490843 h 615"/>
                <a:gd name="T24" fmla="*/ 1540179 w 343"/>
                <a:gd name="T25" fmla="*/ 1889386 h 615"/>
                <a:gd name="T26" fmla="*/ 1517017 w 343"/>
                <a:gd name="T27" fmla="*/ 2184189 h 615"/>
                <a:gd name="T28" fmla="*/ 1571220 w 343"/>
                <a:gd name="T29" fmla="*/ 2341590 h 615"/>
                <a:gd name="T30" fmla="*/ 1508259 w 343"/>
                <a:gd name="T31" fmla="*/ 2666790 h 615"/>
                <a:gd name="T32" fmla="*/ 1430868 w 343"/>
                <a:gd name="T33" fmla="*/ 2820539 h 615"/>
                <a:gd name="T34" fmla="*/ 1383652 w 343"/>
                <a:gd name="T35" fmla="*/ 3040533 h 615"/>
                <a:gd name="T36" fmla="*/ 1425410 w 343"/>
                <a:gd name="T37" fmla="*/ 3102709 h 615"/>
                <a:gd name="T38" fmla="*/ 1392941 w 343"/>
                <a:gd name="T39" fmla="*/ 3247023 h 615"/>
                <a:gd name="T40" fmla="*/ 1417230 w 343"/>
                <a:gd name="T41" fmla="*/ 3294658 h 615"/>
                <a:gd name="T42" fmla="*/ 1287305 w 343"/>
                <a:gd name="T43" fmla="*/ 3360844 h 615"/>
                <a:gd name="T44" fmla="*/ 1262939 w 343"/>
                <a:gd name="T45" fmla="*/ 3589544 h 615"/>
                <a:gd name="T46" fmla="*/ 1079616 w 343"/>
                <a:gd name="T47" fmla="*/ 3505151 h 615"/>
                <a:gd name="T48" fmla="*/ 988592 w 343"/>
                <a:gd name="T49" fmla="*/ 3618767 h 615"/>
                <a:gd name="T50" fmla="*/ 992295 w 343"/>
                <a:gd name="T51" fmla="*/ 3670348 h 615"/>
                <a:gd name="T52" fmla="*/ 929299 w 343"/>
                <a:gd name="T53" fmla="*/ 3659224 h 615"/>
                <a:gd name="T54" fmla="*/ 868206 w 343"/>
                <a:gd name="T55" fmla="*/ 3510449 h 615"/>
                <a:gd name="T56" fmla="*/ 841412 w 343"/>
                <a:gd name="T57" fmla="*/ 3301541 h 615"/>
                <a:gd name="T58" fmla="*/ 769601 w 343"/>
                <a:gd name="T59" fmla="*/ 3158855 h 615"/>
                <a:gd name="T60" fmla="*/ 668597 w 343"/>
                <a:gd name="T61" fmla="*/ 3102709 h 615"/>
                <a:gd name="T62" fmla="*/ 539591 w 343"/>
                <a:gd name="T63" fmla="*/ 2958259 h 615"/>
                <a:gd name="T64" fmla="*/ 492380 w 343"/>
                <a:gd name="T65" fmla="*/ 2773869 h 615"/>
                <a:gd name="T66" fmla="*/ 567824 w 343"/>
                <a:gd name="T67" fmla="*/ 2494601 h 615"/>
                <a:gd name="T68" fmla="*/ 500597 w 343"/>
                <a:gd name="T69" fmla="*/ 2440067 h 615"/>
                <a:gd name="T70" fmla="*/ 346109 w 343"/>
                <a:gd name="T71" fmla="*/ 2440067 h 615"/>
                <a:gd name="T72" fmla="*/ 322488 w 343"/>
                <a:gd name="T73" fmla="*/ 2255584 h 615"/>
                <a:gd name="T74" fmla="*/ 60579 w 343"/>
                <a:gd name="T75" fmla="*/ 1907422 h 615"/>
                <a:gd name="T76" fmla="*/ 0 w 343"/>
                <a:gd name="T77" fmla="*/ 1620057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3"/>
                <a:gd name="T118" fmla="*/ 0 h 615"/>
                <a:gd name="T119" fmla="*/ 343 w 343"/>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3" h="615">
                  <a:moveTo>
                    <a:pt x="0" y="271"/>
                  </a:moveTo>
                  <a:lnTo>
                    <a:pt x="7" y="253"/>
                  </a:lnTo>
                  <a:lnTo>
                    <a:pt x="29" y="214"/>
                  </a:lnTo>
                  <a:lnTo>
                    <a:pt x="42" y="173"/>
                  </a:lnTo>
                  <a:lnTo>
                    <a:pt x="29" y="143"/>
                  </a:lnTo>
                  <a:lnTo>
                    <a:pt x="88" y="99"/>
                  </a:lnTo>
                  <a:lnTo>
                    <a:pt x="100" y="75"/>
                  </a:lnTo>
                  <a:lnTo>
                    <a:pt x="100" y="64"/>
                  </a:lnTo>
                  <a:lnTo>
                    <a:pt x="58" y="15"/>
                  </a:lnTo>
                  <a:lnTo>
                    <a:pt x="287" y="0"/>
                  </a:lnTo>
                  <a:lnTo>
                    <a:pt x="292" y="38"/>
                  </a:lnTo>
                  <a:lnTo>
                    <a:pt x="315" y="82"/>
                  </a:lnTo>
                  <a:lnTo>
                    <a:pt x="335" y="316"/>
                  </a:lnTo>
                  <a:lnTo>
                    <a:pt x="330" y="365"/>
                  </a:lnTo>
                  <a:lnTo>
                    <a:pt x="342" y="392"/>
                  </a:lnTo>
                  <a:lnTo>
                    <a:pt x="328" y="446"/>
                  </a:lnTo>
                  <a:lnTo>
                    <a:pt x="311" y="471"/>
                  </a:lnTo>
                  <a:lnTo>
                    <a:pt x="301" y="508"/>
                  </a:lnTo>
                  <a:lnTo>
                    <a:pt x="310" y="519"/>
                  </a:lnTo>
                  <a:lnTo>
                    <a:pt x="303" y="543"/>
                  </a:lnTo>
                  <a:lnTo>
                    <a:pt x="308" y="551"/>
                  </a:lnTo>
                  <a:lnTo>
                    <a:pt x="280" y="562"/>
                  </a:lnTo>
                  <a:lnTo>
                    <a:pt x="275" y="600"/>
                  </a:lnTo>
                  <a:lnTo>
                    <a:pt x="235" y="586"/>
                  </a:lnTo>
                  <a:lnTo>
                    <a:pt x="215" y="605"/>
                  </a:lnTo>
                  <a:lnTo>
                    <a:pt x="216" y="614"/>
                  </a:lnTo>
                  <a:lnTo>
                    <a:pt x="202" y="612"/>
                  </a:lnTo>
                  <a:lnTo>
                    <a:pt x="189" y="587"/>
                  </a:lnTo>
                  <a:lnTo>
                    <a:pt x="183" y="552"/>
                  </a:lnTo>
                  <a:lnTo>
                    <a:pt x="167" y="528"/>
                  </a:lnTo>
                  <a:lnTo>
                    <a:pt x="145" y="519"/>
                  </a:lnTo>
                  <a:lnTo>
                    <a:pt x="117" y="495"/>
                  </a:lnTo>
                  <a:lnTo>
                    <a:pt x="107" y="464"/>
                  </a:lnTo>
                  <a:lnTo>
                    <a:pt x="123" y="417"/>
                  </a:lnTo>
                  <a:lnTo>
                    <a:pt x="109" y="408"/>
                  </a:lnTo>
                  <a:lnTo>
                    <a:pt x="75" y="408"/>
                  </a:lnTo>
                  <a:lnTo>
                    <a:pt x="70" y="377"/>
                  </a:lnTo>
                  <a:lnTo>
                    <a:pt x="13" y="319"/>
                  </a:lnTo>
                  <a:lnTo>
                    <a:pt x="0" y="271"/>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1" name="Freeform 5"/>
            <p:cNvSpPr>
              <a:spLocks/>
            </p:cNvSpPr>
            <p:nvPr/>
          </p:nvSpPr>
          <p:spPr bwMode="auto">
            <a:xfrm rot="201655">
              <a:off x="748" y="2530"/>
              <a:ext cx="492" cy="866"/>
            </a:xfrm>
            <a:custGeom>
              <a:avLst/>
              <a:gdLst>
                <a:gd name="T0" fmla="*/ 0 w 308"/>
                <a:gd name="T1" fmla="*/ 2632589 h 535"/>
                <a:gd name="T2" fmla="*/ 5813 w 308"/>
                <a:gd name="T3" fmla="*/ 2512955 h 535"/>
                <a:gd name="T4" fmla="*/ 90897 w 308"/>
                <a:gd name="T5" fmla="*/ 2161133 h 535"/>
                <a:gd name="T6" fmla="*/ 229643 w 308"/>
                <a:gd name="T7" fmla="*/ 1927810 h 535"/>
                <a:gd name="T8" fmla="*/ 186636 w 308"/>
                <a:gd name="T9" fmla="*/ 1854972 h 535"/>
                <a:gd name="T10" fmla="*/ 201546 w 308"/>
                <a:gd name="T11" fmla="*/ 1628727 h 535"/>
                <a:gd name="T12" fmla="*/ 129810 w 308"/>
                <a:gd name="T13" fmla="*/ 1366057 h 535"/>
                <a:gd name="T14" fmla="*/ 105786 w 308"/>
                <a:gd name="T15" fmla="*/ 1013124 h 535"/>
                <a:gd name="T16" fmla="*/ 210836 w 308"/>
                <a:gd name="T17" fmla="*/ 639093 h 535"/>
                <a:gd name="T18" fmla="*/ 359455 w 308"/>
                <a:gd name="T19" fmla="*/ 366040 h 535"/>
                <a:gd name="T20" fmla="*/ 352205 w 308"/>
                <a:gd name="T21" fmla="*/ 301654 h 535"/>
                <a:gd name="T22" fmla="*/ 462550 w 308"/>
                <a:gd name="T23" fmla="*/ 64341 h 535"/>
                <a:gd name="T24" fmla="*/ 1312295 w 308"/>
                <a:gd name="T25" fmla="*/ 0 h 535"/>
                <a:gd name="T26" fmla="*/ 1350145 w 308"/>
                <a:gd name="T27" fmla="*/ 53318 h 535"/>
                <a:gd name="T28" fmla="*/ 1312295 w 308"/>
                <a:gd name="T29" fmla="*/ 1977646 h 535"/>
                <a:gd name="T30" fmla="*/ 1407527 w 308"/>
                <a:gd name="T31" fmla="*/ 2923059 h 535"/>
                <a:gd name="T32" fmla="*/ 1360329 w 308"/>
                <a:gd name="T33" fmla="*/ 2956051 h 535"/>
                <a:gd name="T34" fmla="*/ 1314651 w 308"/>
                <a:gd name="T35" fmla="*/ 2923059 h 535"/>
                <a:gd name="T36" fmla="*/ 1250974 w 308"/>
                <a:gd name="T37" fmla="*/ 2956051 h 535"/>
                <a:gd name="T38" fmla="*/ 1188336 w 308"/>
                <a:gd name="T39" fmla="*/ 2909444 h 535"/>
                <a:gd name="T40" fmla="*/ 1182484 w 308"/>
                <a:gd name="T41" fmla="*/ 2936638 h 535"/>
                <a:gd name="T42" fmla="*/ 1119118 w 308"/>
                <a:gd name="T43" fmla="*/ 2951857 h 535"/>
                <a:gd name="T44" fmla="*/ 1028213 w 308"/>
                <a:gd name="T45" fmla="*/ 3002627 h 535"/>
                <a:gd name="T46" fmla="*/ 998616 w 308"/>
                <a:gd name="T47" fmla="*/ 2980648 h 535"/>
                <a:gd name="T48" fmla="*/ 952841 w 308"/>
                <a:gd name="T49" fmla="*/ 3079055 h 535"/>
                <a:gd name="T50" fmla="*/ 912318 w 308"/>
                <a:gd name="T51" fmla="*/ 3107960 h 535"/>
                <a:gd name="T52" fmla="*/ 774350 w 308"/>
                <a:gd name="T53" fmla="*/ 2801194 h 535"/>
                <a:gd name="T54" fmla="*/ 798065 w 308"/>
                <a:gd name="T55" fmla="*/ 2588668 h 535"/>
                <a:gd name="T56" fmla="*/ 0 w 308"/>
                <a:gd name="T57" fmla="*/ 2632589 h 5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8"/>
                <a:gd name="T88" fmla="*/ 0 h 535"/>
                <a:gd name="T89" fmla="*/ 308 w 308"/>
                <a:gd name="T90" fmla="*/ 535 h 5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8" h="535">
                  <a:moveTo>
                    <a:pt x="0" y="452"/>
                  </a:moveTo>
                  <a:lnTo>
                    <a:pt x="1" y="432"/>
                  </a:lnTo>
                  <a:lnTo>
                    <a:pt x="20" y="371"/>
                  </a:lnTo>
                  <a:lnTo>
                    <a:pt x="50" y="331"/>
                  </a:lnTo>
                  <a:lnTo>
                    <a:pt x="41" y="319"/>
                  </a:lnTo>
                  <a:lnTo>
                    <a:pt x="44" y="280"/>
                  </a:lnTo>
                  <a:lnTo>
                    <a:pt x="28" y="235"/>
                  </a:lnTo>
                  <a:lnTo>
                    <a:pt x="23" y="174"/>
                  </a:lnTo>
                  <a:lnTo>
                    <a:pt x="46" y="110"/>
                  </a:lnTo>
                  <a:lnTo>
                    <a:pt x="78" y="63"/>
                  </a:lnTo>
                  <a:lnTo>
                    <a:pt x="77" y="52"/>
                  </a:lnTo>
                  <a:lnTo>
                    <a:pt x="101" y="11"/>
                  </a:lnTo>
                  <a:lnTo>
                    <a:pt x="286" y="0"/>
                  </a:lnTo>
                  <a:lnTo>
                    <a:pt x="294" y="9"/>
                  </a:lnTo>
                  <a:lnTo>
                    <a:pt x="286" y="340"/>
                  </a:lnTo>
                  <a:lnTo>
                    <a:pt x="307" y="502"/>
                  </a:lnTo>
                  <a:lnTo>
                    <a:pt x="297" y="508"/>
                  </a:lnTo>
                  <a:lnTo>
                    <a:pt x="287" y="502"/>
                  </a:lnTo>
                  <a:lnTo>
                    <a:pt x="273" y="508"/>
                  </a:lnTo>
                  <a:lnTo>
                    <a:pt x="259" y="500"/>
                  </a:lnTo>
                  <a:lnTo>
                    <a:pt x="258" y="505"/>
                  </a:lnTo>
                  <a:lnTo>
                    <a:pt x="244" y="507"/>
                  </a:lnTo>
                  <a:lnTo>
                    <a:pt x="224" y="516"/>
                  </a:lnTo>
                  <a:lnTo>
                    <a:pt x="218" y="512"/>
                  </a:lnTo>
                  <a:lnTo>
                    <a:pt x="208" y="529"/>
                  </a:lnTo>
                  <a:lnTo>
                    <a:pt x="199" y="534"/>
                  </a:lnTo>
                  <a:lnTo>
                    <a:pt x="169" y="481"/>
                  </a:lnTo>
                  <a:lnTo>
                    <a:pt x="174" y="445"/>
                  </a:lnTo>
                  <a:lnTo>
                    <a:pt x="0" y="452"/>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2" name="Freeform 6"/>
            <p:cNvSpPr>
              <a:spLocks/>
            </p:cNvSpPr>
            <p:nvPr/>
          </p:nvSpPr>
          <p:spPr bwMode="auto">
            <a:xfrm rot="201655">
              <a:off x="1637" y="1226"/>
              <a:ext cx="584" cy="670"/>
            </a:xfrm>
            <a:custGeom>
              <a:avLst/>
              <a:gdLst>
                <a:gd name="T0" fmla="*/ 0 w 365"/>
                <a:gd name="T1" fmla="*/ 455532 h 413"/>
                <a:gd name="T2" fmla="*/ 141819 w 365"/>
                <a:gd name="T3" fmla="*/ 2172382 h 413"/>
                <a:gd name="T4" fmla="*/ 269379 w 365"/>
                <a:gd name="T5" fmla="*/ 2170119 h 413"/>
                <a:gd name="T6" fmla="*/ 359398 w 365"/>
                <a:gd name="T7" fmla="*/ 2207318 h 413"/>
                <a:gd name="T8" fmla="*/ 394014 w 365"/>
                <a:gd name="T9" fmla="*/ 2326983 h 413"/>
                <a:gd name="T10" fmla="*/ 534499 w 365"/>
                <a:gd name="T11" fmla="*/ 2356973 h 413"/>
                <a:gd name="T12" fmla="*/ 614610 w 365"/>
                <a:gd name="T13" fmla="*/ 2411560 h 413"/>
                <a:gd name="T14" fmla="*/ 797149 w 365"/>
                <a:gd name="T15" fmla="*/ 2397549 h 413"/>
                <a:gd name="T16" fmla="*/ 888970 w 365"/>
                <a:gd name="T17" fmla="*/ 2326983 h 413"/>
                <a:gd name="T18" fmla="*/ 1085987 w 365"/>
                <a:gd name="T19" fmla="*/ 2495722 h 413"/>
                <a:gd name="T20" fmla="*/ 1214186 w 365"/>
                <a:gd name="T21" fmla="*/ 2348232 h 413"/>
                <a:gd name="T22" fmla="*/ 1235661 w 365"/>
                <a:gd name="T23" fmla="*/ 2071327 h 413"/>
                <a:gd name="T24" fmla="*/ 1316454 w 365"/>
                <a:gd name="T25" fmla="*/ 2140506 h 413"/>
                <a:gd name="T26" fmla="*/ 1353360 w 365"/>
                <a:gd name="T27" fmla="*/ 1908365 h 413"/>
                <a:gd name="T28" fmla="*/ 1573401 w 365"/>
                <a:gd name="T29" fmla="*/ 1702895 h 413"/>
                <a:gd name="T30" fmla="*/ 1644339 w 365"/>
                <a:gd name="T31" fmla="*/ 1579334 h 413"/>
                <a:gd name="T32" fmla="*/ 1693463 w 365"/>
                <a:gd name="T33" fmla="*/ 1031120 h 413"/>
                <a:gd name="T34" fmla="*/ 1662451 w 365"/>
                <a:gd name="T35" fmla="*/ 923346 h 413"/>
                <a:gd name="T36" fmla="*/ 1717547 w 365"/>
                <a:gd name="T37" fmla="*/ 865590 h 413"/>
                <a:gd name="T38" fmla="*/ 1604739 w 365"/>
                <a:gd name="T39" fmla="*/ 0 h 413"/>
                <a:gd name="T40" fmla="*/ 1435226 w 365"/>
                <a:gd name="T41" fmla="*/ 107690 h 413"/>
                <a:gd name="T42" fmla="*/ 1316454 w 365"/>
                <a:gd name="T43" fmla="*/ 186328 h 413"/>
                <a:gd name="T44" fmla="*/ 1266069 w 365"/>
                <a:gd name="T45" fmla="*/ 283417 h 413"/>
                <a:gd name="T46" fmla="*/ 1171891 w 365"/>
                <a:gd name="T47" fmla="*/ 399328 h 413"/>
                <a:gd name="T48" fmla="*/ 1067802 w 365"/>
                <a:gd name="T49" fmla="*/ 407436 h 413"/>
                <a:gd name="T50" fmla="*/ 949624 w 365"/>
                <a:gd name="T51" fmla="*/ 485148 h 413"/>
                <a:gd name="T52" fmla="*/ 903590 w 365"/>
                <a:gd name="T53" fmla="*/ 515376 h 413"/>
                <a:gd name="T54" fmla="*/ 826475 w 365"/>
                <a:gd name="T55" fmla="*/ 473735 h 413"/>
                <a:gd name="T56" fmla="*/ 732432 w 365"/>
                <a:gd name="T57" fmla="*/ 521679 h 413"/>
                <a:gd name="T58" fmla="*/ 716890 w 365"/>
                <a:gd name="T59" fmla="*/ 503512 h 413"/>
                <a:gd name="T60" fmla="*/ 808362 w 365"/>
                <a:gd name="T61" fmla="*/ 437351 h 413"/>
                <a:gd name="T62" fmla="*/ 797149 w 365"/>
                <a:gd name="T63" fmla="*/ 437351 h 413"/>
                <a:gd name="T64" fmla="*/ 756688 w 365"/>
                <a:gd name="T65" fmla="*/ 407436 h 413"/>
                <a:gd name="T66" fmla="*/ 722795 w 365"/>
                <a:gd name="T67" fmla="*/ 455532 h 413"/>
                <a:gd name="T68" fmla="*/ 566669 w 365"/>
                <a:gd name="T69" fmla="*/ 358461 h 413"/>
                <a:gd name="T70" fmla="*/ 501571 w 365"/>
                <a:gd name="T71" fmla="*/ 399328 h 413"/>
                <a:gd name="T72" fmla="*/ 510512 w 365"/>
                <a:gd name="T73" fmla="*/ 343911 h 413"/>
                <a:gd name="T74" fmla="*/ 0 w 365"/>
                <a:gd name="T75" fmla="*/ 455532 h 4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5"/>
                <a:gd name="T115" fmla="*/ 0 h 413"/>
                <a:gd name="T116" fmla="*/ 365 w 365"/>
                <a:gd name="T117" fmla="*/ 413 h 4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5" h="413">
                  <a:moveTo>
                    <a:pt x="0" y="75"/>
                  </a:moveTo>
                  <a:lnTo>
                    <a:pt x="30" y="359"/>
                  </a:lnTo>
                  <a:lnTo>
                    <a:pt x="57" y="358"/>
                  </a:lnTo>
                  <a:lnTo>
                    <a:pt x="76" y="364"/>
                  </a:lnTo>
                  <a:lnTo>
                    <a:pt x="84" y="384"/>
                  </a:lnTo>
                  <a:lnTo>
                    <a:pt x="113" y="389"/>
                  </a:lnTo>
                  <a:lnTo>
                    <a:pt x="130" y="398"/>
                  </a:lnTo>
                  <a:lnTo>
                    <a:pt x="169" y="396"/>
                  </a:lnTo>
                  <a:lnTo>
                    <a:pt x="188" y="384"/>
                  </a:lnTo>
                  <a:lnTo>
                    <a:pt x="230" y="412"/>
                  </a:lnTo>
                  <a:lnTo>
                    <a:pt x="257" y="388"/>
                  </a:lnTo>
                  <a:lnTo>
                    <a:pt x="262" y="342"/>
                  </a:lnTo>
                  <a:lnTo>
                    <a:pt x="279" y="353"/>
                  </a:lnTo>
                  <a:lnTo>
                    <a:pt x="287" y="315"/>
                  </a:lnTo>
                  <a:lnTo>
                    <a:pt x="333" y="281"/>
                  </a:lnTo>
                  <a:lnTo>
                    <a:pt x="348" y="261"/>
                  </a:lnTo>
                  <a:lnTo>
                    <a:pt x="359" y="170"/>
                  </a:lnTo>
                  <a:lnTo>
                    <a:pt x="352" y="152"/>
                  </a:lnTo>
                  <a:lnTo>
                    <a:pt x="364" y="143"/>
                  </a:lnTo>
                  <a:lnTo>
                    <a:pt x="340" y="0"/>
                  </a:lnTo>
                  <a:lnTo>
                    <a:pt x="304" y="18"/>
                  </a:lnTo>
                  <a:lnTo>
                    <a:pt x="279" y="31"/>
                  </a:lnTo>
                  <a:lnTo>
                    <a:pt x="268" y="47"/>
                  </a:lnTo>
                  <a:lnTo>
                    <a:pt x="248" y="66"/>
                  </a:lnTo>
                  <a:lnTo>
                    <a:pt x="226" y="67"/>
                  </a:lnTo>
                  <a:lnTo>
                    <a:pt x="201" y="80"/>
                  </a:lnTo>
                  <a:lnTo>
                    <a:pt x="191" y="85"/>
                  </a:lnTo>
                  <a:lnTo>
                    <a:pt x="175" y="78"/>
                  </a:lnTo>
                  <a:lnTo>
                    <a:pt x="155" y="86"/>
                  </a:lnTo>
                  <a:lnTo>
                    <a:pt x="152" y="83"/>
                  </a:lnTo>
                  <a:lnTo>
                    <a:pt x="171" y="72"/>
                  </a:lnTo>
                  <a:lnTo>
                    <a:pt x="169" y="72"/>
                  </a:lnTo>
                  <a:lnTo>
                    <a:pt x="160" y="67"/>
                  </a:lnTo>
                  <a:lnTo>
                    <a:pt x="153" y="75"/>
                  </a:lnTo>
                  <a:lnTo>
                    <a:pt x="120" y="59"/>
                  </a:lnTo>
                  <a:lnTo>
                    <a:pt x="106" y="66"/>
                  </a:lnTo>
                  <a:lnTo>
                    <a:pt x="108" y="57"/>
                  </a:lnTo>
                  <a:lnTo>
                    <a:pt x="0" y="75"/>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3" name="Freeform 7"/>
            <p:cNvSpPr>
              <a:spLocks/>
            </p:cNvSpPr>
            <p:nvPr/>
          </p:nvSpPr>
          <p:spPr bwMode="auto">
            <a:xfrm rot="201655">
              <a:off x="3302" y="1048"/>
              <a:ext cx="110" cy="139"/>
            </a:xfrm>
            <a:custGeom>
              <a:avLst/>
              <a:gdLst>
                <a:gd name="T0" fmla="*/ 0 w 69"/>
                <a:gd name="T1" fmla="*/ 54877 h 85"/>
                <a:gd name="T2" fmla="*/ 60863 w 69"/>
                <a:gd name="T3" fmla="*/ 551572 h 85"/>
                <a:gd name="T4" fmla="*/ 75136 w 69"/>
                <a:gd name="T5" fmla="*/ 586181 h 85"/>
                <a:gd name="T6" fmla="*/ 190957 w 69"/>
                <a:gd name="T7" fmla="*/ 476158 h 85"/>
                <a:gd name="T8" fmla="*/ 177770 w 69"/>
                <a:gd name="T9" fmla="*/ 329412 h 85"/>
                <a:gd name="T10" fmla="*/ 195075 w 69"/>
                <a:gd name="T11" fmla="*/ 251055 h 85"/>
                <a:gd name="T12" fmla="*/ 222646 w 69"/>
                <a:gd name="T13" fmla="*/ 317110 h 85"/>
                <a:gd name="T14" fmla="*/ 233600 w 69"/>
                <a:gd name="T15" fmla="*/ 410549 h 85"/>
                <a:gd name="T16" fmla="*/ 260828 w 69"/>
                <a:gd name="T17" fmla="*/ 410549 h 85"/>
                <a:gd name="T18" fmla="*/ 299310 w 69"/>
                <a:gd name="T19" fmla="*/ 317110 h 85"/>
                <a:gd name="T20" fmla="*/ 260828 w 69"/>
                <a:gd name="T21" fmla="*/ 181701 h 85"/>
                <a:gd name="T22" fmla="*/ 195075 w 69"/>
                <a:gd name="T23" fmla="*/ 168188 h 85"/>
                <a:gd name="T24" fmla="*/ 141009 w 69"/>
                <a:gd name="T25" fmla="*/ 7674 h 85"/>
                <a:gd name="T26" fmla="*/ 106145 w 69"/>
                <a:gd name="T27" fmla="*/ 0 h 85"/>
                <a:gd name="T28" fmla="*/ 0 w 69"/>
                <a:gd name="T29" fmla="*/ 54877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85"/>
                <a:gd name="T47" fmla="*/ 69 w 69"/>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85">
                  <a:moveTo>
                    <a:pt x="0" y="8"/>
                  </a:moveTo>
                  <a:lnTo>
                    <a:pt x="14" y="79"/>
                  </a:lnTo>
                  <a:lnTo>
                    <a:pt x="17" y="84"/>
                  </a:lnTo>
                  <a:lnTo>
                    <a:pt x="43" y="68"/>
                  </a:lnTo>
                  <a:lnTo>
                    <a:pt x="40" y="47"/>
                  </a:lnTo>
                  <a:lnTo>
                    <a:pt x="44" y="36"/>
                  </a:lnTo>
                  <a:lnTo>
                    <a:pt x="50" y="45"/>
                  </a:lnTo>
                  <a:lnTo>
                    <a:pt x="53" y="59"/>
                  </a:lnTo>
                  <a:lnTo>
                    <a:pt x="59" y="59"/>
                  </a:lnTo>
                  <a:lnTo>
                    <a:pt x="68" y="45"/>
                  </a:lnTo>
                  <a:lnTo>
                    <a:pt x="59" y="26"/>
                  </a:lnTo>
                  <a:lnTo>
                    <a:pt x="44" y="24"/>
                  </a:lnTo>
                  <a:lnTo>
                    <a:pt x="32" y="1"/>
                  </a:lnTo>
                  <a:lnTo>
                    <a:pt x="24" y="0"/>
                  </a:lnTo>
                  <a:lnTo>
                    <a:pt x="0" y="8"/>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4" name="Freeform 8"/>
            <p:cNvSpPr>
              <a:spLocks/>
            </p:cNvSpPr>
            <p:nvPr/>
          </p:nvSpPr>
          <p:spPr bwMode="auto">
            <a:xfrm rot="201655">
              <a:off x="1877" y="1642"/>
              <a:ext cx="1075" cy="616"/>
            </a:xfrm>
            <a:custGeom>
              <a:avLst/>
              <a:gdLst>
                <a:gd name="T0" fmla="*/ 283992 w 673"/>
                <a:gd name="T1" fmla="*/ 2018916 h 380"/>
                <a:gd name="T2" fmla="*/ 384291 w 673"/>
                <a:gd name="T3" fmla="*/ 1805159 h 380"/>
                <a:gd name="T4" fmla="*/ 591566 w 673"/>
                <a:gd name="T5" fmla="*/ 1541884 h 380"/>
                <a:gd name="T6" fmla="*/ 850633 w 673"/>
                <a:gd name="T7" fmla="*/ 1619136 h 380"/>
                <a:gd name="T8" fmla="*/ 995250 w 673"/>
                <a:gd name="T9" fmla="*/ 1619136 h 380"/>
                <a:gd name="T10" fmla="*/ 1196524 w 673"/>
                <a:gd name="T11" fmla="*/ 1489812 h 380"/>
                <a:gd name="T12" fmla="*/ 1242374 w 673"/>
                <a:gd name="T13" fmla="*/ 1316865 h 380"/>
                <a:gd name="T14" fmla="*/ 1416605 w 673"/>
                <a:gd name="T15" fmla="*/ 670265 h 380"/>
                <a:gd name="T16" fmla="*/ 1626663 w 673"/>
                <a:gd name="T17" fmla="*/ 508839 h 380"/>
                <a:gd name="T18" fmla="*/ 1801649 w 673"/>
                <a:gd name="T19" fmla="*/ 256768 h 380"/>
                <a:gd name="T20" fmla="*/ 2053849 w 673"/>
                <a:gd name="T21" fmla="*/ 154122 h 380"/>
                <a:gd name="T22" fmla="*/ 2191059 w 673"/>
                <a:gd name="T23" fmla="*/ 58650 h 380"/>
                <a:gd name="T24" fmla="*/ 2347578 w 673"/>
                <a:gd name="T25" fmla="*/ 213050 h 380"/>
                <a:gd name="T26" fmla="*/ 2383677 w 673"/>
                <a:gd name="T27" fmla="*/ 373139 h 380"/>
                <a:gd name="T28" fmla="*/ 2347578 w 673"/>
                <a:gd name="T29" fmla="*/ 616154 h 380"/>
                <a:gd name="T30" fmla="*/ 2453076 w 673"/>
                <a:gd name="T31" fmla="*/ 636800 h 380"/>
                <a:gd name="T32" fmla="*/ 2622000 w 673"/>
                <a:gd name="T33" fmla="*/ 686944 h 380"/>
                <a:gd name="T34" fmla="*/ 2790874 w 673"/>
                <a:gd name="T35" fmla="*/ 795198 h 380"/>
                <a:gd name="T36" fmla="*/ 2771498 w 673"/>
                <a:gd name="T37" fmla="*/ 944304 h 380"/>
                <a:gd name="T38" fmla="*/ 2724363 w 673"/>
                <a:gd name="T39" fmla="*/ 969344 h 380"/>
                <a:gd name="T40" fmla="*/ 2507472 w 673"/>
                <a:gd name="T41" fmla="*/ 789936 h 380"/>
                <a:gd name="T42" fmla="*/ 2799742 w 673"/>
                <a:gd name="T43" fmla="*/ 1027992 h 380"/>
                <a:gd name="T44" fmla="*/ 2838736 w 673"/>
                <a:gd name="T45" fmla="*/ 1123059 h 380"/>
                <a:gd name="T46" fmla="*/ 2804910 w 673"/>
                <a:gd name="T47" fmla="*/ 1134513 h 380"/>
                <a:gd name="T48" fmla="*/ 2776158 w 673"/>
                <a:gd name="T49" fmla="*/ 1182783 h 380"/>
                <a:gd name="T50" fmla="*/ 2759945 w 673"/>
                <a:gd name="T51" fmla="*/ 1241657 h 380"/>
                <a:gd name="T52" fmla="*/ 2612299 w 673"/>
                <a:gd name="T53" fmla="*/ 1093784 h 380"/>
                <a:gd name="T54" fmla="*/ 2738763 w 673"/>
                <a:gd name="T55" fmla="*/ 1269320 h 380"/>
                <a:gd name="T56" fmla="*/ 2838027 w 673"/>
                <a:gd name="T57" fmla="*/ 1289058 h 380"/>
                <a:gd name="T58" fmla="*/ 2861169 w 673"/>
                <a:gd name="T59" fmla="*/ 1328004 h 380"/>
                <a:gd name="T60" fmla="*/ 2823295 w 673"/>
                <a:gd name="T61" fmla="*/ 1395960 h 380"/>
                <a:gd name="T62" fmla="*/ 2717657 w 673"/>
                <a:gd name="T63" fmla="*/ 1307257 h 380"/>
                <a:gd name="T64" fmla="*/ 2598310 w 673"/>
                <a:gd name="T65" fmla="*/ 1241657 h 380"/>
                <a:gd name="T66" fmla="*/ 2703173 w 673"/>
                <a:gd name="T67" fmla="*/ 1346180 h 380"/>
                <a:gd name="T68" fmla="*/ 2823295 w 673"/>
                <a:gd name="T69" fmla="*/ 1460338 h 380"/>
                <a:gd name="T70" fmla="*/ 2868261 w 673"/>
                <a:gd name="T71" fmla="*/ 1405456 h 380"/>
                <a:gd name="T72" fmla="*/ 2991559 w 673"/>
                <a:gd name="T73" fmla="*/ 1412314 h 380"/>
                <a:gd name="T74" fmla="*/ 3021066 w 673"/>
                <a:gd name="T75" fmla="*/ 1589505 h 380"/>
                <a:gd name="T76" fmla="*/ 1792111 w 673"/>
                <a:gd name="T77" fmla="*/ 1946764 h 380"/>
                <a:gd name="T78" fmla="*/ 0 w 673"/>
                <a:gd name="T79" fmla="*/ 2262925 h 3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3"/>
                <a:gd name="T121" fmla="*/ 0 h 380"/>
                <a:gd name="T122" fmla="*/ 673 w 673"/>
                <a:gd name="T123" fmla="*/ 380 h 3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3" h="380">
                  <a:moveTo>
                    <a:pt x="0" y="379"/>
                  </a:moveTo>
                  <a:lnTo>
                    <a:pt x="62" y="338"/>
                  </a:lnTo>
                  <a:lnTo>
                    <a:pt x="62" y="328"/>
                  </a:lnTo>
                  <a:lnTo>
                    <a:pt x="84" y="302"/>
                  </a:lnTo>
                  <a:lnTo>
                    <a:pt x="106" y="286"/>
                  </a:lnTo>
                  <a:lnTo>
                    <a:pt x="129" y="258"/>
                  </a:lnTo>
                  <a:lnTo>
                    <a:pt x="154" y="286"/>
                  </a:lnTo>
                  <a:lnTo>
                    <a:pt x="185" y="271"/>
                  </a:lnTo>
                  <a:lnTo>
                    <a:pt x="197" y="280"/>
                  </a:lnTo>
                  <a:lnTo>
                    <a:pt x="217" y="271"/>
                  </a:lnTo>
                  <a:lnTo>
                    <a:pt x="228" y="256"/>
                  </a:lnTo>
                  <a:lnTo>
                    <a:pt x="261" y="249"/>
                  </a:lnTo>
                  <a:lnTo>
                    <a:pt x="280" y="226"/>
                  </a:lnTo>
                  <a:lnTo>
                    <a:pt x="271" y="220"/>
                  </a:lnTo>
                  <a:lnTo>
                    <a:pt x="301" y="148"/>
                  </a:lnTo>
                  <a:lnTo>
                    <a:pt x="309" y="112"/>
                  </a:lnTo>
                  <a:lnTo>
                    <a:pt x="340" y="127"/>
                  </a:lnTo>
                  <a:lnTo>
                    <a:pt x="355" y="85"/>
                  </a:lnTo>
                  <a:lnTo>
                    <a:pt x="371" y="81"/>
                  </a:lnTo>
                  <a:lnTo>
                    <a:pt x="393" y="43"/>
                  </a:lnTo>
                  <a:lnTo>
                    <a:pt x="400" y="0"/>
                  </a:lnTo>
                  <a:lnTo>
                    <a:pt x="448" y="26"/>
                  </a:lnTo>
                  <a:lnTo>
                    <a:pt x="456" y="5"/>
                  </a:lnTo>
                  <a:lnTo>
                    <a:pt x="478" y="10"/>
                  </a:lnTo>
                  <a:lnTo>
                    <a:pt x="491" y="27"/>
                  </a:lnTo>
                  <a:lnTo>
                    <a:pt x="512" y="36"/>
                  </a:lnTo>
                  <a:lnTo>
                    <a:pt x="521" y="50"/>
                  </a:lnTo>
                  <a:lnTo>
                    <a:pt x="520" y="62"/>
                  </a:lnTo>
                  <a:lnTo>
                    <a:pt x="506" y="87"/>
                  </a:lnTo>
                  <a:lnTo>
                    <a:pt x="512" y="103"/>
                  </a:lnTo>
                  <a:lnTo>
                    <a:pt x="528" y="96"/>
                  </a:lnTo>
                  <a:lnTo>
                    <a:pt x="535" y="107"/>
                  </a:lnTo>
                  <a:lnTo>
                    <a:pt x="542" y="113"/>
                  </a:lnTo>
                  <a:lnTo>
                    <a:pt x="572" y="115"/>
                  </a:lnTo>
                  <a:lnTo>
                    <a:pt x="581" y="127"/>
                  </a:lnTo>
                  <a:lnTo>
                    <a:pt x="609" y="133"/>
                  </a:lnTo>
                  <a:lnTo>
                    <a:pt x="601" y="141"/>
                  </a:lnTo>
                  <a:lnTo>
                    <a:pt x="605" y="158"/>
                  </a:lnTo>
                  <a:lnTo>
                    <a:pt x="606" y="165"/>
                  </a:lnTo>
                  <a:lnTo>
                    <a:pt x="595" y="162"/>
                  </a:lnTo>
                  <a:lnTo>
                    <a:pt x="577" y="152"/>
                  </a:lnTo>
                  <a:lnTo>
                    <a:pt x="547" y="132"/>
                  </a:lnTo>
                  <a:lnTo>
                    <a:pt x="589" y="171"/>
                  </a:lnTo>
                  <a:lnTo>
                    <a:pt x="611" y="172"/>
                  </a:lnTo>
                  <a:lnTo>
                    <a:pt x="598" y="178"/>
                  </a:lnTo>
                  <a:lnTo>
                    <a:pt x="620" y="188"/>
                  </a:lnTo>
                  <a:lnTo>
                    <a:pt x="619" y="197"/>
                  </a:lnTo>
                  <a:lnTo>
                    <a:pt x="612" y="190"/>
                  </a:lnTo>
                  <a:lnTo>
                    <a:pt x="602" y="191"/>
                  </a:lnTo>
                  <a:lnTo>
                    <a:pt x="606" y="198"/>
                  </a:lnTo>
                  <a:lnTo>
                    <a:pt x="612" y="203"/>
                  </a:lnTo>
                  <a:lnTo>
                    <a:pt x="602" y="208"/>
                  </a:lnTo>
                  <a:lnTo>
                    <a:pt x="580" y="191"/>
                  </a:lnTo>
                  <a:lnTo>
                    <a:pt x="570" y="183"/>
                  </a:lnTo>
                  <a:lnTo>
                    <a:pt x="576" y="194"/>
                  </a:lnTo>
                  <a:lnTo>
                    <a:pt x="598" y="212"/>
                  </a:lnTo>
                  <a:lnTo>
                    <a:pt x="609" y="212"/>
                  </a:lnTo>
                  <a:lnTo>
                    <a:pt x="619" y="216"/>
                  </a:lnTo>
                  <a:lnTo>
                    <a:pt x="618" y="222"/>
                  </a:lnTo>
                  <a:lnTo>
                    <a:pt x="624" y="222"/>
                  </a:lnTo>
                  <a:lnTo>
                    <a:pt x="625" y="227"/>
                  </a:lnTo>
                  <a:lnTo>
                    <a:pt x="616" y="234"/>
                  </a:lnTo>
                  <a:lnTo>
                    <a:pt x="598" y="227"/>
                  </a:lnTo>
                  <a:lnTo>
                    <a:pt x="593" y="219"/>
                  </a:lnTo>
                  <a:lnTo>
                    <a:pt x="572" y="216"/>
                  </a:lnTo>
                  <a:lnTo>
                    <a:pt x="567" y="208"/>
                  </a:lnTo>
                  <a:lnTo>
                    <a:pt x="559" y="218"/>
                  </a:lnTo>
                  <a:lnTo>
                    <a:pt x="590" y="225"/>
                  </a:lnTo>
                  <a:lnTo>
                    <a:pt x="591" y="233"/>
                  </a:lnTo>
                  <a:lnTo>
                    <a:pt x="616" y="244"/>
                  </a:lnTo>
                  <a:lnTo>
                    <a:pt x="624" y="244"/>
                  </a:lnTo>
                  <a:lnTo>
                    <a:pt x="626" y="235"/>
                  </a:lnTo>
                  <a:lnTo>
                    <a:pt x="636" y="238"/>
                  </a:lnTo>
                  <a:lnTo>
                    <a:pt x="653" y="236"/>
                  </a:lnTo>
                  <a:lnTo>
                    <a:pt x="672" y="271"/>
                  </a:lnTo>
                  <a:lnTo>
                    <a:pt x="659" y="266"/>
                  </a:lnTo>
                  <a:lnTo>
                    <a:pt x="656" y="276"/>
                  </a:lnTo>
                  <a:lnTo>
                    <a:pt x="391" y="326"/>
                  </a:lnTo>
                  <a:lnTo>
                    <a:pt x="173" y="355"/>
                  </a:lnTo>
                  <a:lnTo>
                    <a:pt x="0" y="379"/>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5" name="Freeform 9"/>
            <p:cNvSpPr>
              <a:spLocks/>
            </p:cNvSpPr>
            <p:nvPr/>
          </p:nvSpPr>
          <p:spPr bwMode="auto">
            <a:xfrm rot="201655">
              <a:off x="1206" y="2522"/>
              <a:ext cx="531" cy="874"/>
            </a:xfrm>
            <a:custGeom>
              <a:avLst/>
              <a:gdLst>
                <a:gd name="T0" fmla="*/ 0 w 333"/>
                <a:gd name="T1" fmla="*/ 118339 h 539"/>
                <a:gd name="T2" fmla="*/ 36776 w 333"/>
                <a:gd name="T3" fmla="*/ 173112 h 539"/>
                <a:gd name="T4" fmla="*/ 0 w 333"/>
                <a:gd name="T5" fmla="*/ 2168159 h 539"/>
                <a:gd name="T6" fmla="*/ 88667 w 333"/>
                <a:gd name="T7" fmla="*/ 3134423 h 539"/>
                <a:gd name="T8" fmla="*/ 195587 w 333"/>
                <a:gd name="T9" fmla="*/ 3166122 h 539"/>
                <a:gd name="T10" fmla="*/ 237776 w 333"/>
                <a:gd name="T11" fmla="*/ 2871367 h 539"/>
                <a:gd name="T12" fmla="*/ 270521 w 333"/>
                <a:gd name="T13" fmla="*/ 2944167 h 539"/>
                <a:gd name="T14" fmla="*/ 278282 w 333"/>
                <a:gd name="T15" fmla="*/ 3093744 h 539"/>
                <a:gd name="T16" fmla="*/ 343023 w 333"/>
                <a:gd name="T17" fmla="*/ 3159511 h 539"/>
                <a:gd name="T18" fmla="*/ 253107 w 333"/>
                <a:gd name="T19" fmla="*/ 3230227 h 539"/>
                <a:gd name="T20" fmla="*/ 463735 w 333"/>
                <a:gd name="T21" fmla="*/ 3152639 h 539"/>
                <a:gd name="T22" fmla="*/ 501691 w 333"/>
                <a:gd name="T23" fmla="*/ 3062628 h 539"/>
                <a:gd name="T24" fmla="*/ 470332 w 333"/>
                <a:gd name="T25" fmla="*/ 3014768 h 539"/>
                <a:gd name="T26" fmla="*/ 487788 w 333"/>
                <a:gd name="T27" fmla="*/ 2930209 h 539"/>
                <a:gd name="T28" fmla="*/ 387640 w 333"/>
                <a:gd name="T29" fmla="*/ 2803782 h 539"/>
                <a:gd name="T30" fmla="*/ 390546 w 333"/>
                <a:gd name="T31" fmla="*/ 2704514 h 539"/>
                <a:gd name="T32" fmla="*/ 1474963 w 333"/>
                <a:gd name="T33" fmla="*/ 2579363 h 539"/>
                <a:gd name="T34" fmla="*/ 1377339 w 333"/>
                <a:gd name="T35" fmla="*/ 2060585 h 539"/>
                <a:gd name="T36" fmla="*/ 1396300 w 333"/>
                <a:gd name="T37" fmla="*/ 1881891 h 539"/>
                <a:gd name="T38" fmla="*/ 1434406 w 333"/>
                <a:gd name="T39" fmla="*/ 1759677 h 539"/>
                <a:gd name="T40" fmla="*/ 1398292 w 333"/>
                <a:gd name="T41" fmla="*/ 1584774 h 539"/>
                <a:gd name="T42" fmla="*/ 1293251 w 333"/>
                <a:gd name="T43" fmla="*/ 1364024 h 539"/>
                <a:gd name="T44" fmla="*/ 1017013 w 333"/>
                <a:gd name="T45" fmla="*/ 0 h 539"/>
                <a:gd name="T46" fmla="*/ 0 w 333"/>
                <a:gd name="T47" fmla="*/ 118339 h 5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3"/>
                <a:gd name="T73" fmla="*/ 0 h 539"/>
                <a:gd name="T74" fmla="*/ 333 w 333"/>
                <a:gd name="T75" fmla="*/ 539 h 5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3" h="539">
                  <a:moveTo>
                    <a:pt x="0" y="20"/>
                  </a:moveTo>
                  <a:lnTo>
                    <a:pt x="8" y="29"/>
                  </a:lnTo>
                  <a:lnTo>
                    <a:pt x="0" y="361"/>
                  </a:lnTo>
                  <a:lnTo>
                    <a:pt x="20" y="522"/>
                  </a:lnTo>
                  <a:lnTo>
                    <a:pt x="44" y="527"/>
                  </a:lnTo>
                  <a:lnTo>
                    <a:pt x="53" y="478"/>
                  </a:lnTo>
                  <a:lnTo>
                    <a:pt x="61" y="490"/>
                  </a:lnTo>
                  <a:lnTo>
                    <a:pt x="63" y="515"/>
                  </a:lnTo>
                  <a:lnTo>
                    <a:pt x="77" y="526"/>
                  </a:lnTo>
                  <a:lnTo>
                    <a:pt x="57" y="538"/>
                  </a:lnTo>
                  <a:lnTo>
                    <a:pt x="104" y="525"/>
                  </a:lnTo>
                  <a:lnTo>
                    <a:pt x="113" y="510"/>
                  </a:lnTo>
                  <a:lnTo>
                    <a:pt x="106" y="502"/>
                  </a:lnTo>
                  <a:lnTo>
                    <a:pt x="110" y="488"/>
                  </a:lnTo>
                  <a:lnTo>
                    <a:pt x="87" y="467"/>
                  </a:lnTo>
                  <a:lnTo>
                    <a:pt x="88" y="450"/>
                  </a:lnTo>
                  <a:lnTo>
                    <a:pt x="332" y="429"/>
                  </a:lnTo>
                  <a:lnTo>
                    <a:pt x="310" y="343"/>
                  </a:lnTo>
                  <a:lnTo>
                    <a:pt x="314" y="313"/>
                  </a:lnTo>
                  <a:lnTo>
                    <a:pt x="323" y="293"/>
                  </a:lnTo>
                  <a:lnTo>
                    <a:pt x="315" y="264"/>
                  </a:lnTo>
                  <a:lnTo>
                    <a:pt x="291" y="227"/>
                  </a:lnTo>
                  <a:lnTo>
                    <a:pt x="229" y="0"/>
                  </a:lnTo>
                  <a:lnTo>
                    <a:pt x="0" y="20"/>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6" name="Freeform 10"/>
            <p:cNvSpPr>
              <a:spLocks/>
            </p:cNvSpPr>
            <p:nvPr/>
          </p:nvSpPr>
          <p:spPr bwMode="auto">
            <a:xfrm rot="201655">
              <a:off x="3085" y="1052"/>
              <a:ext cx="240" cy="230"/>
            </a:xfrm>
            <a:custGeom>
              <a:avLst/>
              <a:gdLst>
                <a:gd name="T0" fmla="*/ 0 w 149"/>
                <a:gd name="T1" fmla="*/ 163049 h 142"/>
                <a:gd name="T2" fmla="*/ 63850 w 149"/>
                <a:gd name="T3" fmla="*/ 598847 h 142"/>
                <a:gd name="T4" fmla="*/ 63850 w 149"/>
                <a:gd name="T5" fmla="*/ 829197 h 142"/>
                <a:gd name="T6" fmla="*/ 123310 w 149"/>
                <a:gd name="T7" fmla="*/ 814407 h 142"/>
                <a:gd name="T8" fmla="*/ 165658 w 149"/>
                <a:gd name="T9" fmla="*/ 749286 h 142"/>
                <a:gd name="T10" fmla="*/ 277105 w 149"/>
                <a:gd name="T11" fmla="*/ 692844 h 142"/>
                <a:gd name="T12" fmla="*/ 323615 w 149"/>
                <a:gd name="T13" fmla="*/ 579351 h 142"/>
                <a:gd name="T14" fmla="*/ 363027 w 149"/>
                <a:gd name="T15" fmla="*/ 598847 h 142"/>
                <a:gd name="T16" fmla="*/ 446344 w 149"/>
                <a:gd name="T17" fmla="*/ 558764 h 142"/>
                <a:gd name="T18" fmla="*/ 568372 w 149"/>
                <a:gd name="T19" fmla="*/ 534016 h 142"/>
                <a:gd name="T20" fmla="*/ 568372 w 149"/>
                <a:gd name="T21" fmla="*/ 486704 h 142"/>
                <a:gd name="T22" fmla="*/ 607669 w 149"/>
                <a:gd name="T23" fmla="*/ 520770 h 142"/>
                <a:gd name="T24" fmla="*/ 645160 w 149"/>
                <a:gd name="T25" fmla="*/ 482475 h 142"/>
                <a:gd name="T26" fmla="*/ 708754 w 149"/>
                <a:gd name="T27" fmla="*/ 464581 h 142"/>
                <a:gd name="T28" fmla="*/ 786548 w 149"/>
                <a:gd name="T29" fmla="*/ 426768 h 142"/>
                <a:gd name="T30" fmla="*/ 708754 w 149"/>
                <a:gd name="T31" fmla="*/ 0 h 142"/>
                <a:gd name="T32" fmla="*/ 0 w 149"/>
                <a:gd name="T33" fmla="*/ 163049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42"/>
                <a:gd name="T53" fmla="*/ 149 w 149"/>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42">
                  <a:moveTo>
                    <a:pt x="0" y="28"/>
                  </a:moveTo>
                  <a:lnTo>
                    <a:pt x="12" y="102"/>
                  </a:lnTo>
                  <a:lnTo>
                    <a:pt x="12" y="141"/>
                  </a:lnTo>
                  <a:lnTo>
                    <a:pt x="23" y="138"/>
                  </a:lnTo>
                  <a:lnTo>
                    <a:pt x="31" y="127"/>
                  </a:lnTo>
                  <a:lnTo>
                    <a:pt x="52" y="118"/>
                  </a:lnTo>
                  <a:lnTo>
                    <a:pt x="61" y="98"/>
                  </a:lnTo>
                  <a:lnTo>
                    <a:pt x="68" y="102"/>
                  </a:lnTo>
                  <a:lnTo>
                    <a:pt x="84" y="95"/>
                  </a:lnTo>
                  <a:lnTo>
                    <a:pt x="107" y="91"/>
                  </a:lnTo>
                  <a:lnTo>
                    <a:pt x="107" y="83"/>
                  </a:lnTo>
                  <a:lnTo>
                    <a:pt x="114" y="88"/>
                  </a:lnTo>
                  <a:lnTo>
                    <a:pt x="121" y="82"/>
                  </a:lnTo>
                  <a:lnTo>
                    <a:pt x="133" y="79"/>
                  </a:lnTo>
                  <a:lnTo>
                    <a:pt x="148" y="72"/>
                  </a:lnTo>
                  <a:lnTo>
                    <a:pt x="133" y="0"/>
                  </a:lnTo>
                  <a:lnTo>
                    <a:pt x="0" y="28"/>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7" name="Freeform 11"/>
            <p:cNvSpPr>
              <a:spLocks/>
            </p:cNvSpPr>
            <p:nvPr/>
          </p:nvSpPr>
          <p:spPr bwMode="auto">
            <a:xfrm rot="201655">
              <a:off x="1303" y="3205"/>
              <a:ext cx="1259" cy="966"/>
            </a:xfrm>
            <a:custGeom>
              <a:avLst/>
              <a:gdLst>
                <a:gd name="T0" fmla="*/ 0 w 789"/>
                <a:gd name="T1" fmla="*/ 326660 h 596"/>
                <a:gd name="T2" fmla="*/ 80496 w 789"/>
                <a:gd name="T3" fmla="*/ 536940 h 596"/>
                <a:gd name="T4" fmla="*/ 72250 w 789"/>
                <a:gd name="T5" fmla="*/ 673516 h 596"/>
                <a:gd name="T6" fmla="*/ 194906 w 789"/>
                <a:gd name="T7" fmla="*/ 566386 h 596"/>
                <a:gd name="T8" fmla="*/ 228321 w 789"/>
                <a:gd name="T9" fmla="*/ 540639 h 596"/>
                <a:gd name="T10" fmla="*/ 287818 w 789"/>
                <a:gd name="T11" fmla="*/ 536940 h 596"/>
                <a:gd name="T12" fmla="*/ 439243 w 789"/>
                <a:gd name="T13" fmla="*/ 548354 h 596"/>
                <a:gd name="T14" fmla="*/ 519188 w 789"/>
                <a:gd name="T15" fmla="*/ 511468 h 596"/>
                <a:gd name="T16" fmla="*/ 648763 w 789"/>
                <a:gd name="T17" fmla="*/ 525830 h 596"/>
                <a:gd name="T18" fmla="*/ 539315 w 789"/>
                <a:gd name="T19" fmla="*/ 558658 h 596"/>
                <a:gd name="T20" fmla="*/ 823435 w 789"/>
                <a:gd name="T21" fmla="*/ 691479 h 596"/>
                <a:gd name="T22" fmla="*/ 845834 w 789"/>
                <a:gd name="T23" fmla="*/ 662384 h 596"/>
                <a:gd name="T24" fmla="*/ 853570 w 789"/>
                <a:gd name="T25" fmla="*/ 712214 h 596"/>
                <a:gd name="T26" fmla="*/ 1020649 w 789"/>
                <a:gd name="T27" fmla="*/ 865051 h 596"/>
                <a:gd name="T28" fmla="*/ 973606 w 789"/>
                <a:gd name="T29" fmla="*/ 847033 h 596"/>
                <a:gd name="T30" fmla="*/ 1094189 w 789"/>
                <a:gd name="T31" fmla="*/ 918001 h 596"/>
                <a:gd name="T32" fmla="*/ 1195503 w 789"/>
                <a:gd name="T33" fmla="*/ 858139 h 596"/>
                <a:gd name="T34" fmla="*/ 1343154 w 789"/>
                <a:gd name="T35" fmla="*/ 768686 h 596"/>
                <a:gd name="T36" fmla="*/ 1396199 w 789"/>
                <a:gd name="T37" fmla="*/ 720675 h 596"/>
                <a:gd name="T38" fmla="*/ 1572416 w 789"/>
                <a:gd name="T39" fmla="*/ 614663 h 596"/>
                <a:gd name="T40" fmla="*/ 1784642 w 789"/>
                <a:gd name="T41" fmla="*/ 822884 h 596"/>
                <a:gd name="T42" fmla="*/ 1863700 w 789"/>
                <a:gd name="T43" fmla="*/ 935106 h 596"/>
                <a:gd name="T44" fmla="*/ 1978144 w 789"/>
                <a:gd name="T45" fmla="*/ 1066592 h 596"/>
                <a:gd name="T46" fmla="*/ 2137610 w 789"/>
                <a:gd name="T47" fmla="*/ 1125046 h 596"/>
                <a:gd name="T48" fmla="*/ 2235344 w 789"/>
                <a:gd name="T49" fmla="*/ 1420265 h 596"/>
                <a:gd name="T50" fmla="*/ 2213297 w 789"/>
                <a:gd name="T51" fmla="*/ 1977313 h 596"/>
                <a:gd name="T52" fmla="*/ 2295925 w 789"/>
                <a:gd name="T53" fmla="*/ 1948210 h 596"/>
                <a:gd name="T54" fmla="*/ 2257713 w 789"/>
                <a:gd name="T55" fmla="*/ 1841604 h 596"/>
                <a:gd name="T56" fmla="*/ 2325060 w 789"/>
                <a:gd name="T57" fmla="*/ 1877873 h 596"/>
                <a:gd name="T58" fmla="*/ 2370322 w 789"/>
                <a:gd name="T59" fmla="*/ 1870993 h 596"/>
                <a:gd name="T60" fmla="*/ 2309788 w 789"/>
                <a:gd name="T61" fmla="*/ 2168271 h 596"/>
                <a:gd name="T62" fmla="*/ 2362055 w 789"/>
                <a:gd name="T63" fmla="*/ 2245754 h 596"/>
                <a:gd name="T64" fmla="*/ 2484821 w 789"/>
                <a:gd name="T65" fmla="*/ 2514942 h 596"/>
                <a:gd name="T66" fmla="*/ 2568709 w 789"/>
                <a:gd name="T67" fmla="*/ 2581126 h 596"/>
                <a:gd name="T68" fmla="*/ 2554185 w 789"/>
                <a:gd name="T69" fmla="*/ 2497897 h 596"/>
                <a:gd name="T70" fmla="*/ 2589350 w 789"/>
                <a:gd name="T71" fmla="*/ 2514942 h 596"/>
                <a:gd name="T72" fmla="*/ 2635920 w 789"/>
                <a:gd name="T73" fmla="*/ 2736023 h 596"/>
                <a:gd name="T74" fmla="*/ 2739873 w 789"/>
                <a:gd name="T75" fmla="*/ 2872049 h 596"/>
                <a:gd name="T76" fmla="*/ 2909558 w 789"/>
                <a:gd name="T77" fmla="*/ 3109472 h 596"/>
                <a:gd name="T78" fmla="*/ 3117552 w 789"/>
                <a:gd name="T79" fmla="*/ 3400761 h 596"/>
                <a:gd name="T80" fmla="*/ 3232158 w 789"/>
                <a:gd name="T81" fmla="*/ 3466822 h 596"/>
                <a:gd name="T82" fmla="*/ 3117552 w 789"/>
                <a:gd name="T83" fmla="*/ 3445145 h 596"/>
                <a:gd name="T84" fmla="*/ 3253052 w 789"/>
                <a:gd name="T85" fmla="*/ 3511569 h 596"/>
                <a:gd name="T86" fmla="*/ 3374692 w 789"/>
                <a:gd name="T87" fmla="*/ 3445145 h 596"/>
                <a:gd name="T88" fmla="*/ 3488729 w 789"/>
                <a:gd name="T89" fmla="*/ 3340695 h 596"/>
                <a:gd name="T90" fmla="*/ 3511069 w 789"/>
                <a:gd name="T91" fmla="*/ 3032515 h 596"/>
                <a:gd name="T92" fmla="*/ 3512058 w 789"/>
                <a:gd name="T93" fmla="*/ 2477281 h 596"/>
                <a:gd name="T94" fmla="*/ 3090602 w 789"/>
                <a:gd name="T95" fmla="*/ 1485542 h 596"/>
                <a:gd name="T96" fmla="*/ 3036898 w 789"/>
                <a:gd name="T97" fmla="*/ 1219957 h 596"/>
                <a:gd name="T98" fmla="*/ 2613098 w 789"/>
                <a:gd name="T99" fmla="*/ 142372 h 596"/>
                <a:gd name="T100" fmla="*/ 2554185 w 789"/>
                <a:gd name="T101" fmla="*/ 36150 h 596"/>
                <a:gd name="T102" fmla="*/ 2348231 w 789"/>
                <a:gd name="T103" fmla="*/ 65528 h 596"/>
                <a:gd name="T104" fmla="*/ 2309788 w 789"/>
                <a:gd name="T105" fmla="*/ 297055 h 596"/>
                <a:gd name="T106" fmla="*/ 1169404 w 789"/>
                <a:gd name="T107" fmla="*/ 276945 h 596"/>
                <a:gd name="T108" fmla="*/ 5765 w 789"/>
                <a:gd name="T109" fmla="*/ 226704 h 5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9"/>
                <a:gd name="T166" fmla="*/ 0 h 596"/>
                <a:gd name="T167" fmla="*/ 789 w 789"/>
                <a:gd name="T168" fmla="*/ 596 h 5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9" h="596">
                  <a:moveTo>
                    <a:pt x="1" y="38"/>
                  </a:moveTo>
                  <a:lnTo>
                    <a:pt x="0" y="55"/>
                  </a:lnTo>
                  <a:lnTo>
                    <a:pt x="22" y="76"/>
                  </a:lnTo>
                  <a:lnTo>
                    <a:pt x="18" y="90"/>
                  </a:lnTo>
                  <a:lnTo>
                    <a:pt x="25" y="98"/>
                  </a:lnTo>
                  <a:lnTo>
                    <a:pt x="16" y="113"/>
                  </a:lnTo>
                  <a:lnTo>
                    <a:pt x="33" y="106"/>
                  </a:lnTo>
                  <a:lnTo>
                    <a:pt x="43" y="95"/>
                  </a:lnTo>
                  <a:lnTo>
                    <a:pt x="43" y="84"/>
                  </a:lnTo>
                  <a:lnTo>
                    <a:pt x="51" y="91"/>
                  </a:lnTo>
                  <a:lnTo>
                    <a:pt x="58" y="81"/>
                  </a:lnTo>
                  <a:lnTo>
                    <a:pt x="64" y="90"/>
                  </a:lnTo>
                  <a:lnTo>
                    <a:pt x="47" y="104"/>
                  </a:lnTo>
                  <a:lnTo>
                    <a:pt x="98" y="92"/>
                  </a:lnTo>
                  <a:lnTo>
                    <a:pt x="108" y="82"/>
                  </a:lnTo>
                  <a:lnTo>
                    <a:pt x="115" y="86"/>
                  </a:lnTo>
                  <a:lnTo>
                    <a:pt x="134" y="81"/>
                  </a:lnTo>
                  <a:lnTo>
                    <a:pt x="144" y="88"/>
                  </a:lnTo>
                  <a:lnTo>
                    <a:pt x="109" y="91"/>
                  </a:lnTo>
                  <a:lnTo>
                    <a:pt x="120" y="94"/>
                  </a:lnTo>
                  <a:lnTo>
                    <a:pt x="159" y="103"/>
                  </a:lnTo>
                  <a:lnTo>
                    <a:pt x="183" y="116"/>
                  </a:lnTo>
                  <a:lnTo>
                    <a:pt x="175" y="98"/>
                  </a:lnTo>
                  <a:lnTo>
                    <a:pt x="188" y="111"/>
                  </a:lnTo>
                  <a:lnTo>
                    <a:pt x="205" y="114"/>
                  </a:lnTo>
                  <a:lnTo>
                    <a:pt x="190" y="120"/>
                  </a:lnTo>
                  <a:lnTo>
                    <a:pt x="217" y="134"/>
                  </a:lnTo>
                  <a:lnTo>
                    <a:pt x="227" y="145"/>
                  </a:lnTo>
                  <a:lnTo>
                    <a:pt x="227" y="157"/>
                  </a:lnTo>
                  <a:lnTo>
                    <a:pt x="216" y="142"/>
                  </a:lnTo>
                  <a:lnTo>
                    <a:pt x="222" y="163"/>
                  </a:lnTo>
                  <a:lnTo>
                    <a:pt x="243" y="154"/>
                  </a:lnTo>
                  <a:lnTo>
                    <a:pt x="257" y="153"/>
                  </a:lnTo>
                  <a:lnTo>
                    <a:pt x="266" y="144"/>
                  </a:lnTo>
                  <a:lnTo>
                    <a:pt x="270" y="150"/>
                  </a:lnTo>
                  <a:lnTo>
                    <a:pt x="298" y="129"/>
                  </a:lnTo>
                  <a:lnTo>
                    <a:pt x="317" y="129"/>
                  </a:lnTo>
                  <a:lnTo>
                    <a:pt x="310" y="121"/>
                  </a:lnTo>
                  <a:lnTo>
                    <a:pt x="323" y="104"/>
                  </a:lnTo>
                  <a:lnTo>
                    <a:pt x="350" y="103"/>
                  </a:lnTo>
                  <a:lnTo>
                    <a:pt x="379" y="116"/>
                  </a:lnTo>
                  <a:lnTo>
                    <a:pt x="397" y="138"/>
                  </a:lnTo>
                  <a:lnTo>
                    <a:pt x="411" y="142"/>
                  </a:lnTo>
                  <a:lnTo>
                    <a:pt x="414" y="157"/>
                  </a:lnTo>
                  <a:lnTo>
                    <a:pt x="433" y="168"/>
                  </a:lnTo>
                  <a:lnTo>
                    <a:pt x="440" y="179"/>
                  </a:lnTo>
                  <a:lnTo>
                    <a:pt x="450" y="188"/>
                  </a:lnTo>
                  <a:lnTo>
                    <a:pt x="475" y="189"/>
                  </a:lnTo>
                  <a:lnTo>
                    <a:pt x="484" y="206"/>
                  </a:lnTo>
                  <a:lnTo>
                    <a:pt x="497" y="238"/>
                  </a:lnTo>
                  <a:lnTo>
                    <a:pt x="490" y="296"/>
                  </a:lnTo>
                  <a:lnTo>
                    <a:pt x="492" y="332"/>
                  </a:lnTo>
                  <a:lnTo>
                    <a:pt x="508" y="343"/>
                  </a:lnTo>
                  <a:lnTo>
                    <a:pt x="511" y="327"/>
                  </a:lnTo>
                  <a:lnTo>
                    <a:pt x="500" y="321"/>
                  </a:lnTo>
                  <a:lnTo>
                    <a:pt x="502" y="309"/>
                  </a:lnTo>
                  <a:lnTo>
                    <a:pt x="507" y="312"/>
                  </a:lnTo>
                  <a:lnTo>
                    <a:pt x="517" y="315"/>
                  </a:lnTo>
                  <a:lnTo>
                    <a:pt x="521" y="328"/>
                  </a:lnTo>
                  <a:lnTo>
                    <a:pt x="527" y="314"/>
                  </a:lnTo>
                  <a:lnTo>
                    <a:pt x="533" y="326"/>
                  </a:lnTo>
                  <a:lnTo>
                    <a:pt x="513" y="364"/>
                  </a:lnTo>
                  <a:lnTo>
                    <a:pt x="512" y="371"/>
                  </a:lnTo>
                  <a:lnTo>
                    <a:pt x="525" y="377"/>
                  </a:lnTo>
                  <a:lnTo>
                    <a:pt x="536" y="408"/>
                  </a:lnTo>
                  <a:lnTo>
                    <a:pt x="552" y="422"/>
                  </a:lnTo>
                  <a:lnTo>
                    <a:pt x="560" y="433"/>
                  </a:lnTo>
                  <a:lnTo>
                    <a:pt x="571" y="433"/>
                  </a:lnTo>
                  <a:lnTo>
                    <a:pt x="559" y="416"/>
                  </a:lnTo>
                  <a:lnTo>
                    <a:pt x="568" y="419"/>
                  </a:lnTo>
                  <a:lnTo>
                    <a:pt x="581" y="416"/>
                  </a:lnTo>
                  <a:lnTo>
                    <a:pt x="576" y="422"/>
                  </a:lnTo>
                  <a:lnTo>
                    <a:pt x="581" y="439"/>
                  </a:lnTo>
                  <a:lnTo>
                    <a:pt x="586" y="459"/>
                  </a:lnTo>
                  <a:lnTo>
                    <a:pt x="604" y="467"/>
                  </a:lnTo>
                  <a:lnTo>
                    <a:pt x="609" y="482"/>
                  </a:lnTo>
                  <a:lnTo>
                    <a:pt x="626" y="522"/>
                  </a:lnTo>
                  <a:lnTo>
                    <a:pt x="647" y="522"/>
                  </a:lnTo>
                  <a:lnTo>
                    <a:pt x="664" y="531"/>
                  </a:lnTo>
                  <a:lnTo>
                    <a:pt x="693" y="571"/>
                  </a:lnTo>
                  <a:lnTo>
                    <a:pt x="718" y="574"/>
                  </a:lnTo>
                  <a:lnTo>
                    <a:pt x="718" y="582"/>
                  </a:lnTo>
                  <a:lnTo>
                    <a:pt x="712" y="587"/>
                  </a:lnTo>
                  <a:lnTo>
                    <a:pt x="693" y="578"/>
                  </a:lnTo>
                  <a:lnTo>
                    <a:pt x="699" y="595"/>
                  </a:lnTo>
                  <a:lnTo>
                    <a:pt x="723" y="589"/>
                  </a:lnTo>
                  <a:lnTo>
                    <a:pt x="741" y="589"/>
                  </a:lnTo>
                  <a:lnTo>
                    <a:pt x="750" y="578"/>
                  </a:lnTo>
                  <a:lnTo>
                    <a:pt x="767" y="577"/>
                  </a:lnTo>
                  <a:lnTo>
                    <a:pt x="776" y="561"/>
                  </a:lnTo>
                  <a:lnTo>
                    <a:pt x="772" y="536"/>
                  </a:lnTo>
                  <a:lnTo>
                    <a:pt x="780" y="509"/>
                  </a:lnTo>
                  <a:lnTo>
                    <a:pt x="788" y="512"/>
                  </a:lnTo>
                  <a:lnTo>
                    <a:pt x="781" y="416"/>
                  </a:lnTo>
                  <a:lnTo>
                    <a:pt x="772" y="387"/>
                  </a:lnTo>
                  <a:lnTo>
                    <a:pt x="687" y="249"/>
                  </a:lnTo>
                  <a:lnTo>
                    <a:pt x="666" y="205"/>
                  </a:lnTo>
                  <a:lnTo>
                    <a:pt x="675" y="205"/>
                  </a:lnTo>
                  <a:lnTo>
                    <a:pt x="620" y="116"/>
                  </a:lnTo>
                  <a:lnTo>
                    <a:pt x="581" y="24"/>
                  </a:lnTo>
                  <a:lnTo>
                    <a:pt x="580" y="8"/>
                  </a:lnTo>
                  <a:lnTo>
                    <a:pt x="568" y="6"/>
                  </a:lnTo>
                  <a:lnTo>
                    <a:pt x="532" y="0"/>
                  </a:lnTo>
                  <a:lnTo>
                    <a:pt x="522" y="11"/>
                  </a:lnTo>
                  <a:lnTo>
                    <a:pt x="528" y="51"/>
                  </a:lnTo>
                  <a:lnTo>
                    <a:pt x="513" y="50"/>
                  </a:lnTo>
                  <a:lnTo>
                    <a:pt x="510" y="31"/>
                  </a:lnTo>
                  <a:lnTo>
                    <a:pt x="260" y="46"/>
                  </a:lnTo>
                  <a:lnTo>
                    <a:pt x="243" y="17"/>
                  </a:lnTo>
                  <a:lnTo>
                    <a:pt x="1" y="38"/>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8" name="Freeform 12"/>
            <p:cNvSpPr>
              <a:spLocks/>
            </p:cNvSpPr>
            <p:nvPr/>
          </p:nvSpPr>
          <p:spPr bwMode="auto">
            <a:xfrm rot="201655">
              <a:off x="1574" y="2507"/>
              <a:ext cx="753" cy="797"/>
            </a:xfrm>
            <a:custGeom>
              <a:avLst/>
              <a:gdLst>
                <a:gd name="T0" fmla="*/ 0 w 471"/>
                <a:gd name="T1" fmla="*/ 152536 h 492"/>
                <a:gd name="T2" fmla="*/ 285819 w 471"/>
                <a:gd name="T3" fmla="*/ 1504874 h 492"/>
                <a:gd name="T4" fmla="*/ 390062 w 471"/>
                <a:gd name="T5" fmla="*/ 1721985 h 492"/>
                <a:gd name="T6" fmla="*/ 433181 w 471"/>
                <a:gd name="T7" fmla="*/ 1893614 h 492"/>
                <a:gd name="T8" fmla="*/ 388028 w 471"/>
                <a:gd name="T9" fmla="*/ 2008457 h 492"/>
                <a:gd name="T10" fmla="*/ 365467 w 471"/>
                <a:gd name="T11" fmla="*/ 2190255 h 492"/>
                <a:gd name="T12" fmla="*/ 468021 w 471"/>
                <a:gd name="T13" fmla="*/ 2695493 h 492"/>
                <a:gd name="T14" fmla="*/ 544346 w 471"/>
                <a:gd name="T15" fmla="*/ 2862081 h 492"/>
                <a:gd name="T16" fmla="*/ 1703286 w 471"/>
                <a:gd name="T17" fmla="*/ 2778428 h 492"/>
                <a:gd name="T18" fmla="*/ 1718206 w 471"/>
                <a:gd name="T19" fmla="*/ 2884235 h 492"/>
                <a:gd name="T20" fmla="*/ 1794231 w 471"/>
                <a:gd name="T21" fmla="*/ 2895418 h 492"/>
                <a:gd name="T22" fmla="*/ 1758885 w 471"/>
                <a:gd name="T23" fmla="*/ 2655238 h 492"/>
                <a:gd name="T24" fmla="*/ 1809976 w 471"/>
                <a:gd name="T25" fmla="*/ 2590425 h 492"/>
                <a:gd name="T26" fmla="*/ 1974501 w 471"/>
                <a:gd name="T27" fmla="*/ 2626267 h 492"/>
                <a:gd name="T28" fmla="*/ 2007661 w 471"/>
                <a:gd name="T29" fmla="*/ 2462657 h 492"/>
                <a:gd name="T30" fmla="*/ 1974501 w 471"/>
                <a:gd name="T31" fmla="*/ 2444594 h 492"/>
                <a:gd name="T32" fmla="*/ 2022261 w 471"/>
                <a:gd name="T33" fmla="*/ 2400893 h 492"/>
                <a:gd name="T34" fmla="*/ 1954077 w 471"/>
                <a:gd name="T35" fmla="*/ 2368082 h 492"/>
                <a:gd name="T36" fmla="*/ 1983143 w 471"/>
                <a:gd name="T37" fmla="*/ 2303968 h 492"/>
                <a:gd name="T38" fmla="*/ 1977172 w 471"/>
                <a:gd name="T39" fmla="*/ 2228019 h 492"/>
                <a:gd name="T40" fmla="*/ 2058987 w 471"/>
                <a:gd name="T41" fmla="*/ 2167448 h 492"/>
                <a:gd name="T42" fmla="*/ 2035941 w 471"/>
                <a:gd name="T43" fmla="*/ 2084628 h 492"/>
                <a:gd name="T44" fmla="*/ 2067981 w 471"/>
                <a:gd name="T45" fmla="*/ 2045969 h 492"/>
                <a:gd name="T46" fmla="*/ 2085339 w 471"/>
                <a:gd name="T47" fmla="*/ 1979486 h 492"/>
                <a:gd name="T48" fmla="*/ 2058987 w 471"/>
                <a:gd name="T49" fmla="*/ 1948753 h 492"/>
                <a:gd name="T50" fmla="*/ 2114090 w 471"/>
                <a:gd name="T51" fmla="*/ 1893614 h 492"/>
                <a:gd name="T52" fmla="*/ 2081420 w 471"/>
                <a:gd name="T53" fmla="*/ 1835461 h 492"/>
                <a:gd name="T54" fmla="*/ 2131396 w 471"/>
                <a:gd name="T55" fmla="*/ 1835461 h 492"/>
                <a:gd name="T56" fmla="*/ 2187703 w 471"/>
                <a:gd name="T57" fmla="*/ 1751354 h 492"/>
                <a:gd name="T58" fmla="*/ 2159788 w 471"/>
                <a:gd name="T59" fmla="*/ 1721985 h 492"/>
                <a:gd name="T60" fmla="*/ 2090960 w 471"/>
                <a:gd name="T61" fmla="*/ 1710941 h 492"/>
                <a:gd name="T62" fmla="*/ 2037735 w 471"/>
                <a:gd name="T63" fmla="*/ 1621234 h 492"/>
                <a:gd name="T64" fmla="*/ 1950507 w 471"/>
                <a:gd name="T65" fmla="*/ 1421503 h 492"/>
                <a:gd name="T66" fmla="*/ 1904532 w 471"/>
                <a:gd name="T67" fmla="*/ 1404295 h 492"/>
                <a:gd name="T68" fmla="*/ 1804377 w 471"/>
                <a:gd name="T69" fmla="*/ 1139320 h 492"/>
                <a:gd name="T70" fmla="*/ 1664661 w 471"/>
                <a:gd name="T71" fmla="*/ 1027192 h 492"/>
                <a:gd name="T72" fmla="*/ 1564074 w 471"/>
                <a:gd name="T73" fmla="*/ 848423 h 492"/>
                <a:gd name="T74" fmla="*/ 1322359 w 471"/>
                <a:gd name="T75" fmla="*/ 627252 h 492"/>
                <a:gd name="T76" fmla="*/ 1200853 w 471"/>
                <a:gd name="T77" fmla="*/ 418232 h 492"/>
                <a:gd name="T78" fmla="*/ 934107 w 471"/>
                <a:gd name="T79" fmla="*/ 199587 h 492"/>
                <a:gd name="T80" fmla="*/ 1019784 w 471"/>
                <a:gd name="T81" fmla="*/ 0 h 492"/>
                <a:gd name="T82" fmla="*/ 526331 w 471"/>
                <a:gd name="T83" fmla="*/ 69224 h 492"/>
                <a:gd name="T84" fmla="*/ 0 w 471"/>
                <a:gd name="T85" fmla="*/ 152536 h 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1"/>
                <a:gd name="T130" fmla="*/ 0 h 492"/>
                <a:gd name="T131" fmla="*/ 471 w 471"/>
                <a:gd name="T132" fmla="*/ 492 h 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1" h="492">
                  <a:moveTo>
                    <a:pt x="0" y="26"/>
                  </a:moveTo>
                  <a:lnTo>
                    <a:pt x="61" y="255"/>
                  </a:lnTo>
                  <a:lnTo>
                    <a:pt x="84" y="292"/>
                  </a:lnTo>
                  <a:lnTo>
                    <a:pt x="93" y="321"/>
                  </a:lnTo>
                  <a:lnTo>
                    <a:pt x="83" y="340"/>
                  </a:lnTo>
                  <a:lnTo>
                    <a:pt x="79" y="371"/>
                  </a:lnTo>
                  <a:lnTo>
                    <a:pt x="101" y="457"/>
                  </a:lnTo>
                  <a:lnTo>
                    <a:pt x="117" y="485"/>
                  </a:lnTo>
                  <a:lnTo>
                    <a:pt x="366" y="471"/>
                  </a:lnTo>
                  <a:lnTo>
                    <a:pt x="369" y="489"/>
                  </a:lnTo>
                  <a:lnTo>
                    <a:pt x="385" y="491"/>
                  </a:lnTo>
                  <a:lnTo>
                    <a:pt x="378" y="450"/>
                  </a:lnTo>
                  <a:lnTo>
                    <a:pt x="389" y="439"/>
                  </a:lnTo>
                  <a:lnTo>
                    <a:pt x="424" y="445"/>
                  </a:lnTo>
                  <a:lnTo>
                    <a:pt x="431" y="417"/>
                  </a:lnTo>
                  <a:lnTo>
                    <a:pt x="424" y="414"/>
                  </a:lnTo>
                  <a:lnTo>
                    <a:pt x="434" y="407"/>
                  </a:lnTo>
                  <a:lnTo>
                    <a:pt x="420" y="401"/>
                  </a:lnTo>
                  <a:lnTo>
                    <a:pt x="426" y="391"/>
                  </a:lnTo>
                  <a:lnTo>
                    <a:pt x="425" y="378"/>
                  </a:lnTo>
                  <a:lnTo>
                    <a:pt x="442" y="367"/>
                  </a:lnTo>
                  <a:lnTo>
                    <a:pt x="437" y="353"/>
                  </a:lnTo>
                  <a:lnTo>
                    <a:pt x="444" y="347"/>
                  </a:lnTo>
                  <a:lnTo>
                    <a:pt x="448" y="335"/>
                  </a:lnTo>
                  <a:lnTo>
                    <a:pt x="442" y="330"/>
                  </a:lnTo>
                  <a:lnTo>
                    <a:pt x="454" y="321"/>
                  </a:lnTo>
                  <a:lnTo>
                    <a:pt x="447" y="311"/>
                  </a:lnTo>
                  <a:lnTo>
                    <a:pt x="458" y="311"/>
                  </a:lnTo>
                  <a:lnTo>
                    <a:pt x="470" y="297"/>
                  </a:lnTo>
                  <a:lnTo>
                    <a:pt x="464" y="292"/>
                  </a:lnTo>
                  <a:lnTo>
                    <a:pt x="449" y="290"/>
                  </a:lnTo>
                  <a:lnTo>
                    <a:pt x="438" y="275"/>
                  </a:lnTo>
                  <a:lnTo>
                    <a:pt x="419" y="241"/>
                  </a:lnTo>
                  <a:lnTo>
                    <a:pt x="409" y="238"/>
                  </a:lnTo>
                  <a:lnTo>
                    <a:pt x="388" y="193"/>
                  </a:lnTo>
                  <a:lnTo>
                    <a:pt x="358" y="174"/>
                  </a:lnTo>
                  <a:lnTo>
                    <a:pt x="336" y="144"/>
                  </a:lnTo>
                  <a:lnTo>
                    <a:pt x="284" y="106"/>
                  </a:lnTo>
                  <a:lnTo>
                    <a:pt x="258" y="71"/>
                  </a:lnTo>
                  <a:lnTo>
                    <a:pt x="201" y="34"/>
                  </a:lnTo>
                  <a:lnTo>
                    <a:pt x="219" y="0"/>
                  </a:lnTo>
                  <a:lnTo>
                    <a:pt x="113" y="12"/>
                  </a:lnTo>
                  <a:lnTo>
                    <a:pt x="0" y="26"/>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399" name="Freeform 13"/>
            <p:cNvSpPr>
              <a:spLocks/>
            </p:cNvSpPr>
            <p:nvPr/>
          </p:nvSpPr>
          <p:spPr bwMode="auto">
            <a:xfrm rot="201655">
              <a:off x="1248" y="1304"/>
              <a:ext cx="443" cy="754"/>
            </a:xfrm>
            <a:custGeom>
              <a:avLst/>
              <a:gdLst>
                <a:gd name="T0" fmla="*/ 0 w 269"/>
                <a:gd name="T1" fmla="*/ 2715449 h 465"/>
                <a:gd name="T2" fmla="*/ 62822 w 269"/>
                <a:gd name="T3" fmla="*/ 2785023 h 465"/>
                <a:gd name="T4" fmla="*/ 126607 w 269"/>
                <a:gd name="T5" fmla="*/ 2705944 h 465"/>
                <a:gd name="T6" fmla="*/ 438861 w 269"/>
                <a:gd name="T7" fmla="*/ 2658447 h 465"/>
                <a:gd name="T8" fmla="*/ 530131 w 269"/>
                <a:gd name="T9" fmla="*/ 2686001 h 465"/>
                <a:gd name="T10" fmla="*/ 873041 w 269"/>
                <a:gd name="T11" fmla="*/ 2599463 h 465"/>
                <a:gd name="T12" fmla="*/ 982921 w 269"/>
                <a:gd name="T13" fmla="*/ 2676509 h 465"/>
                <a:gd name="T14" fmla="*/ 1094496 w 269"/>
                <a:gd name="T15" fmla="*/ 2491114 h 465"/>
                <a:gd name="T16" fmla="*/ 1199759 w 269"/>
                <a:gd name="T17" fmla="*/ 2443593 h 465"/>
                <a:gd name="T18" fmla="*/ 1446820 w 269"/>
                <a:gd name="T19" fmla="*/ 2540010 h 465"/>
                <a:gd name="T20" fmla="*/ 1469951 w 269"/>
                <a:gd name="T21" fmla="*/ 2432438 h 465"/>
                <a:gd name="T22" fmla="*/ 1728568 w 269"/>
                <a:gd name="T23" fmla="*/ 2181767 h 465"/>
                <a:gd name="T24" fmla="*/ 1795059 w 269"/>
                <a:gd name="T25" fmla="*/ 2030873 h 465"/>
                <a:gd name="T26" fmla="*/ 1878700 w 269"/>
                <a:gd name="T27" fmla="*/ 2055109 h 465"/>
                <a:gd name="T28" fmla="*/ 2125641 w 269"/>
                <a:gd name="T29" fmla="*/ 1922164 h 465"/>
                <a:gd name="T30" fmla="*/ 2058530 w 269"/>
                <a:gd name="T31" fmla="*/ 1818185 h 465"/>
                <a:gd name="T32" fmla="*/ 2085978 w 269"/>
                <a:gd name="T33" fmla="*/ 1752277 h 465"/>
                <a:gd name="T34" fmla="*/ 1849897 w 269"/>
                <a:gd name="T35" fmla="*/ 47518 h 465"/>
                <a:gd name="T36" fmla="*/ 1827011 w 269"/>
                <a:gd name="T37" fmla="*/ 0 h 465"/>
                <a:gd name="T38" fmla="*/ 565472 w 269"/>
                <a:gd name="T39" fmla="*/ 106752 h 465"/>
                <a:gd name="T40" fmla="*/ 307129 w 269"/>
                <a:gd name="T41" fmla="*/ 213724 h 465"/>
                <a:gd name="T42" fmla="*/ 103458 w 269"/>
                <a:gd name="T43" fmla="*/ 154846 h 465"/>
                <a:gd name="T44" fmla="*/ 261461 w 269"/>
                <a:gd name="T45" fmla="*/ 1566452 h 465"/>
                <a:gd name="T46" fmla="*/ 222047 w 269"/>
                <a:gd name="T47" fmla="*/ 1855825 h 465"/>
                <a:gd name="T48" fmla="*/ 307129 w 269"/>
                <a:gd name="T49" fmla="*/ 2021189 h 465"/>
                <a:gd name="T50" fmla="*/ 208501 w 269"/>
                <a:gd name="T51" fmla="*/ 2341105 h 465"/>
                <a:gd name="T52" fmla="*/ 73245 w 269"/>
                <a:gd name="T53" fmla="*/ 2491114 h 465"/>
                <a:gd name="T54" fmla="*/ 0 w 269"/>
                <a:gd name="T55" fmla="*/ 2715449 h 4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9"/>
                <a:gd name="T85" fmla="*/ 0 h 465"/>
                <a:gd name="T86" fmla="*/ 269 w 269"/>
                <a:gd name="T87" fmla="*/ 465 h 4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9" h="465">
                  <a:moveTo>
                    <a:pt x="0" y="452"/>
                  </a:moveTo>
                  <a:lnTo>
                    <a:pt x="8" y="464"/>
                  </a:lnTo>
                  <a:lnTo>
                    <a:pt x="16" y="451"/>
                  </a:lnTo>
                  <a:lnTo>
                    <a:pt x="55" y="443"/>
                  </a:lnTo>
                  <a:lnTo>
                    <a:pt x="67" y="447"/>
                  </a:lnTo>
                  <a:lnTo>
                    <a:pt x="110" y="433"/>
                  </a:lnTo>
                  <a:lnTo>
                    <a:pt x="124" y="446"/>
                  </a:lnTo>
                  <a:lnTo>
                    <a:pt x="138" y="415"/>
                  </a:lnTo>
                  <a:lnTo>
                    <a:pt x="151" y="407"/>
                  </a:lnTo>
                  <a:lnTo>
                    <a:pt x="182" y="423"/>
                  </a:lnTo>
                  <a:lnTo>
                    <a:pt x="185" y="405"/>
                  </a:lnTo>
                  <a:lnTo>
                    <a:pt x="218" y="363"/>
                  </a:lnTo>
                  <a:lnTo>
                    <a:pt x="226" y="338"/>
                  </a:lnTo>
                  <a:lnTo>
                    <a:pt x="237" y="342"/>
                  </a:lnTo>
                  <a:lnTo>
                    <a:pt x="268" y="320"/>
                  </a:lnTo>
                  <a:lnTo>
                    <a:pt x="259" y="303"/>
                  </a:lnTo>
                  <a:lnTo>
                    <a:pt x="263" y="292"/>
                  </a:lnTo>
                  <a:lnTo>
                    <a:pt x="233" y="8"/>
                  </a:lnTo>
                  <a:lnTo>
                    <a:pt x="230" y="0"/>
                  </a:lnTo>
                  <a:lnTo>
                    <a:pt x="71" y="18"/>
                  </a:lnTo>
                  <a:lnTo>
                    <a:pt x="39" y="36"/>
                  </a:lnTo>
                  <a:lnTo>
                    <a:pt x="13" y="26"/>
                  </a:lnTo>
                  <a:lnTo>
                    <a:pt x="33" y="261"/>
                  </a:lnTo>
                  <a:lnTo>
                    <a:pt x="28" y="309"/>
                  </a:lnTo>
                  <a:lnTo>
                    <a:pt x="39" y="337"/>
                  </a:lnTo>
                  <a:lnTo>
                    <a:pt x="26" y="390"/>
                  </a:lnTo>
                  <a:lnTo>
                    <a:pt x="9" y="415"/>
                  </a:lnTo>
                  <a:lnTo>
                    <a:pt x="0" y="452"/>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0" name="Freeform 14"/>
            <p:cNvSpPr>
              <a:spLocks/>
            </p:cNvSpPr>
            <p:nvPr/>
          </p:nvSpPr>
          <p:spPr bwMode="auto">
            <a:xfrm rot="201655">
              <a:off x="1075" y="1777"/>
              <a:ext cx="1007" cy="527"/>
            </a:xfrm>
            <a:custGeom>
              <a:avLst/>
              <a:gdLst>
                <a:gd name="T0" fmla="*/ 0 w 631"/>
                <a:gd name="T1" fmla="*/ 1944839 h 325"/>
                <a:gd name="T2" fmla="*/ 28389 w 631"/>
                <a:gd name="T3" fmla="*/ 1848233 h 325"/>
                <a:gd name="T4" fmla="*/ 85523 w 631"/>
                <a:gd name="T5" fmla="*/ 1837099 h 325"/>
                <a:gd name="T6" fmla="*/ 103932 w 631"/>
                <a:gd name="T7" fmla="*/ 1627598 h 325"/>
                <a:gd name="T8" fmla="*/ 67420 w 631"/>
                <a:gd name="T9" fmla="*/ 1610389 h 325"/>
                <a:gd name="T10" fmla="*/ 61898 w 631"/>
                <a:gd name="T11" fmla="*/ 1562483 h 325"/>
                <a:gd name="T12" fmla="*/ 157644 w 631"/>
                <a:gd name="T13" fmla="*/ 1441424 h 325"/>
                <a:gd name="T14" fmla="*/ 332621 w 631"/>
                <a:gd name="T15" fmla="*/ 1525757 h 325"/>
                <a:gd name="T16" fmla="*/ 355854 w 631"/>
                <a:gd name="T17" fmla="*/ 1297399 h 325"/>
                <a:gd name="T18" fmla="*/ 483745 w 631"/>
                <a:gd name="T19" fmla="*/ 1228679 h 325"/>
                <a:gd name="T20" fmla="*/ 459810 w 631"/>
                <a:gd name="T21" fmla="*/ 1181070 h 325"/>
                <a:gd name="T22" fmla="*/ 492694 w 631"/>
                <a:gd name="T23" fmla="*/ 1041144 h 325"/>
                <a:gd name="T24" fmla="*/ 528345 w 631"/>
                <a:gd name="T25" fmla="*/ 959309 h 325"/>
                <a:gd name="T26" fmla="*/ 703325 w 631"/>
                <a:gd name="T27" fmla="*/ 911404 h 325"/>
                <a:gd name="T28" fmla="*/ 757891 w 631"/>
                <a:gd name="T29" fmla="*/ 936439 h 325"/>
                <a:gd name="T30" fmla="*/ 953904 w 631"/>
                <a:gd name="T31" fmla="*/ 852727 h 325"/>
                <a:gd name="T32" fmla="*/ 1019542 w 631"/>
                <a:gd name="T33" fmla="*/ 929549 h 325"/>
                <a:gd name="T34" fmla="*/ 1075845 w 631"/>
                <a:gd name="T35" fmla="*/ 745583 h 325"/>
                <a:gd name="T36" fmla="*/ 1140977 w 631"/>
                <a:gd name="T37" fmla="*/ 697610 h 325"/>
                <a:gd name="T38" fmla="*/ 1280483 w 631"/>
                <a:gd name="T39" fmla="*/ 800104 h 325"/>
                <a:gd name="T40" fmla="*/ 1294333 w 631"/>
                <a:gd name="T41" fmla="*/ 684729 h 325"/>
                <a:gd name="T42" fmla="*/ 1446345 w 631"/>
                <a:gd name="T43" fmla="*/ 433486 h 325"/>
                <a:gd name="T44" fmla="*/ 1477926 w 631"/>
                <a:gd name="T45" fmla="*/ 280834 h 325"/>
                <a:gd name="T46" fmla="*/ 1527788 w 631"/>
                <a:gd name="T47" fmla="*/ 308777 h 325"/>
                <a:gd name="T48" fmla="*/ 1667635 w 631"/>
                <a:gd name="T49" fmla="*/ 173190 h 325"/>
                <a:gd name="T50" fmla="*/ 1631841 w 631"/>
                <a:gd name="T51" fmla="*/ 70133 h 325"/>
                <a:gd name="T52" fmla="*/ 1649282 w 631"/>
                <a:gd name="T53" fmla="*/ 6895 h 325"/>
                <a:gd name="T54" fmla="*/ 1771565 w 631"/>
                <a:gd name="T55" fmla="*/ 0 h 325"/>
                <a:gd name="T56" fmla="*/ 1853546 w 631"/>
                <a:gd name="T57" fmla="*/ 36382 h 325"/>
                <a:gd name="T58" fmla="*/ 1892799 w 631"/>
                <a:gd name="T59" fmla="*/ 151045 h 325"/>
                <a:gd name="T60" fmla="*/ 2020090 w 631"/>
                <a:gd name="T61" fmla="*/ 180347 h 325"/>
                <a:gd name="T62" fmla="*/ 2101164 w 631"/>
                <a:gd name="T63" fmla="*/ 239944 h 325"/>
                <a:gd name="T64" fmla="*/ 2276559 w 631"/>
                <a:gd name="T65" fmla="*/ 230915 h 325"/>
                <a:gd name="T66" fmla="*/ 2358592 w 631"/>
                <a:gd name="T67" fmla="*/ 151045 h 325"/>
                <a:gd name="T68" fmla="*/ 2551360 w 631"/>
                <a:gd name="T69" fmla="*/ 317330 h 325"/>
                <a:gd name="T70" fmla="*/ 2616530 w 631"/>
                <a:gd name="T71" fmla="*/ 637088 h 325"/>
                <a:gd name="T72" fmla="*/ 2694125 w 631"/>
                <a:gd name="T73" fmla="*/ 750816 h 325"/>
                <a:gd name="T74" fmla="*/ 2839366 w 631"/>
                <a:gd name="T75" fmla="*/ 866578 h 325"/>
                <a:gd name="T76" fmla="*/ 2730566 w 631"/>
                <a:gd name="T77" fmla="*/ 1041144 h 325"/>
                <a:gd name="T78" fmla="*/ 2632055 w 631"/>
                <a:gd name="T79" fmla="*/ 1131201 h 325"/>
                <a:gd name="T80" fmla="*/ 2536824 w 631"/>
                <a:gd name="T81" fmla="*/ 1293519 h 325"/>
                <a:gd name="T82" fmla="*/ 2536824 w 631"/>
                <a:gd name="T83" fmla="*/ 1346057 h 325"/>
                <a:gd name="T84" fmla="*/ 2254668 w 631"/>
                <a:gd name="T85" fmla="*/ 1596474 h 325"/>
                <a:gd name="T86" fmla="*/ 681021 w 631"/>
                <a:gd name="T87" fmla="*/ 1789121 h 325"/>
                <a:gd name="T88" fmla="*/ 522582 w 631"/>
                <a:gd name="T89" fmla="*/ 1786473 h 325"/>
                <a:gd name="T90" fmla="*/ 522582 w 631"/>
                <a:gd name="T91" fmla="*/ 1893274 h 325"/>
                <a:gd name="T92" fmla="*/ 0 w 631"/>
                <a:gd name="T93" fmla="*/ 1944839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1"/>
                <a:gd name="T142" fmla="*/ 0 h 325"/>
                <a:gd name="T143" fmla="*/ 631 w 631"/>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1" h="325">
                  <a:moveTo>
                    <a:pt x="0" y="324"/>
                  </a:moveTo>
                  <a:lnTo>
                    <a:pt x="6" y="308"/>
                  </a:lnTo>
                  <a:lnTo>
                    <a:pt x="19" y="306"/>
                  </a:lnTo>
                  <a:lnTo>
                    <a:pt x="23" y="271"/>
                  </a:lnTo>
                  <a:lnTo>
                    <a:pt x="15" y="268"/>
                  </a:lnTo>
                  <a:lnTo>
                    <a:pt x="14" y="260"/>
                  </a:lnTo>
                  <a:lnTo>
                    <a:pt x="35" y="240"/>
                  </a:lnTo>
                  <a:lnTo>
                    <a:pt x="74" y="254"/>
                  </a:lnTo>
                  <a:lnTo>
                    <a:pt x="79" y="216"/>
                  </a:lnTo>
                  <a:lnTo>
                    <a:pt x="107" y="205"/>
                  </a:lnTo>
                  <a:lnTo>
                    <a:pt x="102" y="197"/>
                  </a:lnTo>
                  <a:lnTo>
                    <a:pt x="109" y="173"/>
                  </a:lnTo>
                  <a:lnTo>
                    <a:pt x="117" y="160"/>
                  </a:lnTo>
                  <a:lnTo>
                    <a:pt x="156" y="152"/>
                  </a:lnTo>
                  <a:lnTo>
                    <a:pt x="168" y="156"/>
                  </a:lnTo>
                  <a:lnTo>
                    <a:pt x="212" y="142"/>
                  </a:lnTo>
                  <a:lnTo>
                    <a:pt x="226" y="155"/>
                  </a:lnTo>
                  <a:lnTo>
                    <a:pt x="239" y="124"/>
                  </a:lnTo>
                  <a:lnTo>
                    <a:pt x="253" y="116"/>
                  </a:lnTo>
                  <a:lnTo>
                    <a:pt x="284" y="133"/>
                  </a:lnTo>
                  <a:lnTo>
                    <a:pt x="287" y="114"/>
                  </a:lnTo>
                  <a:lnTo>
                    <a:pt x="321" y="72"/>
                  </a:lnTo>
                  <a:lnTo>
                    <a:pt x="328" y="47"/>
                  </a:lnTo>
                  <a:lnTo>
                    <a:pt x="339" y="51"/>
                  </a:lnTo>
                  <a:lnTo>
                    <a:pt x="370" y="29"/>
                  </a:lnTo>
                  <a:lnTo>
                    <a:pt x="362" y="12"/>
                  </a:lnTo>
                  <a:lnTo>
                    <a:pt x="366" y="1"/>
                  </a:lnTo>
                  <a:lnTo>
                    <a:pt x="393" y="0"/>
                  </a:lnTo>
                  <a:lnTo>
                    <a:pt x="411" y="6"/>
                  </a:lnTo>
                  <a:lnTo>
                    <a:pt x="420" y="25"/>
                  </a:lnTo>
                  <a:lnTo>
                    <a:pt x="448" y="30"/>
                  </a:lnTo>
                  <a:lnTo>
                    <a:pt x="466" y="40"/>
                  </a:lnTo>
                  <a:lnTo>
                    <a:pt x="505" y="38"/>
                  </a:lnTo>
                  <a:lnTo>
                    <a:pt x="523" y="25"/>
                  </a:lnTo>
                  <a:lnTo>
                    <a:pt x="566" y="53"/>
                  </a:lnTo>
                  <a:lnTo>
                    <a:pt x="580" y="106"/>
                  </a:lnTo>
                  <a:lnTo>
                    <a:pt x="598" y="125"/>
                  </a:lnTo>
                  <a:lnTo>
                    <a:pt x="630" y="144"/>
                  </a:lnTo>
                  <a:lnTo>
                    <a:pt x="606" y="173"/>
                  </a:lnTo>
                  <a:lnTo>
                    <a:pt x="584" y="188"/>
                  </a:lnTo>
                  <a:lnTo>
                    <a:pt x="563" y="215"/>
                  </a:lnTo>
                  <a:lnTo>
                    <a:pt x="563" y="224"/>
                  </a:lnTo>
                  <a:lnTo>
                    <a:pt x="500" y="266"/>
                  </a:lnTo>
                  <a:lnTo>
                    <a:pt x="151" y="298"/>
                  </a:lnTo>
                  <a:lnTo>
                    <a:pt x="116" y="297"/>
                  </a:lnTo>
                  <a:lnTo>
                    <a:pt x="116" y="315"/>
                  </a:lnTo>
                  <a:lnTo>
                    <a:pt x="0" y="324"/>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1" name="Freeform 15"/>
            <p:cNvSpPr>
              <a:spLocks/>
            </p:cNvSpPr>
            <p:nvPr/>
          </p:nvSpPr>
          <p:spPr bwMode="auto">
            <a:xfrm rot="201655">
              <a:off x="2374" y="1544"/>
              <a:ext cx="630" cy="317"/>
            </a:xfrm>
            <a:custGeom>
              <a:avLst/>
              <a:gdLst>
                <a:gd name="T0" fmla="*/ 45105 w 395"/>
                <a:gd name="T1" fmla="*/ 649347 h 196"/>
                <a:gd name="T2" fmla="*/ 383576 w 395"/>
                <a:gd name="T3" fmla="*/ 372913 h 196"/>
                <a:gd name="T4" fmla="*/ 539763 w 395"/>
                <a:gd name="T5" fmla="*/ 276710 h 196"/>
                <a:gd name="T6" fmla="*/ 690590 w 395"/>
                <a:gd name="T7" fmla="*/ 425734 h 196"/>
                <a:gd name="T8" fmla="*/ 846663 w 395"/>
                <a:gd name="T9" fmla="*/ 557396 h 196"/>
                <a:gd name="T10" fmla="*/ 981494 w 395"/>
                <a:gd name="T11" fmla="*/ 579107 h 196"/>
                <a:gd name="T12" fmla="*/ 981494 w 395"/>
                <a:gd name="T13" fmla="*/ 688560 h 196"/>
                <a:gd name="T14" fmla="*/ 908095 w 395"/>
                <a:gd name="T15" fmla="*/ 901503 h 196"/>
                <a:gd name="T16" fmla="*/ 1011231 w 395"/>
                <a:gd name="T17" fmla="*/ 948524 h 196"/>
                <a:gd name="T18" fmla="*/ 1073073 w 395"/>
                <a:gd name="T19" fmla="*/ 994691 h 196"/>
                <a:gd name="T20" fmla="*/ 1132335 w 395"/>
                <a:gd name="T21" fmla="*/ 1021639 h 196"/>
                <a:gd name="T22" fmla="*/ 1222524 w 395"/>
                <a:gd name="T23" fmla="*/ 1028992 h 196"/>
                <a:gd name="T24" fmla="*/ 1320765 w 395"/>
                <a:gd name="T25" fmla="*/ 1085122 h 196"/>
                <a:gd name="T26" fmla="*/ 1149662 w 395"/>
                <a:gd name="T27" fmla="*/ 848323 h 196"/>
                <a:gd name="T28" fmla="*/ 1193659 w 395"/>
                <a:gd name="T29" fmla="*/ 802212 h 196"/>
                <a:gd name="T30" fmla="*/ 1185076 w 395"/>
                <a:gd name="T31" fmla="*/ 447536 h 196"/>
                <a:gd name="T32" fmla="*/ 1258455 w 395"/>
                <a:gd name="T33" fmla="*/ 230571 h 196"/>
                <a:gd name="T34" fmla="*/ 1343713 w 395"/>
                <a:gd name="T35" fmla="*/ 131751 h 196"/>
                <a:gd name="T36" fmla="*/ 1267622 w 395"/>
                <a:gd name="T37" fmla="*/ 259057 h 196"/>
                <a:gd name="T38" fmla="*/ 1258455 w 395"/>
                <a:gd name="T39" fmla="*/ 447536 h 196"/>
                <a:gd name="T40" fmla="*/ 1273338 w 395"/>
                <a:gd name="T41" fmla="*/ 511221 h 196"/>
                <a:gd name="T42" fmla="*/ 1302537 w 395"/>
                <a:gd name="T43" fmla="*/ 614404 h 196"/>
                <a:gd name="T44" fmla="*/ 1249899 w 395"/>
                <a:gd name="T45" fmla="*/ 660251 h 196"/>
                <a:gd name="T46" fmla="*/ 1328932 w 395"/>
                <a:gd name="T47" fmla="*/ 695270 h 196"/>
                <a:gd name="T48" fmla="*/ 1293931 w 395"/>
                <a:gd name="T49" fmla="*/ 734681 h 196"/>
                <a:gd name="T50" fmla="*/ 1404661 w 395"/>
                <a:gd name="T51" fmla="*/ 947541 h 196"/>
                <a:gd name="T52" fmla="*/ 1461042 w 395"/>
                <a:gd name="T53" fmla="*/ 993705 h 196"/>
                <a:gd name="T54" fmla="*/ 1491237 w 395"/>
                <a:gd name="T55" fmla="*/ 1028992 h 196"/>
                <a:gd name="T56" fmla="*/ 1499312 w 395"/>
                <a:gd name="T57" fmla="*/ 1089667 h 196"/>
                <a:gd name="T58" fmla="*/ 1588664 w 395"/>
                <a:gd name="T59" fmla="*/ 1067855 h 196"/>
                <a:gd name="T60" fmla="*/ 1716020 w 395"/>
                <a:gd name="T61" fmla="*/ 855397 h 196"/>
                <a:gd name="T62" fmla="*/ 1716020 w 395"/>
                <a:gd name="T63" fmla="*/ 986370 h 196"/>
                <a:gd name="T64" fmla="*/ 1700608 w 395"/>
                <a:gd name="T65" fmla="*/ 1107239 h 196"/>
                <a:gd name="T66" fmla="*/ 1756739 w 395"/>
                <a:gd name="T67" fmla="*/ 712902 h 196"/>
                <a:gd name="T68" fmla="*/ 1513129 w 395"/>
                <a:gd name="T69" fmla="*/ 769708 h 196"/>
                <a:gd name="T70" fmla="*/ 1350374 w 395"/>
                <a:gd name="T71" fmla="*/ 0 h 1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5"/>
                <a:gd name="T109" fmla="*/ 0 h 196"/>
                <a:gd name="T110" fmla="*/ 395 w 395"/>
                <a:gd name="T111" fmla="*/ 196 h 1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5" h="196">
                  <a:moveTo>
                    <a:pt x="0" y="57"/>
                  </a:moveTo>
                  <a:lnTo>
                    <a:pt x="10" y="113"/>
                  </a:lnTo>
                  <a:lnTo>
                    <a:pt x="39" y="78"/>
                  </a:lnTo>
                  <a:lnTo>
                    <a:pt x="86" y="65"/>
                  </a:lnTo>
                  <a:lnTo>
                    <a:pt x="95" y="50"/>
                  </a:lnTo>
                  <a:lnTo>
                    <a:pt x="121" y="48"/>
                  </a:lnTo>
                  <a:lnTo>
                    <a:pt x="141" y="57"/>
                  </a:lnTo>
                  <a:lnTo>
                    <a:pt x="155" y="74"/>
                  </a:lnTo>
                  <a:lnTo>
                    <a:pt x="176" y="80"/>
                  </a:lnTo>
                  <a:lnTo>
                    <a:pt x="190" y="97"/>
                  </a:lnTo>
                  <a:lnTo>
                    <a:pt x="210" y="106"/>
                  </a:lnTo>
                  <a:lnTo>
                    <a:pt x="220" y="101"/>
                  </a:lnTo>
                  <a:lnTo>
                    <a:pt x="224" y="111"/>
                  </a:lnTo>
                  <a:lnTo>
                    <a:pt x="220" y="120"/>
                  </a:lnTo>
                  <a:lnTo>
                    <a:pt x="219" y="132"/>
                  </a:lnTo>
                  <a:lnTo>
                    <a:pt x="204" y="157"/>
                  </a:lnTo>
                  <a:lnTo>
                    <a:pt x="210" y="173"/>
                  </a:lnTo>
                  <a:lnTo>
                    <a:pt x="227" y="166"/>
                  </a:lnTo>
                  <a:lnTo>
                    <a:pt x="228" y="158"/>
                  </a:lnTo>
                  <a:lnTo>
                    <a:pt x="241" y="174"/>
                  </a:lnTo>
                  <a:lnTo>
                    <a:pt x="245" y="166"/>
                  </a:lnTo>
                  <a:lnTo>
                    <a:pt x="254" y="178"/>
                  </a:lnTo>
                  <a:lnTo>
                    <a:pt x="258" y="172"/>
                  </a:lnTo>
                  <a:lnTo>
                    <a:pt x="274" y="179"/>
                  </a:lnTo>
                  <a:lnTo>
                    <a:pt x="282" y="176"/>
                  </a:lnTo>
                  <a:lnTo>
                    <a:pt x="296" y="189"/>
                  </a:lnTo>
                  <a:lnTo>
                    <a:pt x="285" y="168"/>
                  </a:lnTo>
                  <a:lnTo>
                    <a:pt x="258" y="148"/>
                  </a:lnTo>
                  <a:lnTo>
                    <a:pt x="283" y="161"/>
                  </a:lnTo>
                  <a:lnTo>
                    <a:pt x="268" y="140"/>
                  </a:lnTo>
                  <a:lnTo>
                    <a:pt x="263" y="121"/>
                  </a:lnTo>
                  <a:lnTo>
                    <a:pt x="266" y="78"/>
                  </a:lnTo>
                  <a:lnTo>
                    <a:pt x="249" y="68"/>
                  </a:lnTo>
                  <a:lnTo>
                    <a:pt x="282" y="40"/>
                  </a:lnTo>
                  <a:lnTo>
                    <a:pt x="283" y="22"/>
                  </a:lnTo>
                  <a:lnTo>
                    <a:pt x="301" y="23"/>
                  </a:lnTo>
                  <a:lnTo>
                    <a:pt x="297" y="40"/>
                  </a:lnTo>
                  <a:lnTo>
                    <a:pt x="284" y="45"/>
                  </a:lnTo>
                  <a:lnTo>
                    <a:pt x="278" y="62"/>
                  </a:lnTo>
                  <a:lnTo>
                    <a:pt x="282" y="78"/>
                  </a:lnTo>
                  <a:lnTo>
                    <a:pt x="291" y="71"/>
                  </a:lnTo>
                  <a:lnTo>
                    <a:pt x="285" y="89"/>
                  </a:lnTo>
                  <a:lnTo>
                    <a:pt x="290" y="98"/>
                  </a:lnTo>
                  <a:lnTo>
                    <a:pt x="292" y="107"/>
                  </a:lnTo>
                  <a:lnTo>
                    <a:pt x="283" y="102"/>
                  </a:lnTo>
                  <a:lnTo>
                    <a:pt x="280" y="115"/>
                  </a:lnTo>
                  <a:lnTo>
                    <a:pt x="300" y="112"/>
                  </a:lnTo>
                  <a:lnTo>
                    <a:pt x="298" y="121"/>
                  </a:lnTo>
                  <a:lnTo>
                    <a:pt x="308" y="128"/>
                  </a:lnTo>
                  <a:lnTo>
                    <a:pt x="290" y="128"/>
                  </a:lnTo>
                  <a:lnTo>
                    <a:pt x="295" y="154"/>
                  </a:lnTo>
                  <a:lnTo>
                    <a:pt x="315" y="165"/>
                  </a:lnTo>
                  <a:lnTo>
                    <a:pt x="326" y="151"/>
                  </a:lnTo>
                  <a:lnTo>
                    <a:pt x="327" y="173"/>
                  </a:lnTo>
                  <a:lnTo>
                    <a:pt x="341" y="169"/>
                  </a:lnTo>
                  <a:lnTo>
                    <a:pt x="334" y="179"/>
                  </a:lnTo>
                  <a:lnTo>
                    <a:pt x="342" y="179"/>
                  </a:lnTo>
                  <a:lnTo>
                    <a:pt x="336" y="190"/>
                  </a:lnTo>
                  <a:lnTo>
                    <a:pt x="339" y="195"/>
                  </a:lnTo>
                  <a:lnTo>
                    <a:pt x="356" y="186"/>
                  </a:lnTo>
                  <a:lnTo>
                    <a:pt x="378" y="175"/>
                  </a:lnTo>
                  <a:lnTo>
                    <a:pt x="385" y="149"/>
                  </a:lnTo>
                  <a:lnTo>
                    <a:pt x="388" y="165"/>
                  </a:lnTo>
                  <a:lnTo>
                    <a:pt x="385" y="172"/>
                  </a:lnTo>
                  <a:lnTo>
                    <a:pt x="380" y="184"/>
                  </a:lnTo>
                  <a:lnTo>
                    <a:pt x="381" y="193"/>
                  </a:lnTo>
                  <a:lnTo>
                    <a:pt x="390" y="172"/>
                  </a:lnTo>
                  <a:lnTo>
                    <a:pt x="394" y="124"/>
                  </a:lnTo>
                  <a:lnTo>
                    <a:pt x="370" y="129"/>
                  </a:lnTo>
                  <a:lnTo>
                    <a:pt x="339" y="134"/>
                  </a:lnTo>
                  <a:lnTo>
                    <a:pt x="337" y="124"/>
                  </a:lnTo>
                  <a:lnTo>
                    <a:pt x="303" y="0"/>
                  </a:lnTo>
                  <a:lnTo>
                    <a:pt x="0" y="57"/>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2" name="Freeform 16"/>
            <p:cNvSpPr>
              <a:spLocks/>
            </p:cNvSpPr>
            <p:nvPr/>
          </p:nvSpPr>
          <p:spPr bwMode="auto">
            <a:xfrm rot="201655">
              <a:off x="3094" y="882"/>
              <a:ext cx="466" cy="239"/>
            </a:xfrm>
            <a:custGeom>
              <a:avLst/>
              <a:gdLst>
                <a:gd name="T0" fmla="*/ 0 w 293"/>
                <a:gd name="T1" fmla="*/ 365168 h 147"/>
                <a:gd name="T2" fmla="*/ 0 w 293"/>
                <a:gd name="T3" fmla="*/ 855992 h 147"/>
                <a:gd name="T4" fmla="*/ 573202 w 293"/>
                <a:gd name="T5" fmla="*/ 681604 h 147"/>
                <a:gd name="T6" fmla="*/ 677887 w 293"/>
                <a:gd name="T7" fmla="*/ 632285 h 147"/>
                <a:gd name="T8" fmla="*/ 712457 w 293"/>
                <a:gd name="T9" fmla="*/ 636618 h 147"/>
                <a:gd name="T10" fmla="*/ 762716 w 293"/>
                <a:gd name="T11" fmla="*/ 781852 h 147"/>
                <a:gd name="T12" fmla="*/ 826208 w 293"/>
                <a:gd name="T13" fmla="*/ 793894 h 147"/>
                <a:gd name="T14" fmla="*/ 860809 w 293"/>
                <a:gd name="T15" fmla="*/ 906548 h 147"/>
                <a:gd name="T16" fmla="*/ 906602 w 293"/>
                <a:gd name="T17" fmla="*/ 918071 h 147"/>
                <a:gd name="T18" fmla="*/ 917098 w 293"/>
                <a:gd name="T19" fmla="*/ 834134 h 147"/>
                <a:gd name="T20" fmla="*/ 948183 w 293"/>
                <a:gd name="T21" fmla="*/ 806688 h 147"/>
                <a:gd name="T22" fmla="*/ 961849 w 293"/>
                <a:gd name="T23" fmla="*/ 724276 h 147"/>
                <a:gd name="T24" fmla="*/ 984106 w 293"/>
                <a:gd name="T25" fmla="*/ 717252 h 147"/>
                <a:gd name="T26" fmla="*/ 1010253 w 293"/>
                <a:gd name="T27" fmla="*/ 844338 h 147"/>
                <a:gd name="T28" fmla="*/ 1069543 w 293"/>
                <a:gd name="T29" fmla="*/ 812697 h 147"/>
                <a:gd name="T30" fmla="*/ 1078141 w 293"/>
                <a:gd name="T31" fmla="*/ 754991 h 147"/>
                <a:gd name="T32" fmla="*/ 1156001 w 293"/>
                <a:gd name="T33" fmla="*/ 697688 h 147"/>
                <a:gd name="T34" fmla="*/ 1200869 w 293"/>
                <a:gd name="T35" fmla="*/ 686226 h 147"/>
                <a:gd name="T36" fmla="*/ 1236859 w 293"/>
                <a:gd name="T37" fmla="*/ 731478 h 147"/>
                <a:gd name="T38" fmla="*/ 1220661 w 293"/>
                <a:gd name="T39" fmla="*/ 595390 h 147"/>
                <a:gd name="T40" fmla="*/ 1164103 w 293"/>
                <a:gd name="T41" fmla="*/ 445475 h 147"/>
                <a:gd name="T42" fmla="*/ 1127712 w 293"/>
                <a:gd name="T43" fmla="*/ 422072 h 147"/>
                <a:gd name="T44" fmla="*/ 1090068 w 293"/>
                <a:gd name="T45" fmla="*/ 429122 h 147"/>
                <a:gd name="T46" fmla="*/ 1092840 w 293"/>
                <a:gd name="T47" fmla="*/ 461062 h 147"/>
                <a:gd name="T48" fmla="*/ 1123314 w 293"/>
                <a:gd name="T49" fmla="*/ 461062 h 147"/>
                <a:gd name="T50" fmla="*/ 1147798 w 293"/>
                <a:gd name="T51" fmla="*/ 464367 h 147"/>
                <a:gd name="T52" fmla="*/ 1178309 w 293"/>
                <a:gd name="T53" fmla="*/ 513045 h 147"/>
                <a:gd name="T54" fmla="*/ 1191964 w 293"/>
                <a:gd name="T55" fmla="*/ 564671 h 147"/>
                <a:gd name="T56" fmla="*/ 1169370 w 293"/>
                <a:gd name="T57" fmla="*/ 632285 h 147"/>
                <a:gd name="T58" fmla="*/ 1070577 w 293"/>
                <a:gd name="T59" fmla="*/ 686226 h 147"/>
                <a:gd name="T60" fmla="*/ 1025706 w 293"/>
                <a:gd name="T61" fmla="*/ 655785 h 147"/>
                <a:gd name="T62" fmla="*/ 999147 w 293"/>
                <a:gd name="T63" fmla="*/ 564671 h 147"/>
                <a:gd name="T64" fmla="*/ 948183 w 293"/>
                <a:gd name="T65" fmla="*/ 553137 h 147"/>
                <a:gd name="T66" fmla="*/ 956876 w 293"/>
                <a:gd name="T67" fmla="*/ 503197 h 147"/>
                <a:gd name="T68" fmla="*/ 911646 w 293"/>
                <a:gd name="T69" fmla="*/ 422072 h 147"/>
                <a:gd name="T70" fmla="*/ 840293 w 293"/>
                <a:gd name="T71" fmla="*/ 379459 h 147"/>
                <a:gd name="T72" fmla="*/ 840293 w 293"/>
                <a:gd name="T73" fmla="*/ 422072 h 147"/>
                <a:gd name="T74" fmla="*/ 803125 w 293"/>
                <a:gd name="T75" fmla="*/ 403349 h 147"/>
                <a:gd name="T76" fmla="*/ 783850 w 293"/>
                <a:gd name="T77" fmla="*/ 353392 h 147"/>
                <a:gd name="T78" fmla="*/ 791056 w 293"/>
                <a:gd name="T79" fmla="*/ 290598 h 147"/>
                <a:gd name="T80" fmla="*/ 831724 w 293"/>
                <a:gd name="T81" fmla="*/ 243697 h 147"/>
                <a:gd name="T82" fmla="*/ 817822 w 293"/>
                <a:gd name="T83" fmla="*/ 209253 h 147"/>
                <a:gd name="T84" fmla="*/ 874485 w 293"/>
                <a:gd name="T85" fmla="*/ 149889 h 147"/>
                <a:gd name="T86" fmla="*/ 817822 w 293"/>
                <a:gd name="T87" fmla="*/ 88292 h 147"/>
                <a:gd name="T88" fmla="*/ 791056 w 293"/>
                <a:gd name="T89" fmla="*/ 0 h 147"/>
                <a:gd name="T90" fmla="*/ 677887 w 293"/>
                <a:gd name="T91" fmla="*/ 128704 h 147"/>
                <a:gd name="T92" fmla="*/ 263815 w 293"/>
                <a:gd name="T93" fmla="*/ 278542 h 147"/>
                <a:gd name="T94" fmla="*/ 0 w 293"/>
                <a:gd name="T95" fmla="*/ 365168 h 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3"/>
                <a:gd name="T145" fmla="*/ 0 h 147"/>
                <a:gd name="T146" fmla="*/ 293 w 293"/>
                <a:gd name="T147" fmla="*/ 147 h 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3" h="147">
                  <a:moveTo>
                    <a:pt x="0" y="58"/>
                  </a:moveTo>
                  <a:lnTo>
                    <a:pt x="0" y="136"/>
                  </a:lnTo>
                  <a:lnTo>
                    <a:pt x="135" y="108"/>
                  </a:lnTo>
                  <a:lnTo>
                    <a:pt x="160" y="100"/>
                  </a:lnTo>
                  <a:lnTo>
                    <a:pt x="168" y="101"/>
                  </a:lnTo>
                  <a:lnTo>
                    <a:pt x="180" y="124"/>
                  </a:lnTo>
                  <a:lnTo>
                    <a:pt x="195" y="126"/>
                  </a:lnTo>
                  <a:lnTo>
                    <a:pt x="203" y="144"/>
                  </a:lnTo>
                  <a:lnTo>
                    <a:pt x="214" y="146"/>
                  </a:lnTo>
                  <a:lnTo>
                    <a:pt x="216" y="132"/>
                  </a:lnTo>
                  <a:lnTo>
                    <a:pt x="224" y="128"/>
                  </a:lnTo>
                  <a:lnTo>
                    <a:pt x="227" y="115"/>
                  </a:lnTo>
                  <a:lnTo>
                    <a:pt x="232" y="114"/>
                  </a:lnTo>
                  <a:lnTo>
                    <a:pt x="238" y="134"/>
                  </a:lnTo>
                  <a:lnTo>
                    <a:pt x="252" y="129"/>
                  </a:lnTo>
                  <a:lnTo>
                    <a:pt x="254" y="120"/>
                  </a:lnTo>
                  <a:lnTo>
                    <a:pt x="273" y="111"/>
                  </a:lnTo>
                  <a:lnTo>
                    <a:pt x="283" y="109"/>
                  </a:lnTo>
                  <a:lnTo>
                    <a:pt x="292" y="116"/>
                  </a:lnTo>
                  <a:lnTo>
                    <a:pt x="288" y="95"/>
                  </a:lnTo>
                  <a:lnTo>
                    <a:pt x="275" y="71"/>
                  </a:lnTo>
                  <a:lnTo>
                    <a:pt x="266" y="67"/>
                  </a:lnTo>
                  <a:lnTo>
                    <a:pt x="257" y="68"/>
                  </a:lnTo>
                  <a:lnTo>
                    <a:pt x="258" y="73"/>
                  </a:lnTo>
                  <a:lnTo>
                    <a:pt x="265" y="73"/>
                  </a:lnTo>
                  <a:lnTo>
                    <a:pt x="271" y="74"/>
                  </a:lnTo>
                  <a:lnTo>
                    <a:pt x="278" y="81"/>
                  </a:lnTo>
                  <a:lnTo>
                    <a:pt x="281" y="90"/>
                  </a:lnTo>
                  <a:lnTo>
                    <a:pt x="276" y="100"/>
                  </a:lnTo>
                  <a:lnTo>
                    <a:pt x="253" y="109"/>
                  </a:lnTo>
                  <a:lnTo>
                    <a:pt x="242" y="104"/>
                  </a:lnTo>
                  <a:lnTo>
                    <a:pt x="236" y="90"/>
                  </a:lnTo>
                  <a:lnTo>
                    <a:pt x="224" y="88"/>
                  </a:lnTo>
                  <a:lnTo>
                    <a:pt x="226" y="80"/>
                  </a:lnTo>
                  <a:lnTo>
                    <a:pt x="215" y="67"/>
                  </a:lnTo>
                  <a:lnTo>
                    <a:pt x="198" y="60"/>
                  </a:lnTo>
                  <a:lnTo>
                    <a:pt x="198" y="67"/>
                  </a:lnTo>
                  <a:lnTo>
                    <a:pt x="189" y="64"/>
                  </a:lnTo>
                  <a:lnTo>
                    <a:pt x="185" y="56"/>
                  </a:lnTo>
                  <a:lnTo>
                    <a:pt x="187" y="46"/>
                  </a:lnTo>
                  <a:lnTo>
                    <a:pt x="196" y="39"/>
                  </a:lnTo>
                  <a:lnTo>
                    <a:pt x="193" y="33"/>
                  </a:lnTo>
                  <a:lnTo>
                    <a:pt x="206" y="24"/>
                  </a:lnTo>
                  <a:lnTo>
                    <a:pt x="193" y="14"/>
                  </a:lnTo>
                  <a:lnTo>
                    <a:pt x="187" y="0"/>
                  </a:lnTo>
                  <a:lnTo>
                    <a:pt x="160" y="20"/>
                  </a:lnTo>
                  <a:lnTo>
                    <a:pt x="62" y="44"/>
                  </a:lnTo>
                  <a:lnTo>
                    <a:pt x="0" y="58"/>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3" name="Freeform 17"/>
            <p:cNvSpPr>
              <a:spLocks/>
            </p:cNvSpPr>
            <p:nvPr/>
          </p:nvSpPr>
          <p:spPr bwMode="auto">
            <a:xfrm rot="201655">
              <a:off x="1409" y="610"/>
              <a:ext cx="538" cy="740"/>
            </a:xfrm>
            <a:custGeom>
              <a:avLst/>
              <a:gdLst>
                <a:gd name="T0" fmla="*/ 0 w 337"/>
                <a:gd name="T1" fmla="*/ 2771743 h 456"/>
                <a:gd name="T2" fmla="*/ 139572 w 337"/>
                <a:gd name="T3" fmla="*/ 2433472 h 456"/>
                <a:gd name="T4" fmla="*/ 167146 w 337"/>
                <a:gd name="T5" fmla="*/ 2314712 h 456"/>
                <a:gd name="T6" fmla="*/ 181579 w 337"/>
                <a:gd name="T7" fmla="*/ 2065170 h 456"/>
                <a:gd name="T8" fmla="*/ 143882 w 337"/>
                <a:gd name="T9" fmla="*/ 1839157 h 456"/>
                <a:gd name="T10" fmla="*/ 53755 w 337"/>
                <a:gd name="T11" fmla="*/ 1626849 h 456"/>
                <a:gd name="T12" fmla="*/ 18396 w 337"/>
                <a:gd name="T13" fmla="*/ 1499545 h 456"/>
                <a:gd name="T14" fmla="*/ 38945 w 337"/>
                <a:gd name="T15" fmla="*/ 1388899 h 456"/>
                <a:gd name="T16" fmla="*/ 5793 w 337"/>
                <a:gd name="T17" fmla="*/ 1241241 h 456"/>
                <a:gd name="T18" fmla="*/ 46884 w 337"/>
                <a:gd name="T19" fmla="*/ 1144673 h 456"/>
                <a:gd name="T20" fmla="*/ 81902 w 337"/>
                <a:gd name="T21" fmla="*/ 909364 h 456"/>
                <a:gd name="T22" fmla="*/ 74847 w 337"/>
                <a:gd name="T23" fmla="*/ 799705 h 456"/>
                <a:gd name="T24" fmla="*/ 128590 w 337"/>
                <a:gd name="T25" fmla="*/ 723791 h 456"/>
                <a:gd name="T26" fmla="*/ 123095 w 337"/>
                <a:gd name="T27" fmla="*/ 638896 h 456"/>
                <a:gd name="T28" fmla="*/ 214194 w 337"/>
                <a:gd name="T29" fmla="*/ 590410 h 456"/>
                <a:gd name="T30" fmla="*/ 295328 w 337"/>
                <a:gd name="T31" fmla="*/ 420589 h 456"/>
                <a:gd name="T32" fmla="*/ 286637 w 337"/>
                <a:gd name="T33" fmla="*/ 701096 h 456"/>
                <a:gd name="T34" fmla="*/ 343306 w 337"/>
                <a:gd name="T35" fmla="*/ 638896 h 456"/>
                <a:gd name="T36" fmla="*/ 343306 w 337"/>
                <a:gd name="T37" fmla="*/ 409233 h 456"/>
                <a:gd name="T38" fmla="*/ 432284 w 337"/>
                <a:gd name="T39" fmla="*/ 285285 h 456"/>
                <a:gd name="T40" fmla="*/ 486167 w 337"/>
                <a:gd name="T41" fmla="*/ 266222 h 456"/>
                <a:gd name="T42" fmla="*/ 439201 w 337"/>
                <a:gd name="T43" fmla="*/ 233950 h 456"/>
                <a:gd name="T44" fmla="*/ 420446 w 337"/>
                <a:gd name="T45" fmla="*/ 145801 h 456"/>
                <a:gd name="T46" fmla="*/ 457599 w 337"/>
                <a:gd name="T47" fmla="*/ 29655 h 456"/>
                <a:gd name="T48" fmla="*/ 531993 w 337"/>
                <a:gd name="T49" fmla="*/ 0 h 456"/>
                <a:gd name="T50" fmla="*/ 715779 w 337"/>
                <a:gd name="T51" fmla="*/ 66754 h 456"/>
                <a:gd name="T52" fmla="*/ 781230 w 337"/>
                <a:gd name="T53" fmla="*/ 155395 h 456"/>
                <a:gd name="T54" fmla="*/ 990472 w 337"/>
                <a:gd name="T55" fmla="*/ 215444 h 456"/>
                <a:gd name="T56" fmla="*/ 1029239 w 337"/>
                <a:gd name="T57" fmla="*/ 300575 h 456"/>
                <a:gd name="T58" fmla="*/ 1087646 w 337"/>
                <a:gd name="T59" fmla="*/ 393698 h 456"/>
                <a:gd name="T60" fmla="*/ 1034323 w 337"/>
                <a:gd name="T61" fmla="*/ 393698 h 456"/>
                <a:gd name="T62" fmla="*/ 1029239 w 337"/>
                <a:gd name="T63" fmla="*/ 462963 h 456"/>
                <a:gd name="T64" fmla="*/ 1095069 w 337"/>
                <a:gd name="T65" fmla="*/ 567372 h 456"/>
                <a:gd name="T66" fmla="*/ 1110438 w 337"/>
                <a:gd name="T67" fmla="*/ 753580 h 456"/>
                <a:gd name="T68" fmla="*/ 1110438 w 337"/>
                <a:gd name="T69" fmla="*/ 869914 h 456"/>
                <a:gd name="T70" fmla="*/ 1043548 w 337"/>
                <a:gd name="T71" fmla="*/ 1006902 h 456"/>
                <a:gd name="T72" fmla="*/ 1034323 w 337"/>
                <a:gd name="T73" fmla="*/ 1073429 h 456"/>
                <a:gd name="T74" fmla="*/ 949248 w 337"/>
                <a:gd name="T75" fmla="*/ 1125844 h 456"/>
                <a:gd name="T76" fmla="*/ 934578 w 337"/>
                <a:gd name="T77" fmla="*/ 1187512 h 456"/>
                <a:gd name="T78" fmla="*/ 949248 w 337"/>
                <a:gd name="T79" fmla="*/ 1327244 h 456"/>
                <a:gd name="T80" fmla="*/ 1029239 w 337"/>
                <a:gd name="T81" fmla="*/ 1400468 h 456"/>
                <a:gd name="T82" fmla="*/ 1110438 w 337"/>
                <a:gd name="T83" fmla="*/ 1279225 h 456"/>
                <a:gd name="T84" fmla="*/ 1157289 w 337"/>
                <a:gd name="T85" fmla="*/ 1121467 h 456"/>
                <a:gd name="T86" fmla="*/ 1285737 w 337"/>
                <a:gd name="T87" fmla="*/ 1029795 h 456"/>
                <a:gd name="T88" fmla="*/ 1361341 w 337"/>
                <a:gd name="T89" fmla="*/ 1084819 h 456"/>
                <a:gd name="T90" fmla="*/ 1420654 w 337"/>
                <a:gd name="T91" fmla="*/ 1260829 h 456"/>
                <a:gd name="T92" fmla="*/ 1489664 w 337"/>
                <a:gd name="T93" fmla="*/ 1590833 h 456"/>
                <a:gd name="T94" fmla="*/ 1523716 w 337"/>
                <a:gd name="T95" fmla="*/ 1701055 h 456"/>
                <a:gd name="T96" fmla="*/ 1497792 w 337"/>
                <a:gd name="T97" fmla="*/ 1790419 h 456"/>
                <a:gd name="T98" fmla="*/ 1510757 w 337"/>
                <a:gd name="T99" fmla="*/ 1929433 h 456"/>
                <a:gd name="T100" fmla="*/ 1482615 w 337"/>
                <a:gd name="T101" fmla="*/ 2005402 h 456"/>
                <a:gd name="T102" fmla="*/ 1452934 w 337"/>
                <a:gd name="T103" fmla="*/ 1929433 h 456"/>
                <a:gd name="T104" fmla="*/ 1409673 w 337"/>
                <a:gd name="T105" fmla="*/ 1964499 h 456"/>
                <a:gd name="T106" fmla="*/ 1406057 w 337"/>
                <a:gd name="T107" fmla="*/ 2096234 h 456"/>
                <a:gd name="T108" fmla="*/ 1391289 w 337"/>
                <a:gd name="T109" fmla="*/ 2151219 h 456"/>
                <a:gd name="T110" fmla="*/ 1321111 w 337"/>
                <a:gd name="T111" fmla="*/ 2205038 h 456"/>
                <a:gd name="T112" fmla="*/ 1321111 w 337"/>
                <a:gd name="T113" fmla="*/ 2382385 h 456"/>
                <a:gd name="T114" fmla="*/ 1277889 w 337"/>
                <a:gd name="T115" fmla="*/ 2454580 h 456"/>
                <a:gd name="T116" fmla="*/ 1233284 w 337"/>
                <a:gd name="T117" fmla="*/ 2602541 h 456"/>
                <a:gd name="T118" fmla="*/ 738794 w 337"/>
                <a:gd name="T119" fmla="*/ 2707433 h 456"/>
                <a:gd name="T120" fmla="*/ 724919 w 337"/>
                <a:gd name="T121" fmla="*/ 2658851 h 456"/>
                <a:gd name="T122" fmla="*/ 0 w 337"/>
                <a:gd name="T123" fmla="*/ 2771743 h 4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7"/>
                <a:gd name="T187" fmla="*/ 0 h 456"/>
                <a:gd name="T188" fmla="*/ 337 w 337"/>
                <a:gd name="T189" fmla="*/ 456 h 4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7" h="456">
                  <a:moveTo>
                    <a:pt x="0" y="455"/>
                  </a:moveTo>
                  <a:lnTo>
                    <a:pt x="31" y="399"/>
                  </a:lnTo>
                  <a:lnTo>
                    <a:pt x="37" y="380"/>
                  </a:lnTo>
                  <a:lnTo>
                    <a:pt x="40" y="339"/>
                  </a:lnTo>
                  <a:lnTo>
                    <a:pt x="32" y="302"/>
                  </a:lnTo>
                  <a:lnTo>
                    <a:pt x="12" y="267"/>
                  </a:lnTo>
                  <a:lnTo>
                    <a:pt x="4" y="246"/>
                  </a:lnTo>
                  <a:lnTo>
                    <a:pt x="9" y="228"/>
                  </a:lnTo>
                  <a:lnTo>
                    <a:pt x="1" y="204"/>
                  </a:lnTo>
                  <a:lnTo>
                    <a:pt x="10" y="188"/>
                  </a:lnTo>
                  <a:lnTo>
                    <a:pt x="18" y="149"/>
                  </a:lnTo>
                  <a:lnTo>
                    <a:pt x="16" y="131"/>
                  </a:lnTo>
                  <a:lnTo>
                    <a:pt x="28" y="119"/>
                  </a:lnTo>
                  <a:lnTo>
                    <a:pt x="27" y="105"/>
                  </a:lnTo>
                  <a:lnTo>
                    <a:pt x="47" y="97"/>
                  </a:lnTo>
                  <a:lnTo>
                    <a:pt x="65" y="69"/>
                  </a:lnTo>
                  <a:lnTo>
                    <a:pt x="63" y="115"/>
                  </a:lnTo>
                  <a:lnTo>
                    <a:pt x="76" y="105"/>
                  </a:lnTo>
                  <a:lnTo>
                    <a:pt x="76" y="67"/>
                  </a:lnTo>
                  <a:lnTo>
                    <a:pt x="95" y="47"/>
                  </a:lnTo>
                  <a:lnTo>
                    <a:pt x="107" y="44"/>
                  </a:lnTo>
                  <a:lnTo>
                    <a:pt x="97" y="38"/>
                  </a:lnTo>
                  <a:lnTo>
                    <a:pt x="93" y="24"/>
                  </a:lnTo>
                  <a:lnTo>
                    <a:pt x="101" y="5"/>
                  </a:lnTo>
                  <a:lnTo>
                    <a:pt x="117" y="0"/>
                  </a:lnTo>
                  <a:lnTo>
                    <a:pt x="158" y="11"/>
                  </a:lnTo>
                  <a:lnTo>
                    <a:pt x="172" y="25"/>
                  </a:lnTo>
                  <a:lnTo>
                    <a:pt x="218" y="35"/>
                  </a:lnTo>
                  <a:lnTo>
                    <a:pt x="227" y="49"/>
                  </a:lnTo>
                  <a:lnTo>
                    <a:pt x="240" y="65"/>
                  </a:lnTo>
                  <a:lnTo>
                    <a:pt x="228" y="65"/>
                  </a:lnTo>
                  <a:lnTo>
                    <a:pt x="227" y="76"/>
                  </a:lnTo>
                  <a:lnTo>
                    <a:pt x="241" y="93"/>
                  </a:lnTo>
                  <a:lnTo>
                    <a:pt x="245" y="124"/>
                  </a:lnTo>
                  <a:lnTo>
                    <a:pt x="245" y="143"/>
                  </a:lnTo>
                  <a:lnTo>
                    <a:pt x="230" y="165"/>
                  </a:lnTo>
                  <a:lnTo>
                    <a:pt x="228" y="176"/>
                  </a:lnTo>
                  <a:lnTo>
                    <a:pt x="209" y="185"/>
                  </a:lnTo>
                  <a:lnTo>
                    <a:pt x="206" y="195"/>
                  </a:lnTo>
                  <a:lnTo>
                    <a:pt x="209" y="218"/>
                  </a:lnTo>
                  <a:lnTo>
                    <a:pt x="227" y="230"/>
                  </a:lnTo>
                  <a:lnTo>
                    <a:pt x="245" y="210"/>
                  </a:lnTo>
                  <a:lnTo>
                    <a:pt x="255" y="184"/>
                  </a:lnTo>
                  <a:lnTo>
                    <a:pt x="283" y="169"/>
                  </a:lnTo>
                  <a:lnTo>
                    <a:pt x="300" y="178"/>
                  </a:lnTo>
                  <a:lnTo>
                    <a:pt x="313" y="207"/>
                  </a:lnTo>
                  <a:lnTo>
                    <a:pt x="328" y="261"/>
                  </a:lnTo>
                  <a:lnTo>
                    <a:pt x="336" y="279"/>
                  </a:lnTo>
                  <a:lnTo>
                    <a:pt x="330" y="294"/>
                  </a:lnTo>
                  <a:lnTo>
                    <a:pt x="333" y="317"/>
                  </a:lnTo>
                  <a:lnTo>
                    <a:pt x="327" y="329"/>
                  </a:lnTo>
                  <a:lnTo>
                    <a:pt x="320" y="317"/>
                  </a:lnTo>
                  <a:lnTo>
                    <a:pt x="311" y="322"/>
                  </a:lnTo>
                  <a:lnTo>
                    <a:pt x="310" y="344"/>
                  </a:lnTo>
                  <a:lnTo>
                    <a:pt x="307" y="353"/>
                  </a:lnTo>
                  <a:lnTo>
                    <a:pt x="291" y="362"/>
                  </a:lnTo>
                  <a:lnTo>
                    <a:pt x="291" y="391"/>
                  </a:lnTo>
                  <a:lnTo>
                    <a:pt x="282" y="403"/>
                  </a:lnTo>
                  <a:lnTo>
                    <a:pt x="272" y="427"/>
                  </a:lnTo>
                  <a:lnTo>
                    <a:pt x="163" y="444"/>
                  </a:lnTo>
                  <a:lnTo>
                    <a:pt x="160" y="436"/>
                  </a:lnTo>
                  <a:lnTo>
                    <a:pt x="0" y="455"/>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4" name="Freeform 18"/>
            <p:cNvSpPr>
              <a:spLocks/>
            </p:cNvSpPr>
            <p:nvPr/>
          </p:nvSpPr>
          <p:spPr bwMode="auto">
            <a:xfrm rot="201655">
              <a:off x="360" y="2894"/>
              <a:ext cx="779" cy="701"/>
            </a:xfrm>
            <a:custGeom>
              <a:avLst/>
              <a:gdLst>
                <a:gd name="T0" fmla="*/ 23555 w 488"/>
                <a:gd name="T1" fmla="*/ 687553 h 433"/>
                <a:gd name="T2" fmla="*/ 104661 w 488"/>
                <a:gd name="T3" fmla="*/ 943957 h 433"/>
                <a:gd name="T4" fmla="*/ 222673 w 488"/>
                <a:gd name="T5" fmla="*/ 1395855 h 433"/>
                <a:gd name="T6" fmla="*/ 152951 w 488"/>
                <a:gd name="T7" fmla="*/ 1690728 h 433"/>
                <a:gd name="T8" fmla="*/ 161279 w 488"/>
                <a:gd name="T9" fmla="*/ 1906748 h 433"/>
                <a:gd name="T10" fmla="*/ 77076 w 488"/>
                <a:gd name="T11" fmla="*/ 2073022 h 433"/>
                <a:gd name="T12" fmla="*/ 408697 w 488"/>
                <a:gd name="T13" fmla="*/ 2077215 h 433"/>
                <a:gd name="T14" fmla="*/ 874187 w 488"/>
                <a:gd name="T15" fmla="*/ 2188305 h 433"/>
                <a:gd name="T16" fmla="*/ 924308 w 488"/>
                <a:gd name="T17" fmla="*/ 2026395 h 433"/>
                <a:gd name="T18" fmla="*/ 1107934 w 488"/>
                <a:gd name="T19" fmla="*/ 2217326 h 433"/>
                <a:gd name="T20" fmla="*/ 1217528 w 488"/>
                <a:gd name="T21" fmla="*/ 2235112 h 433"/>
                <a:gd name="T22" fmla="*/ 1299747 w 488"/>
                <a:gd name="T23" fmla="*/ 2404576 h 433"/>
                <a:gd name="T24" fmla="*/ 1436620 w 488"/>
                <a:gd name="T25" fmla="*/ 2469024 h 433"/>
                <a:gd name="T26" fmla="*/ 1535331 w 488"/>
                <a:gd name="T27" fmla="*/ 2382565 h 433"/>
                <a:gd name="T28" fmla="*/ 1598366 w 488"/>
                <a:gd name="T29" fmla="*/ 2398529 h 433"/>
                <a:gd name="T30" fmla="*/ 1675483 w 488"/>
                <a:gd name="T31" fmla="*/ 2458027 h 433"/>
                <a:gd name="T32" fmla="*/ 1776037 w 488"/>
                <a:gd name="T33" fmla="*/ 2364787 h 433"/>
                <a:gd name="T34" fmla="*/ 1756181 w 488"/>
                <a:gd name="T35" fmla="*/ 2213031 h 433"/>
                <a:gd name="T36" fmla="*/ 1838945 w 488"/>
                <a:gd name="T37" fmla="*/ 2217326 h 433"/>
                <a:gd name="T38" fmla="*/ 1923355 w 488"/>
                <a:gd name="T39" fmla="*/ 2293875 h 433"/>
                <a:gd name="T40" fmla="*/ 1998134 w 488"/>
                <a:gd name="T41" fmla="*/ 2335344 h 433"/>
                <a:gd name="T42" fmla="*/ 2071176 w 488"/>
                <a:gd name="T43" fmla="*/ 2422447 h 433"/>
                <a:gd name="T44" fmla="*/ 2111692 w 488"/>
                <a:gd name="T45" fmla="*/ 2427359 h 433"/>
                <a:gd name="T46" fmla="*/ 2151659 w 488"/>
                <a:gd name="T47" fmla="*/ 2422447 h 433"/>
                <a:gd name="T48" fmla="*/ 2203962 w 488"/>
                <a:gd name="T49" fmla="*/ 2357986 h 433"/>
                <a:gd name="T50" fmla="*/ 2113881 w 488"/>
                <a:gd name="T51" fmla="*/ 2293875 h 433"/>
                <a:gd name="T52" fmla="*/ 2042679 w 488"/>
                <a:gd name="T53" fmla="*/ 2241892 h 433"/>
                <a:gd name="T54" fmla="*/ 1935150 w 488"/>
                <a:gd name="T55" fmla="*/ 2112811 h 433"/>
                <a:gd name="T56" fmla="*/ 2012539 w 488"/>
                <a:gd name="T57" fmla="*/ 2048408 h 433"/>
                <a:gd name="T58" fmla="*/ 2060174 w 488"/>
                <a:gd name="T59" fmla="*/ 1979681 h 433"/>
                <a:gd name="T60" fmla="*/ 2097700 w 488"/>
                <a:gd name="T61" fmla="*/ 1877995 h 433"/>
                <a:gd name="T62" fmla="*/ 2036982 w 488"/>
                <a:gd name="T63" fmla="*/ 1813057 h 433"/>
                <a:gd name="T64" fmla="*/ 1916450 w 488"/>
                <a:gd name="T65" fmla="*/ 1943944 h 433"/>
                <a:gd name="T66" fmla="*/ 1838945 w 488"/>
                <a:gd name="T67" fmla="*/ 1839403 h 433"/>
                <a:gd name="T68" fmla="*/ 1878936 w 488"/>
                <a:gd name="T69" fmla="*/ 1839403 h 433"/>
                <a:gd name="T70" fmla="*/ 1869586 w 488"/>
                <a:gd name="T71" fmla="*/ 1799407 h 433"/>
                <a:gd name="T72" fmla="*/ 1845354 w 488"/>
                <a:gd name="T73" fmla="*/ 1799407 h 433"/>
                <a:gd name="T74" fmla="*/ 1768608 w 488"/>
                <a:gd name="T75" fmla="*/ 1839403 h 433"/>
                <a:gd name="T76" fmla="*/ 1579416 w 488"/>
                <a:gd name="T77" fmla="*/ 1813057 h 433"/>
                <a:gd name="T78" fmla="*/ 1642882 w 488"/>
                <a:gd name="T79" fmla="*/ 1640516 h 433"/>
                <a:gd name="T80" fmla="*/ 1761734 w 488"/>
                <a:gd name="T81" fmla="*/ 1698384 h 433"/>
                <a:gd name="T82" fmla="*/ 1813168 w 488"/>
                <a:gd name="T83" fmla="*/ 1442516 h 433"/>
                <a:gd name="T84" fmla="*/ 1047249 w 488"/>
                <a:gd name="T85" fmla="*/ 1271091 h 433"/>
                <a:gd name="T86" fmla="*/ 1138178 w 488"/>
                <a:gd name="T87" fmla="*/ 799328 h 433"/>
                <a:gd name="T88" fmla="*/ 1231886 w 488"/>
                <a:gd name="T89" fmla="*/ 489543 h 433"/>
                <a:gd name="T90" fmla="*/ 1171191 w 488"/>
                <a:gd name="T91" fmla="*/ 0 h 4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
                <a:gd name="T139" fmla="*/ 0 h 433"/>
                <a:gd name="T140" fmla="*/ 488 w 488"/>
                <a:gd name="T141" fmla="*/ 433 h 4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 h="433">
                  <a:moveTo>
                    <a:pt x="0" y="4"/>
                  </a:moveTo>
                  <a:lnTo>
                    <a:pt x="5" y="118"/>
                  </a:lnTo>
                  <a:lnTo>
                    <a:pt x="19" y="133"/>
                  </a:lnTo>
                  <a:lnTo>
                    <a:pt x="23" y="162"/>
                  </a:lnTo>
                  <a:lnTo>
                    <a:pt x="50" y="204"/>
                  </a:lnTo>
                  <a:lnTo>
                    <a:pt x="49" y="239"/>
                  </a:lnTo>
                  <a:lnTo>
                    <a:pt x="33" y="272"/>
                  </a:lnTo>
                  <a:lnTo>
                    <a:pt x="34" y="290"/>
                  </a:lnTo>
                  <a:lnTo>
                    <a:pt x="40" y="309"/>
                  </a:lnTo>
                  <a:lnTo>
                    <a:pt x="36" y="327"/>
                  </a:lnTo>
                  <a:lnTo>
                    <a:pt x="28" y="340"/>
                  </a:lnTo>
                  <a:lnTo>
                    <a:pt x="17" y="355"/>
                  </a:lnTo>
                  <a:lnTo>
                    <a:pt x="24" y="364"/>
                  </a:lnTo>
                  <a:lnTo>
                    <a:pt x="90" y="356"/>
                  </a:lnTo>
                  <a:lnTo>
                    <a:pt x="142" y="378"/>
                  </a:lnTo>
                  <a:lnTo>
                    <a:pt x="193" y="375"/>
                  </a:lnTo>
                  <a:lnTo>
                    <a:pt x="188" y="360"/>
                  </a:lnTo>
                  <a:lnTo>
                    <a:pt x="204" y="347"/>
                  </a:lnTo>
                  <a:lnTo>
                    <a:pt x="239" y="355"/>
                  </a:lnTo>
                  <a:lnTo>
                    <a:pt x="244" y="380"/>
                  </a:lnTo>
                  <a:lnTo>
                    <a:pt x="254" y="377"/>
                  </a:lnTo>
                  <a:lnTo>
                    <a:pt x="269" y="383"/>
                  </a:lnTo>
                  <a:lnTo>
                    <a:pt x="284" y="399"/>
                  </a:lnTo>
                  <a:lnTo>
                    <a:pt x="287" y="412"/>
                  </a:lnTo>
                  <a:lnTo>
                    <a:pt x="303" y="415"/>
                  </a:lnTo>
                  <a:lnTo>
                    <a:pt x="317" y="423"/>
                  </a:lnTo>
                  <a:lnTo>
                    <a:pt x="328" y="420"/>
                  </a:lnTo>
                  <a:lnTo>
                    <a:pt x="339" y="408"/>
                  </a:lnTo>
                  <a:lnTo>
                    <a:pt x="338" y="399"/>
                  </a:lnTo>
                  <a:lnTo>
                    <a:pt x="353" y="411"/>
                  </a:lnTo>
                  <a:lnTo>
                    <a:pt x="360" y="400"/>
                  </a:lnTo>
                  <a:lnTo>
                    <a:pt x="370" y="421"/>
                  </a:lnTo>
                  <a:lnTo>
                    <a:pt x="387" y="411"/>
                  </a:lnTo>
                  <a:lnTo>
                    <a:pt x="392" y="405"/>
                  </a:lnTo>
                  <a:lnTo>
                    <a:pt x="387" y="399"/>
                  </a:lnTo>
                  <a:lnTo>
                    <a:pt x="388" y="379"/>
                  </a:lnTo>
                  <a:lnTo>
                    <a:pt x="392" y="379"/>
                  </a:lnTo>
                  <a:lnTo>
                    <a:pt x="406" y="380"/>
                  </a:lnTo>
                  <a:lnTo>
                    <a:pt x="409" y="393"/>
                  </a:lnTo>
                  <a:lnTo>
                    <a:pt x="425" y="393"/>
                  </a:lnTo>
                  <a:lnTo>
                    <a:pt x="438" y="402"/>
                  </a:lnTo>
                  <a:lnTo>
                    <a:pt x="441" y="400"/>
                  </a:lnTo>
                  <a:lnTo>
                    <a:pt x="446" y="410"/>
                  </a:lnTo>
                  <a:lnTo>
                    <a:pt x="457" y="415"/>
                  </a:lnTo>
                  <a:lnTo>
                    <a:pt x="452" y="432"/>
                  </a:lnTo>
                  <a:lnTo>
                    <a:pt x="466" y="416"/>
                  </a:lnTo>
                  <a:lnTo>
                    <a:pt x="475" y="425"/>
                  </a:lnTo>
                  <a:lnTo>
                    <a:pt x="475" y="415"/>
                  </a:lnTo>
                  <a:lnTo>
                    <a:pt x="487" y="411"/>
                  </a:lnTo>
                  <a:lnTo>
                    <a:pt x="487" y="404"/>
                  </a:lnTo>
                  <a:lnTo>
                    <a:pt x="474" y="402"/>
                  </a:lnTo>
                  <a:lnTo>
                    <a:pt x="467" y="393"/>
                  </a:lnTo>
                  <a:lnTo>
                    <a:pt x="456" y="395"/>
                  </a:lnTo>
                  <a:lnTo>
                    <a:pt x="451" y="384"/>
                  </a:lnTo>
                  <a:lnTo>
                    <a:pt x="438" y="384"/>
                  </a:lnTo>
                  <a:lnTo>
                    <a:pt x="427" y="362"/>
                  </a:lnTo>
                  <a:lnTo>
                    <a:pt x="434" y="357"/>
                  </a:lnTo>
                  <a:lnTo>
                    <a:pt x="444" y="351"/>
                  </a:lnTo>
                  <a:lnTo>
                    <a:pt x="445" y="340"/>
                  </a:lnTo>
                  <a:lnTo>
                    <a:pt x="455" y="339"/>
                  </a:lnTo>
                  <a:lnTo>
                    <a:pt x="467" y="326"/>
                  </a:lnTo>
                  <a:lnTo>
                    <a:pt x="463" y="322"/>
                  </a:lnTo>
                  <a:lnTo>
                    <a:pt x="463" y="300"/>
                  </a:lnTo>
                  <a:lnTo>
                    <a:pt x="450" y="311"/>
                  </a:lnTo>
                  <a:lnTo>
                    <a:pt x="434" y="314"/>
                  </a:lnTo>
                  <a:lnTo>
                    <a:pt x="423" y="333"/>
                  </a:lnTo>
                  <a:lnTo>
                    <a:pt x="402" y="322"/>
                  </a:lnTo>
                  <a:lnTo>
                    <a:pt x="406" y="315"/>
                  </a:lnTo>
                  <a:lnTo>
                    <a:pt x="415" y="311"/>
                  </a:lnTo>
                  <a:lnTo>
                    <a:pt x="415" y="315"/>
                  </a:lnTo>
                  <a:lnTo>
                    <a:pt x="421" y="304"/>
                  </a:lnTo>
                  <a:lnTo>
                    <a:pt x="413" y="308"/>
                  </a:lnTo>
                  <a:lnTo>
                    <a:pt x="409" y="303"/>
                  </a:lnTo>
                  <a:lnTo>
                    <a:pt x="407" y="308"/>
                  </a:lnTo>
                  <a:lnTo>
                    <a:pt x="398" y="304"/>
                  </a:lnTo>
                  <a:lnTo>
                    <a:pt x="390" y="315"/>
                  </a:lnTo>
                  <a:lnTo>
                    <a:pt x="376" y="318"/>
                  </a:lnTo>
                  <a:lnTo>
                    <a:pt x="348" y="311"/>
                  </a:lnTo>
                  <a:lnTo>
                    <a:pt x="346" y="305"/>
                  </a:lnTo>
                  <a:lnTo>
                    <a:pt x="363" y="281"/>
                  </a:lnTo>
                  <a:lnTo>
                    <a:pt x="378" y="281"/>
                  </a:lnTo>
                  <a:lnTo>
                    <a:pt x="389" y="291"/>
                  </a:lnTo>
                  <a:lnTo>
                    <a:pt x="430" y="300"/>
                  </a:lnTo>
                  <a:lnTo>
                    <a:pt x="400" y="247"/>
                  </a:lnTo>
                  <a:lnTo>
                    <a:pt x="405" y="211"/>
                  </a:lnTo>
                  <a:lnTo>
                    <a:pt x="231" y="218"/>
                  </a:lnTo>
                  <a:lnTo>
                    <a:pt x="232" y="197"/>
                  </a:lnTo>
                  <a:lnTo>
                    <a:pt x="251" y="137"/>
                  </a:lnTo>
                  <a:lnTo>
                    <a:pt x="281" y="96"/>
                  </a:lnTo>
                  <a:lnTo>
                    <a:pt x="272" y="84"/>
                  </a:lnTo>
                  <a:lnTo>
                    <a:pt x="275" y="45"/>
                  </a:lnTo>
                  <a:lnTo>
                    <a:pt x="259" y="0"/>
                  </a:lnTo>
                  <a:lnTo>
                    <a:pt x="0" y="4"/>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5" name="Freeform 19"/>
            <p:cNvSpPr>
              <a:spLocks/>
            </p:cNvSpPr>
            <p:nvPr/>
          </p:nvSpPr>
          <p:spPr bwMode="auto">
            <a:xfrm rot="201655">
              <a:off x="2899" y="1241"/>
              <a:ext cx="185" cy="437"/>
            </a:xfrm>
            <a:custGeom>
              <a:avLst/>
              <a:gdLst>
                <a:gd name="T0" fmla="*/ 0 w 116"/>
                <a:gd name="T1" fmla="*/ 1154996 h 270"/>
                <a:gd name="T2" fmla="*/ 28268 w 116"/>
                <a:gd name="T3" fmla="*/ 1061800 h 270"/>
                <a:gd name="T4" fmla="*/ 114668 w 116"/>
                <a:gd name="T5" fmla="*/ 981696 h 270"/>
                <a:gd name="T6" fmla="*/ 158918 w 116"/>
                <a:gd name="T7" fmla="*/ 859979 h 270"/>
                <a:gd name="T8" fmla="*/ 231751 w 116"/>
                <a:gd name="T9" fmla="*/ 760116 h 270"/>
                <a:gd name="T10" fmla="*/ 23090 w 116"/>
                <a:gd name="T11" fmla="*/ 527135 h 270"/>
                <a:gd name="T12" fmla="*/ 14478 w 116"/>
                <a:gd name="T13" fmla="*/ 301137 h 270"/>
                <a:gd name="T14" fmla="*/ 114668 w 116"/>
                <a:gd name="T15" fmla="*/ 0 h 270"/>
                <a:gd name="T16" fmla="*/ 441439 w 116"/>
                <a:gd name="T17" fmla="*/ 150534 h 270"/>
                <a:gd name="T18" fmla="*/ 444729 w 116"/>
                <a:gd name="T19" fmla="*/ 203907 h 270"/>
                <a:gd name="T20" fmla="*/ 404204 w 116"/>
                <a:gd name="T21" fmla="*/ 376579 h 270"/>
                <a:gd name="T22" fmla="*/ 369603 w 116"/>
                <a:gd name="T23" fmla="*/ 429945 h 270"/>
                <a:gd name="T24" fmla="*/ 365810 w 116"/>
                <a:gd name="T25" fmla="*/ 509403 h 270"/>
                <a:gd name="T26" fmla="*/ 394989 w 116"/>
                <a:gd name="T27" fmla="*/ 527135 h 270"/>
                <a:gd name="T28" fmla="*/ 436146 w 116"/>
                <a:gd name="T29" fmla="*/ 527135 h 270"/>
                <a:gd name="T30" fmla="*/ 465476 w 116"/>
                <a:gd name="T31" fmla="*/ 527135 h 270"/>
                <a:gd name="T32" fmla="*/ 459387 w 116"/>
                <a:gd name="T33" fmla="*/ 494195 h 270"/>
                <a:gd name="T34" fmla="*/ 477820 w 116"/>
                <a:gd name="T35" fmla="*/ 509403 h 270"/>
                <a:gd name="T36" fmla="*/ 502494 w 116"/>
                <a:gd name="T37" fmla="*/ 616290 h 270"/>
                <a:gd name="T38" fmla="*/ 511665 w 116"/>
                <a:gd name="T39" fmla="*/ 939751 h 270"/>
                <a:gd name="T40" fmla="*/ 500114 w 116"/>
                <a:gd name="T41" fmla="*/ 853178 h 270"/>
                <a:gd name="T42" fmla="*/ 477820 w 116"/>
                <a:gd name="T43" fmla="*/ 777899 h 270"/>
                <a:gd name="T44" fmla="*/ 473297 w 116"/>
                <a:gd name="T45" fmla="*/ 817643 h 270"/>
                <a:gd name="T46" fmla="*/ 487107 w 116"/>
                <a:gd name="T47" fmla="*/ 899689 h 270"/>
                <a:gd name="T48" fmla="*/ 473297 w 116"/>
                <a:gd name="T49" fmla="*/ 939751 h 270"/>
                <a:gd name="T50" fmla="*/ 477820 w 116"/>
                <a:gd name="T51" fmla="*/ 1026223 h 270"/>
                <a:gd name="T52" fmla="*/ 456001 w 116"/>
                <a:gd name="T53" fmla="*/ 1119508 h 270"/>
                <a:gd name="T54" fmla="*/ 424125 w 116"/>
                <a:gd name="T55" fmla="*/ 1119508 h 270"/>
                <a:gd name="T56" fmla="*/ 436146 w 116"/>
                <a:gd name="T57" fmla="*/ 1194719 h 270"/>
                <a:gd name="T58" fmla="*/ 381926 w 116"/>
                <a:gd name="T59" fmla="*/ 1312575 h 270"/>
                <a:gd name="T60" fmla="*/ 315077 w 116"/>
                <a:gd name="T61" fmla="*/ 1560091 h 270"/>
                <a:gd name="T62" fmla="*/ 285925 w 116"/>
                <a:gd name="T63" fmla="*/ 1560091 h 270"/>
                <a:gd name="T64" fmla="*/ 291866 w 116"/>
                <a:gd name="T65" fmla="*/ 1463558 h 270"/>
                <a:gd name="T66" fmla="*/ 276794 w 116"/>
                <a:gd name="T67" fmla="*/ 1426455 h 270"/>
                <a:gd name="T68" fmla="*/ 187861 w 116"/>
                <a:gd name="T69" fmla="*/ 1426455 h 270"/>
                <a:gd name="T70" fmla="*/ 66885 w 116"/>
                <a:gd name="T71" fmla="*/ 1323370 h 270"/>
                <a:gd name="T72" fmla="*/ 28268 w 116"/>
                <a:gd name="T73" fmla="*/ 1283809 h 270"/>
                <a:gd name="T74" fmla="*/ 0 w 116"/>
                <a:gd name="T75" fmla="*/ 1154996 h 2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
                <a:gd name="T115" fmla="*/ 0 h 270"/>
                <a:gd name="T116" fmla="*/ 116 w 116"/>
                <a:gd name="T117" fmla="*/ 270 h 2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 h="270">
                  <a:moveTo>
                    <a:pt x="0" y="199"/>
                  </a:moveTo>
                  <a:lnTo>
                    <a:pt x="6" y="183"/>
                  </a:lnTo>
                  <a:lnTo>
                    <a:pt x="26" y="169"/>
                  </a:lnTo>
                  <a:lnTo>
                    <a:pt x="36" y="148"/>
                  </a:lnTo>
                  <a:lnTo>
                    <a:pt x="52" y="131"/>
                  </a:lnTo>
                  <a:lnTo>
                    <a:pt x="5" y="91"/>
                  </a:lnTo>
                  <a:lnTo>
                    <a:pt x="3" y="52"/>
                  </a:lnTo>
                  <a:lnTo>
                    <a:pt x="26" y="0"/>
                  </a:lnTo>
                  <a:lnTo>
                    <a:pt x="99" y="26"/>
                  </a:lnTo>
                  <a:lnTo>
                    <a:pt x="100" y="35"/>
                  </a:lnTo>
                  <a:lnTo>
                    <a:pt x="91" y="65"/>
                  </a:lnTo>
                  <a:lnTo>
                    <a:pt x="83" y="74"/>
                  </a:lnTo>
                  <a:lnTo>
                    <a:pt x="82" y="88"/>
                  </a:lnTo>
                  <a:lnTo>
                    <a:pt x="89" y="91"/>
                  </a:lnTo>
                  <a:lnTo>
                    <a:pt x="98" y="91"/>
                  </a:lnTo>
                  <a:lnTo>
                    <a:pt x="105" y="91"/>
                  </a:lnTo>
                  <a:lnTo>
                    <a:pt x="103" y="85"/>
                  </a:lnTo>
                  <a:lnTo>
                    <a:pt x="107" y="88"/>
                  </a:lnTo>
                  <a:lnTo>
                    <a:pt x="113" y="106"/>
                  </a:lnTo>
                  <a:lnTo>
                    <a:pt x="115" y="162"/>
                  </a:lnTo>
                  <a:lnTo>
                    <a:pt x="112" y="147"/>
                  </a:lnTo>
                  <a:lnTo>
                    <a:pt x="107" y="134"/>
                  </a:lnTo>
                  <a:lnTo>
                    <a:pt x="106" y="141"/>
                  </a:lnTo>
                  <a:lnTo>
                    <a:pt x="109" y="155"/>
                  </a:lnTo>
                  <a:lnTo>
                    <a:pt x="106" y="162"/>
                  </a:lnTo>
                  <a:lnTo>
                    <a:pt x="107" y="177"/>
                  </a:lnTo>
                  <a:lnTo>
                    <a:pt x="102" y="193"/>
                  </a:lnTo>
                  <a:lnTo>
                    <a:pt x="95" y="193"/>
                  </a:lnTo>
                  <a:lnTo>
                    <a:pt x="98" y="206"/>
                  </a:lnTo>
                  <a:lnTo>
                    <a:pt x="86" y="226"/>
                  </a:lnTo>
                  <a:lnTo>
                    <a:pt x="71" y="269"/>
                  </a:lnTo>
                  <a:lnTo>
                    <a:pt x="64" y="269"/>
                  </a:lnTo>
                  <a:lnTo>
                    <a:pt x="66" y="252"/>
                  </a:lnTo>
                  <a:lnTo>
                    <a:pt x="62" y="245"/>
                  </a:lnTo>
                  <a:lnTo>
                    <a:pt x="42" y="245"/>
                  </a:lnTo>
                  <a:lnTo>
                    <a:pt x="15" y="228"/>
                  </a:lnTo>
                  <a:lnTo>
                    <a:pt x="6" y="221"/>
                  </a:lnTo>
                  <a:lnTo>
                    <a:pt x="0" y="199"/>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6" name="Freeform 20"/>
            <p:cNvSpPr>
              <a:spLocks/>
            </p:cNvSpPr>
            <p:nvPr/>
          </p:nvSpPr>
          <p:spPr bwMode="auto">
            <a:xfrm rot="201655">
              <a:off x="2301" y="555"/>
              <a:ext cx="819" cy="749"/>
            </a:xfrm>
            <a:custGeom>
              <a:avLst/>
              <a:gdLst>
                <a:gd name="T0" fmla="*/ 0 w 513"/>
                <a:gd name="T1" fmla="*/ 2371239 h 462"/>
                <a:gd name="T2" fmla="*/ 77141 w 513"/>
                <a:gd name="T3" fmla="*/ 2526082 h 462"/>
                <a:gd name="T4" fmla="*/ 1591730 w 513"/>
                <a:gd name="T5" fmla="*/ 2141239 h 462"/>
                <a:gd name="T6" fmla="*/ 1696515 w 513"/>
                <a:gd name="T7" fmla="*/ 2215421 h 462"/>
                <a:gd name="T8" fmla="*/ 1758141 w 513"/>
                <a:gd name="T9" fmla="*/ 2371239 h 462"/>
                <a:gd name="T10" fmla="*/ 1907510 w 513"/>
                <a:gd name="T11" fmla="*/ 2478396 h 462"/>
                <a:gd name="T12" fmla="*/ 2244387 w 513"/>
                <a:gd name="T13" fmla="*/ 2632124 h 462"/>
                <a:gd name="T14" fmla="*/ 2245814 w 513"/>
                <a:gd name="T15" fmla="*/ 2686806 h 462"/>
                <a:gd name="T16" fmla="*/ 2265405 w 513"/>
                <a:gd name="T17" fmla="*/ 2757478 h 462"/>
                <a:gd name="T18" fmla="*/ 2287855 w 513"/>
                <a:gd name="T19" fmla="*/ 2716678 h 462"/>
                <a:gd name="T20" fmla="*/ 2322957 w 513"/>
                <a:gd name="T21" fmla="*/ 2584635 h 462"/>
                <a:gd name="T22" fmla="*/ 2322957 w 513"/>
                <a:gd name="T23" fmla="*/ 2360098 h 462"/>
                <a:gd name="T24" fmla="*/ 2265405 w 513"/>
                <a:gd name="T25" fmla="*/ 1915143 h 462"/>
                <a:gd name="T26" fmla="*/ 2265405 w 513"/>
                <a:gd name="T27" fmla="*/ 1436619 h 462"/>
                <a:gd name="T28" fmla="*/ 2206989 w 513"/>
                <a:gd name="T29" fmla="*/ 1077189 h 462"/>
                <a:gd name="T30" fmla="*/ 2101704 w 513"/>
                <a:gd name="T31" fmla="*/ 766828 h 462"/>
                <a:gd name="T32" fmla="*/ 2078074 w 513"/>
                <a:gd name="T33" fmla="*/ 465453 h 462"/>
                <a:gd name="T34" fmla="*/ 1978728 w 513"/>
                <a:gd name="T35" fmla="*/ 0 h 462"/>
                <a:gd name="T36" fmla="*/ 1516146 w 513"/>
                <a:gd name="T37" fmla="*/ 154519 h 462"/>
                <a:gd name="T38" fmla="*/ 1477991 w 513"/>
                <a:gd name="T39" fmla="*/ 143108 h 462"/>
                <a:gd name="T40" fmla="*/ 1334079 w 513"/>
                <a:gd name="T41" fmla="*/ 298279 h 462"/>
                <a:gd name="T42" fmla="*/ 1209821 w 513"/>
                <a:gd name="T43" fmla="*/ 546590 h 462"/>
                <a:gd name="T44" fmla="*/ 1194814 w 513"/>
                <a:gd name="T45" fmla="*/ 646141 h 462"/>
                <a:gd name="T46" fmla="*/ 1140262 w 513"/>
                <a:gd name="T47" fmla="*/ 754598 h 462"/>
                <a:gd name="T48" fmla="*/ 1035479 w 513"/>
                <a:gd name="T49" fmla="*/ 886139 h 462"/>
                <a:gd name="T50" fmla="*/ 1081048 w 513"/>
                <a:gd name="T51" fmla="*/ 963712 h 462"/>
                <a:gd name="T52" fmla="*/ 1095633 w 513"/>
                <a:gd name="T53" fmla="*/ 904810 h 462"/>
                <a:gd name="T54" fmla="*/ 1119961 w 513"/>
                <a:gd name="T55" fmla="*/ 923091 h 462"/>
                <a:gd name="T56" fmla="*/ 1102099 w 513"/>
                <a:gd name="T57" fmla="*/ 956809 h 462"/>
                <a:gd name="T58" fmla="*/ 1125636 w 513"/>
                <a:gd name="T59" fmla="*/ 963712 h 462"/>
                <a:gd name="T60" fmla="*/ 1110419 w 513"/>
                <a:gd name="T61" fmla="*/ 1022249 h 462"/>
                <a:gd name="T62" fmla="*/ 1095633 w 513"/>
                <a:gd name="T63" fmla="*/ 1018014 h 462"/>
                <a:gd name="T64" fmla="*/ 1088053 w 513"/>
                <a:gd name="T65" fmla="*/ 1047532 h 462"/>
                <a:gd name="T66" fmla="*/ 1140262 w 513"/>
                <a:gd name="T67" fmla="*/ 1144808 h 462"/>
                <a:gd name="T68" fmla="*/ 1140262 w 513"/>
                <a:gd name="T69" fmla="*/ 1223364 h 462"/>
                <a:gd name="T70" fmla="*/ 1062652 w 513"/>
                <a:gd name="T71" fmla="*/ 1273084 h 462"/>
                <a:gd name="T72" fmla="*/ 990913 w 513"/>
                <a:gd name="T73" fmla="*/ 1414725 h 462"/>
                <a:gd name="T74" fmla="*/ 906877 w 513"/>
                <a:gd name="T75" fmla="*/ 1496526 h 462"/>
                <a:gd name="T76" fmla="*/ 767500 w 513"/>
                <a:gd name="T77" fmla="*/ 1510446 h 462"/>
                <a:gd name="T78" fmla="*/ 708700 w 513"/>
                <a:gd name="T79" fmla="*/ 1562382 h 462"/>
                <a:gd name="T80" fmla="*/ 624506 w 513"/>
                <a:gd name="T81" fmla="*/ 1510446 h 462"/>
                <a:gd name="T82" fmla="*/ 372599 w 513"/>
                <a:gd name="T83" fmla="*/ 1551190 h 462"/>
                <a:gd name="T84" fmla="*/ 181623 w 513"/>
                <a:gd name="T85" fmla="*/ 1646184 h 462"/>
                <a:gd name="T86" fmla="*/ 196616 w 513"/>
                <a:gd name="T87" fmla="*/ 1734791 h 462"/>
                <a:gd name="T88" fmla="*/ 181623 w 513"/>
                <a:gd name="T89" fmla="*/ 1778348 h 462"/>
                <a:gd name="T90" fmla="*/ 196616 w 513"/>
                <a:gd name="T91" fmla="*/ 1782617 h 462"/>
                <a:gd name="T92" fmla="*/ 227513 w 513"/>
                <a:gd name="T93" fmla="*/ 1861004 h 462"/>
                <a:gd name="T94" fmla="*/ 250434 w 513"/>
                <a:gd name="T95" fmla="*/ 1855977 h 462"/>
                <a:gd name="T96" fmla="*/ 275235 w 513"/>
                <a:gd name="T97" fmla="*/ 1945387 h 462"/>
                <a:gd name="T98" fmla="*/ 272890 w 513"/>
                <a:gd name="T99" fmla="*/ 1974755 h 462"/>
                <a:gd name="T100" fmla="*/ 227513 w 513"/>
                <a:gd name="T101" fmla="*/ 2015477 h 462"/>
                <a:gd name="T102" fmla="*/ 205360 w 513"/>
                <a:gd name="T103" fmla="*/ 2107801 h 462"/>
                <a:gd name="T104" fmla="*/ 0 w 513"/>
                <a:gd name="T105" fmla="*/ 2371239 h 4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3"/>
                <a:gd name="T160" fmla="*/ 0 h 462"/>
                <a:gd name="T161" fmla="*/ 513 w 513"/>
                <a:gd name="T162" fmla="*/ 462 h 4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3" h="462">
                  <a:moveTo>
                    <a:pt x="0" y="396"/>
                  </a:moveTo>
                  <a:lnTo>
                    <a:pt x="17" y="422"/>
                  </a:lnTo>
                  <a:lnTo>
                    <a:pt x="351" y="358"/>
                  </a:lnTo>
                  <a:lnTo>
                    <a:pt x="374" y="370"/>
                  </a:lnTo>
                  <a:lnTo>
                    <a:pt x="387" y="396"/>
                  </a:lnTo>
                  <a:lnTo>
                    <a:pt x="420" y="414"/>
                  </a:lnTo>
                  <a:lnTo>
                    <a:pt x="494" y="440"/>
                  </a:lnTo>
                  <a:lnTo>
                    <a:pt x="495" y="449"/>
                  </a:lnTo>
                  <a:lnTo>
                    <a:pt x="499" y="461"/>
                  </a:lnTo>
                  <a:lnTo>
                    <a:pt x="504" y="454"/>
                  </a:lnTo>
                  <a:lnTo>
                    <a:pt x="512" y="432"/>
                  </a:lnTo>
                  <a:lnTo>
                    <a:pt x="512" y="394"/>
                  </a:lnTo>
                  <a:lnTo>
                    <a:pt x="499" y="320"/>
                  </a:lnTo>
                  <a:lnTo>
                    <a:pt x="499" y="240"/>
                  </a:lnTo>
                  <a:lnTo>
                    <a:pt x="486" y="180"/>
                  </a:lnTo>
                  <a:lnTo>
                    <a:pt x="463" y="128"/>
                  </a:lnTo>
                  <a:lnTo>
                    <a:pt x="458" y="78"/>
                  </a:lnTo>
                  <a:lnTo>
                    <a:pt x="436" y="0"/>
                  </a:lnTo>
                  <a:lnTo>
                    <a:pt x="334" y="26"/>
                  </a:lnTo>
                  <a:lnTo>
                    <a:pt x="326" y="24"/>
                  </a:lnTo>
                  <a:lnTo>
                    <a:pt x="294" y="50"/>
                  </a:lnTo>
                  <a:lnTo>
                    <a:pt x="266" y="91"/>
                  </a:lnTo>
                  <a:lnTo>
                    <a:pt x="263" y="108"/>
                  </a:lnTo>
                  <a:lnTo>
                    <a:pt x="251" y="126"/>
                  </a:lnTo>
                  <a:lnTo>
                    <a:pt x="228" y="148"/>
                  </a:lnTo>
                  <a:lnTo>
                    <a:pt x="238" y="161"/>
                  </a:lnTo>
                  <a:lnTo>
                    <a:pt x="241" y="151"/>
                  </a:lnTo>
                  <a:lnTo>
                    <a:pt x="247" y="154"/>
                  </a:lnTo>
                  <a:lnTo>
                    <a:pt x="243" y="160"/>
                  </a:lnTo>
                  <a:lnTo>
                    <a:pt x="248" y="161"/>
                  </a:lnTo>
                  <a:lnTo>
                    <a:pt x="244" y="171"/>
                  </a:lnTo>
                  <a:lnTo>
                    <a:pt x="241" y="170"/>
                  </a:lnTo>
                  <a:lnTo>
                    <a:pt x="240" y="175"/>
                  </a:lnTo>
                  <a:lnTo>
                    <a:pt x="251" y="191"/>
                  </a:lnTo>
                  <a:lnTo>
                    <a:pt x="251" y="204"/>
                  </a:lnTo>
                  <a:lnTo>
                    <a:pt x="234" y="213"/>
                  </a:lnTo>
                  <a:lnTo>
                    <a:pt x="218" y="236"/>
                  </a:lnTo>
                  <a:lnTo>
                    <a:pt x="200" y="250"/>
                  </a:lnTo>
                  <a:lnTo>
                    <a:pt x="169" y="252"/>
                  </a:lnTo>
                  <a:lnTo>
                    <a:pt x="156" y="261"/>
                  </a:lnTo>
                  <a:lnTo>
                    <a:pt x="138" y="252"/>
                  </a:lnTo>
                  <a:lnTo>
                    <a:pt x="82" y="259"/>
                  </a:lnTo>
                  <a:lnTo>
                    <a:pt x="40" y="275"/>
                  </a:lnTo>
                  <a:lnTo>
                    <a:pt x="43" y="290"/>
                  </a:lnTo>
                  <a:lnTo>
                    <a:pt x="40" y="297"/>
                  </a:lnTo>
                  <a:lnTo>
                    <a:pt x="43" y="298"/>
                  </a:lnTo>
                  <a:lnTo>
                    <a:pt x="50" y="311"/>
                  </a:lnTo>
                  <a:lnTo>
                    <a:pt x="55" y="310"/>
                  </a:lnTo>
                  <a:lnTo>
                    <a:pt x="61" y="325"/>
                  </a:lnTo>
                  <a:lnTo>
                    <a:pt x="60" y="330"/>
                  </a:lnTo>
                  <a:lnTo>
                    <a:pt x="50" y="337"/>
                  </a:lnTo>
                  <a:lnTo>
                    <a:pt x="45" y="352"/>
                  </a:lnTo>
                  <a:lnTo>
                    <a:pt x="0" y="396"/>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7" name="Freeform 21"/>
            <p:cNvSpPr>
              <a:spLocks/>
            </p:cNvSpPr>
            <p:nvPr/>
          </p:nvSpPr>
          <p:spPr bwMode="auto">
            <a:xfrm rot="201655">
              <a:off x="1789" y="2087"/>
              <a:ext cx="1189" cy="543"/>
            </a:xfrm>
            <a:custGeom>
              <a:avLst/>
              <a:gdLst>
                <a:gd name="T0" fmla="*/ 5825 w 744"/>
                <a:gd name="T1" fmla="*/ 1707691 h 335"/>
                <a:gd name="T2" fmla="*/ 789729 w 744"/>
                <a:gd name="T3" fmla="*/ 1439175 h 335"/>
                <a:gd name="T4" fmla="*/ 1562261 w 744"/>
                <a:gd name="T5" fmla="*/ 1546159 h 335"/>
                <a:gd name="T6" fmla="*/ 2450834 w 744"/>
                <a:gd name="T7" fmla="*/ 1991797 h 335"/>
                <a:gd name="T8" fmla="*/ 2664264 w 744"/>
                <a:gd name="T9" fmla="*/ 1920184 h 335"/>
                <a:gd name="T10" fmla="*/ 2718479 w 744"/>
                <a:gd name="T11" fmla="*/ 1853961 h 335"/>
                <a:gd name="T12" fmla="*/ 2823868 w 744"/>
                <a:gd name="T13" fmla="*/ 1500098 h 335"/>
                <a:gd name="T14" fmla="*/ 2857929 w 744"/>
                <a:gd name="T15" fmla="*/ 1410088 h 335"/>
                <a:gd name="T16" fmla="*/ 2838657 w 744"/>
                <a:gd name="T17" fmla="*/ 1305664 h 335"/>
                <a:gd name="T18" fmla="*/ 2869095 w 744"/>
                <a:gd name="T19" fmla="*/ 1382447 h 335"/>
                <a:gd name="T20" fmla="*/ 2945051 w 744"/>
                <a:gd name="T21" fmla="*/ 1353002 h 335"/>
                <a:gd name="T22" fmla="*/ 2945051 w 744"/>
                <a:gd name="T23" fmla="*/ 1258076 h 335"/>
                <a:gd name="T24" fmla="*/ 2990432 w 744"/>
                <a:gd name="T25" fmla="*/ 1313695 h 335"/>
                <a:gd name="T26" fmla="*/ 3214253 w 744"/>
                <a:gd name="T27" fmla="*/ 1228825 h 335"/>
                <a:gd name="T28" fmla="*/ 3254072 w 744"/>
                <a:gd name="T29" fmla="*/ 1019850 h 335"/>
                <a:gd name="T30" fmla="*/ 3202098 w 744"/>
                <a:gd name="T31" fmla="*/ 997451 h 335"/>
                <a:gd name="T32" fmla="*/ 3181748 w 744"/>
                <a:gd name="T33" fmla="*/ 1103441 h 335"/>
                <a:gd name="T34" fmla="*/ 3135733 w 744"/>
                <a:gd name="T35" fmla="*/ 1125842 h 335"/>
                <a:gd name="T36" fmla="*/ 2939372 w 744"/>
                <a:gd name="T37" fmla="*/ 1044988 h 335"/>
                <a:gd name="T38" fmla="*/ 3066124 w 744"/>
                <a:gd name="T39" fmla="*/ 1096463 h 335"/>
                <a:gd name="T40" fmla="*/ 3106125 w 744"/>
                <a:gd name="T41" fmla="*/ 949665 h 335"/>
                <a:gd name="T42" fmla="*/ 3106125 w 744"/>
                <a:gd name="T43" fmla="*/ 871235 h 335"/>
                <a:gd name="T44" fmla="*/ 3020204 w 744"/>
                <a:gd name="T45" fmla="*/ 762959 h 335"/>
                <a:gd name="T46" fmla="*/ 3106125 w 744"/>
                <a:gd name="T47" fmla="*/ 781131 h 335"/>
                <a:gd name="T48" fmla="*/ 3101730 w 744"/>
                <a:gd name="T49" fmla="*/ 710152 h 335"/>
                <a:gd name="T50" fmla="*/ 3124679 w 744"/>
                <a:gd name="T51" fmla="*/ 739472 h 335"/>
                <a:gd name="T52" fmla="*/ 3186628 w 744"/>
                <a:gd name="T53" fmla="*/ 746372 h 335"/>
                <a:gd name="T54" fmla="*/ 3245704 w 744"/>
                <a:gd name="T55" fmla="*/ 800294 h 335"/>
                <a:gd name="T56" fmla="*/ 3346715 w 744"/>
                <a:gd name="T57" fmla="*/ 710152 h 335"/>
                <a:gd name="T58" fmla="*/ 3434123 w 744"/>
                <a:gd name="T59" fmla="*/ 577254 h 335"/>
                <a:gd name="T60" fmla="*/ 3393793 w 744"/>
                <a:gd name="T61" fmla="*/ 401993 h 335"/>
                <a:gd name="T62" fmla="*/ 3293071 w 744"/>
                <a:gd name="T63" fmla="*/ 577254 h 335"/>
                <a:gd name="T64" fmla="*/ 3254072 w 744"/>
                <a:gd name="T65" fmla="*/ 368329 h 335"/>
                <a:gd name="T66" fmla="*/ 3005317 w 744"/>
                <a:gd name="T67" fmla="*/ 470702 h 335"/>
                <a:gd name="T68" fmla="*/ 3092725 w 744"/>
                <a:gd name="T69" fmla="*/ 336342 h 335"/>
                <a:gd name="T70" fmla="*/ 3193195 w 744"/>
                <a:gd name="T71" fmla="*/ 165083 h 335"/>
                <a:gd name="T72" fmla="*/ 3259701 w 744"/>
                <a:gd name="T73" fmla="*/ 149383 h 335"/>
                <a:gd name="T74" fmla="*/ 3286001 w 744"/>
                <a:gd name="T75" fmla="*/ 69815 h 335"/>
                <a:gd name="T76" fmla="*/ 1988285 w 744"/>
                <a:gd name="T77" fmla="*/ 297313 h 335"/>
                <a:gd name="T78" fmla="*/ 961947 w 744"/>
                <a:gd name="T79" fmla="*/ 622284 h 335"/>
                <a:gd name="T80" fmla="*/ 835674 w 744"/>
                <a:gd name="T81" fmla="*/ 829466 h 335"/>
                <a:gd name="T82" fmla="*/ 720158 w 744"/>
                <a:gd name="T83" fmla="*/ 865631 h 335"/>
                <a:gd name="T84" fmla="*/ 615272 w 744"/>
                <a:gd name="T85" fmla="*/ 894804 h 335"/>
                <a:gd name="T86" fmla="*/ 511801 w 744"/>
                <a:gd name="T87" fmla="*/ 1078447 h 335"/>
                <a:gd name="T88" fmla="*/ 100721 w 744"/>
                <a:gd name="T89" fmla="*/ 1498490 h 3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4"/>
                <a:gd name="T136" fmla="*/ 0 h 335"/>
                <a:gd name="T137" fmla="*/ 744 w 744"/>
                <a:gd name="T138" fmla="*/ 335 h 3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4" h="335">
                  <a:moveTo>
                    <a:pt x="0" y="261"/>
                  </a:moveTo>
                  <a:lnTo>
                    <a:pt x="1" y="286"/>
                  </a:lnTo>
                  <a:lnTo>
                    <a:pt x="107" y="274"/>
                  </a:lnTo>
                  <a:lnTo>
                    <a:pt x="171" y="241"/>
                  </a:lnTo>
                  <a:lnTo>
                    <a:pt x="289" y="229"/>
                  </a:lnTo>
                  <a:lnTo>
                    <a:pt x="338" y="259"/>
                  </a:lnTo>
                  <a:lnTo>
                    <a:pt x="415" y="249"/>
                  </a:lnTo>
                  <a:lnTo>
                    <a:pt x="530" y="334"/>
                  </a:lnTo>
                  <a:lnTo>
                    <a:pt x="547" y="323"/>
                  </a:lnTo>
                  <a:lnTo>
                    <a:pt x="576" y="322"/>
                  </a:lnTo>
                  <a:lnTo>
                    <a:pt x="582" y="299"/>
                  </a:lnTo>
                  <a:lnTo>
                    <a:pt x="588" y="311"/>
                  </a:lnTo>
                  <a:lnTo>
                    <a:pt x="596" y="272"/>
                  </a:lnTo>
                  <a:lnTo>
                    <a:pt x="611" y="252"/>
                  </a:lnTo>
                  <a:lnTo>
                    <a:pt x="625" y="241"/>
                  </a:lnTo>
                  <a:lnTo>
                    <a:pt x="618" y="236"/>
                  </a:lnTo>
                  <a:lnTo>
                    <a:pt x="620" y="229"/>
                  </a:lnTo>
                  <a:lnTo>
                    <a:pt x="614" y="219"/>
                  </a:lnTo>
                  <a:lnTo>
                    <a:pt x="624" y="229"/>
                  </a:lnTo>
                  <a:lnTo>
                    <a:pt x="621" y="232"/>
                  </a:lnTo>
                  <a:lnTo>
                    <a:pt x="629" y="237"/>
                  </a:lnTo>
                  <a:lnTo>
                    <a:pt x="637" y="227"/>
                  </a:lnTo>
                  <a:lnTo>
                    <a:pt x="642" y="226"/>
                  </a:lnTo>
                  <a:lnTo>
                    <a:pt x="637" y="211"/>
                  </a:lnTo>
                  <a:lnTo>
                    <a:pt x="642" y="210"/>
                  </a:lnTo>
                  <a:lnTo>
                    <a:pt x="647" y="220"/>
                  </a:lnTo>
                  <a:lnTo>
                    <a:pt x="672" y="207"/>
                  </a:lnTo>
                  <a:lnTo>
                    <a:pt x="695" y="206"/>
                  </a:lnTo>
                  <a:lnTo>
                    <a:pt x="710" y="177"/>
                  </a:lnTo>
                  <a:lnTo>
                    <a:pt x="704" y="171"/>
                  </a:lnTo>
                  <a:lnTo>
                    <a:pt x="695" y="179"/>
                  </a:lnTo>
                  <a:lnTo>
                    <a:pt x="693" y="167"/>
                  </a:lnTo>
                  <a:lnTo>
                    <a:pt x="683" y="176"/>
                  </a:lnTo>
                  <a:lnTo>
                    <a:pt x="688" y="185"/>
                  </a:lnTo>
                  <a:lnTo>
                    <a:pt x="679" y="179"/>
                  </a:lnTo>
                  <a:lnTo>
                    <a:pt x="678" y="189"/>
                  </a:lnTo>
                  <a:lnTo>
                    <a:pt x="653" y="188"/>
                  </a:lnTo>
                  <a:lnTo>
                    <a:pt x="636" y="175"/>
                  </a:lnTo>
                  <a:lnTo>
                    <a:pt x="637" y="168"/>
                  </a:lnTo>
                  <a:lnTo>
                    <a:pt x="663" y="184"/>
                  </a:lnTo>
                  <a:lnTo>
                    <a:pt x="683" y="161"/>
                  </a:lnTo>
                  <a:lnTo>
                    <a:pt x="672" y="159"/>
                  </a:lnTo>
                  <a:lnTo>
                    <a:pt x="685" y="142"/>
                  </a:lnTo>
                  <a:lnTo>
                    <a:pt x="672" y="146"/>
                  </a:lnTo>
                  <a:lnTo>
                    <a:pt x="632" y="131"/>
                  </a:lnTo>
                  <a:lnTo>
                    <a:pt x="653" y="128"/>
                  </a:lnTo>
                  <a:lnTo>
                    <a:pt x="671" y="135"/>
                  </a:lnTo>
                  <a:lnTo>
                    <a:pt x="672" y="131"/>
                  </a:lnTo>
                  <a:lnTo>
                    <a:pt x="663" y="119"/>
                  </a:lnTo>
                  <a:lnTo>
                    <a:pt x="671" y="119"/>
                  </a:lnTo>
                  <a:lnTo>
                    <a:pt x="682" y="114"/>
                  </a:lnTo>
                  <a:lnTo>
                    <a:pt x="676" y="124"/>
                  </a:lnTo>
                  <a:lnTo>
                    <a:pt x="681" y="134"/>
                  </a:lnTo>
                  <a:lnTo>
                    <a:pt x="689" y="125"/>
                  </a:lnTo>
                  <a:lnTo>
                    <a:pt x="694" y="135"/>
                  </a:lnTo>
                  <a:lnTo>
                    <a:pt x="702" y="134"/>
                  </a:lnTo>
                  <a:lnTo>
                    <a:pt x="714" y="133"/>
                  </a:lnTo>
                  <a:lnTo>
                    <a:pt x="724" y="119"/>
                  </a:lnTo>
                  <a:lnTo>
                    <a:pt x="731" y="99"/>
                  </a:lnTo>
                  <a:lnTo>
                    <a:pt x="743" y="97"/>
                  </a:lnTo>
                  <a:lnTo>
                    <a:pt x="743" y="85"/>
                  </a:lnTo>
                  <a:lnTo>
                    <a:pt x="734" y="67"/>
                  </a:lnTo>
                  <a:lnTo>
                    <a:pt x="723" y="67"/>
                  </a:lnTo>
                  <a:lnTo>
                    <a:pt x="712" y="97"/>
                  </a:lnTo>
                  <a:lnTo>
                    <a:pt x="706" y="81"/>
                  </a:lnTo>
                  <a:lnTo>
                    <a:pt x="704" y="62"/>
                  </a:lnTo>
                  <a:lnTo>
                    <a:pt x="681" y="73"/>
                  </a:lnTo>
                  <a:lnTo>
                    <a:pt x="650" y="79"/>
                  </a:lnTo>
                  <a:lnTo>
                    <a:pt x="653" y="66"/>
                  </a:lnTo>
                  <a:lnTo>
                    <a:pt x="669" y="56"/>
                  </a:lnTo>
                  <a:lnTo>
                    <a:pt x="702" y="44"/>
                  </a:lnTo>
                  <a:lnTo>
                    <a:pt x="691" y="28"/>
                  </a:lnTo>
                  <a:lnTo>
                    <a:pt x="714" y="39"/>
                  </a:lnTo>
                  <a:lnTo>
                    <a:pt x="705" y="25"/>
                  </a:lnTo>
                  <a:lnTo>
                    <a:pt x="726" y="44"/>
                  </a:lnTo>
                  <a:lnTo>
                    <a:pt x="711" y="12"/>
                  </a:lnTo>
                  <a:lnTo>
                    <a:pt x="695" y="0"/>
                  </a:lnTo>
                  <a:lnTo>
                    <a:pt x="430" y="50"/>
                  </a:lnTo>
                  <a:lnTo>
                    <a:pt x="212" y="79"/>
                  </a:lnTo>
                  <a:lnTo>
                    <a:pt x="208" y="104"/>
                  </a:lnTo>
                  <a:lnTo>
                    <a:pt x="196" y="112"/>
                  </a:lnTo>
                  <a:lnTo>
                    <a:pt x="181" y="139"/>
                  </a:lnTo>
                  <a:lnTo>
                    <a:pt x="169" y="137"/>
                  </a:lnTo>
                  <a:lnTo>
                    <a:pt x="156" y="145"/>
                  </a:lnTo>
                  <a:lnTo>
                    <a:pt x="146" y="158"/>
                  </a:lnTo>
                  <a:lnTo>
                    <a:pt x="133" y="150"/>
                  </a:lnTo>
                  <a:lnTo>
                    <a:pt x="113" y="167"/>
                  </a:lnTo>
                  <a:lnTo>
                    <a:pt x="111" y="181"/>
                  </a:lnTo>
                  <a:lnTo>
                    <a:pt x="27" y="231"/>
                  </a:lnTo>
                  <a:lnTo>
                    <a:pt x="22" y="251"/>
                  </a:lnTo>
                  <a:lnTo>
                    <a:pt x="0" y="261"/>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8" name="Freeform 22"/>
            <p:cNvSpPr>
              <a:spLocks/>
            </p:cNvSpPr>
            <p:nvPr/>
          </p:nvSpPr>
          <p:spPr bwMode="auto">
            <a:xfrm rot="201655">
              <a:off x="2187" y="1129"/>
              <a:ext cx="806" cy="530"/>
            </a:xfrm>
            <a:custGeom>
              <a:avLst/>
              <a:gdLst>
                <a:gd name="T0" fmla="*/ 0 w 505"/>
                <a:gd name="T1" fmla="*/ 478183 h 327"/>
                <a:gd name="T2" fmla="*/ 104049 w 505"/>
                <a:gd name="T3" fmla="*/ 1326786 h 327"/>
                <a:gd name="T4" fmla="*/ 180983 w 505"/>
                <a:gd name="T5" fmla="*/ 1940923 h 327"/>
                <a:gd name="T6" fmla="*/ 559591 w 505"/>
                <a:gd name="T7" fmla="*/ 1852635 h 327"/>
                <a:gd name="T8" fmla="*/ 1928591 w 505"/>
                <a:gd name="T9" fmla="*/ 1508437 h 327"/>
                <a:gd name="T10" fmla="*/ 1984095 w 505"/>
                <a:gd name="T11" fmla="*/ 1419974 h 327"/>
                <a:gd name="T12" fmla="*/ 2060984 w 505"/>
                <a:gd name="T13" fmla="*/ 1419974 h 327"/>
                <a:gd name="T14" fmla="*/ 2154089 w 505"/>
                <a:gd name="T15" fmla="*/ 1333655 h 327"/>
                <a:gd name="T16" fmla="*/ 2198626 w 505"/>
                <a:gd name="T17" fmla="*/ 1208787 h 327"/>
                <a:gd name="T18" fmla="*/ 2275108 w 505"/>
                <a:gd name="T19" fmla="*/ 1106979 h 327"/>
                <a:gd name="T20" fmla="*/ 2055086 w 505"/>
                <a:gd name="T21" fmla="*/ 876097 h 327"/>
                <a:gd name="T22" fmla="*/ 2046201 w 505"/>
                <a:gd name="T23" fmla="*/ 644174 h 327"/>
                <a:gd name="T24" fmla="*/ 2154089 w 505"/>
                <a:gd name="T25" fmla="*/ 333500 h 327"/>
                <a:gd name="T26" fmla="*/ 2007403 w 505"/>
                <a:gd name="T27" fmla="*/ 226676 h 327"/>
                <a:gd name="T28" fmla="*/ 1941865 w 505"/>
                <a:gd name="T29" fmla="*/ 69764 h 327"/>
                <a:gd name="T30" fmla="*/ 1841533 w 505"/>
                <a:gd name="T31" fmla="*/ 0 h 327"/>
                <a:gd name="T32" fmla="*/ 331461 w 505"/>
                <a:gd name="T33" fmla="*/ 383483 h 327"/>
                <a:gd name="T34" fmla="*/ 247827 w 505"/>
                <a:gd name="T35" fmla="*/ 226676 h 327"/>
                <a:gd name="T36" fmla="*/ 0 w 505"/>
                <a:gd name="T37" fmla="*/ 478183 h 3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5"/>
                <a:gd name="T58" fmla="*/ 0 h 327"/>
                <a:gd name="T59" fmla="*/ 505 w 505"/>
                <a:gd name="T60" fmla="*/ 327 h 3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5" h="327">
                  <a:moveTo>
                    <a:pt x="0" y="80"/>
                  </a:moveTo>
                  <a:lnTo>
                    <a:pt x="23" y="223"/>
                  </a:lnTo>
                  <a:lnTo>
                    <a:pt x="40" y="326"/>
                  </a:lnTo>
                  <a:lnTo>
                    <a:pt x="124" y="311"/>
                  </a:lnTo>
                  <a:lnTo>
                    <a:pt x="427" y="253"/>
                  </a:lnTo>
                  <a:lnTo>
                    <a:pt x="439" y="238"/>
                  </a:lnTo>
                  <a:lnTo>
                    <a:pt x="456" y="238"/>
                  </a:lnTo>
                  <a:lnTo>
                    <a:pt x="477" y="224"/>
                  </a:lnTo>
                  <a:lnTo>
                    <a:pt x="487" y="203"/>
                  </a:lnTo>
                  <a:lnTo>
                    <a:pt x="504" y="186"/>
                  </a:lnTo>
                  <a:lnTo>
                    <a:pt x="455" y="147"/>
                  </a:lnTo>
                  <a:lnTo>
                    <a:pt x="453" y="108"/>
                  </a:lnTo>
                  <a:lnTo>
                    <a:pt x="477" y="56"/>
                  </a:lnTo>
                  <a:lnTo>
                    <a:pt x="444" y="38"/>
                  </a:lnTo>
                  <a:lnTo>
                    <a:pt x="430" y="12"/>
                  </a:lnTo>
                  <a:lnTo>
                    <a:pt x="408" y="0"/>
                  </a:lnTo>
                  <a:lnTo>
                    <a:pt x="73" y="64"/>
                  </a:lnTo>
                  <a:lnTo>
                    <a:pt x="55" y="38"/>
                  </a:lnTo>
                  <a:lnTo>
                    <a:pt x="0" y="80"/>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09" name="Freeform 23"/>
            <p:cNvSpPr>
              <a:spLocks/>
            </p:cNvSpPr>
            <p:nvPr/>
          </p:nvSpPr>
          <p:spPr bwMode="auto">
            <a:xfrm rot="201655">
              <a:off x="947" y="2164"/>
              <a:ext cx="1183" cy="415"/>
            </a:xfrm>
            <a:custGeom>
              <a:avLst/>
              <a:gdLst>
                <a:gd name="T0" fmla="*/ 0 w 741"/>
                <a:gd name="T1" fmla="*/ 1524207 h 256"/>
                <a:gd name="T2" fmla="*/ 51361 w 741"/>
                <a:gd name="T3" fmla="*/ 1253214 h 256"/>
                <a:gd name="T4" fmla="*/ 32171 w 741"/>
                <a:gd name="T5" fmla="*/ 1230948 h 256"/>
                <a:gd name="T6" fmla="*/ 128632 w 741"/>
                <a:gd name="T7" fmla="*/ 1123612 h 256"/>
                <a:gd name="T8" fmla="*/ 222869 w 741"/>
                <a:gd name="T9" fmla="*/ 878377 h 256"/>
                <a:gd name="T10" fmla="*/ 196616 w 741"/>
                <a:gd name="T11" fmla="*/ 837494 h 256"/>
                <a:gd name="T12" fmla="*/ 229735 w 741"/>
                <a:gd name="T13" fmla="*/ 718657 h 256"/>
                <a:gd name="T14" fmla="*/ 244520 w 741"/>
                <a:gd name="T15" fmla="*/ 586962 h 256"/>
                <a:gd name="T16" fmla="*/ 298783 w 741"/>
                <a:gd name="T17" fmla="*/ 490705 h 256"/>
                <a:gd name="T18" fmla="*/ 830535 w 741"/>
                <a:gd name="T19" fmla="*/ 435074 h 256"/>
                <a:gd name="T20" fmla="*/ 830535 w 741"/>
                <a:gd name="T21" fmla="*/ 327364 h 256"/>
                <a:gd name="T22" fmla="*/ 990913 w 741"/>
                <a:gd name="T23" fmla="*/ 336879 h 256"/>
                <a:gd name="T24" fmla="*/ 2573477 w 741"/>
                <a:gd name="T25" fmla="*/ 136146 h 256"/>
                <a:gd name="T26" fmla="*/ 3357029 w 741"/>
                <a:gd name="T27" fmla="*/ 0 h 256"/>
                <a:gd name="T28" fmla="*/ 3335849 w 741"/>
                <a:gd name="T29" fmla="*/ 142669 h 256"/>
                <a:gd name="T30" fmla="*/ 3287493 w 741"/>
                <a:gd name="T31" fmla="*/ 194964 h 256"/>
                <a:gd name="T32" fmla="*/ 3218314 w 741"/>
                <a:gd name="T33" fmla="*/ 357783 h 256"/>
                <a:gd name="T34" fmla="*/ 3159022 w 741"/>
                <a:gd name="T35" fmla="*/ 345562 h 256"/>
                <a:gd name="T36" fmla="*/ 3104615 w 741"/>
                <a:gd name="T37" fmla="*/ 392930 h 256"/>
                <a:gd name="T38" fmla="*/ 3059757 w 741"/>
                <a:gd name="T39" fmla="*/ 472646 h 256"/>
                <a:gd name="T40" fmla="*/ 2998657 w 741"/>
                <a:gd name="T41" fmla="*/ 423901 h 256"/>
                <a:gd name="T42" fmla="*/ 2908524 w 741"/>
                <a:gd name="T43" fmla="*/ 528074 h 256"/>
                <a:gd name="T44" fmla="*/ 2899289 w 741"/>
                <a:gd name="T45" fmla="*/ 616319 h 256"/>
                <a:gd name="T46" fmla="*/ 2517596 w 741"/>
                <a:gd name="T47" fmla="*/ 914717 h 256"/>
                <a:gd name="T48" fmla="*/ 2496588 w 741"/>
                <a:gd name="T49" fmla="*/ 1028240 h 256"/>
                <a:gd name="T50" fmla="*/ 2392004 w 741"/>
                <a:gd name="T51" fmla="*/ 1094191 h 256"/>
                <a:gd name="T52" fmla="*/ 2402960 w 741"/>
                <a:gd name="T53" fmla="*/ 1242087 h 256"/>
                <a:gd name="T54" fmla="*/ 1878280 w 741"/>
                <a:gd name="T55" fmla="*/ 1328470 h 256"/>
                <a:gd name="T56" fmla="*/ 838892 w 741"/>
                <a:gd name="T57" fmla="*/ 1453581 h 256"/>
                <a:gd name="T58" fmla="*/ 0 w 741"/>
                <a:gd name="T59" fmla="*/ 1524207 h 2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1"/>
                <a:gd name="T91" fmla="*/ 0 h 256"/>
                <a:gd name="T92" fmla="*/ 741 w 741"/>
                <a:gd name="T93" fmla="*/ 256 h 2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1" h="256">
                  <a:moveTo>
                    <a:pt x="0" y="255"/>
                  </a:moveTo>
                  <a:lnTo>
                    <a:pt x="11" y="210"/>
                  </a:lnTo>
                  <a:lnTo>
                    <a:pt x="7" y="206"/>
                  </a:lnTo>
                  <a:lnTo>
                    <a:pt x="28" y="188"/>
                  </a:lnTo>
                  <a:lnTo>
                    <a:pt x="49" y="147"/>
                  </a:lnTo>
                  <a:lnTo>
                    <a:pt x="43" y="140"/>
                  </a:lnTo>
                  <a:lnTo>
                    <a:pt x="51" y="120"/>
                  </a:lnTo>
                  <a:lnTo>
                    <a:pt x="54" y="98"/>
                  </a:lnTo>
                  <a:lnTo>
                    <a:pt x="66" y="82"/>
                  </a:lnTo>
                  <a:lnTo>
                    <a:pt x="183" y="73"/>
                  </a:lnTo>
                  <a:lnTo>
                    <a:pt x="183" y="55"/>
                  </a:lnTo>
                  <a:lnTo>
                    <a:pt x="218" y="56"/>
                  </a:lnTo>
                  <a:lnTo>
                    <a:pt x="567" y="23"/>
                  </a:lnTo>
                  <a:lnTo>
                    <a:pt x="740" y="0"/>
                  </a:lnTo>
                  <a:lnTo>
                    <a:pt x="735" y="24"/>
                  </a:lnTo>
                  <a:lnTo>
                    <a:pt x="724" y="33"/>
                  </a:lnTo>
                  <a:lnTo>
                    <a:pt x="709" y="60"/>
                  </a:lnTo>
                  <a:lnTo>
                    <a:pt x="696" y="58"/>
                  </a:lnTo>
                  <a:lnTo>
                    <a:pt x="684" y="66"/>
                  </a:lnTo>
                  <a:lnTo>
                    <a:pt x="674" y="79"/>
                  </a:lnTo>
                  <a:lnTo>
                    <a:pt x="661" y="71"/>
                  </a:lnTo>
                  <a:lnTo>
                    <a:pt x="641" y="88"/>
                  </a:lnTo>
                  <a:lnTo>
                    <a:pt x="639" y="103"/>
                  </a:lnTo>
                  <a:lnTo>
                    <a:pt x="555" y="153"/>
                  </a:lnTo>
                  <a:lnTo>
                    <a:pt x="550" y="172"/>
                  </a:lnTo>
                  <a:lnTo>
                    <a:pt x="527" y="183"/>
                  </a:lnTo>
                  <a:lnTo>
                    <a:pt x="529" y="208"/>
                  </a:lnTo>
                  <a:lnTo>
                    <a:pt x="414" y="222"/>
                  </a:lnTo>
                  <a:lnTo>
                    <a:pt x="185" y="243"/>
                  </a:lnTo>
                  <a:lnTo>
                    <a:pt x="0" y="255"/>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10" name="Freeform 24"/>
            <p:cNvSpPr>
              <a:spLocks/>
            </p:cNvSpPr>
            <p:nvPr/>
          </p:nvSpPr>
          <p:spPr bwMode="auto">
            <a:xfrm rot="201655">
              <a:off x="2905" y="1841"/>
              <a:ext cx="60" cy="178"/>
            </a:xfrm>
            <a:custGeom>
              <a:avLst/>
              <a:gdLst>
                <a:gd name="T0" fmla="*/ 0 w 38"/>
                <a:gd name="T1" fmla="*/ 409068 h 109"/>
                <a:gd name="T2" fmla="*/ 0 w 38"/>
                <a:gd name="T3" fmla="*/ 642670 h 109"/>
                <a:gd name="T4" fmla="*/ 30971 w 38"/>
                <a:gd name="T5" fmla="*/ 734820 h 109"/>
                <a:gd name="T6" fmla="*/ 48902 w 38"/>
                <a:gd name="T7" fmla="*/ 455739 h 109"/>
                <a:gd name="T8" fmla="*/ 97481 w 38"/>
                <a:gd name="T9" fmla="*/ 348199 h 109"/>
                <a:gd name="T10" fmla="*/ 137386 w 38"/>
                <a:gd name="T11" fmla="*/ 0 h 109"/>
                <a:gd name="T12" fmla="*/ 56910 w 38"/>
                <a:gd name="T13" fmla="*/ 74081 h 109"/>
                <a:gd name="T14" fmla="*/ 0 w 38"/>
                <a:gd name="T15" fmla="*/ 409068 h 109"/>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09"/>
                <a:gd name="T26" fmla="*/ 38 w 38"/>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09">
                  <a:moveTo>
                    <a:pt x="0" y="60"/>
                  </a:moveTo>
                  <a:lnTo>
                    <a:pt x="0" y="94"/>
                  </a:lnTo>
                  <a:lnTo>
                    <a:pt x="8" y="108"/>
                  </a:lnTo>
                  <a:lnTo>
                    <a:pt x="13" y="67"/>
                  </a:lnTo>
                  <a:lnTo>
                    <a:pt x="26" y="51"/>
                  </a:lnTo>
                  <a:lnTo>
                    <a:pt x="37" y="0"/>
                  </a:lnTo>
                  <a:lnTo>
                    <a:pt x="15" y="11"/>
                  </a:lnTo>
                  <a:lnTo>
                    <a:pt x="0" y="60"/>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11" name="Freeform 25"/>
            <p:cNvSpPr>
              <a:spLocks/>
            </p:cNvSpPr>
            <p:nvPr/>
          </p:nvSpPr>
          <p:spPr bwMode="auto">
            <a:xfrm rot="201655">
              <a:off x="1993" y="1477"/>
              <a:ext cx="626" cy="629"/>
            </a:xfrm>
            <a:custGeom>
              <a:avLst/>
              <a:gdLst>
                <a:gd name="T0" fmla="*/ 0 w 392"/>
                <a:gd name="T1" fmla="*/ 1597754 h 388"/>
                <a:gd name="T2" fmla="*/ 62566 w 392"/>
                <a:gd name="T3" fmla="*/ 1913885 h 388"/>
                <a:gd name="T4" fmla="*/ 143344 w 392"/>
                <a:gd name="T5" fmla="*/ 2029634 h 388"/>
                <a:gd name="T6" fmla="*/ 287657 w 392"/>
                <a:gd name="T7" fmla="*/ 2139685 h 388"/>
                <a:gd name="T8" fmla="*/ 401903 w 392"/>
                <a:gd name="T9" fmla="*/ 2311692 h 388"/>
                <a:gd name="T10" fmla="*/ 542242 w 392"/>
                <a:gd name="T11" fmla="*/ 2216796 h 388"/>
                <a:gd name="T12" fmla="*/ 602771 w 392"/>
                <a:gd name="T13" fmla="*/ 2273691 h 388"/>
                <a:gd name="T14" fmla="*/ 688854 w 392"/>
                <a:gd name="T15" fmla="*/ 2216796 h 388"/>
                <a:gd name="T16" fmla="*/ 742806 w 392"/>
                <a:gd name="T17" fmla="*/ 2128539 h 388"/>
                <a:gd name="T18" fmla="*/ 893930 w 392"/>
                <a:gd name="T19" fmla="*/ 2091210 h 388"/>
                <a:gd name="T20" fmla="*/ 977392 w 392"/>
                <a:gd name="T21" fmla="*/ 1948513 h 388"/>
                <a:gd name="T22" fmla="*/ 934434 w 392"/>
                <a:gd name="T23" fmla="*/ 1913885 h 388"/>
                <a:gd name="T24" fmla="*/ 1076599 w 392"/>
                <a:gd name="T25" fmla="*/ 1484250 h 388"/>
                <a:gd name="T26" fmla="*/ 1109154 w 392"/>
                <a:gd name="T27" fmla="*/ 1269975 h 388"/>
                <a:gd name="T28" fmla="*/ 1250245 w 392"/>
                <a:gd name="T29" fmla="*/ 1349330 h 388"/>
                <a:gd name="T30" fmla="*/ 1321053 w 392"/>
                <a:gd name="T31" fmla="*/ 1098764 h 388"/>
                <a:gd name="T32" fmla="*/ 1391223 w 392"/>
                <a:gd name="T33" fmla="*/ 1080671 h 388"/>
                <a:gd name="T34" fmla="*/ 1497606 w 392"/>
                <a:gd name="T35" fmla="*/ 849349 h 388"/>
                <a:gd name="T36" fmla="*/ 1527662 w 392"/>
                <a:gd name="T37" fmla="*/ 589811 h 388"/>
                <a:gd name="T38" fmla="*/ 1741778 w 392"/>
                <a:gd name="T39" fmla="*/ 754247 h 388"/>
                <a:gd name="T40" fmla="*/ 1782471 w 392"/>
                <a:gd name="T41" fmla="*/ 623300 h 388"/>
                <a:gd name="T42" fmla="*/ 1719263 w 392"/>
                <a:gd name="T43" fmla="*/ 520318 h 388"/>
                <a:gd name="T44" fmla="*/ 1626600 w 392"/>
                <a:gd name="T45" fmla="*/ 465259 h 388"/>
                <a:gd name="T46" fmla="*/ 1511012 w 392"/>
                <a:gd name="T47" fmla="*/ 479613 h 388"/>
                <a:gd name="T48" fmla="*/ 1465319 w 392"/>
                <a:gd name="T49" fmla="*/ 569010 h 388"/>
                <a:gd name="T50" fmla="*/ 1250245 w 392"/>
                <a:gd name="T51" fmla="*/ 637156 h 388"/>
                <a:gd name="T52" fmla="*/ 1116180 w 392"/>
                <a:gd name="T53" fmla="*/ 856243 h 388"/>
                <a:gd name="T54" fmla="*/ 1071921 w 392"/>
                <a:gd name="T55" fmla="*/ 520318 h 388"/>
                <a:gd name="T56" fmla="*/ 685245 w 392"/>
                <a:gd name="T57" fmla="*/ 605322 h 388"/>
                <a:gd name="T58" fmla="*/ 612041 w 392"/>
                <a:gd name="T59" fmla="*/ 0 h 388"/>
                <a:gd name="T60" fmla="*/ 557054 w 392"/>
                <a:gd name="T61" fmla="*/ 54297 h 388"/>
                <a:gd name="T62" fmla="*/ 587827 w 392"/>
                <a:gd name="T63" fmla="*/ 161348 h 388"/>
                <a:gd name="T64" fmla="*/ 536707 w 392"/>
                <a:gd name="T65" fmla="*/ 705660 h 388"/>
                <a:gd name="T66" fmla="*/ 468697 w 392"/>
                <a:gd name="T67" fmla="*/ 819629 h 388"/>
                <a:gd name="T68" fmla="*/ 259693 w 392"/>
                <a:gd name="T69" fmla="*/ 1021681 h 388"/>
                <a:gd name="T70" fmla="*/ 223575 w 392"/>
                <a:gd name="T71" fmla="*/ 1251984 h 388"/>
                <a:gd name="T72" fmla="*/ 143344 w 392"/>
                <a:gd name="T73" fmla="*/ 1191793 h 388"/>
                <a:gd name="T74" fmla="*/ 119830 w 392"/>
                <a:gd name="T75" fmla="*/ 1461310 h 388"/>
                <a:gd name="T76" fmla="*/ 0 w 392"/>
                <a:gd name="T77" fmla="*/ 1597754 h 3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2"/>
                <a:gd name="T118" fmla="*/ 0 h 388"/>
                <a:gd name="T119" fmla="*/ 392 w 392"/>
                <a:gd name="T120" fmla="*/ 388 h 3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2" h="388">
                  <a:moveTo>
                    <a:pt x="0" y="267"/>
                  </a:moveTo>
                  <a:lnTo>
                    <a:pt x="14" y="320"/>
                  </a:lnTo>
                  <a:lnTo>
                    <a:pt x="31" y="339"/>
                  </a:lnTo>
                  <a:lnTo>
                    <a:pt x="63" y="358"/>
                  </a:lnTo>
                  <a:lnTo>
                    <a:pt x="88" y="387"/>
                  </a:lnTo>
                  <a:lnTo>
                    <a:pt x="119" y="371"/>
                  </a:lnTo>
                  <a:lnTo>
                    <a:pt x="132" y="380"/>
                  </a:lnTo>
                  <a:lnTo>
                    <a:pt x="151" y="371"/>
                  </a:lnTo>
                  <a:lnTo>
                    <a:pt x="163" y="356"/>
                  </a:lnTo>
                  <a:lnTo>
                    <a:pt x="196" y="350"/>
                  </a:lnTo>
                  <a:lnTo>
                    <a:pt x="214" y="326"/>
                  </a:lnTo>
                  <a:lnTo>
                    <a:pt x="205" y="320"/>
                  </a:lnTo>
                  <a:lnTo>
                    <a:pt x="236" y="248"/>
                  </a:lnTo>
                  <a:lnTo>
                    <a:pt x="243" y="212"/>
                  </a:lnTo>
                  <a:lnTo>
                    <a:pt x="274" y="226"/>
                  </a:lnTo>
                  <a:lnTo>
                    <a:pt x="289" y="184"/>
                  </a:lnTo>
                  <a:lnTo>
                    <a:pt x="305" y="181"/>
                  </a:lnTo>
                  <a:lnTo>
                    <a:pt x="328" y="142"/>
                  </a:lnTo>
                  <a:lnTo>
                    <a:pt x="335" y="99"/>
                  </a:lnTo>
                  <a:lnTo>
                    <a:pt x="382" y="126"/>
                  </a:lnTo>
                  <a:lnTo>
                    <a:pt x="391" y="104"/>
                  </a:lnTo>
                  <a:lnTo>
                    <a:pt x="377" y="87"/>
                  </a:lnTo>
                  <a:lnTo>
                    <a:pt x="356" y="78"/>
                  </a:lnTo>
                  <a:lnTo>
                    <a:pt x="331" y="80"/>
                  </a:lnTo>
                  <a:lnTo>
                    <a:pt x="321" y="95"/>
                  </a:lnTo>
                  <a:lnTo>
                    <a:pt x="274" y="107"/>
                  </a:lnTo>
                  <a:lnTo>
                    <a:pt x="245" y="143"/>
                  </a:lnTo>
                  <a:lnTo>
                    <a:pt x="235" y="87"/>
                  </a:lnTo>
                  <a:lnTo>
                    <a:pt x="150" y="101"/>
                  </a:lnTo>
                  <a:lnTo>
                    <a:pt x="134" y="0"/>
                  </a:lnTo>
                  <a:lnTo>
                    <a:pt x="122" y="9"/>
                  </a:lnTo>
                  <a:lnTo>
                    <a:pt x="129" y="27"/>
                  </a:lnTo>
                  <a:lnTo>
                    <a:pt x="118" y="118"/>
                  </a:lnTo>
                  <a:lnTo>
                    <a:pt x="103" y="137"/>
                  </a:lnTo>
                  <a:lnTo>
                    <a:pt x="57" y="171"/>
                  </a:lnTo>
                  <a:lnTo>
                    <a:pt x="49" y="209"/>
                  </a:lnTo>
                  <a:lnTo>
                    <a:pt x="31" y="199"/>
                  </a:lnTo>
                  <a:lnTo>
                    <a:pt x="26" y="244"/>
                  </a:lnTo>
                  <a:lnTo>
                    <a:pt x="0" y="267"/>
                  </a:lnTo>
                </a:path>
              </a:pathLst>
            </a:custGeom>
            <a:solidFill>
              <a:srgbClr val="B2B2B2"/>
            </a:solidFill>
            <a:ln w="6350" cap="rnd">
              <a:solidFill>
                <a:srgbClr val="777777"/>
              </a:solidFill>
              <a:round/>
              <a:headEnd type="none" w="sm" len="sm"/>
              <a:tailEnd type="none" w="sm" len="sm"/>
            </a:ln>
          </p:spPr>
          <p:txBody>
            <a:bodyPr/>
            <a:lstStyle/>
            <a:p>
              <a:endParaRPr lang="en-US"/>
            </a:p>
          </p:txBody>
        </p:sp>
        <p:sp>
          <p:nvSpPr>
            <p:cNvPr id="16412" name="Freeform 26"/>
            <p:cNvSpPr>
              <a:spLocks/>
            </p:cNvSpPr>
            <p:nvPr/>
          </p:nvSpPr>
          <p:spPr bwMode="auto">
            <a:xfrm>
              <a:off x="2256" y="3391"/>
              <a:ext cx="48" cy="303"/>
            </a:xfrm>
            <a:custGeom>
              <a:avLst/>
              <a:gdLst>
                <a:gd name="T0" fmla="*/ 0 w 82"/>
                <a:gd name="T1" fmla="*/ 286 h 304"/>
                <a:gd name="T2" fmla="*/ 1 w 82"/>
                <a:gd name="T3" fmla="*/ 245 h 304"/>
                <a:gd name="T4" fmla="*/ 1 w 82"/>
                <a:gd name="T5" fmla="*/ 188 h 304"/>
                <a:gd name="T6" fmla="*/ 1 w 82"/>
                <a:gd name="T7" fmla="*/ 99 h 304"/>
                <a:gd name="T8" fmla="*/ 0 w 82"/>
                <a:gd name="T9" fmla="*/ 0 h 304"/>
                <a:gd name="T10" fmla="*/ 0 60000 65536"/>
                <a:gd name="T11" fmla="*/ 0 60000 65536"/>
                <a:gd name="T12" fmla="*/ 0 60000 65536"/>
                <a:gd name="T13" fmla="*/ 0 60000 65536"/>
                <a:gd name="T14" fmla="*/ 0 60000 65536"/>
                <a:gd name="T15" fmla="*/ 0 w 82"/>
                <a:gd name="T16" fmla="*/ 0 h 304"/>
                <a:gd name="T17" fmla="*/ 82 w 82"/>
                <a:gd name="T18" fmla="*/ 304 h 304"/>
              </a:gdLst>
              <a:ahLst/>
              <a:cxnLst>
                <a:cxn ang="T10">
                  <a:pos x="T0" y="T1"/>
                </a:cxn>
                <a:cxn ang="T11">
                  <a:pos x="T2" y="T3"/>
                </a:cxn>
                <a:cxn ang="T12">
                  <a:pos x="T4" y="T5"/>
                </a:cxn>
                <a:cxn ang="T13">
                  <a:pos x="T6" y="T7"/>
                </a:cxn>
                <a:cxn ang="T14">
                  <a:pos x="T8" y="T9"/>
                </a:cxn>
              </a:cxnLst>
              <a:rect l="T15" t="T16" r="T17" b="T18"/>
              <a:pathLst>
                <a:path w="82" h="304">
                  <a:moveTo>
                    <a:pt x="0" y="304"/>
                  </a:moveTo>
                  <a:cubicBezTo>
                    <a:pt x="10" y="289"/>
                    <a:pt x="24" y="278"/>
                    <a:pt x="33" y="263"/>
                  </a:cubicBezTo>
                  <a:cubicBezTo>
                    <a:pt x="54" y="228"/>
                    <a:pt x="43" y="232"/>
                    <a:pt x="82" y="206"/>
                  </a:cubicBezTo>
                  <a:cubicBezTo>
                    <a:pt x="82" y="204"/>
                    <a:pt x="80" y="122"/>
                    <a:pt x="66" y="99"/>
                  </a:cubicBezTo>
                  <a:cubicBezTo>
                    <a:pt x="48" y="70"/>
                    <a:pt x="0" y="35"/>
                    <a:pt x="0" y="0"/>
                  </a:cubicBezTo>
                </a:path>
              </a:pathLst>
            </a:custGeom>
            <a:noFill/>
            <a:ln w="28575">
              <a:solidFill>
                <a:srgbClr val="66FF33"/>
              </a:solidFill>
              <a:round/>
              <a:headEnd/>
              <a:tailEnd/>
            </a:ln>
          </p:spPr>
          <p:txBody>
            <a:bodyPr/>
            <a:lstStyle/>
            <a:p>
              <a:endParaRPr lang="en-US"/>
            </a:p>
          </p:txBody>
        </p:sp>
        <p:sp>
          <p:nvSpPr>
            <p:cNvPr id="16413" name="Freeform 27"/>
            <p:cNvSpPr>
              <a:spLocks/>
            </p:cNvSpPr>
            <p:nvPr/>
          </p:nvSpPr>
          <p:spPr bwMode="auto">
            <a:xfrm>
              <a:off x="1344" y="1112"/>
              <a:ext cx="140" cy="255"/>
            </a:xfrm>
            <a:custGeom>
              <a:avLst/>
              <a:gdLst>
                <a:gd name="T0" fmla="*/ 0 w 140"/>
                <a:gd name="T1" fmla="*/ 255 h 255"/>
                <a:gd name="T2" fmla="*/ 50 w 140"/>
                <a:gd name="T3" fmla="*/ 222 h 255"/>
                <a:gd name="T4" fmla="*/ 74 w 140"/>
                <a:gd name="T5" fmla="*/ 172 h 255"/>
                <a:gd name="T6" fmla="*/ 124 w 140"/>
                <a:gd name="T7" fmla="*/ 148 h 255"/>
                <a:gd name="T8" fmla="*/ 124 w 140"/>
                <a:gd name="T9" fmla="*/ 0 h 255"/>
                <a:gd name="T10" fmla="*/ 0 60000 65536"/>
                <a:gd name="T11" fmla="*/ 0 60000 65536"/>
                <a:gd name="T12" fmla="*/ 0 60000 65536"/>
                <a:gd name="T13" fmla="*/ 0 60000 65536"/>
                <a:gd name="T14" fmla="*/ 0 60000 65536"/>
                <a:gd name="T15" fmla="*/ 0 w 140"/>
                <a:gd name="T16" fmla="*/ 0 h 255"/>
                <a:gd name="T17" fmla="*/ 140 w 140"/>
                <a:gd name="T18" fmla="*/ 255 h 255"/>
              </a:gdLst>
              <a:ahLst/>
              <a:cxnLst>
                <a:cxn ang="T10">
                  <a:pos x="T0" y="T1"/>
                </a:cxn>
                <a:cxn ang="T11">
                  <a:pos x="T2" y="T3"/>
                </a:cxn>
                <a:cxn ang="T12">
                  <a:pos x="T4" y="T5"/>
                </a:cxn>
                <a:cxn ang="T13">
                  <a:pos x="T6" y="T7"/>
                </a:cxn>
                <a:cxn ang="T14">
                  <a:pos x="T8" y="T9"/>
                </a:cxn>
              </a:cxnLst>
              <a:rect l="T15" t="T16" r="T17" b="T18"/>
              <a:pathLst>
                <a:path w="140" h="255">
                  <a:moveTo>
                    <a:pt x="0" y="255"/>
                  </a:moveTo>
                  <a:cubicBezTo>
                    <a:pt x="25" y="246"/>
                    <a:pt x="33" y="247"/>
                    <a:pt x="50" y="222"/>
                  </a:cubicBezTo>
                  <a:cubicBezTo>
                    <a:pt x="67" y="197"/>
                    <a:pt x="46" y="194"/>
                    <a:pt x="74" y="172"/>
                  </a:cubicBezTo>
                  <a:cubicBezTo>
                    <a:pt x="88" y="160"/>
                    <a:pt x="108" y="158"/>
                    <a:pt x="124" y="148"/>
                  </a:cubicBezTo>
                  <a:cubicBezTo>
                    <a:pt x="140" y="99"/>
                    <a:pt x="124" y="51"/>
                    <a:pt x="124" y="0"/>
                  </a:cubicBezTo>
                </a:path>
              </a:pathLst>
            </a:custGeom>
            <a:noFill/>
            <a:ln w="28575">
              <a:solidFill>
                <a:srgbClr val="66FF33"/>
              </a:solidFill>
              <a:round/>
              <a:headEnd/>
              <a:tailEnd/>
            </a:ln>
          </p:spPr>
          <p:txBody>
            <a:bodyPr/>
            <a:lstStyle/>
            <a:p>
              <a:endParaRPr lang="en-US"/>
            </a:p>
          </p:txBody>
        </p:sp>
        <p:sp>
          <p:nvSpPr>
            <p:cNvPr id="16414" name="Freeform 28"/>
            <p:cNvSpPr>
              <a:spLocks/>
            </p:cNvSpPr>
            <p:nvPr/>
          </p:nvSpPr>
          <p:spPr bwMode="auto">
            <a:xfrm>
              <a:off x="1784" y="1070"/>
              <a:ext cx="38" cy="124"/>
            </a:xfrm>
            <a:custGeom>
              <a:avLst/>
              <a:gdLst>
                <a:gd name="T0" fmla="*/ 38 w 38"/>
                <a:gd name="T1" fmla="*/ 124 h 124"/>
                <a:gd name="T2" fmla="*/ 5 w 38"/>
                <a:gd name="T3" fmla="*/ 0 h 124"/>
                <a:gd name="T4" fmla="*/ 0 60000 65536"/>
                <a:gd name="T5" fmla="*/ 0 60000 65536"/>
                <a:gd name="T6" fmla="*/ 0 w 38"/>
                <a:gd name="T7" fmla="*/ 0 h 124"/>
                <a:gd name="T8" fmla="*/ 38 w 38"/>
                <a:gd name="T9" fmla="*/ 124 h 124"/>
              </a:gdLst>
              <a:ahLst/>
              <a:cxnLst>
                <a:cxn ang="T4">
                  <a:pos x="T0" y="T1"/>
                </a:cxn>
                <a:cxn ang="T5">
                  <a:pos x="T2" y="T3"/>
                </a:cxn>
              </a:cxnLst>
              <a:rect l="T6" t="T7" r="T8" b="T9"/>
              <a:pathLst>
                <a:path w="38" h="124">
                  <a:moveTo>
                    <a:pt x="38" y="124"/>
                  </a:moveTo>
                  <a:cubicBezTo>
                    <a:pt x="0" y="86"/>
                    <a:pt x="5" y="49"/>
                    <a:pt x="5" y="0"/>
                  </a:cubicBezTo>
                </a:path>
              </a:pathLst>
            </a:custGeom>
            <a:noFill/>
            <a:ln w="28575">
              <a:solidFill>
                <a:srgbClr val="66FF33"/>
              </a:solidFill>
              <a:round/>
              <a:headEnd/>
              <a:tailEnd/>
            </a:ln>
          </p:spPr>
          <p:txBody>
            <a:bodyPr/>
            <a:lstStyle/>
            <a:p>
              <a:endParaRPr lang="en-US"/>
            </a:p>
          </p:txBody>
        </p:sp>
        <p:sp>
          <p:nvSpPr>
            <p:cNvPr id="16415" name="Freeform 29"/>
            <p:cNvSpPr>
              <a:spLocks/>
            </p:cNvSpPr>
            <p:nvPr/>
          </p:nvSpPr>
          <p:spPr bwMode="auto">
            <a:xfrm>
              <a:off x="1468" y="1115"/>
              <a:ext cx="354" cy="79"/>
            </a:xfrm>
            <a:custGeom>
              <a:avLst/>
              <a:gdLst>
                <a:gd name="T0" fmla="*/ 354 w 354"/>
                <a:gd name="T1" fmla="*/ 79 h 79"/>
                <a:gd name="T2" fmla="*/ 115 w 354"/>
                <a:gd name="T3" fmla="*/ 21 h 79"/>
                <a:gd name="T4" fmla="*/ 41 w 354"/>
                <a:gd name="T5" fmla="*/ 13 h 79"/>
                <a:gd name="T6" fmla="*/ 24 w 354"/>
                <a:gd name="T7" fmla="*/ 30 h 79"/>
                <a:gd name="T8" fmla="*/ 0 w 354"/>
                <a:gd name="T9" fmla="*/ 46 h 79"/>
                <a:gd name="T10" fmla="*/ 0 60000 65536"/>
                <a:gd name="T11" fmla="*/ 0 60000 65536"/>
                <a:gd name="T12" fmla="*/ 0 60000 65536"/>
                <a:gd name="T13" fmla="*/ 0 60000 65536"/>
                <a:gd name="T14" fmla="*/ 0 60000 65536"/>
                <a:gd name="T15" fmla="*/ 0 w 354"/>
                <a:gd name="T16" fmla="*/ 0 h 79"/>
                <a:gd name="T17" fmla="*/ 354 w 354"/>
                <a:gd name="T18" fmla="*/ 79 h 79"/>
              </a:gdLst>
              <a:ahLst/>
              <a:cxnLst>
                <a:cxn ang="T10">
                  <a:pos x="T0" y="T1"/>
                </a:cxn>
                <a:cxn ang="T11">
                  <a:pos x="T2" y="T3"/>
                </a:cxn>
                <a:cxn ang="T12">
                  <a:pos x="T4" y="T5"/>
                </a:cxn>
                <a:cxn ang="T13">
                  <a:pos x="T6" y="T7"/>
                </a:cxn>
                <a:cxn ang="T14">
                  <a:pos x="T8" y="T9"/>
                </a:cxn>
              </a:cxnLst>
              <a:rect l="T15" t="T16" r="T17" b="T18"/>
              <a:pathLst>
                <a:path w="354" h="79">
                  <a:moveTo>
                    <a:pt x="354" y="79"/>
                  </a:moveTo>
                  <a:cubicBezTo>
                    <a:pt x="312" y="37"/>
                    <a:pt x="171" y="26"/>
                    <a:pt x="115" y="21"/>
                  </a:cubicBezTo>
                  <a:cubicBezTo>
                    <a:pt x="58" y="2"/>
                    <a:pt x="82" y="0"/>
                    <a:pt x="41" y="13"/>
                  </a:cubicBezTo>
                  <a:cubicBezTo>
                    <a:pt x="35" y="19"/>
                    <a:pt x="30" y="25"/>
                    <a:pt x="24" y="30"/>
                  </a:cubicBezTo>
                  <a:cubicBezTo>
                    <a:pt x="17" y="36"/>
                    <a:pt x="0" y="46"/>
                    <a:pt x="0" y="46"/>
                  </a:cubicBezTo>
                </a:path>
              </a:pathLst>
            </a:custGeom>
            <a:noFill/>
            <a:ln w="28575">
              <a:solidFill>
                <a:srgbClr val="66FF33"/>
              </a:solidFill>
              <a:round/>
              <a:headEnd/>
              <a:tailEnd/>
            </a:ln>
          </p:spPr>
          <p:txBody>
            <a:bodyPr/>
            <a:lstStyle/>
            <a:p>
              <a:endParaRPr lang="en-US"/>
            </a:p>
          </p:txBody>
        </p:sp>
        <p:sp>
          <p:nvSpPr>
            <p:cNvPr id="16416" name="Freeform 30"/>
            <p:cNvSpPr>
              <a:spLocks/>
            </p:cNvSpPr>
            <p:nvPr/>
          </p:nvSpPr>
          <p:spPr bwMode="auto">
            <a:xfrm>
              <a:off x="1008" y="2304"/>
              <a:ext cx="432" cy="198"/>
            </a:xfrm>
            <a:custGeom>
              <a:avLst/>
              <a:gdLst>
                <a:gd name="T0" fmla="*/ 0 w 420"/>
                <a:gd name="T1" fmla="*/ 480 h 188"/>
                <a:gd name="T2" fmla="*/ 190 w 420"/>
                <a:gd name="T3" fmla="*/ 226 h 188"/>
                <a:gd name="T4" fmla="*/ 382 w 420"/>
                <a:gd name="T5" fmla="*/ 124 h 188"/>
                <a:gd name="T6" fmla="*/ 696 w 420"/>
                <a:gd name="T7" fmla="*/ 37 h 188"/>
                <a:gd name="T8" fmla="*/ 0 60000 65536"/>
                <a:gd name="T9" fmla="*/ 0 60000 65536"/>
                <a:gd name="T10" fmla="*/ 0 60000 65536"/>
                <a:gd name="T11" fmla="*/ 0 60000 65536"/>
                <a:gd name="T12" fmla="*/ 0 w 420"/>
                <a:gd name="T13" fmla="*/ 0 h 188"/>
                <a:gd name="T14" fmla="*/ 420 w 420"/>
                <a:gd name="T15" fmla="*/ 188 h 188"/>
              </a:gdLst>
              <a:ahLst/>
              <a:cxnLst>
                <a:cxn ang="T8">
                  <a:pos x="T0" y="T1"/>
                </a:cxn>
                <a:cxn ang="T9">
                  <a:pos x="T2" y="T3"/>
                </a:cxn>
                <a:cxn ang="T10">
                  <a:pos x="T4" y="T5"/>
                </a:cxn>
                <a:cxn ang="T11">
                  <a:pos x="T6" y="T7"/>
                </a:cxn>
              </a:cxnLst>
              <a:rect l="T12" t="T13" r="T14" b="T15"/>
              <a:pathLst>
                <a:path w="420" h="188">
                  <a:moveTo>
                    <a:pt x="0" y="188"/>
                  </a:moveTo>
                  <a:cubicBezTo>
                    <a:pt x="24" y="152"/>
                    <a:pt x="74" y="104"/>
                    <a:pt x="115" y="89"/>
                  </a:cubicBezTo>
                  <a:cubicBezTo>
                    <a:pt x="147" y="59"/>
                    <a:pt x="188" y="56"/>
                    <a:pt x="230" y="48"/>
                  </a:cubicBezTo>
                  <a:cubicBezTo>
                    <a:pt x="281" y="0"/>
                    <a:pt x="354" y="15"/>
                    <a:pt x="420" y="15"/>
                  </a:cubicBezTo>
                </a:path>
              </a:pathLst>
            </a:custGeom>
            <a:noFill/>
            <a:ln w="28575">
              <a:solidFill>
                <a:srgbClr val="66FF33"/>
              </a:solidFill>
              <a:round/>
              <a:headEnd/>
              <a:tailEnd/>
            </a:ln>
          </p:spPr>
          <p:txBody>
            <a:bodyPr/>
            <a:lstStyle/>
            <a:p>
              <a:endParaRPr lang="en-US"/>
            </a:p>
          </p:txBody>
        </p:sp>
        <p:sp>
          <p:nvSpPr>
            <p:cNvPr id="16417" name="Oval 31"/>
            <p:cNvSpPr>
              <a:spLocks noChangeArrowheads="1"/>
            </p:cNvSpPr>
            <p:nvPr/>
          </p:nvSpPr>
          <p:spPr bwMode="auto">
            <a:xfrm>
              <a:off x="1824" y="115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18" name="Oval 32"/>
            <p:cNvSpPr>
              <a:spLocks noChangeArrowheads="1"/>
            </p:cNvSpPr>
            <p:nvPr/>
          </p:nvSpPr>
          <p:spPr bwMode="auto">
            <a:xfrm>
              <a:off x="960" y="249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19" name="Oval 33"/>
            <p:cNvSpPr>
              <a:spLocks noChangeArrowheads="1"/>
            </p:cNvSpPr>
            <p:nvPr/>
          </p:nvSpPr>
          <p:spPr bwMode="auto">
            <a:xfrm>
              <a:off x="912" y="340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20" name="Oval 34"/>
            <p:cNvSpPr>
              <a:spLocks noChangeArrowheads="1"/>
            </p:cNvSpPr>
            <p:nvPr/>
          </p:nvSpPr>
          <p:spPr bwMode="auto">
            <a:xfrm>
              <a:off x="1824" y="2302"/>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421" name="Oval 35"/>
            <p:cNvSpPr>
              <a:spLocks noChangeArrowheads="1"/>
            </p:cNvSpPr>
            <p:nvPr/>
          </p:nvSpPr>
          <p:spPr bwMode="auto">
            <a:xfrm>
              <a:off x="2928" y="1438"/>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22" name="Oval 36"/>
            <p:cNvSpPr>
              <a:spLocks noChangeArrowheads="1"/>
            </p:cNvSpPr>
            <p:nvPr/>
          </p:nvSpPr>
          <p:spPr bwMode="auto">
            <a:xfrm>
              <a:off x="2256" y="3598"/>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23" name="Freeform 37"/>
            <p:cNvSpPr>
              <a:spLocks/>
            </p:cNvSpPr>
            <p:nvPr/>
          </p:nvSpPr>
          <p:spPr bwMode="auto">
            <a:xfrm>
              <a:off x="1261" y="1341"/>
              <a:ext cx="68" cy="412"/>
            </a:xfrm>
            <a:custGeom>
              <a:avLst/>
              <a:gdLst>
                <a:gd name="T0" fmla="*/ 68 w 68"/>
                <a:gd name="T1" fmla="*/ 412 h 412"/>
                <a:gd name="T2" fmla="*/ 43 w 68"/>
                <a:gd name="T3" fmla="*/ 264 h 412"/>
                <a:gd name="T4" fmla="*/ 2 w 68"/>
                <a:gd name="T5" fmla="*/ 165 h 412"/>
                <a:gd name="T6" fmla="*/ 2 w 68"/>
                <a:gd name="T7" fmla="*/ 0 h 412"/>
                <a:gd name="T8" fmla="*/ 0 60000 65536"/>
                <a:gd name="T9" fmla="*/ 0 60000 65536"/>
                <a:gd name="T10" fmla="*/ 0 60000 65536"/>
                <a:gd name="T11" fmla="*/ 0 60000 65536"/>
                <a:gd name="T12" fmla="*/ 0 w 68"/>
                <a:gd name="T13" fmla="*/ 0 h 412"/>
                <a:gd name="T14" fmla="*/ 68 w 68"/>
                <a:gd name="T15" fmla="*/ 412 h 412"/>
              </a:gdLst>
              <a:ahLst/>
              <a:cxnLst>
                <a:cxn ang="T8">
                  <a:pos x="T0" y="T1"/>
                </a:cxn>
                <a:cxn ang="T9">
                  <a:pos x="T2" y="T3"/>
                </a:cxn>
                <a:cxn ang="T10">
                  <a:pos x="T4" y="T5"/>
                </a:cxn>
                <a:cxn ang="T11">
                  <a:pos x="T6" y="T7"/>
                </a:cxn>
              </a:cxnLst>
              <a:rect l="T12" t="T13" r="T14" b="T15"/>
              <a:pathLst>
                <a:path w="68" h="412">
                  <a:moveTo>
                    <a:pt x="68" y="412"/>
                  </a:moveTo>
                  <a:cubicBezTo>
                    <a:pt x="60" y="365"/>
                    <a:pt x="64" y="307"/>
                    <a:pt x="43" y="264"/>
                  </a:cubicBezTo>
                  <a:cubicBezTo>
                    <a:pt x="29" y="236"/>
                    <a:pt x="3" y="198"/>
                    <a:pt x="2" y="165"/>
                  </a:cubicBezTo>
                  <a:cubicBezTo>
                    <a:pt x="0" y="110"/>
                    <a:pt x="2" y="55"/>
                    <a:pt x="2" y="0"/>
                  </a:cubicBezTo>
                </a:path>
              </a:pathLst>
            </a:custGeom>
            <a:noFill/>
            <a:ln w="28575">
              <a:solidFill>
                <a:srgbClr val="66FF33"/>
              </a:solidFill>
              <a:round/>
              <a:headEnd/>
              <a:tailEnd/>
            </a:ln>
          </p:spPr>
          <p:txBody>
            <a:bodyPr/>
            <a:lstStyle/>
            <a:p>
              <a:endParaRPr lang="en-US"/>
            </a:p>
          </p:txBody>
        </p:sp>
        <p:sp>
          <p:nvSpPr>
            <p:cNvPr id="16424" name="Freeform 38"/>
            <p:cNvSpPr>
              <a:spLocks/>
            </p:cNvSpPr>
            <p:nvPr/>
          </p:nvSpPr>
          <p:spPr bwMode="auto">
            <a:xfrm>
              <a:off x="2078" y="1056"/>
              <a:ext cx="330" cy="256"/>
            </a:xfrm>
            <a:custGeom>
              <a:avLst/>
              <a:gdLst>
                <a:gd name="T0" fmla="*/ 0 w 330"/>
                <a:gd name="T1" fmla="*/ 256 h 256"/>
                <a:gd name="T2" fmla="*/ 33 w 330"/>
                <a:gd name="T3" fmla="*/ 247 h 256"/>
                <a:gd name="T4" fmla="*/ 82 w 330"/>
                <a:gd name="T5" fmla="*/ 231 h 256"/>
                <a:gd name="T6" fmla="*/ 197 w 330"/>
                <a:gd name="T7" fmla="*/ 165 h 256"/>
                <a:gd name="T8" fmla="*/ 247 w 330"/>
                <a:gd name="T9" fmla="*/ 132 h 256"/>
                <a:gd name="T10" fmla="*/ 321 w 330"/>
                <a:gd name="T11" fmla="*/ 33 h 256"/>
                <a:gd name="T12" fmla="*/ 329 w 330"/>
                <a:gd name="T13" fmla="*/ 0 h 256"/>
                <a:gd name="T14" fmla="*/ 0 60000 65536"/>
                <a:gd name="T15" fmla="*/ 0 60000 65536"/>
                <a:gd name="T16" fmla="*/ 0 60000 65536"/>
                <a:gd name="T17" fmla="*/ 0 60000 65536"/>
                <a:gd name="T18" fmla="*/ 0 60000 65536"/>
                <a:gd name="T19" fmla="*/ 0 60000 65536"/>
                <a:gd name="T20" fmla="*/ 0 60000 65536"/>
                <a:gd name="T21" fmla="*/ 0 w 330"/>
                <a:gd name="T22" fmla="*/ 0 h 256"/>
                <a:gd name="T23" fmla="*/ 330 w 330"/>
                <a:gd name="T24" fmla="*/ 256 h 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0" h="256">
                  <a:moveTo>
                    <a:pt x="0" y="256"/>
                  </a:moveTo>
                  <a:cubicBezTo>
                    <a:pt x="11" y="253"/>
                    <a:pt x="22" y="250"/>
                    <a:pt x="33" y="247"/>
                  </a:cubicBezTo>
                  <a:cubicBezTo>
                    <a:pt x="49" y="242"/>
                    <a:pt x="82" y="231"/>
                    <a:pt x="82" y="231"/>
                  </a:cubicBezTo>
                  <a:cubicBezTo>
                    <a:pt x="119" y="206"/>
                    <a:pt x="158" y="186"/>
                    <a:pt x="197" y="165"/>
                  </a:cubicBezTo>
                  <a:cubicBezTo>
                    <a:pt x="214" y="155"/>
                    <a:pt x="247" y="132"/>
                    <a:pt x="247" y="132"/>
                  </a:cubicBezTo>
                  <a:cubicBezTo>
                    <a:pt x="272" y="94"/>
                    <a:pt x="290" y="64"/>
                    <a:pt x="321" y="33"/>
                  </a:cubicBezTo>
                  <a:cubicBezTo>
                    <a:pt x="330" y="6"/>
                    <a:pt x="329" y="17"/>
                    <a:pt x="329" y="0"/>
                  </a:cubicBezTo>
                </a:path>
              </a:pathLst>
            </a:custGeom>
            <a:noFill/>
            <a:ln w="28575">
              <a:solidFill>
                <a:srgbClr val="66FF33"/>
              </a:solidFill>
              <a:round/>
              <a:headEnd/>
              <a:tailEnd/>
            </a:ln>
          </p:spPr>
          <p:txBody>
            <a:bodyPr/>
            <a:lstStyle/>
            <a:p>
              <a:endParaRPr lang="en-US"/>
            </a:p>
          </p:txBody>
        </p:sp>
        <p:sp>
          <p:nvSpPr>
            <p:cNvPr id="16425" name="Freeform 39"/>
            <p:cNvSpPr>
              <a:spLocks/>
            </p:cNvSpPr>
            <p:nvPr/>
          </p:nvSpPr>
          <p:spPr bwMode="auto">
            <a:xfrm>
              <a:off x="2432" y="926"/>
              <a:ext cx="658" cy="130"/>
            </a:xfrm>
            <a:custGeom>
              <a:avLst/>
              <a:gdLst>
                <a:gd name="T0" fmla="*/ 0 w 658"/>
                <a:gd name="T1" fmla="*/ 130 h 130"/>
                <a:gd name="T2" fmla="*/ 24 w 658"/>
                <a:gd name="T3" fmla="*/ 105 h 130"/>
                <a:gd name="T4" fmla="*/ 74 w 658"/>
                <a:gd name="T5" fmla="*/ 89 h 130"/>
                <a:gd name="T6" fmla="*/ 378 w 658"/>
                <a:gd name="T7" fmla="*/ 64 h 130"/>
                <a:gd name="T8" fmla="*/ 386 w 658"/>
                <a:gd name="T9" fmla="*/ 39 h 130"/>
                <a:gd name="T10" fmla="*/ 411 w 658"/>
                <a:gd name="T11" fmla="*/ 31 h 130"/>
                <a:gd name="T12" fmla="*/ 584 w 658"/>
                <a:gd name="T13" fmla="*/ 64 h 130"/>
                <a:gd name="T14" fmla="*/ 600 w 658"/>
                <a:gd name="T15" fmla="*/ 81 h 130"/>
                <a:gd name="T16" fmla="*/ 658 w 658"/>
                <a:gd name="T17" fmla="*/ 114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8"/>
                <a:gd name="T28" fmla="*/ 0 h 130"/>
                <a:gd name="T29" fmla="*/ 658 w 65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8" h="130">
                  <a:moveTo>
                    <a:pt x="0" y="130"/>
                  </a:moveTo>
                  <a:cubicBezTo>
                    <a:pt x="8" y="122"/>
                    <a:pt x="14" y="111"/>
                    <a:pt x="24" y="105"/>
                  </a:cubicBezTo>
                  <a:cubicBezTo>
                    <a:pt x="39" y="97"/>
                    <a:pt x="74" y="89"/>
                    <a:pt x="74" y="89"/>
                  </a:cubicBezTo>
                  <a:cubicBezTo>
                    <a:pt x="158" y="0"/>
                    <a:pt x="56" y="100"/>
                    <a:pt x="378" y="64"/>
                  </a:cubicBezTo>
                  <a:cubicBezTo>
                    <a:pt x="387" y="63"/>
                    <a:pt x="380" y="45"/>
                    <a:pt x="386" y="39"/>
                  </a:cubicBezTo>
                  <a:cubicBezTo>
                    <a:pt x="392" y="33"/>
                    <a:pt x="403" y="34"/>
                    <a:pt x="411" y="31"/>
                  </a:cubicBezTo>
                  <a:cubicBezTo>
                    <a:pt x="469" y="42"/>
                    <a:pt x="526" y="53"/>
                    <a:pt x="584" y="64"/>
                  </a:cubicBezTo>
                  <a:cubicBezTo>
                    <a:pt x="589" y="70"/>
                    <a:pt x="593" y="77"/>
                    <a:pt x="600" y="81"/>
                  </a:cubicBezTo>
                  <a:cubicBezTo>
                    <a:pt x="617" y="90"/>
                    <a:pt x="658" y="85"/>
                    <a:pt x="658" y="114"/>
                  </a:cubicBezTo>
                </a:path>
              </a:pathLst>
            </a:custGeom>
            <a:noFill/>
            <a:ln w="28575">
              <a:solidFill>
                <a:srgbClr val="66FF33"/>
              </a:solidFill>
              <a:round/>
              <a:headEnd/>
              <a:tailEnd/>
            </a:ln>
          </p:spPr>
          <p:txBody>
            <a:bodyPr/>
            <a:lstStyle/>
            <a:p>
              <a:endParaRPr lang="en-US"/>
            </a:p>
          </p:txBody>
        </p:sp>
        <p:sp>
          <p:nvSpPr>
            <p:cNvPr id="16426" name="Freeform 40"/>
            <p:cNvSpPr>
              <a:spLocks/>
            </p:cNvSpPr>
            <p:nvPr/>
          </p:nvSpPr>
          <p:spPr bwMode="auto">
            <a:xfrm>
              <a:off x="2364" y="987"/>
              <a:ext cx="51" cy="74"/>
            </a:xfrm>
            <a:custGeom>
              <a:avLst/>
              <a:gdLst>
                <a:gd name="T0" fmla="*/ 51 w 51"/>
                <a:gd name="T1" fmla="*/ 74 h 74"/>
                <a:gd name="T2" fmla="*/ 35 w 51"/>
                <a:gd name="T3" fmla="*/ 50 h 74"/>
                <a:gd name="T4" fmla="*/ 10 w 51"/>
                <a:gd name="T5" fmla="*/ 42 h 74"/>
                <a:gd name="T6" fmla="*/ 2 w 51"/>
                <a:gd name="T7" fmla="*/ 0 h 74"/>
                <a:gd name="T8" fmla="*/ 0 60000 65536"/>
                <a:gd name="T9" fmla="*/ 0 60000 65536"/>
                <a:gd name="T10" fmla="*/ 0 60000 65536"/>
                <a:gd name="T11" fmla="*/ 0 60000 65536"/>
                <a:gd name="T12" fmla="*/ 0 w 51"/>
                <a:gd name="T13" fmla="*/ 0 h 74"/>
                <a:gd name="T14" fmla="*/ 51 w 51"/>
                <a:gd name="T15" fmla="*/ 74 h 74"/>
              </a:gdLst>
              <a:ahLst/>
              <a:cxnLst>
                <a:cxn ang="T8">
                  <a:pos x="T0" y="T1"/>
                </a:cxn>
                <a:cxn ang="T9">
                  <a:pos x="T2" y="T3"/>
                </a:cxn>
                <a:cxn ang="T10">
                  <a:pos x="T4" y="T5"/>
                </a:cxn>
                <a:cxn ang="T11">
                  <a:pos x="T6" y="T7"/>
                </a:cxn>
              </a:cxnLst>
              <a:rect l="T12" t="T13" r="T14" b="T15"/>
              <a:pathLst>
                <a:path w="51" h="74">
                  <a:moveTo>
                    <a:pt x="51" y="74"/>
                  </a:moveTo>
                  <a:cubicBezTo>
                    <a:pt x="46" y="66"/>
                    <a:pt x="43" y="56"/>
                    <a:pt x="35" y="50"/>
                  </a:cubicBezTo>
                  <a:cubicBezTo>
                    <a:pt x="28" y="45"/>
                    <a:pt x="16" y="48"/>
                    <a:pt x="10" y="42"/>
                  </a:cubicBezTo>
                  <a:cubicBezTo>
                    <a:pt x="0" y="32"/>
                    <a:pt x="2" y="12"/>
                    <a:pt x="2" y="0"/>
                  </a:cubicBezTo>
                </a:path>
              </a:pathLst>
            </a:custGeom>
            <a:noFill/>
            <a:ln w="28575">
              <a:solidFill>
                <a:srgbClr val="66FF33"/>
              </a:solidFill>
              <a:round/>
              <a:headEnd/>
              <a:tailEnd/>
            </a:ln>
          </p:spPr>
          <p:txBody>
            <a:bodyPr/>
            <a:lstStyle/>
            <a:p>
              <a:endParaRPr lang="en-US"/>
            </a:p>
          </p:txBody>
        </p:sp>
        <p:sp>
          <p:nvSpPr>
            <p:cNvPr id="16427" name="Oval 41"/>
            <p:cNvSpPr>
              <a:spLocks noChangeArrowheads="1"/>
            </p:cNvSpPr>
            <p:nvPr/>
          </p:nvSpPr>
          <p:spPr bwMode="auto">
            <a:xfrm>
              <a:off x="2400" y="105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28" name="Oval 42"/>
            <p:cNvSpPr>
              <a:spLocks noChangeArrowheads="1"/>
            </p:cNvSpPr>
            <p:nvPr/>
          </p:nvSpPr>
          <p:spPr bwMode="auto">
            <a:xfrm>
              <a:off x="2736" y="958"/>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29" name="Freeform 43"/>
            <p:cNvSpPr>
              <a:spLocks/>
            </p:cNvSpPr>
            <p:nvPr/>
          </p:nvSpPr>
          <p:spPr bwMode="auto">
            <a:xfrm>
              <a:off x="3022" y="1037"/>
              <a:ext cx="37" cy="271"/>
            </a:xfrm>
            <a:custGeom>
              <a:avLst/>
              <a:gdLst>
                <a:gd name="T0" fmla="*/ 27 w 37"/>
                <a:gd name="T1" fmla="*/ 271 h 271"/>
                <a:gd name="T2" fmla="*/ 18 w 37"/>
                <a:gd name="T3" fmla="*/ 33 h 271"/>
                <a:gd name="T4" fmla="*/ 35 w 37"/>
                <a:gd name="T5" fmla="*/ 16 h 271"/>
                <a:gd name="T6" fmla="*/ 35 w 37"/>
                <a:gd name="T7" fmla="*/ 0 h 271"/>
                <a:gd name="T8" fmla="*/ 0 60000 65536"/>
                <a:gd name="T9" fmla="*/ 0 60000 65536"/>
                <a:gd name="T10" fmla="*/ 0 60000 65536"/>
                <a:gd name="T11" fmla="*/ 0 60000 65536"/>
                <a:gd name="T12" fmla="*/ 0 w 37"/>
                <a:gd name="T13" fmla="*/ 0 h 271"/>
                <a:gd name="T14" fmla="*/ 37 w 37"/>
                <a:gd name="T15" fmla="*/ 271 h 271"/>
              </a:gdLst>
              <a:ahLst/>
              <a:cxnLst>
                <a:cxn ang="T8">
                  <a:pos x="T0" y="T1"/>
                </a:cxn>
                <a:cxn ang="T9">
                  <a:pos x="T2" y="T3"/>
                </a:cxn>
                <a:cxn ang="T10">
                  <a:pos x="T4" y="T5"/>
                </a:cxn>
                <a:cxn ang="T11">
                  <a:pos x="T6" y="T7"/>
                </a:cxn>
              </a:cxnLst>
              <a:rect l="T12" t="T13" r="T14" b="T15"/>
              <a:pathLst>
                <a:path w="37" h="271">
                  <a:moveTo>
                    <a:pt x="27" y="271"/>
                  </a:moveTo>
                  <a:cubicBezTo>
                    <a:pt x="12" y="173"/>
                    <a:pt x="0" y="158"/>
                    <a:pt x="18" y="33"/>
                  </a:cubicBezTo>
                  <a:cubicBezTo>
                    <a:pt x="19" y="25"/>
                    <a:pt x="31" y="23"/>
                    <a:pt x="35" y="16"/>
                  </a:cubicBezTo>
                  <a:cubicBezTo>
                    <a:pt x="37" y="11"/>
                    <a:pt x="35" y="5"/>
                    <a:pt x="35" y="0"/>
                  </a:cubicBezTo>
                </a:path>
              </a:pathLst>
            </a:custGeom>
            <a:noFill/>
            <a:ln w="28575">
              <a:solidFill>
                <a:srgbClr val="66FF33"/>
              </a:solidFill>
              <a:round/>
              <a:headEnd/>
              <a:tailEnd/>
            </a:ln>
          </p:spPr>
          <p:txBody>
            <a:bodyPr/>
            <a:lstStyle/>
            <a:p>
              <a:endParaRPr lang="en-US"/>
            </a:p>
          </p:txBody>
        </p:sp>
        <p:sp>
          <p:nvSpPr>
            <p:cNvPr id="16430" name="Freeform 44"/>
            <p:cNvSpPr>
              <a:spLocks/>
            </p:cNvSpPr>
            <p:nvPr/>
          </p:nvSpPr>
          <p:spPr bwMode="auto">
            <a:xfrm>
              <a:off x="3057" y="1008"/>
              <a:ext cx="255" cy="48"/>
            </a:xfrm>
            <a:custGeom>
              <a:avLst/>
              <a:gdLst>
                <a:gd name="T0" fmla="*/ 0 w 271"/>
                <a:gd name="T1" fmla="*/ 0 h 58"/>
                <a:gd name="T2" fmla="*/ 24 w 271"/>
                <a:gd name="T3" fmla="*/ 2 h 58"/>
                <a:gd name="T4" fmla="*/ 53 w 271"/>
                <a:gd name="T5" fmla="*/ 2 h 58"/>
                <a:gd name="T6" fmla="*/ 61 w 271"/>
                <a:gd name="T7" fmla="*/ 2 h 58"/>
                <a:gd name="T8" fmla="*/ 65 w 271"/>
                <a:gd name="T9" fmla="*/ 2 h 58"/>
                <a:gd name="T10" fmla="*/ 83 w 271"/>
                <a:gd name="T11" fmla="*/ 2 h 58"/>
                <a:gd name="T12" fmla="*/ 91 w 271"/>
                <a:gd name="T13" fmla="*/ 2 h 58"/>
                <a:gd name="T14" fmla="*/ 0 60000 65536"/>
                <a:gd name="T15" fmla="*/ 0 60000 65536"/>
                <a:gd name="T16" fmla="*/ 0 60000 65536"/>
                <a:gd name="T17" fmla="*/ 0 60000 65536"/>
                <a:gd name="T18" fmla="*/ 0 60000 65536"/>
                <a:gd name="T19" fmla="*/ 0 60000 65536"/>
                <a:gd name="T20" fmla="*/ 0 60000 65536"/>
                <a:gd name="T21" fmla="*/ 0 w 271"/>
                <a:gd name="T22" fmla="*/ 0 h 58"/>
                <a:gd name="T23" fmla="*/ 271 w 27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 h="58">
                  <a:moveTo>
                    <a:pt x="0" y="0"/>
                  </a:moveTo>
                  <a:cubicBezTo>
                    <a:pt x="56" y="38"/>
                    <a:pt x="30" y="39"/>
                    <a:pt x="74" y="25"/>
                  </a:cubicBezTo>
                  <a:cubicBezTo>
                    <a:pt x="127" y="35"/>
                    <a:pt x="113" y="44"/>
                    <a:pt x="156" y="58"/>
                  </a:cubicBezTo>
                  <a:cubicBezTo>
                    <a:pt x="164" y="55"/>
                    <a:pt x="174" y="55"/>
                    <a:pt x="181" y="50"/>
                  </a:cubicBezTo>
                  <a:cubicBezTo>
                    <a:pt x="188" y="46"/>
                    <a:pt x="190" y="36"/>
                    <a:pt x="197" y="33"/>
                  </a:cubicBezTo>
                  <a:cubicBezTo>
                    <a:pt x="213" y="25"/>
                    <a:pt x="230" y="22"/>
                    <a:pt x="247" y="17"/>
                  </a:cubicBezTo>
                  <a:cubicBezTo>
                    <a:pt x="255" y="14"/>
                    <a:pt x="271" y="9"/>
                    <a:pt x="271" y="9"/>
                  </a:cubicBezTo>
                </a:path>
              </a:pathLst>
            </a:custGeom>
            <a:noFill/>
            <a:ln w="12700">
              <a:solidFill>
                <a:srgbClr val="B64926"/>
              </a:solidFill>
              <a:round/>
              <a:headEnd/>
              <a:tailEnd/>
            </a:ln>
          </p:spPr>
          <p:txBody>
            <a:bodyPr/>
            <a:lstStyle/>
            <a:p>
              <a:endParaRPr lang="en-US"/>
            </a:p>
          </p:txBody>
        </p:sp>
        <p:sp>
          <p:nvSpPr>
            <p:cNvPr id="16431" name="Freeform 45"/>
            <p:cNvSpPr>
              <a:spLocks/>
            </p:cNvSpPr>
            <p:nvPr/>
          </p:nvSpPr>
          <p:spPr bwMode="auto">
            <a:xfrm>
              <a:off x="1798" y="1185"/>
              <a:ext cx="1" cy="115"/>
            </a:xfrm>
            <a:custGeom>
              <a:avLst/>
              <a:gdLst>
                <a:gd name="T0" fmla="*/ 0 w 1"/>
                <a:gd name="T1" fmla="*/ 115 h 115"/>
                <a:gd name="T2" fmla="*/ 0 w 1"/>
                <a:gd name="T3" fmla="*/ 0 h 115"/>
                <a:gd name="T4" fmla="*/ 0 60000 65536"/>
                <a:gd name="T5" fmla="*/ 0 60000 65536"/>
                <a:gd name="T6" fmla="*/ 0 w 1"/>
                <a:gd name="T7" fmla="*/ 0 h 115"/>
                <a:gd name="T8" fmla="*/ 1 w 1"/>
                <a:gd name="T9" fmla="*/ 115 h 115"/>
              </a:gdLst>
              <a:ahLst/>
              <a:cxnLst>
                <a:cxn ang="T4">
                  <a:pos x="T0" y="T1"/>
                </a:cxn>
                <a:cxn ang="T5">
                  <a:pos x="T2" y="T3"/>
                </a:cxn>
              </a:cxnLst>
              <a:rect l="T6" t="T7" r="T8" b="T9"/>
              <a:pathLst>
                <a:path w="1" h="115">
                  <a:moveTo>
                    <a:pt x="0" y="115"/>
                  </a:moveTo>
                  <a:cubicBezTo>
                    <a:pt x="0" y="77"/>
                    <a:pt x="0" y="38"/>
                    <a:pt x="0" y="0"/>
                  </a:cubicBezTo>
                </a:path>
              </a:pathLst>
            </a:custGeom>
            <a:noFill/>
            <a:ln w="28575">
              <a:solidFill>
                <a:srgbClr val="66FF33"/>
              </a:solidFill>
              <a:round/>
              <a:headEnd/>
              <a:tailEnd/>
            </a:ln>
          </p:spPr>
          <p:txBody>
            <a:bodyPr/>
            <a:lstStyle/>
            <a:p>
              <a:endParaRPr lang="en-US"/>
            </a:p>
          </p:txBody>
        </p:sp>
        <p:sp>
          <p:nvSpPr>
            <p:cNvPr id="16432" name="Oval 46"/>
            <p:cNvSpPr>
              <a:spLocks noChangeArrowheads="1"/>
            </p:cNvSpPr>
            <p:nvPr/>
          </p:nvSpPr>
          <p:spPr bwMode="auto">
            <a:xfrm>
              <a:off x="912" y="187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33" name="Freeform 47"/>
            <p:cNvSpPr>
              <a:spLocks/>
            </p:cNvSpPr>
            <p:nvPr/>
          </p:nvSpPr>
          <p:spPr bwMode="auto">
            <a:xfrm>
              <a:off x="2624" y="1656"/>
              <a:ext cx="136" cy="1"/>
            </a:xfrm>
            <a:custGeom>
              <a:avLst/>
              <a:gdLst>
                <a:gd name="T0" fmla="*/ 0 w 136"/>
                <a:gd name="T1" fmla="*/ 0 h 1"/>
                <a:gd name="T2" fmla="*/ 136 w 136"/>
                <a:gd name="T3" fmla="*/ 0 h 1"/>
                <a:gd name="T4" fmla="*/ 0 60000 65536"/>
                <a:gd name="T5" fmla="*/ 0 60000 65536"/>
                <a:gd name="T6" fmla="*/ 0 w 136"/>
                <a:gd name="T7" fmla="*/ 0 h 1"/>
                <a:gd name="T8" fmla="*/ 136 w 136"/>
                <a:gd name="T9" fmla="*/ 1 h 1"/>
              </a:gdLst>
              <a:ahLst/>
              <a:cxnLst>
                <a:cxn ang="T4">
                  <a:pos x="T0" y="T1"/>
                </a:cxn>
                <a:cxn ang="T5">
                  <a:pos x="T2" y="T3"/>
                </a:cxn>
              </a:cxnLst>
              <a:rect l="T6" t="T7" r="T8" b="T9"/>
              <a:pathLst>
                <a:path w="136" h="1">
                  <a:moveTo>
                    <a:pt x="0" y="0"/>
                  </a:moveTo>
                  <a:cubicBezTo>
                    <a:pt x="45" y="0"/>
                    <a:pt x="91" y="0"/>
                    <a:pt x="136" y="0"/>
                  </a:cubicBezTo>
                </a:path>
              </a:pathLst>
            </a:custGeom>
            <a:noFill/>
            <a:ln w="12700">
              <a:solidFill>
                <a:srgbClr val="B64926"/>
              </a:solidFill>
              <a:round/>
              <a:headEnd/>
              <a:tailEnd/>
            </a:ln>
          </p:spPr>
          <p:txBody>
            <a:bodyPr/>
            <a:lstStyle/>
            <a:p>
              <a:endParaRPr lang="en-US"/>
            </a:p>
          </p:txBody>
        </p:sp>
        <p:sp>
          <p:nvSpPr>
            <p:cNvPr id="16434" name="Freeform 48"/>
            <p:cNvSpPr>
              <a:spLocks/>
            </p:cNvSpPr>
            <p:nvPr/>
          </p:nvSpPr>
          <p:spPr bwMode="auto">
            <a:xfrm>
              <a:off x="2776" y="1464"/>
              <a:ext cx="144" cy="176"/>
            </a:xfrm>
            <a:custGeom>
              <a:avLst/>
              <a:gdLst>
                <a:gd name="T0" fmla="*/ 0 w 144"/>
                <a:gd name="T1" fmla="*/ 176 h 176"/>
                <a:gd name="T2" fmla="*/ 40 w 144"/>
                <a:gd name="T3" fmla="*/ 120 h 176"/>
                <a:gd name="T4" fmla="*/ 64 w 144"/>
                <a:gd name="T5" fmla="*/ 96 h 176"/>
                <a:gd name="T6" fmla="*/ 120 w 144"/>
                <a:gd name="T7" fmla="*/ 32 h 176"/>
                <a:gd name="T8" fmla="*/ 144 w 144"/>
                <a:gd name="T9" fmla="*/ 0 h 176"/>
                <a:gd name="T10" fmla="*/ 0 60000 65536"/>
                <a:gd name="T11" fmla="*/ 0 60000 65536"/>
                <a:gd name="T12" fmla="*/ 0 60000 65536"/>
                <a:gd name="T13" fmla="*/ 0 60000 65536"/>
                <a:gd name="T14" fmla="*/ 0 60000 65536"/>
                <a:gd name="T15" fmla="*/ 0 w 144"/>
                <a:gd name="T16" fmla="*/ 0 h 176"/>
                <a:gd name="T17" fmla="*/ 144 w 144"/>
                <a:gd name="T18" fmla="*/ 176 h 176"/>
              </a:gdLst>
              <a:ahLst/>
              <a:cxnLst>
                <a:cxn ang="T10">
                  <a:pos x="T0" y="T1"/>
                </a:cxn>
                <a:cxn ang="T11">
                  <a:pos x="T2" y="T3"/>
                </a:cxn>
                <a:cxn ang="T12">
                  <a:pos x="T4" y="T5"/>
                </a:cxn>
                <a:cxn ang="T13">
                  <a:pos x="T6" y="T7"/>
                </a:cxn>
                <a:cxn ang="T14">
                  <a:pos x="T8" y="T9"/>
                </a:cxn>
              </a:cxnLst>
              <a:rect l="T15" t="T16" r="T17" b="T18"/>
              <a:pathLst>
                <a:path w="144" h="176">
                  <a:moveTo>
                    <a:pt x="0" y="176"/>
                  </a:moveTo>
                  <a:cubicBezTo>
                    <a:pt x="40" y="163"/>
                    <a:pt x="21" y="176"/>
                    <a:pt x="40" y="120"/>
                  </a:cubicBezTo>
                  <a:cubicBezTo>
                    <a:pt x="44" y="109"/>
                    <a:pt x="56" y="104"/>
                    <a:pt x="64" y="96"/>
                  </a:cubicBezTo>
                  <a:cubicBezTo>
                    <a:pt x="75" y="64"/>
                    <a:pt x="92" y="51"/>
                    <a:pt x="120" y="32"/>
                  </a:cubicBezTo>
                  <a:cubicBezTo>
                    <a:pt x="138" y="5"/>
                    <a:pt x="129" y="15"/>
                    <a:pt x="144" y="0"/>
                  </a:cubicBezTo>
                </a:path>
              </a:pathLst>
            </a:custGeom>
            <a:noFill/>
            <a:ln w="28575">
              <a:solidFill>
                <a:srgbClr val="B64926"/>
              </a:solidFill>
              <a:round/>
              <a:headEnd/>
              <a:tailEnd/>
            </a:ln>
          </p:spPr>
          <p:txBody>
            <a:bodyPr/>
            <a:lstStyle/>
            <a:p>
              <a:endParaRPr lang="en-US"/>
            </a:p>
          </p:txBody>
        </p:sp>
        <p:sp>
          <p:nvSpPr>
            <p:cNvPr id="16435" name="Freeform 49"/>
            <p:cNvSpPr>
              <a:spLocks/>
            </p:cNvSpPr>
            <p:nvPr/>
          </p:nvSpPr>
          <p:spPr bwMode="auto">
            <a:xfrm>
              <a:off x="2960" y="1320"/>
              <a:ext cx="88" cy="120"/>
            </a:xfrm>
            <a:custGeom>
              <a:avLst/>
              <a:gdLst>
                <a:gd name="T0" fmla="*/ 0 w 88"/>
                <a:gd name="T1" fmla="*/ 120 h 120"/>
                <a:gd name="T2" fmla="*/ 48 w 88"/>
                <a:gd name="T3" fmla="*/ 48 h 120"/>
                <a:gd name="T4" fmla="*/ 56 w 88"/>
                <a:gd name="T5" fmla="*/ 24 h 120"/>
                <a:gd name="T6" fmla="*/ 88 w 88"/>
                <a:gd name="T7" fmla="*/ 0 h 120"/>
                <a:gd name="T8" fmla="*/ 0 60000 65536"/>
                <a:gd name="T9" fmla="*/ 0 60000 65536"/>
                <a:gd name="T10" fmla="*/ 0 60000 65536"/>
                <a:gd name="T11" fmla="*/ 0 60000 65536"/>
                <a:gd name="T12" fmla="*/ 0 w 88"/>
                <a:gd name="T13" fmla="*/ 0 h 120"/>
                <a:gd name="T14" fmla="*/ 88 w 88"/>
                <a:gd name="T15" fmla="*/ 120 h 120"/>
              </a:gdLst>
              <a:ahLst/>
              <a:cxnLst>
                <a:cxn ang="T8">
                  <a:pos x="T0" y="T1"/>
                </a:cxn>
                <a:cxn ang="T9">
                  <a:pos x="T2" y="T3"/>
                </a:cxn>
                <a:cxn ang="T10">
                  <a:pos x="T4" y="T5"/>
                </a:cxn>
                <a:cxn ang="T11">
                  <a:pos x="T6" y="T7"/>
                </a:cxn>
              </a:cxnLst>
              <a:rect l="T12" t="T13" r="T14" b="T15"/>
              <a:pathLst>
                <a:path w="88" h="120">
                  <a:moveTo>
                    <a:pt x="0" y="120"/>
                  </a:moveTo>
                  <a:cubicBezTo>
                    <a:pt x="16" y="96"/>
                    <a:pt x="32" y="72"/>
                    <a:pt x="48" y="48"/>
                  </a:cubicBezTo>
                  <a:cubicBezTo>
                    <a:pt x="53" y="41"/>
                    <a:pt x="51" y="31"/>
                    <a:pt x="56" y="24"/>
                  </a:cubicBezTo>
                  <a:cubicBezTo>
                    <a:pt x="64" y="14"/>
                    <a:pt x="79" y="9"/>
                    <a:pt x="88" y="0"/>
                  </a:cubicBezTo>
                </a:path>
              </a:pathLst>
            </a:custGeom>
            <a:noFill/>
            <a:ln w="28575">
              <a:solidFill>
                <a:srgbClr val="66FF33"/>
              </a:solidFill>
              <a:round/>
              <a:headEnd/>
              <a:tailEnd/>
            </a:ln>
          </p:spPr>
          <p:txBody>
            <a:bodyPr/>
            <a:lstStyle/>
            <a:p>
              <a:endParaRPr lang="en-US"/>
            </a:p>
          </p:txBody>
        </p:sp>
        <p:sp>
          <p:nvSpPr>
            <p:cNvPr id="16436" name="Oval 50"/>
            <p:cNvSpPr>
              <a:spLocks noChangeArrowheads="1"/>
            </p:cNvSpPr>
            <p:nvPr/>
          </p:nvSpPr>
          <p:spPr bwMode="auto">
            <a:xfrm>
              <a:off x="3024" y="129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37" name="Freeform 51"/>
            <p:cNvSpPr>
              <a:spLocks/>
            </p:cNvSpPr>
            <p:nvPr/>
          </p:nvSpPr>
          <p:spPr bwMode="auto">
            <a:xfrm>
              <a:off x="2720" y="1992"/>
              <a:ext cx="128" cy="32"/>
            </a:xfrm>
            <a:custGeom>
              <a:avLst/>
              <a:gdLst>
                <a:gd name="T0" fmla="*/ 128 w 128"/>
                <a:gd name="T1" fmla="*/ 32 h 32"/>
                <a:gd name="T2" fmla="*/ 56 w 128"/>
                <a:gd name="T3" fmla="*/ 8 h 32"/>
                <a:gd name="T4" fmla="*/ 0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128" y="32"/>
                  </a:moveTo>
                  <a:cubicBezTo>
                    <a:pt x="104" y="24"/>
                    <a:pt x="80" y="16"/>
                    <a:pt x="56" y="8"/>
                  </a:cubicBezTo>
                  <a:cubicBezTo>
                    <a:pt x="38" y="2"/>
                    <a:pt x="0" y="0"/>
                    <a:pt x="0" y="0"/>
                  </a:cubicBezTo>
                </a:path>
              </a:pathLst>
            </a:custGeom>
            <a:noFill/>
            <a:ln w="12700">
              <a:solidFill>
                <a:srgbClr val="B64926"/>
              </a:solidFill>
              <a:round/>
              <a:headEnd/>
              <a:tailEnd/>
            </a:ln>
          </p:spPr>
          <p:txBody>
            <a:bodyPr/>
            <a:lstStyle/>
            <a:p>
              <a:endParaRPr lang="en-US"/>
            </a:p>
          </p:txBody>
        </p:sp>
        <p:sp>
          <p:nvSpPr>
            <p:cNvPr id="16438" name="Oval 52"/>
            <p:cNvSpPr>
              <a:spLocks noChangeArrowheads="1"/>
            </p:cNvSpPr>
            <p:nvPr/>
          </p:nvSpPr>
          <p:spPr bwMode="auto">
            <a:xfrm>
              <a:off x="2688" y="1726"/>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439" name="Freeform 53"/>
            <p:cNvSpPr>
              <a:spLocks/>
            </p:cNvSpPr>
            <p:nvPr/>
          </p:nvSpPr>
          <p:spPr bwMode="auto">
            <a:xfrm>
              <a:off x="1696" y="1777"/>
              <a:ext cx="224" cy="108"/>
            </a:xfrm>
            <a:custGeom>
              <a:avLst/>
              <a:gdLst>
                <a:gd name="T0" fmla="*/ 0 w 224"/>
                <a:gd name="T1" fmla="*/ 7 h 108"/>
                <a:gd name="T2" fmla="*/ 40 w 224"/>
                <a:gd name="T3" fmla="*/ 39 h 108"/>
                <a:gd name="T4" fmla="*/ 104 w 224"/>
                <a:gd name="T5" fmla="*/ 63 h 108"/>
                <a:gd name="T6" fmla="*/ 224 w 224"/>
                <a:gd name="T7" fmla="*/ 71 h 108"/>
                <a:gd name="T8" fmla="*/ 0 60000 65536"/>
                <a:gd name="T9" fmla="*/ 0 60000 65536"/>
                <a:gd name="T10" fmla="*/ 0 60000 65536"/>
                <a:gd name="T11" fmla="*/ 0 60000 65536"/>
                <a:gd name="T12" fmla="*/ 0 w 224"/>
                <a:gd name="T13" fmla="*/ 0 h 108"/>
                <a:gd name="T14" fmla="*/ 224 w 224"/>
                <a:gd name="T15" fmla="*/ 108 h 108"/>
              </a:gdLst>
              <a:ahLst/>
              <a:cxnLst>
                <a:cxn ang="T8">
                  <a:pos x="T0" y="T1"/>
                </a:cxn>
                <a:cxn ang="T9">
                  <a:pos x="T2" y="T3"/>
                </a:cxn>
                <a:cxn ang="T10">
                  <a:pos x="T4" y="T5"/>
                </a:cxn>
                <a:cxn ang="T11">
                  <a:pos x="T6" y="T7"/>
                </a:cxn>
              </a:cxnLst>
              <a:rect l="T12" t="T13" r="T14" b="T15"/>
              <a:pathLst>
                <a:path w="224" h="108">
                  <a:moveTo>
                    <a:pt x="0" y="7"/>
                  </a:moveTo>
                  <a:cubicBezTo>
                    <a:pt x="66" y="24"/>
                    <a:pt x="8" y="0"/>
                    <a:pt x="40" y="39"/>
                  </a:cubicBezTo>
                  <a:cubicBezTo>
                    <a:pt x="56" y="59"/>
                    <a:pt x="82" y="59"/>
                    <a:pt x="104" y="63"/>
                  </a:cubicBezTo>
                  <a:cubicBezTo>
                    <a:pt x="138" y="86"/>
                    <a:pt x="187" y="108"/>
                    <a:pt x="224" y="71"/>
                  </a:cubicBezTo>
                </a:path>
              </a:pathLst>
            </a:custGeom>
            <a:noFill/>
            <a:ln w="12700">
              <a:solidFill>
                <a:srgbClr val="B64926"/>
              </a:solidFill>
              <a:round/>
              <a:headEnd/>
              <a:tailEnd/>
            </a:ln>
          </p:spPr>
          <p:txBody>
            <a:bodyPr/>
            <a:lstStyle/>
            <a:p>
              <a:endParaRPr lang="en-US"/>
            </a:p>
          </p:txBody>
        </p:sp>
        <p:sp>
          <p:nvSpPr>
            <p:cNvPr id="16440" name="Freeform 54"/>
            <p:cNvSpPr>
              <a:spLocks/>
            </p:cNvSpPr>
            <p:nvPr/>
          </p:nvSpPr>
          <p:spPr bwMode="auto">
            <a:xfrm>
              <a:off x="1440" y="1680"/>
              <a:ext cx="264" cy="48"/>
            </a:xfrm>
            <a:custGeom>
              <a:avLst/>
              <a:gdLst>
                <a:gd name="T0" fmla="*/ 8006 w 216"/>
                <a:gd name="T1" fmla="*/ 1 h 96"/>
                <a:gd name="T2" fmla="*/ 6821 w 216"/>
                <a:gd name="T3" fmla="*/ 1 h 96"/>
                <a:gd name="T4" fmla="*/ 5942 w 216"/>
                <a:gd name="T5" fmla="*/ 1 h 96"/>
                <a:gd name="T6" fmla="*/ 0 w 216"/>
                <a:gd name="T7" fmla="*/ 0 h 96"/>
                <a:gd name="T8" fmla="*/ 0 60000 65536"/>
                <a:gd name="T9" fmla="*/ 0 60000 65536"/>
                <a:gd name="T10" fmla="*/ 0 60000 65536"/>
                <a:gd name="T11" fmla="*/ 0 60000 65536"/>
                <a:gd name="T12" fmla="*/ 0 w 216"/>
                <a:gd name="T13" fmla="*/ 0 h 96"/>
                <a:gd name="T14" fmla="*/ 216 w 216"/>
                <a:gd name="T15" fmla="*/ 96 h 96"/>
              </a:gdLst>
              <a:ahLst/>
              <a:cxnLst>
                <a:cxn ang="T8">
                  <a:pos x="T0" y="T1"/>
                </a:cxn>
                <a:cxn ang="T9">
                  <a:pos x="T2" y="T3"/>
                </a:cxn>
                <a:cxn ang="T10">
                  <a:pos x="T4" y="T5"/>
                </a:cxn>
                <a:cxn ang="T11">
                  <a:pos x="T6" y="T7"/>
                </a:cxn>
              </a:cxnLst>
              <a:rect l="T12" t="T13" r="T14" b="T15"/>
              <a:pathLst>
                <a:path w="216" h="96">
                  <a:moveTo>
                    <a:pt x="216" y="96"/>
                  </a:moveTo>
                  <a:cubicBezTo>
                    <a:pt x="212" y="85"/>
                    <a:pt x="190" y="30"/>
                    <a:pt x="184" y="24"/>
                  </a:cubicBezTo>
                  <a:cubicBezTo>
                    <a:pt x="178" y="18"/>
                    <a:pt x="168" y="19"/>
                    <a:pt x="160" y="16"/>
                  </a:cubicBezTo>
                  <a:cubicBezTo>
                    <a:pt x="104" y="25"/>
                    <a:pt x="52" y="26"/>
                    <a:pt x="0" y="0"/>
                  </a:cubicBezTo>
                </a:path>
              </a:pathLst>
            </a:custGeom>
            <a:noFill/>
            <a:ln w="12700">
              <a:solidFill>
                <a:srgbClr val="B64926"/>
              </a:solidFill>
              <a:round/>
              <a:headEnd/>
              <a:tailEnd/>
            </a:ln>
          </p:spPr>
          <p:txBody>
            <a:bodyPr/>
            <a:lstStyle/>
            <a:p>
              <a:endParaRPr lang="en-US"/>
            </a:p>
          </p:txBody>
        </p:sp>
        <p:sp>
          <p:nvSpPr>
            <p:cNvPr id="16441" name="Freeform 55"/>
            <p:cNvSpPr>
              <a:spLocks/>
            </p:cNvSpPr>
            <p:nvPr/>
          </p:nvSpPr>
          <p:spPr bwMode="auto">
            <a:xfrm>
              <a:off x="1800" y="1328"/>
              <a:ext cx="72" cy="304"/>
            </a:xfrm>
            <a:custGeom>
              <a:avLst/>
              <a:gdLst>
                <a:gd name="T0" fmla="*/ 72 w 72"/>
                <a:gd name="T1" fmla="*/ 304 h 304"/>
                <a:gd name="T2" fmla="*/ 16 w 72"/>
                <a:gd name="T3" fmla="*/ 152 h 304"/>
                <a:gd name="T4" fmla="*/ 0 w 72"/>
                <a:gd name="T5" fmla="*/ 0 h 304"/>
                <a:gd name="T6" fmla="*/ 0 60000 65536"/>
                <a:gd name="T7" fmla="*/ 0 60000 65536"/>
                <a:gd name="T8" fmla="*/ 0 60000 65536"/>
                <a:gd name="T9" fmla="*/ 0 w 72"/>
                <a:gd name="T10" fmla="*/ 0 h 304"/>
                <a:gd name="T11" fmla="*/ 72 w 72"/>
                <a:gd name="T12" fmla="*/ 304 h 304"/>
              </a:gdLst>
              <a:ahLst/>
              <a:cxnLst>
                <a:cxn ang="T6">
                  <a:pos x="T0" y="T1"/>
                </a:cxn>
                <a:cxn ang="T7">
                  <a:pos x="T2" y="T3"/>
                </a:cxn>
                <a:cxn ang="T8">
                  <a:pos x="T4" y="T5"/>
                </a:cxn>
              </a:cxnLst>
              <a:rect l="T9" t="T10" r="T11" b="T12"/>
              <a:pathLst>
                <a:path w="72" h="304">
                  <a:moveTo>
                    <a:pt x="72" y="304"/>
                  </a:moveTo>
                  <a:cubicBezTo>
                    <a:pt x="41" y="258"/>
                    <a:pt x="48" y="200"/>
                    <a:pt x="16" y="152"/>
                  </a:cubicBezTo>
                  <a:cubicBezTo>
                    <a:pt x="8" y="93"/>
                    <a:pt x="0" y="62"/>
                    <a:pt x="0" y="0"/>
                  </a:cubicBezTo>
                </a:path>
              </a:pathLst>
            </a:custGeom>
            <a:noFill/>
            <a:ln w="28575">
              <a:solidFill>
                <a:srgbClr val="66FF33"/>
              </a:solidFill>
              <a:round/>
              <a:headEnd/>
              <a:tailEnd/>
            </a:ln>
          </p:spPr>
          <p:txBody>
            <a:bodyPr/>
            <a:lstStyle/>
            <a:p>
              <a:endParaRPr lang="en-US"/>
            </a:p>
          </p:txBody>
        </p:sp>
        <p:sp>
          <p:nvSpPr>
            <p:cNvPr id="16442" name="Freeform 56"/>
            <p:cNvSpPr>
              <a:spLocks/>
            </p:cNvSpPr>
            <p:nvPr/>
          </p:nvSpPr>
          <p:spPr bwMode="auto">
            <a:xfrm>
              <a:off x="1680" y="1288"/>
              <a:ext cx="116" cy="488"/>
            </a:xfrm>
            <a:custGeom>
              <a:avLst/>
              <a:gdLst>
                <a:gd name="T0" fmla="*/ 20 w 116"/>
                <a:gd name="T1" fmla="*/ 488 h 488"/>
                <a:gd name="T2" fmla="*/ 4 w 116"/>
                <a:gd name="T3" fmla="*/ 464 h 488"/>
                <a:gd name="T4" fmla="*/ 52 w 116"/>
                <a:gd name="T5" fmla="*/ 352 h 488"/>
                <a:gd name="T6" fmla="*/ 60 w 116"/>
                <a:gd name="T7" fmla="*/ 128 h 488"/>
                <a:gd name="T8" fmla="*/ 92 w 116"/>
                <a:gd name="T9" fmla="*/ 48 h 488"/>
                <a:gd name="T10" fmla="*/ 116 w 116"/>
                <a:gd name="T11" fmla="*/ 0 h 488"/>
                <a:gd name="T12" fmla="*/ 0 60000 65536"/>
                <a:gd name="T13" fmla="*/ 0 60000 65536"/>
                <a:gd name="T14" fmla="*/ 0 60000 65536"/>
                <a:gd name="T15" fmla="*/ 0 60000 65536"/>
                <a:gd name="T16" fmla="*/ 0 60000 65536"/>
                <a:gd name="T17" fmla="*/ 0 60000 65536"/>
                <a:gd name="T18" fmla="*/ 0 w 116"/>
                <a:gd name="T19" fmla="*/ 0 h 488"/>
                <a:gd name="T20" fmla="*/ 116 w 116"/>
                <a:gd name="T21" fmla="*/ 488 h 488"/>
              </a:gdLst>
              <a:ahLst/>
              <a:cxnLst>
                <a:cxn ang="T12">
                  <a:pos x="T0" y="T1"/>
                </a:cxn>
                <a:cxn ang="T13">
                  <a:pos x="T2" y="T3"/>
                </a:cxn>
                <a:cxn ang="T14">
                  <a:pos x="T4" y="T5"/>
                </a:cxn>
                <a:cxn ang="T15">
                  <a:pos x="T6" y="T7"/>
                </a:cxn>
                <a:cxn ang="T16">
                  <a:pos x="T8" y="T9"/>
                </a:cxn>
                <a:cxn ang="T17">
                  <a:pos x="T10" y="T11"/>
                </a:cxn>
              </a:cxnLst>
              <a:rect l="T18" t="T19" r="T20" b="T21"/>
              <a:pathLst>
                <a:path w="116" h="488">
                  <a:moveTo>
                    <a:pt x="20" y="488"/>
                  </a:moveTo>
                  <a:cubicBezTo>
                    <a:pt x="15" y="480"/>
                    <a:pt x="5" y="474"/>
                    <a:pt x="4" y="464"/>
                  </a:cubicBezTo>
                  <a:cubicBezTo>
                    <a:pt x="0" y="431"/>
                    <a:pt x="34" y="379"/>
                    <a:pt x="52" y="352"/>
                  </a:cubicBezTo>
                  <a:cubicBezTo>
                    <a:pt x="55" y="277"/>
                    <a:pt x="53" y="202"/>
                    <a:pt x="60" y="128"/>
                  </a:cubicBezTo>
                  <a:cubicBezTo>
                    <a:pt x="60" y="128"/>
                    <a:pt x="90" y="55"/>
                    <a:pt x="92" y="48"/>
                  </a:cubicBezTo>
                  <a:cubicBezTo>
                    <a:pt x="97" y="31"/>
                    <a:pt x="116" y="0"/>
                    <a:pt x="116" y="0"/>
                  </a:cubicBezTo>
                </a:path>
              </a:pathLst>
            </a:custGeom>
            <a:noFill/>
            <a:ln w="28575">
              <a:solidFill>
                <a:srgbClr val="66FF33"/>
              </a:solidFill>
              <a:round/>
              <a:headEnd/>
              <a:tailEnd/>
            </a:ln>
          </p:spPr>
          <p:txBody>
            <a:bodyPr/>
            <a:lstStyle/>
            <a:p>
              <a:endParaRPr lang="en-US"/>
            </a:p>
          </p:txBody>
        </p:sp>
        <p:sp>
          <p:nvSpPr>
            <p:cNvPr id="16443" name="Oval 57"/>
            <p:cNvSpPr>
              <a:spLocks noChangeArrowheads="1"/>
            </p:cNvSpPr>
            <p:nvPr/>
          </p:nvSpPr>
          <p:spPr bwMode="auto">
            <a:xfrm>
              <a:off x="1776" y="129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44" name="Freeform 58"/>
            <p:cNvSpPr>
              <a:spLocks/>
            </p:cNvSpPr>
            <p:nvPr/>
          </p:nvSpPr>
          <p:spPr bwMode="auto">
            <a:xfrm>
              <a:off x="1512" y="1776"/>
              <a:ext cx="176" cy="216"/>
            </a:xfrm>
            <a:custGeom>
              <a:avLst/>
              <a:gdLst>
                <a:gd name="T0" fmla="*/ 176 w 176"/>
                <a:gd name="T1" fmla="*/ 0 h 216"/>
                <a:gd name="T2" fmla="*/ 168 w 176"/>
                <a:gd name="T3" fmla="*/ 56 h 216"/>
                <a:gd name="T4" fmla="*/ 96 w 176"/>
                <a:gd name="T5" fmla="*/ 112 h 216"/>
                <a:gd name="T6" fmla="*/ 48 w 176"/>
                <a:gd name="T7" fmla="*/ 176 h 216"/>
                <a:gd name="T8" fmla="*/ 24 w 176"/>
                <a:gd name="T9" fmla="*/ 200 h 216"/>
                <a:gd name="T10" fmla="*/ 0 w 176"/>
                <a:gd name="T11" fmla="*/ 216 h 216"/>
                <a:gd name="T12" fmla="*/ 0 60000 65536"/>
                <a:gd name="T13" fmla="*/ 0 60000 65536"/>
                <a:gd name="T14" fmla="*/ 0 60000 65536"/>
                <a:gd name="T15" fmla="*/ 0 60000 65536"/>
                <a:gd name="T16" fmla="*/ 0 60000 65536"/>
                <a:gd name="T17" fmla="*/ 0 60000 65536"/>
                <a:gd name="T18" fmla="*/ 0 w 176"/>
                <a:gd name="T19" fmla="*/ 0 h 216"/>
                <a:gd name="T20" fmla="*/ 176 w 176"/>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176" h="216">
                  <a:moveTo>
                    <a:pt x="176" y="0"/>
                  </a:moveTo>
                  <a:cubicBezTo>
                    <a:pt x="173" y="19"/>
                    <a:pt x="176" y="39"/>
                    <a:pt x="168" y="56"/>
                  </a:cubicBezTo>
                  <a:cubicBezTo>
                    <a:pt x="166" y="61"/>
                    <a:pt x="105" y="106"/>
                    <a:pt x="96" y="112"/>
                  </a:cubicBezTo>
                  <a:cubicBezTo>
                    <a:pt x="87" y="148"/>
                    <a:pt x="84" y="164"/>
                    <a:pt x="48" y="176"/>
                  </a:cubicBezTo>
                  <a:cubicBezTo>
                    <a:pt x="40" y="184"/>
                    <a:pt x="33" y="193"/>
                    <a:pt x="24" y="200"/>
                  </a:cubicBezTo>
                  <a:cubicBezTo>
                    <a:pt x="17" y="206"/>
                    <a:pt x="0" y="216"/>
                    <a:pt x="0" y="216"/>
                  </a:cubicBezTo>
                </a:path>
              </a:pathLst>
            </a:custGeom>
            <a:noFill/>
            <a:ln w="28575">
              <a:solidFill>
                <a:srgbClr val="66FF33"/>
              </a:solidFill>
              <a:round/>
              <a:headEnd/>
              <a:tailEnd/>
            </a:ln>
          </p:spPr>
          <p:txBody>
            <a:bodyPr/>
            <a:lstStyle/>
            <a:p>
              <a:endParaRPr lang="en-US"/>
            </a:p>
          </p:txBody>
        </p:sp>
        <p:sp>
          <p:nvSpPr>
            <p:cNvPr id="16445" name="Freeform 59"/>
            <p:cNvSpPr>
              <a:spLocks/>
            </p:cNvSpPr>
            <p:nvPr/>
          </p:nvSpPr>
          <p:spPr bwMode="auto">
            <a:xfrm>
              <a:off x="1294" y="1752"/>
              <a:ext cx="26" cy="232"/>
            </a:xfrm>
            <a:custGeom>
              <a:avLst/>
              <a:gdLst>
                <a:gd name="T0" fmla="*/ 26 w 26"/>
                <a:gd name="T1" fmla="*/ 232 h 232"/>
                <a:gd name="T2" fmla="*/ 26 w 26"/>
                <a:gd name="T3" fmla="*/ 0 h 232"/>
                <a:gd name="T4" fmla="*/ 0 60000 65536"/>
                <a:gd name="T5" fmla="*/ 0 60000 65536"/>
                <a:gd name="T6" fmla="*/ 0 w 26"/>
                <a:gd name="T7" fmla="*/ 0 h 232"/>
                <a:gd name="T8" fmla="*/ 26 w 26"/>
                <a:gd name="T9" fmla="*/ 232 h 232"/>
              </a:gdLst>
              <a:ahLst/>
              <a:cxnLst>
                <a:cxn ang="T4">
                  <a:pos x="T0" y="T1"/>
                </a:cxn>
                <a:cxn ang="T5">
                  <a:pos x="T2" y="T3"/>
                </a:cxn>
              </a:cxnLst>
              <a:rect l="T6" t="T7" r="T8" b="T9"/>
              <a:pathLst>
                <a:path w="26" h="232">
                  <a:moveTo>
                    <a:pt x="26" y="232"/>
                  </a:moveTo>
                  <a:cubicBezTo>
                    <a:pt x="0" y="154"/>
                    <a:pt x="26" y="81"/>
                    <a:pt x="26" y="0"/>
                  </a:cubicBezTo>
                </a:path>
              </a:pathLst>
            </a:custGeom>
            <a:noFill/>
            <a:ln w="28575">
              <a:solidFill>
                <a:srgbClr val="66FF33"/>
              </a:solidFill>
              <a:round/>
              <a:headEnd/>
              <a:tailEnd/>
            </a:ln>
          </p:spPr>
          <p:txBody>
            <a:bodyPr/>
            <a:lstStyle/>
            <a:p>
              <a:endParaRPr lang="en-US"/>
            </a:p>
          </p:txBody>
        </p:sp>
        <p:sp>
          <p:nvSpPr>
            <p:cNvPr id="16446" name="Oval 60"/>
            <p:cNvSpPr>
              <a:spLocks noChangeArrowheads="1"/>
            </p:cNvSpPr>
            <p:nvPr/>
          </p:nvSpPr>
          <p:spPr bwMode="auto">
            <a:xfrm>
              <a:off x="1296" y="172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47" name="Freeform 61"/>
            <p:cNvSpPr>
              <a:spLocks/>
            </p:cNvSpPr>
            <p:nvPr/>
          </p:nvSpPr>
          <p:spPr bwMode="auto">
            <a:xfrm>
              <a:off x="1304" y="2008"/>
              <a:ext cx="208" cy="59"/>
            </a:xfrm>
            <a:custGeom>
              <a:avLst/>
              <a:gdLst>
                <a:gd name="T0" fmla="*/ 208 w 208"/>
                <a:gd name="T1" fmla="*/ 0 h 59"/>
                <a:gd name="T2" fmla="*/ 104 w 208"/>
                <a:gd name="T3" fmla="*/ 0 h 59"/>
                <a:gd name="T4" fmla="*/ 48 w 208"/>
                <a:gd name="T5" fmla="*/ 8 h 59"/>
                <a:gd name="T6" fmla="*/ 24 w 208"/>
                <a:gd name="T7" fmla="*/ 16 h 59"/>
                <a:gd name="T8" fmla="*/ 0 w 208"/>
                <a:gd name="T9" fmla="*/ 8 h 59"/>
                <a:gd name="T10" fmla="*/ 0 60000 65536"/>
                <a:gd name="T11" fmla="*/ 0 60000 65536"/>
                <a:gd name="T12" fmla="*/ 0 60000 65536"/>
                <a:gd name="T13" fmla="*/ 0 60000 65536"/>
                <a:gd name="T14" fmla="*/ 0 60000 65536"/>
                <a:gd name="T15" fmla="*/ 0 w 208"/>
                <a:gd name="T16" fmla="*/ 0 h 59"/>
                <a:gd name="T17" fmla="*/ 208 w 208"/>
                <a:gd name="T18" fmla="*/ 59 h 59"/>
              </a:gdLst>
              <a:ahLst/>
              <a:cxnLst>
                <a:cxn ang="T10">
                  <a:pos x="T0" y="T1"/>
                </a:cxn>
                <a:cxn ang="T11">
                  <a:pos x="T2" y="T3"/>
                </a:cxn>
                <a:cxn ang="T12">
                  <a:pos x="T4" y="T5"/>
                </a:cxn>
                <a:cxn ang="T13">
                  <a:pos x="T6" y="T7"/>
                </a:cxn>
                <a:cxn ang="T14">
                  <a:pos x="T8" y="T9"/>
                </a:cxn>
              </a:cxnLst>
              <a:rect l="T15" t="T16" r="T17" b="T18"/>
              <a:pathLst>
                <a:path w="208" h="59">
                  <a:moveTo>
                    <a:pt x="208" y="0"/>
                  </a:moveTo>
                  <a:cubicBezTo>
                    <a:pt x="188" y="59"/>
                    <a:pt x="140" y="24"/>
                    <a:pt x="104" y="0"/>
                  </a:cubicBezTo>
                  <a:cubicBezTo>
                    <a:pt x="85" y="3"/>
                    <a:pt x="66" y="4"/>
                    <a:pt x="48" y="8"/>
                  </a:cubicBezTo>
                  <a:cubicBezTo>
                    <a:pt x="40" y="10"/>
                    <a:pt x="32" y="16"/>
                    <a:pt x="24" y="16"/>
                  </a:cubicBezTo>
                  <a:cubicBezTo>
                    <a:pt x="16" y="16"/>
                    <a:pt x="0" y="8"/>
                    <a:pt x="0" y="8"/>
                  </a:cubicBezTo>
                </a:path>
              </a:pathLst>
            </a:custGeom>
            <a:noFill/>
            <a:ln w="12700">
              <a:solidFill>
                <a:srgbClr val="B64926"/>
              </a:solidFill>
              <a:round/>
              <a:headEnd/>
              <a:tailEnd/>
            </a:ln>
          </p:spPr>
          <p:txBody>
            <a:bodyPr/>
            <a:lstStyle/>
            <a:p>
              <a:endParaRPr lang="en-US"/>
            </a:p>
          </p:txBody>
        </p:sp>
        <p:sp>
          <p:nvSpPr>
            <p:cNvPr id="16448" name="Oval 62"/>
            <p:cNvSpPr>
              <a:spLocks noChangeArrowheads="1"/>
            </p:cNvSpPr>
            <p:nvPr/>
          </p:nvSpPr>
          <p:spPr bwMode="auto">
            <a:xfrm>
              <a:off x="1296" y="196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49" name="Freeform 63"/>
            <p:cNvSpPr>
              <a:spLocks/>
            </p:cNvSpPr>
            <p:nvPr/>
          </p:nvSpPr>
          <p:spPr bwMode="auto">
            <a:xfrm>
              <a:off x="3304" y="984"/>
              <a:ext cx="112" cy="120"/>
            </a:xfrm>
            <a:custGeom>
              <a:avLst/>
              <a:gdLst>
                <a:gd name="T0" fmla="*/ 0 w 112"/>
                <a:gd name="T1" fmla="*/ 32 h 120"/>
                <a:gd name="T2" fmla="*/ 24 w 112"/>
                <a:gd name="T3" fmla="*/ 16 h 120"/>
                <a:gd name="T4" fmla="*/ 72 w 112"/>
                <a:gd name="T5" fmla="*/ 0 h 120"/>
                <a:gd name="T6" fmla="*/ 80 w 112"/>
                <a:gd name="T7" fmla="*/ 40 h 120"/>
                <a:gd name="T8" fmla="*/ 112 w 112"/>
                <a:gd name="T9" fmla="*/ 120 h 120"/>
                <a:gd name="T10" fmla="*/ 0 60000 65536"/>
                <a:gd name="T11" fmla="*/ 0 60000 65536"/>
                <a:gd name="T12" fmla="*/ 0 60000 65536"/>
                <a:gd name="T13" fmla="*/ 0 60000 65536"/>
                <a:gd name="T14" fmla="*/ 0 60000 65536"/>
                <a:gd name="T15" fmla="*/ 0 w 112"/>
                <a:gd name="T16" fmla="*/ 0 h 120"/>
                <a:gd name="T17" fmla="*/ 112 w 112"/>
                <a:gd name="T18" fmla="*/ 120 h 120"/>
              </a:gdLst>
              <a:ahLst/>
              <a:cxnLst>
                <a:cxn ang="T10">
                  <a:pos x="T0" y="T1"/>
                </a:cxn>
                <a:cxn ang="T11">
                  <a:pos x="T2" y="T3"/>
                </a:cxn>
                <a:cxn ang="T12">
                  <a:pos x="T4" y="T5"/>
                </a:cxn>
                <a:cxn ang="T13">
                  <a:pos x="T6" y="T7"/>
                </a:cxn>
                <a:cxn ang="T14">
                  <a:pos x="T8" y="T9"/>
                </a:cxn>
              </a:cxnLst>
              <a:rect l="T15" t="T16" r="T17" b="T18"/>
              <a:pathLst>
                <a:path w="112" h="120">
                  <a:moveTo>
                    <a:pt x="0" y="32"/>
                  </a:moveTo>
                  <a:cubicBezTo>
                    <a:pt x="8" y="27"/>
                    <a:pt x="15" y="20"/>
                    <a:pt x="24" y="16"/>
                  </a:cubicBezTo>
                  <a:cubicBezTo>
                    <a:pt x="39" y="9"/>
                    <a:pt x="72" y="0"/>
                    <a:pt x="72" y="0"/>
                  </a:cubicBezTo>
                  <a:cubicBezTo>
                    <a:pt x="75" y="13"/>
                    <a:pt x="75" y="27"/>
                    <a:pt x="80" y="40"/>
                  </a:cubicBezTo>
                  <a:cubicBezTo>
                    <a:pt x="90" y="67"/>
                    <a:pt x="112" y="87"/>
                    <a:pt x="112" y="120"/>
                  </a:cubicBezTo>
                </a:path>
              </a:pathLst>
            </a:custGeom>
            <a:noFill/>
            <a:ln w="12700">
              <a:solidFill>
                <a:srgbClr val="B64926"/>
              </a:solidFill>
              <a:round/>
              <a:headEnd/>
              <a:tailEnd/>
            </a:ln>
          </p:spPr>
          <p:txBody>
            <a:bodyPr/>
            <a:lstStyle/>
            <a:p>
              <a:endParaRPr lang="en-US"/>
            </a:p>
          </p:txBody>
        </p:sp>
        <p:sp>
          <p:nvSpPr>
            <p:cNvPr id="16450" name="Oval 64"/>
            <p:cNvSpPr>
              <a:spLocks noChangeArrowheads="1"/>
            </p:cNvSpPr>
            <p:nvPr/>
          </p:nvSpPr>
          <p:spPr bwMode="auto">
            <a:xfrm>
              <a:off x="3360" y="958"/>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451" name="Freeform 65"/>
            <p:cNvSpPr>
              <a:spLocks/>
            </p:cNvSpPr>
            <p:nvPr/>
          </p:nvSpPr>
          <p:spPr bwMode="auto">
            <a:xfrm>
              <a:off x="1302" y="2024"/>
              <a:ext cx="138" cy="280"/>
            </a:xfrm>
            <a:custGeom>
              <a:avLst/>
              <a:gdLst>
                <a:gd name="T0" fmla="*/ 53 w 146"/>
                <a:gd name="T1" fmla="*/ 19 h 328"/>
                <a:gd name="T2" fmla="*/ 50 w 146"/>
                <a:gd name="T3" fmla="*/ 16 h 328"/>
                <a:gd name="T4" fmla="*/ 41 w 146"/>
                <a:gd name="T5" fmla="*/ 15 h 328"/>
                <a:gd name="T6" fmla="*/ 9 w 146"/>
                <a:gd name="T7" fmla="*/ 11 h 328"/>
                <a:gd name="T8" fmla="*/ 9 w 146"/>
                <a:gd name="T9" fmla="*/ 0 h 328"/>
                <a:gd name="T10" fmla="*/ 0 60000 65536"/>
                <a:gd name="T11" fmla="*/ 0 60000 65536"/>
                <a:gd name="T12" fmla="*/ 0 60000 65536"/>
                <a:gd name="T13" fmla="*/ 0 60000 65536"/>
                <a:gd name="T14" fmla="*/ 0 60000 65536"/>
                <a:gd name="T15" fmla="*/ 0 w 146"/>
                <a:gd name="T16" fmla="*/ 0 h 328"/>
                <a:gd name="T17" fmla="*/ 146 w 146"/>
                <a:gd name="T18" fmla="*/ 328 h 328"/>
              </a:gdLst>
              <a:ahLst/>
              <a:cxnLst>
                <a:cxn ang="T10">
                  <a:pos x="T0" y="T1"/>
                </a:cxn>
                <a:cxn ang="T11">
                  <a:pos x="T2" y="T3"/>
                </a:cxn>
                <a:cxn ang="T12">
                  <a:pos x="T4" y="T5"/>
                </a:cxn>
                <a:cxn ang="T13">
                  <a:pos x="T6" y="T7"/>
                </a:cxn>
                <a:cxn ang="T14">
                  <a:pos x="T8" y="T9"/>
                </a:cxn>
              </a:cxnLst>
              <a:rect l="T15" t="T16" r="T17" b="T18"/>
              <a:pathLst>
                <a:path w="146" h="328">
                  <a:moveTo>
                    <a:pt x="146" y="328"/>
                  </a:moveTo>
                  <a:cubicBezTo>
                    <a:pt x="143" y="312"/>
                    <a:pt x="145" y="295"/>
                    <a:pt x="138" y="280"/>
                  </a:cubicBezTo>
                  <a:cubicBezTo>
                    <a:pt x="134" y="271"/>
                    <a:pt x="121" y="271"/>
                    <a:pt x="114" y="264"/>
                  </a:cubicBezTo>
                  <a:cubicBezTo>
                    <a:pt x="83" y="233"/>
                    <a:pt x="70" y="207"/>
                    <a:pt x="26" y="192"/>
                  </a:cubicBezTo>
                  <a:cubicBezTo>
                    <a:pt x="0" y="115"/>
                    <a:pt x="18" y="176"/>
                    <a:pt x="18" y="0"/>
                  </a:cubicBezTo>
                </a:path>
              </a:pathLst>
            </a:custGeom>
            <a:noFill/>
            <a:ln w="28575">
              <a:solidFill>
                <a:srgbClr val="66FF33"/>
              </a:solidFill>
              <a:round/>
              <a:headEnd/>
              <a:tailEnd/>
            </a:ln>
          </p:spPr>
          <p:txBody>
            <a:bodyPr/>
            <a:lstStyle/>
            <a:p>
              <a:endParaRPr lang="en-US"/>
            </a:p>
          </p:txBody>
        </p:sp>
        <p:sp>
          <p:nvSpPr>
            <p:cNvPr id="16452" name="Oval 66"/>
            <p:cNvSpPr>
              <a:spLocks noChangeArrowheads="1"/>
            </p:cNvSpPr>
            <p:nvPr/>
          </p:nvSpPr>
          <p:spPr bwMode="auto">
            <a:xfrm>
              <a:off x="1488" y="196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53" name="Freeform 67"/>
            <p:cNvSpPr>
              <a:spLocks/>
            </p:cNvSpPr>
            <p:nvPr/>
          </p:nvSpPr>
          <p:spPr bwMode="auto">
            <a:xfrm>
              <a:off x="1728" y="2352"/>
              <a:ext cx="113" cy="336"/>
            </a:xfrm>
            <a:custGeom>
              <a:avLst/>
              <a:gdLst>
                <a:gd name="T0" fmla="*/ 0 w 113"/>
                <a:gd name="T1" fmla="*/ 505 h 328"/>
                <a:gd name="T2" fmla="*/ 24 w 113"/>
                <a:gd name="T3" fmla="*/ 432 h 328"/>
                <a:gd name="T4" fmla="*/ 8 w 113"/>
                <a:gd name="T5" fmla="*/ 359 h 328"/>
                <a:gd name="T6" fmla="*/ 80 w 113"/>
                <a:gd name="T7" fmla="*/ 86 h 328"/>
                <a:gd name="T8" fmla="*/ 112 w 113"/>
                <a:gd name="T9" fmla="*/ 0 h 328"/>
                <a:gd name="T10" fmla="*/ 0 60000 65536"/>
                <a:gd name="T11" fmla="*/ 0 60000 65536"/>
                <a:gd name="T12" fmla="*/ 0 60000 65536"/>
                <a:gd name="T13" fmla="*/ 0 60000 65536"/>
                <a:gd name="T14" fmla="*/ 0 60000 65536"/>
                <a:gd name="T15" fmla="*/ 0 w 113"/>
                <a:gd name="T16" fmla="*/ 0 h 328"/>
                <a:gd name="T17" fmla="*/ 113 w 113"/>
                <a:gd name="T18" fmla="*/ 328 h 328"/>
              </a:gdLst>
              <a:ahLst/>
              <a:cxnLst>
                <a:cxn ang="T10">
                  <a:pos x="T0" y="T1"/>
                </a:cxn>
                <a:cxn ang="T11">
                  <a:pos x="T2" y="T3"/>
                </a:cxn>
                <a:cxn ang="T12">
                  <a:pos x="T4" y="T5"/>
                </a:cxn>
                <a:cxn ang="T13">
                  <a:pos x="T6" y="T7"/>
                </a:cxn>
                <a:cxn ang="T14">
                  <a:pos x="T8" y="T9"/>
                </a:cxn>
              </a:cxnLst>
              <a:rect l="T15" t="T16" r="T17" b="T18"/>
              <a:pathLst>
                <a:path w="113" h="328">
                  <a:moveTo>
                    <a:pt x="0" y="328"/>
                  </a:moveTo>
                  <a:cubicBezTo>
                    <a:pt x="6" y="319"/>
                    <a:pt x="26" y="294"/>
                    <a:pt x="24" y="280"/>
                  </a:cubicBezTo>
                  <a:cubicBezTo>
                    <a:pt x="22" y="263"/>
                    <a:pt x="8" y="232"/>
                    <a:pt x="8" y="232"/>
                  </a:cubicBezTo>
                  <a:cubicBezTo>
                    <a:pt x="14" y="168"/>
                    <a:pt x="22" y="95"/>
                    <a:pt x="80" y="56"/>
                  </a:cubicBezTo>
                  <a:cubicBezTo>
                    <a:pt x="113" y="6"/>
                    <a:pt x="112" y="27"/>
                    <a:pt x="112" y="0"/>
                  </a:cubicBezTo>
                </a:path>
              </a:pathLst>
            </a:custGeom>
            <a:noFill/>
            <a:ln w="12700">
              <a:solidFill>
                <a:srgbClr val="B64926"/>
              </a:solidFill>
              <a:round/>
              <a:headEnd/>
              <a:tailEnd/>
            </a:ln>
          </p:spPr>
          <p:txBody>
            <a:bodyPr/>
            <a:lstStyle/>
            <a:p>
              <a:endParaRPr lang="en-US"/>
            </a:p>
          </p:txBody>
        </p:sp>
        <p:sp>
          <p:nvSpPr>
            <p:cNvPr id="16454" name="Freeform 68"/>
            <p:cNvSpPr>
              <a:spLocks/>
            </p:cNvSpPr>
            <p:nvPr/>
          </p:nvSpPr>
          <p:spPr bwMode="auto">
            <a:xfrm>
              <a:off x="1392" y="2320"/>
              <a:ext cx="69" cy="464"/>
            </a:xfrm>
            <a:custGeom>
              <a:avLst/>
              <a:gdLst>
                <a:gd name="T0" fmla="*/ 18 w 69"/>
                <a:gd name="T1" fmla="*/ 464 h 464"/>
                <a:gd name="T2" fmla="*/ 10 w 69"/>
                <a:gd name="T3" fmla="*/ 296 h 464"/>
                <a:gd name="T4" fmla="*/ 26 w 69"/>
                <a:gd name="T5" fmla="*/ 192 h 464"/>
                <a:gd name="T6" fmla="*/ 18 w 69"/>
                <a:gd name="T7" fmla="*/ 160 h 464"/>
                <a:gd name="T8" fmla="*/ 2 w 69"/>
                <a:gd name="T9" fmla="*/ 136 h 464"/>
                <a:gd name="T10" fmla="*/ 34 w 69"/>
                <a:gd name="T11" fmla="*/ 64 h 464"/>
                <a:gd name="T12" fmla="*/ 26 w 69"/>
                <a:gd name="T13" fmla="*/ 0 h 464"/>
                <a:gd name="T14" fmla="*/ 0 60000 65536"/>
                <a:gd name="T15" fmla="*/ 0 60000 65536"/>
                <a:gd name="T16" fmla="*/ 0 60000 65536"/>
                <a:gd name="T17" fmla="*/ 0 60000 65536"/>
                <a:gd name="T18" fmla="*/ 0 60000 65536"/>
                <a:gd name="T19" fmla="*/ 0 60000 65536"/>
                <a:gd name="T20" fmla="*/ 0 60000 65536"/>
                <a:gd name="T21" fmla="*/ 0 w 69"/>
                <a:gd name="T22" fmla="*/ 0 h 464"/>
                <a:gd name="T23" fmla="*/ 69 w 69"/>
                <a:gd name="T24" fmla="*/ 464 h 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64">
                  <a:moveTo>
                    <a:pt x="18" y="464"/>
                  </a:moveTo>
                  <a:cubicBezTo>
                    <a:pt x="69" y="413"/>
                    <a:pt x="44" y="348"/>
                    <a:pt x="10" y="296"/>
                  </a:cubicBezTo>
                  <a:cubicBezTo>
                    <a:pt x="2" y="248"/>
                    <a:pt x="0" y="231"/>
                    <a:pt x="26" y="192"/>
                  </a:cubicBezTo>
                  <a:cubicBezTo>
                    <a:pt x="23" y="181"/>
                    <a:pt x="22" y="170"/>
                    <a:pt x="18" y="160"/>
                  </a:cubicBezTo>
                  <a:cubicBezTo>
                    <a:pt x="14" y="151"/>
                    <a:pt x="2" y="146"/>
                    <a:pt x="2" y="136"/>
                  </a:cubicBezTo>
                  <a:cubicBezTo>
                    <a:pt x="2" y="107"/>
                    <a:pt x="19" y="86"/>
                    <a:pt x="34" y="64"/>
                  </a:cubicBezTo>
                  <a:cubicBezTo>
                    <a:pt x="26" y="5"/>
                    <a:pt x="26" y="27"/>
                    <a:pt x="26" y="0"/>
                  </a:cubicBezTo>
                </a:path>
              </a:pathLst>
            </a:custGeom>
            <a:noFill/>
            <a:ln w="28575">
              <a:solidFill>
                <a:srgbClr val="66FF33"/>
              </a:solidFill>
              <a:round/>
              <a:headEnd/>
              <a:tailEnd/>
            </a:ln>
          </p:spPr>
          <p:txBody>
            <a:bodyPr/>
            <a:lstStyle/>
            <a:p>
              <a:endParaRPr lang="en-US"/>
            </a:p>
          </p:txBody>
        </p:sp>
        <p:sp>
          <p:nvSpPr>
            <p:cNvPr id="16455" name="Freeform 69"/>
            <p:cNvSpPr>
              <a:spLocks/>
            </p:cNvSpPr>
            <p:nvPr/>
          </p:nvSpPr>
          <p:spPr bwMode="auto">
            <a:xfrm>
              <a:off x="1392" y="2808"/>
              <a:ext cx="96" cy="168"/>
            </a:xfrm>
            <a:custGeom>
              <a:avLst/>
              <a:gdLst>
                <a:gd name="T0" fmla="*/ 96 w 96"/>
                <a:gd name="T1" fmla="*/ 168 h 168"/>
                <a:gd name="T2" fmla="*/ 24 w 96"/>
                <a:gd name="T3" fmla="*/ 80 h 168"/>
                <a:gd name="T4" fmla="*/ 0 w 96"/>
                <a:gd name="T5" fmla="*/ 0 h 168"/>
                <a:gd name="T6" fmla="*/ 0 60000 65536"/>
                <a:gd name="T7" fmla="*/ 0 60000 65536"/>
                <a:gd name="T8" fmla="*/ 0 60000 65536"/>
                <a:gd name="T9" fmla="*/ 0 w 96"/>
                <a:gd name="T10" fmla="*/ 0 h 168"/>
                <a:gd name="T11" fmla="*/ 96 w 96"/>
                <a:gd name="T12" fmla="*/ 168 h 168"/>
              </a:gdLst>
              <a:ahLst/>
              <a:cxnLst>
                <a:cxn ang="T6">
                  <a:pos x="T0" y="T1"/>
                </a:cxn>
                <a:cxn ang="T7">
                  <a:pos x="T2" y="T3"/>
                </a:cxn>
                <a:cxn ang="T8">
                  <a:pos x="T4" y="T5"/>
                </a:cxn>
              </a:cxnLst>
              <a:rect l="T9" t="T10" r="T11" b="T12"/>
              <a:pathLst>
                <a:path w="96" h="168">
                  <a:moveTo>
                    <a:pt x="96" y="168"/>
                  </a:moveTo>
                  <a:cubicBezTo>
                    <a:pt x="82" y="125"/>
                    <a:pt x="55" y="111"/>
                    <a:pt x="24" y="80"/>
                  </a:cubicBezTo>
                  <a:cubicBezTo>
                    <a:pt x="15" y="53"/>
                    <a:pt x="13" y="25"/>
                    <a:pt x="0" y="0"/>
                  </a:cubicBezTo>
                </a:path>
              </a:pathLst>
            </a:custGeom>
            <a:noFill/>
            <a:ln w="28575">
              <a:solidFill>
                <a:srgbClr val="B64926"/>
              </a:solidFill>
              <a:round/>
              <a:headEnd/>
              <a:tailEnd/>
            </a:ln>
          </p:spPr>
          <p:txBody>
            <a:bodyPr/>
            <a:lstStyle/>
            <a:p>
              <a:endParaRPr lang="en-US"/>
            </a:p>
          </p:txBody>
        </p:sp>
        <p:sp>
          <p:nvSpPr>
            <p:cNvPr id="16456" name="Freeform 70"/>
            <p:cNvSpPr>
              <a:spLocks/>
            </p:cNvSpPr>
            <p:nvPr/>
          </p:nvSpPr>
          <p:spPr bwMode="auto">
            <a:xfrm>
              <a:off x="960" y="2976"/>
              <a:ext cx="548" cy="446"/>
            </a:xfrm>
            <a:custGeom>
              <a:avLst/>
              <a:gdLst>
                <a:gd name="T0" fmla="*/ 0 w 548"/>
                <a:gd name="T1" fmla="*/ 446 h 446"/>
                <a:gd name="T2" fmla="*/ 248 w 548"/>
                <a:gd name="T3" fmla="*/ 374 h 446"/>
                <a:gd name="T4" fmla="*/ 264 w 548"/>
                <a:gd name="T5" fmla="*/ 350 h 446"/>
                <a:gd name="T6" fmla="*/ 280 w 548"/>
                <a:gd name="T7" fmla="*/ 302 h 446"/>
                <a:gd name="T8" fmla="*/ 424 w 548"/>
                <a:gd name="T9" fmla="*/ 254 h 446"/>
                <a:gd name="T10" fmla="*/ 520 w 548"/>
                <a:gd name="T11" fmla="*/ 62 h 446"/>
                <a:gd name="T12" fmla="*/ 544 w 548"/>
                <a:gd name="T13" fmla="*/ 6 h 446"/>
                <a:gd name="T14" fmla="*/ 0 60000 65536"/>
                <a:gd name="T15" fmla="*/ 0 60000 65536"/>
                <a:gd name="T16" fmla="*/ 0 60000 65536"/>
                <a:gd name="T17" fmla="*/ 0 60000 65536"/>
                <a:gd name="T18" fmla="*/ 0 60000 65536"/>
                <a:gd name="T19" fmla="*/ 0 60000 65536"/>
                <a:gd name="T20" fmla="*/ 0 60000 65536"/>
                <a:gd name="T21" fmla="*/ 0 w 548"/>
                <a:gd name="T22" fmla="*/ 0 h 446"/>
                <a:gd name="T23" fmla="*/ 548 w 548"/>
                <a:gd name="T24" fmla="*/ 446 h 4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446">
                  <a:moveTo>
                    <a:pt x="0" y="446"/>
                  </a:moveTo>
                  <a:cubicBezTo>
                    <a:pt x="65" y="381"/>
                    <a:pt x="161" y="381"/>
                    <a:pt x="248" y="374"/>
                  </a:cubicBezTo>
                  <a:cubicBezTo>
                    <a:pt x="253" y="366"/>
                    <a:pt x="260" y="359"/>
                    <a:pt x="264" y="350"/>
                  </a:cubicBezTo>
                  <a:cubicBezTo>
                    <a:pt x="271" y="335"/>
                    <a:pt x="266" y="311"/>
                    <a:pt x="280" y="302"/>
                  </a:cubicBezTo>
                  <a:cubicBezTo>
                    <a:pt x="324" y="273"/>
                    <a:pt x="373" y="263"/>
                    <a:pt x="424" y="254"/>
                  </a:cubicBezTo>
                  <a:cubicBezTo>
                    <a:pt x="438" y="186"/>
                    <a:pt x="492" y="126"/>
                    <a:pt x="520" y="62"/>
                  </a:cubicBezTo>
                  <a:cubicBezTo>
                    <a:pt x="548" y="0"/>
                    <a:pt x="522" y="28"/>
                    <a:pt x="544" y="6"/>
                  </a:cubicBezTo>
                </a:path>
              </a:pathLst>
            </a:custGeom>
            <a:noFill/>
            <a:ln w="28575">
              <a:solidFill>
                <a:srgbClr val="66FF33"/>
              </a:solidFill>
              <a:round/>
              <a:headEnd/>
              <a:tailEnd/>
            </a:ln>
          </p:spPr>
          <p:txBody>
            <a:bodyPr/>
            <a:lstStyle/>
            <a:p>
              <a:endParaRPr lang="en-US"/>
            </a:p>
          </p:txBody>
        </p:sp>
        <p:sp>
          <p:nvSpPr>
            <p:cNvPr id="16457" name="Freeform 71"/>
            <p:cNvSpPr>
              <a:spLocks/>
            </p:cNvSpPr>
            <p:nvPr/>
          </p:nvSpPr>
          <p:spPr bwMode="auto">
            <a:xfrm>
              <a:off x="1536" y="2760"/>
              <a:ext cx="240" cy="216"/>
            </a:xfrm>
            <a:custGeom>
              <a:avLst/>
              <a:gdLst>
                <a:gd name="T0" fmla="*/ 0 w 248"/>
                <a:gd name="T1" fmla="*/ 7 h 264"/>
                <a:gd name="T2" fmla="*/ 71 w 248"/>
                <a:gd name="T3" fmla="*/ 6 h 264"/>
                <a:gd name="T4" fmla="*/ 129 w 248"/>
                <a:gd name="T5" fmla="*/ 2 h 264"/>
                <a:gd name="T6" fmla="*/ 137 w 248"/>
                <a:gd name="T7" fmla="*/ 0 h 264"/>
                <a:gd name="T8" fmla="*/ 0 60000 65536"/>
                <a:gd name="T9" fmla="*/ 0 60000 65536"/>
                <a:gd name="T10" fmla="*/ 0 60000 65536"/>
                <a:gd name="T11" fmla="*/ 0 60000 65536"/>
                <a:gd name="T12" fmla="*/ 0 w 248"/>
                <a:gd name="T13" fmla="*/ 0 h 264"/>
                <a:gd name="T14" fmla="*/ 248 w 248"/>
                <a:gd name="T15" fmla="*/ 264 h 264"/>
              </a:gdLst>
              <a:ahLst/>
              <a:cxnLst>
                <a:cxn ang="T8">
                  <a:pos x="T0" y="T1"/>
                </a:cxn>
                <a:cxn ang="T9">
                  <a:pos x="T2" y="T3"/>
                </a:cxn>
                <a:cxn ang="T10">
                  <a:pos x="T4" y="T5"/>
                </a:cxn>
                <a:cxn ang="T11">
                  <a:pos x="T6" y="T7"/>
                </a:cxn>
              </a:cxnLst>
              <a:rect l="T12" t="T13" r="T14" b="T15"/>
              <a:pathLst>
                <a:path w="248" h="264">
                  <a:moveTo>
                    <a:pt x="0" y="264"/>
                  </a:moveTo>
                  <a:cubicBezTo>
                    <a:pt x="47" y="248"/>
                    <a:pt x="81" y="220"/>
                    <a:pt x="128" y="208"/>
                  </a:cubicBezTo>
                  <a:cubicBezTo>
                    <a:pt x="145" y="158"/>
                    <a:pt x="188" y="101"/>
                    <a:pt x="232" y="72"/>
                  </a:cubicBezTo>
                  <a:cubicBezTo>
                    <a:pt x="241" y="10"/>
                    <a:pt x="232" y="33"/>
                    <a:pt x="248" y="0"/>
                  </a:cubicBezTo>
                </a:path>
              </a:pathLst>
            </a:custGeom>
            <a:noFill/>
            <a:ln w="28575">
              <a:solidFill>
                <a:srgbClr val="66FF33"/>
              </a:solidFill>
              <a:round/>
              <a:headEnd/>
              <a:tailEnd/>
            </a:ln>
          </p:spPr>
          <p:txBody>
            <a:bodyPr/>
            <a:lstStyle/>
            <a:p>
              <a:endParaRPr lang="en-US"/>
            </a:p>
          </p:txBody>
        </p:sp>
        <p:sp>
          <p:nvSpPr>
            <p:cNvPr id="16458" name="Freeform 72"/>
            <p:cNvSpPr>
              <a:spLocks/>
            </p:cNvSpPr>
            <p:nvPr/>
          </p:nvSpPr>
          <p:spPr bwMode="auto">
            <a:xfrm>
              <a:off x="1776" y="2784"/>
              <a:ext cx="10" cy="144"/>
            </a:xfrm>
            <a:custGeom>
              <a:avLst/>
              <a:gdLst>
                <a:gd name="T0" fmla="*/ 0 w 10"/>
                <a:gd name="T1" fmla="*/ 144 h 144"/>
                <a:gd name="T2" fmla="*/ 0 w 10"/>
                <a:gd name="T3" fmla="*/ 0 h 144"/>
                <a:gd name="T4" fmla="*/ 0 60000 65536"/>
                <a:gd name="T5" fmla="*/ 0 60000 65536"/>
                <a:gd name="T6" fmla="*/ 0 w 10"/>
                <a:gd name="T7" fmla="*/ 0 h 144"/>
                <a:gd name="T8" fmla="*/ 10 w 10"/>
                <a:gd name="T9" fmla="*/ 144 h 144"/>
              </a:gdLst>
              <a:ahLst/>
              <a:cxnLst>
                <a:cxn ang="T4">
                  <a:pos x="T0" y="T1"/>
                </a:cxn>
                <a:cxn ang="T5">
                  <a:pos x="T2" y="T3"/>
                </a:cxn>
              </a:cxnLst>
              <a:rect l="T6" t="T7" r="T8" b="T9"/>
              <a:pathLst>
                <a:path w="10" h="144">
                  <a:moveTo>
                    <a:pt x="0" y="144"/>
                  </a:moveTo>
                  <a:cubicBezTo>
                    <a:pt x="10" y="95"/>
                    <a:pt x="0" y="51"/>
                    <a:pt x="0" y="0"/>
                  </a:cubicBezTo>
                </a:path>
              </a:pathLst>
            </a:custGeom>
            <a:noFill/>
            <a:ln w="28575">
              <a:solidFill>
                <a:srgbClr val="66FF33"/>
              </a:solidFill>
              <a:round/>
              <a:headEnd/>
              <a:tailEnd/>
            </a:ln>
          </p:spPr>
          <p:txBody>
            <a:bodyPr/>
            <a:lstStyle/>
            <a:p>
              <a:endParaRPr lang="en-US"/>
            </a:p>
          </p:txBody>
        </p:sp>
        <p:sp>
          <p:nvSpPr>
            <p:cNvPr id="16459" name="Freeform 73"/>
            <p:cNvSpPr>
              <a:spLocks/>
            </p:cNvSpPr>
            <p:nvPr/>
          </p:nvSpPr>
          <p:spPr bwMode="auto">
            <a:xfrm>
              <a:off x="1768" y="2912"/>
              <a:ext cx="360" cy="256"/>
            </a:xfrm>
            <a:custGeom>
              <a:avLst/>
              <a:gdLst>
                <a:gd name="T0" fmla="*/ 360 w 360"/>
                <a:gd name="T1" fmla="*/ 256 h 256"/>
                <a:gd name="T2" fmla="*/ 248 w 360"/>
                <a:gd name="T3" fmla="*/ 208 h 256"/>
                <a:gd name="T4" fmla="*/ 184 w 360"/>
                <a:gd name="T5" fmla="*/ 168 h 256"/>
                <a:gd name="T6" fmla="*/ 136 w 360"/>
                <a:gd name="T7" fmla="*/ 152 h 256"/>
                <a:gd name="T8" fmla="*/ 32 w 360"/>
                <a:gd name="T9" fmla="*/ 64 h 256"/>
                <a:gd name="T10" fmla="*/ 0 w 360"/>
                <a:gd name="T11" fmla="*/ 0 h 256"/>
                <a:gd name="T12" fmla="*/ 0 60000 65536"/>
                <a:gd name="T13" fmla="*/ 0 60000 65536"/>
                <a:gd name="T14" fmla="*/ 0 60000 65536"/>
                <a:gd name="T15" fmla="*/ 0 60000 65536"/>
                <a:gd name="T16" fmla="*/ 0 60000 65536"/>
                <a:gd name="T17" fmla="*/ 0 60000 65536"/>
                <a:gd name="T18" fmla="*/ 0 w 360"/>
                <a:gd name="T19" fmla="*/ 0 h 256"/>
                <a:gd name="T20" fmla="*/ 360 w 360"/>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360" h="256">
                  <a:moveTo>
                    <a:pt x="360" y="256"/>
                  </a:moveTo>
                  <a:cubicBezTo>
                    <a:pt x="342" y="201"/>
                    <a:pt x="306" y="214"/>
                    <a:pt x="248" y="208"/>
                  </a:cubicBezTo>
                  <a:cubicBezTo>
                    <a:pt x="223" y="170"/>
                    <a:pt x="241" y="187"/>
                    <a:pt x="184" y="168"/>
                  </a:cubicBezTo>
                  <a:cubicBezTo>
                    <a:pt x="168" y="163"/>
                    <a:pt x="136" y="152"/>
                    <a:pt x="136" y="152"/>
                  </a:cubicBezTo>
                  <a:cubicBezTo>
                    <a:pt x="106" y="107"/>
                    <a:pt x="85" y="82"/>
                    <a:pt x="32" y="64"/>
                  </a:cubicBezTo>
                  <a:cubicBezTo>
                    <a:pt x="18" y="43"/>
                    <a:pt x="11" y="23"/>
                    <a:pt x="0" y="0"/>
                  </a:cubicBezTo>
                </a:path>
              </a:pathLst>
            </a:custGeom>
            <a:noFill/>
            <a:ln w="28575">
              <a:solidFill>
                <a:srgbClr val="66FF33"/>
              </a:solidFill>
              <a:round/>
              <a:headEnd/>
              <a:tailEnd/>
            </a:ln>
          </p:spPr>
          <p:txBody>
            <a:bodyPr/>
            <a:lstStyle/>
            <a:p>
              <a:endParaRPr lang="en-US"/>
            </a:p>
          </p:txBody>
        </p:sp>
        <p:sp>
          <p:nvSpPr>
            <p:cNvPr id="16460" name="Freeform 74"/>
            <p:cNvSpPr>
              <a:spLocks/>
            </p:cNvSpPr>
            <p:nvPr/>
          </p:nvSpPr>
          <p:spPr bwMode="auto">
            <a:xfrm>
              <a:off x="2112" y="3120"/>
              <a:ext cx="161" cy="17"/>
            </a:xfrm>
            <a:custGeom>
              <a:avLst/>
              <a:gdLst>
                <a:gd name="T0" fmla="*/ 0 w 161"/>
                <a:gd name="T1" fmla="*/ 17 h 17"/>
                <a:gd name="T2" fmla="*/ 72 w 161"/>
                <a:gd name="T3" fmla="*/ 9 h 17"/>
                <a:gd name="T4" fmla="*/ 96 w 161"/>
                <a:gd name="T5" fmla="*/ 1 h 17"/>
                <a:gd name="T6" fmla="*/ 144 w 161"/>
                <a:gd name="T7" fmla="*/ 17 h 17"/>
                <a:gd name="T8" fmla="*/ 136 w 161"/>
                <a:gd name="T9" fmla="*/ 17 h 17"/>
                <a:gd name="T10" fmla="*/ 0 60000 65536"/>
                <a:gd name="T11" fmla="*/ 0 60000 65536"/>
                <a:gd name="T12" fmla="*/ 0 60000 65536"/>
                <a:gd name="T13" fmla="*/ 0 60000 65536"/>
                <a:gd name="T14" fmla="*/ 0 60000 65536"/>
                <a:gd name="T15" fmla="*/ 0 w 161"/>
                <a:gd name="T16" fmla="*/ 0 h 17"/>
                <a:gd name="T17" fmla="*/ 161 w 161"/>
                <a:gd name="T18" fmla="*/ 17 h 17"/>
              </a:gdLst>
              <a:ahLst/>
              <a:cxnLst>
                <a:cxn ang="T10">
                  <a:pos x="T0" y="T1"/>
                </a:cxn>
                <a:cxn ang="T11">
                  <a:pos x="T2" y="T3"/>
                </a:cxn>
                <a:cxn ang="T12">
                  <a:pos x="T4" y="T5"/>
                </a:cxn>
                <a:cxn ang="T13">
                  <a:pos x="T6" y="T7"/>
                </a:cxn>
                <a:cxn ang="T14">
                  <a:pos x="T8" y="T9"/>
                </a:cxn>
              </a:cxnLst>
              <a:rect l="T15" t="T16" r="T17" b="T18"/>
              <a:pathLst>
                <a:path w="161" h="17">
                  <a:moveTo>
                    <a:pt x="0" y="17"/>
                  </a:moveTo>
                  <a:cubicBezTo>
                    <a:pt x="24" y="14"/>
                    <a:pt x="48" y="13"/>
                    <a:pt x="72" y="9"/>
                  </a:cubicBezTo>
                  <a:cubicBezTo>
                    <a:pt x="80" y="8"/>
                    <a:pt x="88" y="0"/>
                    <a:pt x="96" y="1"/>
                  </a:cubicBezTo>
                  <a:cubicBezTo>
                    <a:pt x="113" y="3"/>
                    <a:pt x="161" y="17"/>
                    <a:pt x="144" y="17"/>
                  </a:cubicBezTo>
                  <a:cubicBezTo>
                    <a:pt x="141" y="17"/>
                    <a:pt x="139" y="17"/>
                    <a:pt x="136" y="17"/>
                  </a:cubicBezTo>
                </a:path>
              </a:pathLst>
            </a:custGeom>
            <a:noFill/>
            <a:ln w="28575">
              <a:solidFill>
                <a:srgbClr val="66FF33"/>
              </a:solidFill>
              <a:round/>
              <a:headEnd/>
              <a:tailEnd/>
            </a:ln>
          </p:spPr>
          <p:txBody>
            <a:bodyPr/>
            <a:lstStyle/>
            <a:p>
              <a:endParaRPr lang="en-US"/>
            </a:p>
          </p:txBody>
        </p:sp>
        <p:sp>
          <p:nvSpPr>
            <p:cNvPr id="16461" name="Freeform 75"/>
            <p:cNvSpPr>
              <a:spLocks/>
            </p:cNvSpPr>
            <p:nvPr/>
          </p:nvSpPr>
          <p:spPr bwMode="auto">
            <a:xfrm>
              <a:off x="2232" y="3352"/>
              <a:ext cx="32" cy="40"/>
            </a:xfrm>
            <a:custGeom>
              <a:avLst/>
              <a:gdLst>
                <a:gd name="T0" fmla="*/ 32 w 32"/>
                <a:gd name="T1" fmla="*/ 40 h 40"/>
                <a:gd name="T2" fmla="*/ 0 w 32"/>
                <a:gd name="T3" fmla="*/ 0 h 40"/>
                <a:gd name="T4" fmla="*/ 0 60000 65536"/>
                <a:gd name="T5" fmla="*/ 0 60000 65536"/>
                <a:gd name="T6" fmla="*/ 0 w 32"/>
                <a:gd name="T7" fmla="*/ 0 h 40"/>
                <a:gd name="T8" fmla="*/ 32 w 32"/>
                <a:gd name="T9" fmla="*/ 40 h 40"/>
              </a:gdLst>
              <a:ahLst/>
              <a:cxnLst>
                <a:cxn ang="T4">
                  <a:pos x="T0" y="T1"/>
                </a:cxn>
                <a:cxn ang="T5">
                  <a:pos x="T2" y="T3"/>
                </a:cxn>
              </a:cxnLst>
              <a:rect l="T6" t="T7" r="T8" b="T9"/>
              <a:pathLst>
                <a:path w="32" h="40">
                  <a:moveTo>
                    <a:pt x="32" y="40"/>
                  </a:moveTo>
                  <a:cubicBezTo>
                    <a:pt x="12" y="10"/>
                    <a:pt x="23" y="23"/>
                    <a:pt x="0" y="0"/>
                  </a:cubicBezTo>
                </a:path>
              </a:pathLst>
            </a:custGeom>
            <a:noFill/>
            <a:ln w="28575">
              <a:solidFill>
                <a:srgbClr val="66FF33"/>
              </a:solidFill>
              <a:round/>
              <a:headEnd/>
              <a:tailEnd/>
            </a:ln>
          </p:spPr>
          <p:txBody>
            <a:bodyPr/>
            <a:lstStyle/>
            <a:p>
              <a:endParaRPr lang="en-US"/>
            </a:p>
          </p:txBody>
        </p:sp>
        <p:sp>
          <p:nvSpPr>
            <p:cNvPr id="16462" name="Oval 76"/>
            <p:cNvSpPr>
              <a:spLocks noChangeArrowheads="1"/>
            </p:cNvSpPr>
            <p:nvPr/>
          </p:nvSpPr>
          <p:spPr bwMode="auto">
            <a:xfrm>
              <a:off x="1392" y="2782"/>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63" name="Freeform 77"/>
            <p:cNvSpPr>
              <a:spLocks/>
            </p:cNvSpPr>
            <p:nvPr/>
          </p:nvSpPr>
          <p:spPr bwMode="auto">
            <a:xfrm>
              <a:off x="1832" y="3304"/>
              <a:ext cx="336" cy="56"/>
            </a:xfrm>
            <a:custGeom>
              <a:avLst/>
              <a:gdLst>
                <a:gd name="T0" fmla="*/ 336 w 336"/>
                <a:gd name="T1" fmla="*/ 16 h 56"/>
                <a:gd name="T2" fmla="*/ 264 w 336"/>
                <a:gd name="T3" fmla="*/ 56 h 56"/>
                <a:gd name="T4" fmla="*/ 120 w 336"/>
                <a:gd name="T5" fmla="*/ 0 h 56"/>
                <a:gd name="T6" fmla="*/ 64 w 336"/>
                <a:gd name="T7" fmla="*/ 8 h 56"/>
                <a:gd name="T8" fmla="*/ 0 w 336"/>
                <a:gd name="T9" fmla="*/ 32 h 56"/>
                <a:gd name="T10" fmla="*/ 0 60000 65536"/>
                <a:gd name="T11" fmla="*/ 0 60000 65536"/>
                <a:gd name="T12" fmla="*/ 0 60000 65536"/>
                <a:gd name="T13" fmla="*/ 0 60000 65536"/>
                <a:gd name="T14" fmla="*/ 0 60000 65536"/>
                <a:gd name="T15" fmla="*/ 0 w 336"/>
                <a:gd name="T16" fmla="*/ 0 h 56"/>
                <a:gd name="T17" fmla="*/ 336 w 336"/>
                <a:gd name="T18" fmla="*/ 56 h 56"/>
              </a:gdLst>
              <a:ahLst/>
              <a:cxnLst>
                <a:cxn ang="T10">
                  <a:pos x="T0" y="T1"/>
                </a:cxn>
                <a:cxn ang="T11">
                  <a:pos x="T2" y="T3"/>
                </a:cxn>
                <a:cxn ang="T12">
                  <a:pos x="T4" y="T5"/>
                </a:cxn>
                <a:cxn ang="T13">
                  <a:pos x="T6" y="T7"/>
                </a:cxn>
                <a:cxn ang="T14">
                  <a:pos x="T8" y="T9"/>
                </a:cxn>
              </a:cxnLst>
              <a:rect l="T15" t="T16" r="T17" b="T18"/>
              <a:pathLst>
                <a:path w="336" h="56">
                  <a:moveTo>
                    <a:pt x="336" y="16"/>
                  </a:moveTo>
                  <a:cubicBezTo>
                    <a:pt x="281" y="53"/>
                    <a:pt x="306" y="42"/>
                    <a:pt x="264" y="56"/>
                  </a:cubicBezTo>
                  <a:cubicBezTo>
                    <a:pt x="211" y="45"/>
                    <a:pt x="173" y="13"/>
                    <a:pt x="120" y="0"/>
                  </a:cubicBezTo>
                  <a:cubicBezTo>
                    <a:pt x="101" y="3"/>
                    <a:pt x="82" y="3"/>
                    <a:pt x="64" y="8"/>
                  </a:cubicBezTo>
                  <a:cubicBezTo>
                    <a:pt x="39" y="16"/>
                    <a:pt x="29" y="32"/>
                    <a:pt x="0" y="32"/>
                  </a:cubicBezTo>
                </a:path>
              </a:pathLst>
            </a:custGeom>
            <a:noFill/>
            <a:ln w="19050">
              <a:solidFill>
                <a:srgbClr val="66FF33"/>
              </a:solidFill>
              <a:round/>
              <a:headEnd/>
              <a:tailEnd/>
            </a:ln>
          </p:spPr>
          <p:txBody>
            <a:bodyPr/>
            <a:lstStyle/>
            <a:p>
              <a:endParaRPr lang="en-US"/>
            </a:p>
          </p:txBody>
        </p:sp>
        <p:sp>
          <p:nvSpPr>
            <p:cNvPr id="16464" name="Freeform 78"/>
            <p:cNvSpPr>
              <a:spLocks/>
            </p:cNvSpPr>
            <p:nvPr/>
          </p:nvSpPr>
          <p:spPr bwMode="auto">
            <a:xfrm>
              <a:off x="2160" y="3312"/>
              <a:ext cx="72" cy="1"/>
            </a:xfrm>
            <a:custGeom>
              <a:avLst/>
              <a:gdLst>
                <a:gd name="T0" fmla="*/ 72 w 72"/>
                <a:gd name="T1" fmla="*/ 0 h 1"/>
                <a:gd name="T2" fmla="*/ 0 w 72"/>
                <a:gd name="T3" fmla="*/ 0 h 1"/>
                <a:gd name="T4" fmla="*/ 0 60000 65536"/>
                <a:gd name="T5" fmla="*/ 0 60000 65536"/>
                <a:gd name="T6" fmla="*/ 0 w 72"/>
                <a:gd name="T7" fmla="*/ 0 h 1"/>
                <a:gd name="T8" fmla="*/ 72 w 72"/>
                <a:gd name="T9" fmla="*/ 1 h 1"/>
              </a:gdLst>
              <a:ahLst/>
              <a:cxnLst>
                <a:cxn ang="T4">
                  <a:pos x="T0" y="T1"/>
                </a:cxn>
                <a:cxn ang="T5">
                  <a:pos x="T2" y="T3"/>
                </a:cxn>
              </a:cxnLst>
              <a:rect l="T6" t="T7" r="T8" b="T9"/>
              <a:pathLst>
                <a:path w="72" h="1">
                  <a:moveTo>
                    <a:pt x="72" y="0"/>
                  </a:moveTo>
                  <a:cubicBezTo>
                    <a:pt x="48" y="0"/>
                    <a:pt x="24" y="0"/>
                    <a:pt x="0" y="0"/>
                  </a:cubicBezTo>
                </a:path>
              </a:pathLst>
            </a:custGeom>
            <a:noFill/>
            <a:ln w="28575">
              <a:solidFill>
                <a:srgbClr val="66FF33"/>
              </a:solidFill>
              <a:round/>
              <a:headEnd/>
              <a:tailEnd/>
            </a:ln>
          </p:spPr>
          <p:txBody>
            <a:bodyPr/>
            <a:lstStyle/>
            <a:p>
              <a:endParaRPr lang="en-US"/>
            </a:p>
          </p:txBody>
        </p:sp>
        <p:sp>
          <p:nvSpPr>
            <p:cNvPr id="16465" name="Freeform 79"/>
            <p:cNvSpPr>
              <a:spLocks/>
            </p:cNvSpPr>
            <p:nvPr/>
          </p:nvSpPr>
          <p:spPr bwMode="auto">
            <a:xfrm>
              <a:off x="2136" y="3680"/>
              <a:ext cx="128" cy="40"/>
            </a:xfrm>
            <a:custGeom>
              <a:avLst/>
              <a:gdLst>
                <a:gd name="T0" fmla="*/ 0 w 128"/>
                <a:gd name="T1" fmla="*/ 40 h 40"/>
                <a:gd name="T2" fmla="*/ 128 w 128"/>
                <a:gd name="T3" fmla="*/ 0 h 40"/>
                <a:gd name="T4" fmla="*/ 0 60000 65536"/>
                <a:gd name="T5" fmla="*/ 0 60000 65536"/>
                <a:gd name="T6" fmla="*/ 0 w 128"/>
                <a:gd name="T7" fmla="*/ 0 h 40"/>
                <a:gd name="T8" fmla="*/ 128 w 128"/>
                <a:gd name="T9" fmla="*/ 40 h 40"/>
              </a:gdLst>
              <a:ahLst/>
              <a:cxnLst>
                <a:cxn ang="T4">
                  <a:pos x="T0" y="T1"/>
                </a:cxn>
                <a:cxn ang="T5">
                  <a:pos x="T2" y="T3"/>
                </a:cxn>
              </a:cxnLst>
              <a:rect l="T6" t="T7" r="T8" b="T9"/>
              <a:pathLst>
                <a:path w="128" h="40">
                  <a:moveTo>
                    <a:pt x="0" y="40"/>
                  </a:moveTo>
                  <a:cubicBezTo>
                    <a:pt x="7" y="39"/>
                    <a:pt x="128" y="40"/>
                    <a:pt x="128" y="0"/>
                  </a:cubicBezTo>
                </a:path>
              </a:pathLst>
            </a:custGeom>
            <a:noFill/>
            <a:ln w="28575">
              <a:solidFill>
                <a:srgbClr val="66FF33"/>
              </a:solidFill>
              <a:round/>
              <a:headEnd/>
              <a:tailEnd/>
            </a:ln>
          </p:spPr>
          <p:txBody>
            <a:bodyPr/>
            <a:lstStyle/>
            <a:p>
              <a:endParaRPr lang="en-US"/>
            </a:p>
          </p:txBody>
        </p:sp>
        <p:sp>
          <p:nvSpPr>
            <p:cNvPr id="16466" name="Oval 80"/>
            <p:cNvSpPr>
              <a:spLocks noChangeArrowheads="1"/>
            </p:cNvSpPr>
            <p:nvPr/>
          </p:nvSpPr>
          <p:spPr bwMode="auto">
            <a:xfrm>
              <a:off x="2496" y="403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67" name="Oval 81"/>
            <p:cNvSpPr>
              <a:spLocks noChangeArrowheads="1"/>
            </p:cNvSpPr>
            <p:nvPr/>
          </p:nvSpPr>
          <p:spPr bwMode="auto">
            <a:xfrm>
              <a:off x="2112" y="369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68" name="Freeform 82"/>
            <p:cNvSpPr>
              <a:spLocks/>
            </p:cNvSpPr>
            <p:nvPr/>
          </p:nvSpPr>
          <p:spPr bwMode="auto">
            <a:xfrm>
              <a:off x="2248" y="3696"/>
              <a:ext cx="32" cy="48"/>
            </a:xfrm>
            <a:custGeom>
              <a:avLst/>
              <a:gdLst>
                <a:gd name="T0" fmla="*/ 32 w 32"/>
                <a:gd name="T1" fmla="*/ 48 h 48"/>
                <a:gd name="T2" fmla="*/ 0 w 32"/>
                <a:gd name="T3" fmla="*/ 0 h 48"/>
                <a:gd name="T4" fmla="*/ 0 60000 65536"/>
                <a:gd name="T5" fmla="*/ 0 60000 65536"/>
                <a:gd name="T6" fmla="*/ 0 w 32"/>
                <a:gd name="T7" fmla="*/ 0 h 48"/>
                <a:gd name="T8" fmla="*/ 32 w 32"/>
                <a:gd name="T9" fmla="*/ 48 h 48"/>
              </a:gdLst>
              <a:ahLst/>
              <a:cxnLst>
                <a:cxn ang="T4">
                  <a:pos x="T0" y="T1"/>
                </a:cxn>
                <a:cxn ang="T5">
                  <a:pos x="T2" y="T3"/>
                </a:cxn>
              </a:cxnLst>
              <a:rect l="T6" t="T7" r="T8" b="T9"/>
              <a:pathLst>
                <a:path w="32" h="48">
                  <a:moveTo>
                    <a:pt x="32" y="48"/>
                  </a:moveTo>
                  <a:cubicBezTo>
                    <a:pt x="27" y="32"/>
                    <a:pt x="22" y="0"/>
                    <a:pt x="0" y="0"/>
                  </a:cubicBezTo>
                </a:path>
              </a:pathLst>
            </a:custGeom>
            <a:noFill/>
            <a:ln w="28575">
              <a:solidFill>
                <a:srgbClr val="66FF33"/>
              </a:solidFill>
              <a:round/>
              <a:headEnd/>
              <a:tailEnd/>
            </a:ln>
          </p:spPr>
          <p:txBody>
            <a:bodyPr/>
            <a:lstStyle/>
            <a:p>
              <a:endParaRPr lang="en-US"/>
            </a:p>
          </p:txBody>
        </p:sp>
        <p:sp>
          <p:nvSpPr>
            <p:cNvPr id="16469" name="Freeform 83"/>
            <p:cNvSpPr>
              <a:spLocks/>
            </p:cNvSpPr>
            <p:nvPr/>
          </p:nvSpPr>
          <p:spPr bwMode="auto">
            <a:xfrm>
              <a:off x="2144" y="2416"/>
              <a:ext cx="160" cy="32"/>
            </a:xfrm>
            <a:custGeom>
              <a:avLst/>
              <a:gdLst>
                <a:gd name="T0" fmla="*/ 0 w 160"/>
                <a:gd name="T1" fmla="*/ 32 h 32"/>
                <a:gd name="T2" fmla="*/ 72 w 160"/>
                <a:gd name="T3" fmla="*/ 0 h 32"/>
                <a:gd name="T4" fmla="*/ 160 w 160"/>
                <a:gd name="T5" fmla="*/ 24 h 32"/>
                <a:gd name="T6" fmla="*/ 0 60000 65536"/>
                <a:gd name="T7" fmla="*/ 0 60000 65536"/>
                <a:gd name="T8" fmla="*/ 0 60000 65536"/>
                <a:gd name="T9" fmla="*/ 0 w 160"/>
                <a:gd name="T10" fmla="*/ 0 h 32"/>
                <a:gd name="T11" fmla="*/ 160 w 160"/>
                <a:gd name="T12" fmla="*/ 32 h 32"/>
              </a:gdLst>
              <a:ahLst/>
              <a:cxnLst>
                <a:cxn ang="T6">
                  <a:pos x="T0" y="T1"/>
                </a:cxn>
                <a:cxn ang="T7">
                  <a:pos x="T2" y="T3"/>
                </a:cxn>
                <a:cxn ang="T8">
                  <a:pos x="T4" y="T5"/>
                </a:cxn>
              </a:cxnLst>
              <a:rect l="T9" t="T10" r="T11" b="T12"/>
              <a:pathLst>
                <a:path w="160" h="32">
                  <a:moveTo>
                    <a:pt x="0" y="32"/>
                  </a:moveTo>
                  <a:cubicBezTo>
                    <a:pt x="57" y="13"/>
                    <a:pt x="34" y="25"/>
                    <a:pt x="72" y="0"/>
                  </a:cubicBezTo>
                  <a:cubicBezTo>
                    <a:pt x="98" y="9"/>
                    <a:pt x="132" y="24"/>
                    <a:pt x="160" y="24"/>
                  </a:cubicBezTo>
                </a:path>
              </a:pathLst>
            </a:custGeom>
            <a:noFill/>
            <a:ln w="12700">
              <a:solidFill>
                <a:srgbClr val="B64926"/>
              </a:solidFill>
              <a:round/>
              <a:headEnd/>
              <a:tailEnd/>
            </a:ln>
          </p:spPr>
          <p:txBody>
            <a:bodyPr/>
            <a:lstStyle/>
            <a:p>
              <a:endParaRPr lang="en-US"/>
            </a:p>
          </p:txBody>
        </p:sp>
        <p:sp>
          <p:nvSpPr>
            <p:cNvPr id="16470" name="Freeform 84"/>
            <p:cNvSpPr>
              <a:spLocks/>
            </p:cNvSpPr>
            <p:nvPr/>
          </p:nvSpPr>
          <p:spPr bwMode="auto">
            <a:xfrm>
              <a:off x="2288" y="2432"/>
              <a:ext cx="88" cy="32"/>
            </a:xfrm>
            <a:custGeom>
              <a:avLst/>
              <a:gdLst>
                <a:gd name="T0" fmla="*/ 88 w 88"/>
                <a:gd name="T1" fmla="*/ 32 h 32"/>
                <a:gd name="T2" fmla="*/ 0 w 88"/>
                <a:gd name="T3" fmla="*/ 0 h 32"/>
                <a:gd name="T4" fmla="*/ 0 60000 65536"/>
                <a:gd name="T5" fmla="*/ 0 60000 65536"/>
                <a:gd name="T6" fmla="*/ 0 w 88"/>
                <a:gd name="T7" fmla="*/ 0 h 32"/>
                <a:gd name="T8" fmla="*/ 88 w 88"/>
                <a:gd name="T9" fmla="*/ 32 h 32"/>
              </a:gdLst>
              <a:ahLst/>
              <a:cxnLst>
                <a:cxn ang="T4">
                  <a:pos x="T0" y="T1"/>
                </a:cxn>
                <a:cxn ang="T5">
                  <a:pos x="T2" y="T3"/>
                </a:cxn>
              </a:cxnLst>
              <a:rect l="T6" t="T7" r="T8" b="T9"/>
              <a:pathLst>
                <a:path w="88" h="32">
                  <a:moveTo>
                    <a:pt x="88" y="32"/>
                  </a:moveTo>
                  <a:cubicBezTo>
                    <a:pt x="58" y="22"/>
                    <a:pt x="28" y="14"/>
                    <a:pt x="0" y="0"/>
                  </a:cubicBezTo>
                </a:path>
              </a:pathLst>
            </a:custGeom>
            <a:noFill/>
            <a:ln w="28575">
              <a:solidFill>
                <a:srgbClr val="66FF33"/>
              </a:solidFill>
              <a:round/>
              <a:headEnd/>
              <a:tailEnd/>
            </a:ln>
          </p:spPr>
          <p:txBody>
            <a:bodyPr/>
            <a:lstStyle/>
            <a:p>
              <a:endParaRPr lang="en-US"/>
            </a:p>
          </p:txBody>
        </p:sp>
        <p:sp>
          <p:nvSpPr>
            <p:cNvPr id="16471" name="Oval 85"/>
            <p:cNvSpPr>
              <a:spLocks noChangeArrowheads="1"/>
            </p:cNvSpPr>
            <p:nvPr/>
          </p:nvSpPr>
          <p:spPr bwMode="auto">
            <a:xfrm>
              <a:off x="2256" y="240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72" name="Freeform 86"/>
            <p:cNvSpPr>
              <a:spLocks/>
            </p:cNvSpPr>
            <p:nvPr/>
          </p:nvSpPr>
          <p:spPr bwMode="auto">
            <a:xfrm>
              <a:off x="2144" y="2440"/>
              <a:ext cx="26" cy="144"/>
            </a:xfrm>
            <a:custGeom>
              <a:avLst/>
              <a:gdLst>
                <a:gd name="T0" fmla="*/ 0 w 26"/>
                <a:gd name="T1" fmla="*/ 144 h 144"/>
                <a:gd name="T2" fmla="*/ 8 w 26"/>
                <a:gd name="T3" fmla="*/ 96 h 144"/>
                <a:gd name="T4" fmla="*/ 24 w 26"/>
                <a:gd name="T5" fmla="*/ 72 h 144"/>
                <a:gd name="T6" fmla="*/ 16 w 26"/>
                <a:gd name="T7" fmla="*/ 24 h 144"/>
                <a:gd name="T8" fmla="*/ 8 w 26"/>
                <a:gd name="T9" fmla="*/ 0 h 144"/>
                <a:gd name="T10" fmla="*/ 0 60000 65536"/>
                <a:gd name="T11" fmla="*/ 0 60000 65536"/>
                <a:gd name="T12" fmla="*/ 0 60000 65536"/>
                <a:gd name="T13" fmla="*/ 0 60000 65536"/>
                <a:gd name="T14" fmla="*/ 0 60000 65536"/>
                <a:gd name="T15" fmla="*/ 0 w 26"/>
                <a:gd name="T16" fmla="*/ 0 h 144"/>
                <a:gd name="T17" fmla="*/ 26 w 26"/>
                <a:gd name="T18" fmla="*/ 144 h 144"/>
              </a:gdLst>
              <a:ahLst/>
              <a:cxnLst>
                <a:cxn ang="T10">
                  <a:pos x="T0" y="T1"/>
                </a:cxn>
                <a:cxn ang="T11">
                  <a:pos x="T2" y="T3"/>
                </a:cxn>
                <a:cxn ang="T12">
                  <a:pos x="T4" y="T5"/>
                </a:cxn>
                <a:cxn ang="T13">
                  <a:pos x="T6" y="T7"/>
                </a:cxn>
                <a:cxn ang="T14">
                  <a:pos x="T8" y="T9"/>
                </a:cxn>
              </a:cxnLst>
              <a:rect l="T15" t="T16" r="T17" b="T18"/>
              <a:pathLst>
                <a:path w="26" h="144">
                  <a:moveTo>
                    <a:pt x="0" y="144"/>
                  </a:moveTo>
                  <a:cubicBezTo>
                    <a:pt x="3" y="128"/>
                    <a:pt x="3" y="111"/>
                    <a:pt x="8" y="96"/>
                  </a:cubicBezTo>
                  <a:cubicBezTo>
                    <a:pt x="11" y="87"/>
                    <a:pt x="23" y="82"/>
                    <a:pt x="24" y="72"/>
                  </a:cubicBezTo>
                  <a:cubicBezTo>
                    <a:pt x="26" y="56"/>
                    <a:pt x="20" y="40"/>
                    <a:pt x="16" y="24"/>
                  </a:cubicBezTo>
                  <a:cubicBezTo>
                    <a:pt x="14" y="16"/>
                    <a:pt x="8" y="0"/>
                    <a:pt x="8" y="0"/>
                  </a:cubicBezTo>
                </a:path>
              </a:pathLst>
            </a:custGeom>
            <a:noFill/>
            <a:ln w="12700">
              <a:solidFill>
                <a:srgbClr val="B64926"/>
              </a:solidFill>
              <a:round/>
              <a:headEnd/>
              <a:tailEnd/>
            </a:ln>
          </p:spPr>
          <p:txBody>
            <a:bodyPr/>
            <a:lstStyle/>
            <a:p>
              <a:endParaRPr lang="en-US"/>
            </a:p>
          </p:txBody>
        </p:sp>
        <p:sp>
          <p:nvSpPr>
            <p:cNvPr id="16473" name="Oval 87"/>
            <p:cNvSpPr>
              <a:spLocks noChangeArrowheads="1"/>
            </p:cNvSpPr>
            <p:nvPr/>
          </p:nvSpPr>
          <p:spPr bwMode="auto">
            <a:xfrm>
              <a:off x="2256" y="297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74" name="Oval 88"/>
            <p:cNvSpPr>
              <a:spLocks noChangeArrowheads="1"/>
            </p:cNvSpPr>
            <p:nvPr/>
          </p:nvSpPr>
          <p:spPr bwMode="auto">
            <a:xfrm>
              <a:off x="2400" y="2448"/>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75" name="Freeform 89"/>
            <p:cNvSpPr>
              <a:spLocks/>
            </p:cNvSpPr>
            <p:nvPr/>
          </p:nvSpPr>
          <p:spPr bwMode="auto">
            <a:xfrm>
              <a:off x="2016" y="1584"/>
              <a:ext cx="197" cy="304"/>
            </a:xfrm>
            <a:custGeom>
              <a:avLst/>
              <a:gdLst>
                <a:gd name="T0" fmla="*/ 0 w 197"/>
                <a:gd name="T1" fmla="*/ 304 h 304"/>
                <a:gd name="T2" fmla="*/ 16 w 197"/>
                <a:gd name="T3" fmla="*/ 280 h 304"/>
                <a:gd name="T4" fmla="*/ 24 w 197"/>
                <a:gd name="T5" fmla="*/ 224 h 304"/>
                <a:gd name="T6" fmla="*/ 72 w 197"/>
                <a:gd name="T7" fmla="*/ 200 h 304"/>
                <a:gd name="T8" fmla="*/ 96 w 197"/>
                <a:gd name="T9" fmla="*/ 136 h 304"/>
                <a:gd name="T10" fmla="*/ 168 w 197"/>
                <a:gd name="T11" fmla="*/ 96 h 304"/>
                <a:gd name="T12" fmla="*/ 184 w 197"/>
                <a:gd name="T13" fmla="*/ 0 h 304"/>
                <a:gd name="T14" fmla="*/ 0 60000 65536"/>
                <a:gd name="T15" fmla="*/ 0 60000 65536"/>
                <a:gd name="T16" fmla="*/ 0 60000 65536"/>
                <a:gd name="T17" fmla="*/ 0 60000 65536"/>
                <a:gd name="T18" fmla="*/ 0 60000 65536"/>
                <a:gd name="T19" fmla="*/ 0 60000 65536"/>
                <a:gd name="T20" fmla="*/ 0 60000 65536"/>
                <a:gd name="T21" fmla="*/ 0 w 197"/>
                <a:gd name="T22" fmla="*/ 0 h 304"/>
                <a:gd name="T23" fmla="*/ 197 w 197"/>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304">
                  <a:moveTo>
                    <a:pt x="0" y="304"/>
                  </a:moveTo>
                  <a:cubicBezTo>
                    <a:pt x="5" y="296"/>
                    <a:pt x="13" y="289"/>
                    <a:pt x="16" y="280"/>
                  </a:cubicBezTo>
                  <a:cubicBezTo>
                    <a:pt x="21" y="262"/>
                    <a:pt x="16" y="241"/>
                    <a:pt x="24" y="224"/>
                  </a:cubicBezTo>
                  <a:cubicBezTo>
                    <a:pt x="29" y="212"/>
                    <a:pt x="61" y="204"/>
                    <a:pt x="72" y="200"/>
                  </a:cubicBezTo>
                  <a:cubicBezTo>
                    <a:pt x="77" y="178"/>
                    <a:pt x="81" y="154"/>
                    <a:pt x="96" y="136"/>
                  </a:cubicBezTo>
                  <a:cubicBezTo>
                    <a:pt x="112" y="117"/>
                    <a:pt x="148" y="110"/>
                    <a:pt x="168" y="96"/>
                  </a:cubicBezTo>
                  <a:cubicBezTo>
                    <a:pt x="197" y="52"/>
                    <a:pt x="184" y="82"/>
                    <a:pt x="184" y="0"/>
                  </a:cubicBezTo>
                </a:path>
              </a:pathLst>
            </a:custGeom>
            <a:noFill/>
            <a:ln w="12700">
              <a:solidFill>
                <a:srgbClr val="B64926"/>
              </a:solidFill>
              <a:round/>
              <a:headEnd/>
              <a:tailEnd/>
            </a:ln>
          </p:spPr>
          <p:txBody>
            <a:bodyPr/>
            <a:lstStyle/>
            <a:p>
              <a:endParaRPr lang="en-US"/>
            </a:p>
          </p:txBody>
        </p:sp>
        <p:sp>
          <p:nvSpPr>
            <p:cNvPr id="16476" name="Freeform 90"/>
            <p:cNvSpPr>
              <a:spLocks/>
            </p:cNvSpPr>
            <p:nvPr/>
          </p:nvSpPr>
          <p:spPr bwMode="auto">
            <a:xfrm>
              <a:off x="2208" y="1633"/>
              <a:ext cx="288" cy="95"/>
            </a:xfrm>
            <a:custGeom>
              <a:avLst/>
              <a:gdLst>
                <a:gd name="T0" fmla="*/ 0 w 288"/>
                <a:gd name="T1" fmla="*/ 32 h 95"/>
                <a:gd name="T2" fmla="*/ 48 w 288"/>
                <a:gd name="T3" fmla="*/ 72 h 95"/>
                <a:gd name="T4" fmla="*/ 96 w 288"/>
                <a:gd name="T5" fmla="*/ 88 h 95"/>
                <a:gd name="T6" fmla="*/ 144 w 288"/>
                <a:gd name="T7" fmla="*/ 64 h 95"/>
                <a:gd name="T8" fmla="*/ 256 w 288"/>
                <a:gd name="T9" fmla="*/ 32 h 95"/>
                <a:gd name="T10" fmla="*/ 288 w 288"/>
                <a:gd name="T11" fmla="*/ 8 h 95"/>
                <a:gd name="T12" fmla="*/ 0 60000 65536"/>
                <a:gd name="T13" fmla="*/ 0 60000 65536"/>
                <a:gd name="T14" fmla="*/ 0 60000 65536"/>
                <a:gd name="T15" fmla="*/ 0 60000 65536"/>
                <a:gd name="T16" fmla="*/ 0 60000 65536"/>
                <a:gd name="T17" fmla="*/ 0 60000 65536"/>
                <a:gd name="T18" fmla="*/ 0 w 288"/>
                <a:gd name="T19" fmla="*/ 0 h 95"/>
                <a:gd name="T20" fmla="*/ 288 w 288"/>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288" h="95">
                  <a:moveTo>
                    <a:pt x="0" y="32"/>
                  </a:moveTo>
                  <a:cubicBezTo>
                    <a:pt x="17" y="44"/>
                    <a:pt x="30" y="62"/>
                    <a:pt x="48" y="72"/>
                  </a:cubicBezTo>
                  <a:cubicBezTo>
                    <a:pt x="63" y="80"/>
                    <a:pt x="96" y="88"/>
                    <a:pt x="96" y="88"/>
                  </a:cubicBezTo>
                  <a:cubicBezTo>
                    <a:pt x="156" y="68"/>
                    <a:pt x="82" y="95"/>
                    <a:pt x="144" y="64"/>
                  </a:cubicBezTo>
                  <a:cubicBezTo>
                    <a:pt x="177" y="48"/>
                    <a:pt x="221" y="41"/>
                    <a:pt x="256" y="32"/>
                  </a:cubicBezTo>
                  <a:cubicBezTo>
                    <a:pt x="267" y="0"/>
                    <a:pt x="256" y="8"/>
                    <a:pt x="288" y="8"/>
                  </a:cubicBezTo>
                </a:path>
              </a:pathLst>
            </a:custGeom>
            <a:noFill/>
            <a:ln w="12700">
              <a:solidFill>
                <a:srgbClr val="B64926"/>
              </a:solidFill>
              <a:round/>
              <a:headEnd/>
              <a:tailEnd/>
            </a:ln>
          </p:spPr>
          <p:txBody>
            <a:bodyPr/>
            <a:lstStyle/>
            <a:p>
              <a:endParaRPr lang="en-US"/>
            </a:p>
          </p:txBody>
        </p:sp>
        <p:sp>
          <p:nvSpPr>
            <p:cNvPr id="16477" name="Freeform 91"/>
            <p:cNvSpPr>
              <a:spLocks/>
            </p:cNvSpPr>
            <p:nvPr/>
          </p:nvSpPr>
          <p:spPr bwMode="auto">
            <a:xfrm>
              <a:off x="2008" y="2056"/>
              <a:ext cx="16" cy="24"/>
            </a:xfrm>
            <a:custGeom>
              <a:avLst/>
              <a:gdLst>
                <a:gd name="T0" fmla="*/ 16 w 16"/>
                <a:gd name="T1" fmla="*/ 0 h 24"/>
                <a:gd name="T2" fmla="*/ 0 w 16"/>
                <a:gd name="T3" fmla="*/ 24 h 24"/>
                <a:gd name="T4" fmla="*/ 16 w 16"/>
                <a:gd name="T5" fmla="*/ 0 h 24"/>
                <a:gd name="T6" fmla="*/ 0 60000 65536"/>
                <a:gd name="T7" fmla="*/ 0 60000 65536"/>
                <a:gd name="T8" fmla="*/ 0 60000 65536"/>
                <a:gd name="T9" fmla="*/ 0 w 16"/>
                <a:gd name="T10" fmla="*/ 0 h 24"/>
                <a:gd name="T11" fmla="*/ 16 w 16"/>
                <a:gd name="T12" fmla="*/ 24 h 24"/>
              </a:gdLst>
              <a:ahLst/>
              <a:cxnLst>
                <a:cxn ang="T6">
                  <a:pos x="T0" y="T1"/>
                </a:cxn>
                <a:cxn ang="T7">
                  <a:pos x="T2" y="T3"/>
                </a:cxn>
                <a:cxn ang="T8">
                  <a:pos x="T4" y="T5"/>
                </a:cxn>
              </a:cxnLst>
              <a:rect l="T9" t="T10" r="T11" b="T12"/>
              <a:pathLst>
                <a:path w="16" h="24">
                  <a:moveTo>
                    <a:pt x="16" y="0"/>
                  </a:moveTo>
                  <a:cubicBezTo>
                    <a:pt x="11" y="8"/>
                    <a:pt x="0" y="24"/>
                    <a:pt x="0" y="24"/>
                  </a:cubicBezTo>
                  <a:cubicBezTo>
                    <a:pt x="0" y="24"/>
                    <a:pt x="11" y="8"/>
                    <a:pt x="16" y="0"/>
                  </a:cubicBezTo>
                  <a:close/>
                </a:path>
              </a:pathLst>
            </a:custGeom>
            <a:solidFill>
              <a:schemeClr val="accent1"/>
            </a:solidFill>
            <a:ln w="28575">
              <a:solidFill>
                <a:srgbClr val="FF3300"/>
              </a:solidFill>
              <a:round/>
              <a:headEnd/>
              <a:tailEnd/>
            </a:ln>
          </p:spPr>
          <p:txBody>
            <a:bodyPr/>
            <a:lstStyle/>
            <a:p>
              <a:endParaRPr lang="en-US"/>
            </a:p>
          </p:txBody>
        </p:sp>
        <p:sp>
          <p:nvSpPr>
            <p:cNvPr id="16478" name="Freeform 92"/>
            <p:cNvSpPr>
              <a:spLocks/>
            </p:cNvSpPr>
            <p:nvPr/>
          </p:nvSpPr>
          <p:spPr bwMode="auto">
            <a:xfrm>
              <a:off x="1696" y="1776"/>
              <a:ext cx="128" cy="536"/>
            </a:xfrm>
            <a:custGeom>
              <a:avLst/>
              <a:gdLst>
                <a:gd name="T0" fmla="*/ 128 w 128"/>
                <a:gd name="T1" fmla="*/ 536 h 536"/>
                <a:gd name="T2" fmla="*/ 96 w 128"/>
                <a:gd name="T3" fmla="*/ 432 h 536"/>
                <a:gd name="T4" fmla="*/ 96 w 128"/>
                <a:gd name="T5" fmla="*/ 360 h 536"/>
                <a:gd name="T6" fmla="*/ 56 w 128"/>
                <a:gd name="T7" fmla="*/ 288 h 536"/>
                <a:gd name="T8" fmla="*/ 64 w 128"/>
                <a:gd name="T9" fmla="*/ 184 h 536"/>
                <a:gd name="T10" fmla="*/ 72 w 128"/>
                <a:gd name="T11" fmla="*/ 160 h 536"/>
                <a:gd name="T12" fmla="*/ 48 w 128"/>
                <a:gd name="T13" fmla="*/ 136 h 536"/>
                <a:gd name="T14" fmla="*/ 40 w 128"/>
                <a:gd name="T15" fmla="*/ 56 h 536"/>
                <a:gd name="T16" fmla="*/ 0 w 128"/>
                <a:gd name="T17" fmla="*/ 0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536"/>
                <a:gd name="T29" fmla="*/ 128 w 128"/>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536">
                  <a:moveTo>
                    <a:pt x="128" y="536"/>
                  </a:moveTo>
                  <a:cubicBezTo>
                    <a:pt x="72" y="517"/>
                    <a:pt x="90" y="490"/>
                    <a:pt x="96" y="432"/>
                  </a:cubicBezTo>
                  <a:cubicBezTo>
                    <a:pt x="77" y="375"/>
                    <a:pt x="71" y="398"/>
                    <a:pt x="96" y="360"/>
                  </a:cubicBezTo>
                  <a:cubicBezTo>
                    <a:pt x="83" y="309"/>
                    <a:pt x="71" y="333"/>
                    <a:pt x="56" y="288"/>
                  </a:cubicBezTo>
                  <a:cubicBezTo>
                    <a:pt x="59" y="253"/>
                    <a:pt x="60" y="219"/>
                    <a:pt x="64" y="184"/>
                  </a:cubicBezTo>
                  <a:cubicBezTo>
                    <a:pt x="65" y="176"/>
                    <a:pt x="75" y="168"/>
                    <a:pt x="72" y="160"/>
                  </a:cubicBezTo>
                  <a:cubicBezTo>
                    <a:pt x="68" y="149"/>
                    <a:pt x="56" y="144"/>
                    <a:pt x="48" y="136"/>
                  </a:cubicBezTo>
                  <a:cubicBezTo>
                    <a:pt x="38" y="106"/>
                    <a:pt x="30" y="87"/>
                    <a:pt x="40" y="56"/>
                  </a:cubicBezTo>
                  <a:cubicBezTo>
                    <a:pt x="29" y="22"/>
                    <a:pt x="14" y="29"/>
                    <a:pt x="0" y="0"/>
                  </a:cubicBezTo>
                </a:path>
              </a:pathLst>
            </a:custGeom>
            <a:noFill/>
            <a:ln w="12700">
              <a:solidFill>
                <a:srgbClr val="B64926"/>
              </a:solidFill>
              <a:round/>
              <a:headEnd/>
              <a:tailEnd/>
            </a:ln>
          </p:spPr>
          <p:txBody>
            <a:bodyPr/>
            <a:lstStyle/>
            <a:p>
              <a:endParaRPr lang="en-US"/>
            </a:p>
          </p:txBody>
        </p:sp>
        <p:sp>
          <p:nvSpPr>
            <p:cNvPr id="16479" name="Freeform 93"/>
            <p:cNvSpPr>
              <a:spLocks/>
            </p:cNvSpPr>
            <p:nvPr/>
          </p:nvSpPr>
          <p:spPr bwMode="auto">
            <a:xfrm>
              <a:off x="1432" y="2010"/>
              <a:ext cx="104" cy="315"/>
            </a:xfrm>
            <a:custGeom>
              <a:avLst/>
              <a:gdLst>
                <a:gd name="T0" fmla="*/ 1 w 104"/>
                <a:gd name="T1" fmla="*/ 315 h 315"/>
                <a:gd name="T2" fmla="*/ 13 w 104"/>
                <a:gd name="T3" fmla="*/ 258 h 315"/>
                <a:gd name="T4" fmla="*/ 31 w 104"/>
                <a:gd name="T5" fmla="*/ 252 h 315"/>
                <a:gd name="T6" fmla="*/ 49 w 104"/>
                <a:gd name="T7" fmla="*/ 240 h 315"/>
                <a:gd name="T8" fmla="*/ 64 w 104"/>
                <a:gd name="T9" fmla="*/ 147 h 315"/>
                <a:gd name="T10" fmla="*/ 94 w 104"/>
                <a:gd name="T11" fmla="*/ 78 h 315"/>
                <a:gd name="T12" fmla="*/ 103 w 104"/>
                <a:gd name="T13" fmla="*/ 57 h 315"/>
                <a:gd name="T14" fmla="*/ 100 w 104"/>
                <a:gd name="T15" fmla="*/ 9 h 315"/>
                <a:gd name="T16" fmla="*/ 97 w 104"/>
                <a:gd name="T17" fmla="*/ 0 h 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315"/>
                <a:gd name="T29" fmla="*/ 104 w 104"/>
                <a:gd name="T30" fmla="*/ 315 h 3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315">
                  <a:moveTo>
                    <a:pt x="1" y="315"/>
                  </a:moveTo>
                  <a:cubicBezTo>
                    <a:pt x="2" y="304"/>
                    <a:pt x="0" y="266"/>
                    <a:pt x="13" y="258"/>
                  </a:cubicBezTo>
                  <a:cubicBezTo>
                    <a:pt x="18" y="255"/>
                    <a:pt x="26" y="256"/>
                    <a:pt x="31" y="252"/>
                  </a:cubicBezTo>
                  <a:cubicBezTo>
                    <a:pt x="37" y="248"/>
                    <a:pt x="49" y="240"/>
                    <a:pt x="49" y="240"/>
                  </a:cubicBezTo>
                  <a:cubicBezTo>
                    <a:pt x="67" y="213"/>
                    <a:pt x="59" y="178"/>
                    <a:pt x="64" y="147"/>
                  </a:cubicBezTo>
                  <a:cubicBezTo>
                    <a:pt x="68" y="124"/>
                    <a:pt x="81" y="97"/>
                    <a:pt x="94" y="78"/>
                  </a:cubicBezTo>
                  <a:cubicBezTo>
                    <a:pt x="96" y="71"/>
                    <a:pt x="103" y="65"/>
                    <a:pt x="103" y="57"/>
                  </a:cubicBezTo>
                  <a:cubicBezTo>
                    <a:pt x="104" y="41"/>
                    <a:pt x="102" y="25"/>
                    <a:pt x="100" y="9"/>
                  </a:cubicBezTo>
                  <a:cubicBezTo>
                    <a:pt x="100" y="6"/>
                    <a:pt x="97" y="0"/>
                    <a:pt x="97" y="0"/>
                  </a:cubicBezTo>
                </a:path>
              </a:pathLst>
            </a:custGeom>
            <a:noFill/>
            <a:ln w="28575">
              <a:solidFill>
                <a:srgbClr val="66FF33"/>
              </a:solidFill>
              <a:round/>
              <a:headEnd/>
              <a:tailEnd/>
            </a:ln>
          </p:spPr>
          <p:txBody>
            <a:bodyPr/>
            <a:lstStyle/>
            <a:p>
              <a:endParaRPr lang="en-US"/>
            </a:p>
          </p:txBody>
        </p:sp>
        <p:sp>
          <p:nvSpPr>
            <p:cNvPr id="16480" name="Oval 94"/>
            <p:cNvSpPr>
              <a:spLocks noChangeArrowheads="1"/>
            </p:cNvSpPr>
            <p:nvPr/>
          </p:nvSpPr>
          <p:spPr bwMode="auto">
            <a:xfrm>
              <a:off x="1392" y="230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81" name="Freeform 95"/>
            <p:cNvSpPr>
              <a:spLocks/>
            </p:cNvSpPr>
            <p:nvPr/>
          </p:nvSpPr>
          <p:spPr bwMode="auto">
            <a:xfrm>
              <a:off x="1968" y="1872"/>
              <a:ext cx="192" cy="576"/>
            </a:xfrm>
            <a:custGeom>
              <a:avLst/>
              <a:gdLst>
                <a:gd name="T0" fmla="*/ 1856 w 168"/>
                <a:gd name="T1" fmla="*/ 2525 h 528"/>
                <a:gd name="T2" fmla="*/ 969 w 168"/>
                <a:gd name="T3" fmla="*/ 1994 h 528"/>
                <a:gd name="T4" fmla="*/ 707 w 168"/>
                <a:gd name="T5" fmla="*/ 1608 h 528"/>
                <a:gd name="T6" fmla="*/ 264 w 168"/>
                <a:gd name="T7" fmla="*/ 1375 h 528"/>
                <a:gd name="T8" fmla="*/ 969 w 168"/>
                <a:gd name="T9" fmla="*/ 1189 h 528"/>
                <a:gd name="T10" fmla="*/ 0 w 168"/>
                <a:gd name="T11" fmla="*/ 649 h 528"/>
                <a:gd name="T12" fmla="*/ 264 w 168"/>
                <a:gd name="T13" fmla="*/ 0 h 528"/>
                <a:gd name="T14" fmla="*/ 0 60000 65536"/>
                <a:gd name="T15" fmla="*/ 0 60000 65536"/>
                <a:gd name="T16" fmla="*/ 0 60000 65536"/>
                <a:gd name="T17" fmla="*/ 0 60000 65536"/>
                <a:gd name="T18" fmla="*/ 0 60000 65536"/>
                <a:gd name="T19" fmla="*/ 0 60000 65536"/>
                <a:gd name="T20" fmla="*/ 0 60000 65536"/>
                <a:gd name="T21" fmla="*/ 0 w 168"/>
                <a:gd name="T22" fmla="*/ 0 h 528"/>
                <a:gd name="T23" fmla="*/ 168 w 168"/>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528">
                  <a:moveTo>
                    <a:pt x="168" y="528"/>
                  </a:moveTo>
                  <a:cubicBezTo>
                    <a:pt x="156" y="481"/>
                    <a:pt x="137" y="432"/>
                    <a:pt x="88" y="416"/>
                  </a:cubicBezTo>
                  <a:cubicBezTo>
                    <a:pt x="40" y="344"/>
                    <a:pt x="115" y="465"/>
                    <a:pt x="64" y="336"/>
                  </a:cubicBezTo>
                  <a:cubicBezTo>
                    <a:pt x="56" y="317"/>
                    <a:pt x="36" y="305"/>
                    <a:pt x="24" y="288"/>
                  </a:cubicBezTo>
                  <a:cubicBezTo>
                    <a:pt x="81" y="269"/>
                    <a:pt x="63" y="286"/>
                    <a:pt x="88" y="248"/>
                  </a:cubicBezTo>
                  <a:cubicBezTo>
                    <a:pt x="51" y="193"/>
                    <a:pt x="75" y="161"/>
                    <a:pt x="0" y="136"/>
                  </a:cubicBezTo>
                  <a:cubicBezTo>
                    <a:pt x="10" y="86"/>
                    <a:pt x="24" y="51"/>
                    <a:pt x="24" y="0"/>
                  </a:cubicBezTo>
                </a:path>
              </a:pathLst>
            </a:custGeom>
            <a:noFill/>
            <a:ln w="12700">
              <a:solidFill>
                <a:srgbClr val="B64926"/>
              </a:solidFill>
              <a:round/>
              <a:headEnd/>
              <a:tailEnd/>
            </a:ln>
          </p:spPr>
          <p:txBody>
            <a:bodyPr/>
            <a:lstStyle/>
            <a:p>
              <a:endParaRPr lang="en-US"/>
            </a:p>
          </p:txBody>
        </p:sp>
        <p:sp>
          <p:nvSpPr>
            <p:cNvPr id="16482" name="Oval 96"/>
            <p:cNvSpPr>
              <a:spLocks noChangeArrowheads="1"/>
            </p:cNvSpPr>
            <p:nvPr/>
          </p:nvSpPr>
          <p:spPr bwMode="auto">
            <a:xfrm>
              <a:off x="2400" y="283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83" name="Freeform 97"/>
            <p:cNvSpPr>
              <a:spLocks/>
            </p:cNvSpPr>
            <p:nvPr/>
          </p:nvSpPr>
          <p:spPr bwMode="auto">
            <a:xfrm>
              <a:off x="2120" y="3160"/>
              <a:ext cx="120" cy="168"/>
            </a:xfrm>
            <a:custGeom>
              <a:avLst/>
              <a:gdLst>
                <a:gd name="T0" fmla="*/ 120 w 120"/>
                <a:gd name="T1" fmla="*/ 168 h 168"/>
                <a:gd name="T2" fmla="*/ 80 w 120"/>
                <a:gd name="T3" fmla="*/ 120 h 168"/>
                <a:gd name="T4" fmla="*/ 72 w 120"/>
                <a:gd name="T5" fmla="*/ 96 h 168"/>
                <a:gd name="T6" fmla="*/ 40 w 120"/>
                <a:gd name="T7" fmla="*/ 48 h 168"/>
                <a:gd name="T8" fmla="*/ 16 w 120"/>
                <a:gd name="T9" fmla="*/ 24 h 168"/>
                <a:gd name="T10" fmla="*/ 0 w 120"/>
                <a:gd name="T11" fmla="*/ 0 h 168"/>
                <a:gd name="T12" fmla="*/ 0 60000 65536"/>
                <a:gd name="T13" fmla="*/ 0 60000 65536"/>
                <a:gd name="T14" fmla="*/ 0 60000 65536"/>
                <a:gd name="T15" fmla="*/ 0 60000 65536"/>
                <a:gd name="T16" fmla="*/ 0 60000 65536"/>
                <a:gd name="T17" fmla="*/ 0 60000 65536"/>
                <a:gd name="T18" fmla="*/ 0 w 120"/>
                <a:gd name="T19" fmla="*/ 0 h 168"/>
                <a:gd name="T20" fmla="*/ 120 w 120"/>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20" h="168">
                  <a:moveTo>
                    <a:pt x="120" y="168"/>
                  </a:moveTo>
                  <a:cubicBezTo>
                    <a:pt x="108" y="151"/>
                    <a:pt x="92" y="137"/>
                    <a:pt x="80" y="120"/>
                  </a:cubicBezTo>
                  <a:cubicBezTo>
                    <a:pt x="75" y="113"/>
                    <a:pt x="76" y="103"/>
                    <a:pt x="72" y="96"/>
                  </a:cubicBezTo>
                  <a:cubicBezTo>
                    <a:pt x="63" y="79"/>
                    <a:pt x="54" y="62"/>
                    <a:pt x="40" y="48"/>
                  </a:cubicBezTo>
                  <a:cubicBezTo>
                    <a:pt x="32" y="40"/>
                    <a:pt x="23" y="33"/>
                    <a:pt x="16" y="24"/>
                  </a:cubicBezTo>
                  <a:cubicBezTo>
                    <a:pt x="10" y="17"/>
                    <a:pt x="0" y="0"/>
                    <a:pt x="0" y="0"/>
                  </a:cubicBezTo>
                </a:path>
              </a:pathLst>
            </a:custGeom>
            <a:noFill/>
            <a:ln w="28575">
              <a:solidFill>
                <a:srgbClr val="66FF33"/>
              </a:solidFill>
              <a:round/>
              <a:headEnd/>
              <a:tailEnd/>
            </a:ln>
          </p:spPr>
          <p:txBody>
            <a:bodyPr/>
            <a:lstStyle/>
            <a:p>
              <a:endParaRPr lang="en-US"/>
            </a:p>
          </p:txBody>
        </p:sp>
        <p:sp>
          <p:nvSpPr>
            <p:cNvPr id="16484" name="Freeform 98"/>
            <p:cNvSpPr>
              <a:spLocks/>
            </p:cNvSpPr>
            <p:nvPr/>
          </p:nvSpPr>
          <p:spPr bwMode="auto">
            <a:xfrm>
              <a:off x="1920" y="1824"/>
              <a:ext cx="776" cy="192"/>
            </a:xfrm>
            <a:custGeom>
              <a:avLst/>
              <a:gdLst>
                <a:gd name="T0" fmla="*/ 1324 w 752"/>
                <a:gd name="T1" fmla="*/ 620 h 177"/>
                <a:gd name="T2" fmla="*/ 1069 w 752"/>
                <a:gd name="T3" fmla="*/ 591 h 177"/>
                <a:gd name="T4" fmla="*/ 887 w 752"/>
                <a:gd name="T5" fmla="*/ 724 h 177"/>
                <a:gd name="T6" fmla="*/ 844 w 752"/>
                <a:gd name="T7" fmla="*/ 692 h 177"/>
                <a:gd name="T8" fmla="*/ 805 w 752"/>
                <a:gd name="T9" fmla="*/ 724 h 177"/>
                <a:gd name="T10" fmla="*/ 675 w 752"/>
                <a:gd name="T11" fmla="*/ 481 h 177"/>
                <a:gd name="T12" fmla="*/ 549 w 752"/>
                <a:gd name="T13" fmla="*/ 591 h 177"/>
                <a:gd name="T14" fmla="*/ 506 w 752"/>
                <a:gd name="T15" fmla="*/ 620 h 177"/>
                <a:gd name="T16" fmla="*/ 380 w 752"/>
                <a:gd name="T17" fmla="*/ 448 h 177"/>
                <a:gd name="T18" fmla="*/ 34 w 752"/>
                <a:gd name="T19" fmla="*/ 176 h 177"/>
                <a:gd name="T20" fmla="*/ 0 w 752"/>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2"/>
                <a:gd name="T34" fmla="*/ 0 h 177"/>
                <a:gd name="T35" fmla="*/ 752 w 752"/>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2" h="177">
                  <a:moveTo>
                    <a:pt x="752" y="144"/>
                  </a:moveTo>
                  <a:cubicBezTo>
                    <a:pt x="703" y="140"/>
                    <a:pt x="655" y="124"/>
                    <a:pt x="608" y="136"/>
                  </a:cubicBezTo>
                  <a:cubicBezTo>
                    <a:pt x="567" y="177"/>
                    <a:pt x="567" y="177"/>
                    <a:pt x="504" y="168"/>
                  </a:cubicBezTo>
                  <a:cubicBezTo>
                    <a:pt x="496" y="165"/>
                    <a:pt x="488" y="160"/>
                    <a:pt x="480" y="160"/>
                  </a:cubicBezTo>
                  <a:cubicBezTo>
                    <a:pt x="472" y="160"/>
                    <a:pt x="464" y="169"/>
                    <a:pt x="456" y="168"/>
                  </a:cubicBezTo>
                  <a:cubicBezTo>
                    <a:pt x="432" y="164"/>
                    <a:pt x="404" y="126"/>
                    <a:pt x="384" y="112"/>
                  </a:cubicBezTo>
                  <a:cubicBezTo>
                    <a:pt x="360" y="120"/>
                    <a:pt x="336" y="128"/>
                    <a:pt x="312" y="136"/>
                  </a:cubicBezTo>
                  <a:cubicBezTo>
                    <a:pt x="304" y="139"/>
                    <a:pt x="288" y="144"/>
                    <a:pt x="288" y="144"/>
                  </a:cubicBezTo>
                  <a:cubicBezTo>
                    <a:pt x="262" y="135"/>
                    <a:pt x="216" y="104"/>
                    <a:pt x="216" y="104"/>
                  </a:cubicBezTo>
                  <a:cubicBezTo>
                    <a:pt x="170" y="34"/>
                    <a:pt x="100" y="45"/>
                    <a:pt x="16" y="40"/>
                  </a:cubicBezTo>
                  <a:cubicBezTo>
                    <a:pt x="6" y="10"/>
                    <a:pt x="12" y="24"/>
                    <a:pt x="0" y="0"/>
                  </a:cubicBezTo>
                </a:path>
              </a:pathLst>
            </a:custGeom>
            <a:noFill/>
            <a:ln w="12700">
              <a:solidFill>
                <a:srgbClr val="B64926"/>
              </a:solidFill>
              <a:round/>
              <a:headEnd/>
              <a:tailEnd/>
            </a:ln>
          </p:spPr>
          <p:txBody>
            <a:bodyPr/>
            <a:lstStyle/>
            <a:p>
              <a:endParaRPr lang="en-US"/>
            </a:p>
          </p:txBody>
        </p:sp>
        <p:sp>
          <p:nvSpPr>
            <p:cNvPr id="16485" name="Freeform 99"/>
            <p:cNvSpPr>
              <a:spLocks/>
            </p:cNvSpPr>
            <p:nvPr/>
          </p:nvSpPr>
          <p:spPr bwMode="auto">
            <a:xfrm>
              <a:off x="1424" y="2832"/>
              <a:ext cx="352" cy="96"/>
            </a:xfrm>
            <a:custGeom>
              <a:avLst/>
              <a:gdLst>
                <a:gd name="T0" fmla="*/ 352 w 352"/>
                <a:gd name="T1" fmla="*/ 96 h 96"/>
                <a:gd name="T2" fmla="*/ 248 w 352"/>
                <a:gd name="T3" fmla="*/ 48 h 96"/>
                <a:gd name="T4" fmla="*/ 200 w 352"/>
                <a:gd name="T5" fmla="*/ 48 h 96"/>
                <a:gd name="T6" fmla="*/ 168 w 352"/>
                <a:gd name="T7" fmla="*/ 0 h 96"/>
                <a:gd name="T8" fmla="*/ 144 w 352"/>
                <a:gd name="T9" fmla="*/ 16 h 96"/>
                <a:gd name="T10" fmla="*/ 120 w 352"/>
                <a:gd name="T11" fmla="*/ 8 h 96"/>
                <a:gd name="T12" fmla="*/ 56 w 352"/>
                <a:gd name="T13" fmla="*/ 16 h 96"/>
                <a:gd name="T14" fmla="*/ 0 w 352"/>
                <a:gd name="T15" fmla="*/ 32 h 96"/>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96"/>
                <a:gd name="T26" fmla="*/ 352 w 35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96">
                  <a:moveTo>
                    <a:pt x="352" y="96"/>
                  </a:moveTo>
                  <a:cubicBezTo>
                    <a:pt x="319" y="74"/>
                    <a:pt x="282" y="70"/>
                    <a:pt x="248" y="48"/>
                  </a:cubicBezTo>
                  <a:cubicBezTo>
                    <a:pt x="232" y="53"/>
                    <a:pt x="216" y="64"/>
                    <a:pt x="200" y="48"/>
                  </a:cubicBezTo>
                  <a:cubicBezTo>
                    <a:pt x="186" y="34"/>
                    <a:pt x="168" y="0"/>
                    <a:pt x="168" y="0"/>
                  </a:cubicBezTo>
                  <a:cubicBezTo>
                    <a:pt x="160" y="5"/>
                    <a:pt x="153" y="14"/>
                    <a:pt x="144" y="16"/>
                  </a:cubicBezTo>
                  <a:cubicBezTo>
                    <a:pt x="136" y="17"/>
                    <a:pt x="128" y="8"/>
                    <a:pt x="120" y="8"/>
                  </a:cubicBezTo>
                  <a:cubicBezTo>
                    <a:pt x="99" y="8"/>
                    <a:pt x="77" y="13"/>
                    <a:pt x="56" y="16"/>
                  </a:cubicBezTo>
                  <a:cubicBezTo>
                    <a:pt x="5" y="33"/>
                    <a:pt x="25" y="32"/>
                    <a:pt x="0" y="32"/>
                  </a:cubicBezTo>
                </a:path>
              </a:pathLst>
            </a:custGeom>
            <a:noFill/>
            <a:ln w="28575">
              <a:solidFill>
                <a:srgbClr val="66FF33"/>
              </a:solidFill>
              <a:round/>
              <a:headEnd/>
              <a:tailEnd/>
            </a:ln>
          </p:spPr>
          <p:txBody>
            <a:bodyPr/>
            <a:lstStyle/>
            <a:p>
              <a:endParaRPr lang="en-US"/>
            </a:p>
          </p:txBody>
        </p:sp>
        <p:sp>
          <p:nvSpPr>
            <p:cNvPr id="16486" name="Freeform 100"/>
            <p:cNvSpPr>
              <a:spLocks/>
            </p:cNvSpPr>
            <p:nvPr/>
          </p:nvSpPr>
          <p:spPr bwMode="auto">
            <a:xfrm>
              <a:off x="1410" y="2865"/>
              <a:ext cx="18" cy="1"/>
            </a:xfrm>
            <a:custGeom>
              <a:avLst/>
              <a:gdLst>
                <a:gd name="T0" fmla="*/ 18 w 18"/>
                <a:gd name="T1" fmla="*/ 0 h 1"/>
                <a:gd name="T2" fmla="*/ 0 w 18"/>
                <a:gd name="T3" fmla="*/ 0 h 1"/>
                <a:gd name="T4" fmla="*/ 0 60000 65536"/>
                <a:gd name="T5" fmla="*/ 0 60000 65536"/>
                <a:gd name="T6" fmla="*/ 0 w 18"/>
                <a:gd name="T7" fmla="*/ 0 h 1"/>
                <a:gd name="T8" fmla="*/ 18 w 18"/>
                <a:gd name="T9" fmla="*/ 1 h 1"/>
              </a:gdLst>
              <a:ahLst/>
              <a:cxnLst>
                <a:cxn ang="T4">
                  <a:pos x="T0" y="T1"/>
                </a:cxn>
                <a:cxn ang="T5">
                  <a:pos x="T2" y="T3"/>
                </a:cxn>
              </a:cxnLst>
              <a:rect l="T6" t="T7" r="T8" b="T9"/>
              <a:pathLst>
                <a:path w="18" h="1">
                  <a:moveTo>
                    <a:pt x="18" y="0"/>
                  </a:moveTo>
                  <a:cubicBezTo>
                    <a:pt x="12" y="0"/>
                    <a:pt x="6" y="0"/>
                    <a:pt x="0" y="0"/>
                  </a:cubicBezTo>
                </a:path>
              </a:pathLst>
            </a:custGeom>
            <a:noFill/>
            <a:ln w="28575">
              <a:solidFill>
                <a:srgbClr val="66FF33"/>
              </a:solidFill>
              <a:round/>
              <a:headEnd/>
              <a:tailEnd/>
            </a:ln>
          </p:spPr>
          <p:txBody>
            <a:bodyPr/>
            <a:lstStyle/>
            <a:p>
              <a:endParaRPr lang="en-US"/>
            </a:p>
          </p:txBody>
        </p:sp>
        <p:sp>
          <p:nvSpPr>
            <p:cNvPr id="16487" name="Oval 101"/>
            <p:cNvSpPr>
              <a:spLocks noChangeArrowheads="1"/>
            </p:cNvSpPr>
            <p:nvPr/>
          </p:nvSpPr>
          <p:spPr bwMode="auto">
            <a:xfrm>
              <a:off x="2064" y="3118"/>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88" name="Freeform 102"/>
            <p:cNvSpPr>
              <a:spLocks/>
            </p:cNvSpPr>
            <p:nvPr/>
          </p:nvSpPr>
          <p:spPr bwMode="auto">
            <a:xfrm>
              <a:off x="1370" y="3237"/>
              <a:ext cx="457" cy="111"/>
            </a:xfrm>
            <a:custGeom>
              <a:avLst/>
              <a:gdLst>
                <a:gd name="T0" fmla="*/ 10 w 457"/>
                <a:gd name="T1" fmla="*/ 0 h 111"/>
                <a:gd name="T2" fmla="*/ 25 w 457"/>
                <a:gd name="T3" fmla="*/ 111 h 111"/>
                <a:gd name="T4" fmla="*/ 52 w 457"/>
                <a:gd name="T5" fmla="*/ 75 h 111"/>
                <a:gd name="T6" fmla="*/ 91 w 457"/>
                <a:gd name="T7" fmla="*/ 66 h 111"/>
                <a:gd name="T8" fmla="*/ 196 w 457"/>
                <a:gd name="T9" fmla="*/ 51 h 111"/>
                <a:gd name="T10" fmla="*/ 394 w 457"/>
                <a:gd name="T11" fmla="*/ 60 h 111"/>
                <a:gd name="T12" fmla="*/ 445 w 457"/>
                <a:gd name="T13" fmla="*/ 78 h 111"/>
                <a:gd name="T14" fmla="*/ 457 w 457"/>
                <a:gd name="T15" fmla="*/ 93 h 111"/>
                <a:gd name="T16" fmla="*/ 0 60000 65536"/>
                <a:gd name="T17" fmla="*/ 0 60000 65536"/>
                <a:gd name="T18" fmla="*/ 0 60000 65536"/>
                <a:gd name="T19" fmla="*/ 0 60000 65536"/>
                <a:gd name="T20" fmla="*/ 0 60000 65536"/>
                <a:gd name="T21" fmla="*/ 0 60000 65536"/>
                <a:gd name="T22" fmla="*/ 0 60000 65536"/>
                <a:gd name="T23" fmla="*/ 0 60000 65536"/>
                <a:gd name="T24" fmla="*/ 0 w 457"/>
                <a:gd name="T25" fmla="*/ 0 h 111"/>
                <a:gd name="T26" fmla="*/ 457 w 457"/>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7" h="111">
                  <a:moveTo>
                    <a:pt x="10" y="0"/>
                  </a:moveTo>
                  <a:cubicBezTo>
                    <a:pt x="13" y="35"/>
                    <a:pt x="0" y="86"/>
                    <a:pt x="25" y="111"/>
                  </a:cubicBezTo>
                  <a:cubicBezTo>
                    <a:pt x="35" y="101"/>
                    <a:pt x="40" y="82"/>
                    <a:pt x="52" y="75"/>
                  </a:cubicBezTo>
                  <a:cubicBezTo>
                    <a:pt x="62" y="69"/>
                    <a:pt x="80" y="68"/>
                    <a:pt x="91" y="66"/>
                  </a:cubicBezTo>
                  <a:cubicBezTo>
                    <a:pt x="123" y="45"/>
                    <a:pt x="164" y="72"/>
                    <a:pt x="196" y="51"/>
                  </a:cubicBezTo>
                  <a:cubicBezTo>
                    <a:pt x="267" y="53"/>
                    <a:pt x="322" y="58"/>
                    <a:pt x="394" y="60"/>
                  </a:cubicBezTo>
                  <a:cubicBezTo>
                    <a:pt x="411" y="66"/>
                    <a:pt x="428" y="72"/>
                    <a:pt x="445" y="78"/>
                  </a:cubicBezTo>
                  <a:cubicBezTo>
                    <a:pt x="453" y="89"/>
                    <a:pt x="448" y="84"/>
                    <a:pt x="457" y="93"/>
                  </a:cubicBezTo>
                </a:path>
              </a:pathLst>
            </a:custGeom>
            <a:noFill/>
            <a:ln w="19050">
              <a:solidFill>
                <a:srgbClr val="66FF33"/>
              </a:solidFill>
              <a:round/>
              <a:headEnd/>
              <a:tailEnd/>
            </a:ln>
          </p:spPr>
          <p:txBody>
            <a:bodyPr/>
            <a:lstStyle/>
            <a:p>
              <a:endParaRPr lang="en-US"/>
            </a:p>
          </p:txBody>
        </p:sp>
        <p:sp>
          <p:nvSpPr>
            <p:cNvPr id="16489" name="Oval 103"/>
            <p:cNvSpPr>
              <a:spLocks noChangeArrowheads="1"/>
            </p:cNvSpPr>
            <p:nvPr/>
          </p:nvSpPr>
          <p:spPr bwMode="auto">
            <a:xfrm>
              <a:off x="1488" y="2974"/>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90" name="Oval 104"/>
            <p:cNvSpPr>
              <a:spLocks noChangeArrowheads="1"/>
            </p:cNvSpPr>
            <p:nvPr/>
          </p:nvSpPr>
          <p:spPr bwMode="auto">
            <a:xfrm>
              <a:off x="1728" y="2736"/>
              <a:ext cx="96" cy="96"/>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91" name="Freeform 105"/>
            <p:cNvSpPr>
              <a:spLocks/>
            </p:cNvSpPr>
            <p:nvPr/>
          </p:nvSpPr>
          <p:spPr bwMode="auto">
            <a:xfrm>
              <a:off x="1440" y="2304"/>
              <a:ext cx="336" cy="432"/>
            </a:xfrm>
            <a:custGeom>
              <a:avLst/>
              <a:gdLst>
                <a:gd name="T0" fmla="*/ 336 w 336"/>
                <a:gd name="T1" fmla="*/ 3200 h 384"/>
                <a:gd name="T2" fmla="*/ 288 w 336"/>
                <a:gd name="T3" fmla="*/ 2798 h 384"/>
                <a:gd name="T4" fmla="*/ 232 w 336"/>
                <a:gd name="T5" fmla="*/ 1667 h 384"/>
                <a:gd name="T6" fmla="*/ 224 w 336"/>
                <a:gd name="T7" fmla="*/ 1409 h 384"/>
                <a:gd name="T8" fmla="*/ 112 w 336"/>
                <a:gd name="T9" fmla="*/ 1734 h 384"/>
                <a:gd name="T10" fmla="*/ 72 w 336"/>
                <a:gd name="T11" fmla="*/ 937 h 384"/>
                <a:gd name="T12" fmla="*/ 32 w 336"/>
                <a:gd name="T13" fmla="*/ 135 h 384"/>
                <a:gd name="T14" fmla="*/ 8 w 336"/>
                <a:gd name="T15" fmla="*/ 67 h 384"/>
                <a:gd name="T16" fmla="*/ 0 w 336"/>
                <a:gd name="T17" fmla="*/ 0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6"/>
                <a:gd name="T28" fmla="*/ 0 h 384"/>
                <a:gd name="T29" fmla="*/ 336 w 336"/>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6" h="384">
                  <a:moveTo>
                    <a:pt x="336" y="384"/>
                  </a:moveTo>
                  <a:cubicBezTo>
                    <a:pt x="320" y="368"/>
                    <a:pt x="304" y="352"/>
                    <a:pt x="288" y="336"/>
                  </a:cubicBezTo>
                  <a:cubicBezTo>
                    <a:pt x="255" y="303"/>
                    <a:pt x="258" y="239"/>
                    <a:pt x="232" y="200"/>
                  </a:cubicBezTo>
                  <a:cubicBezTo>
                    <a:pt x="229" y="189"/>
                    <a:pt x="235" y="171"/>
                    <a:pt x="224" y="168"/>
                  </a:cubicBezTo>
                  <a:cubicBezTo>
                    <a:pt x="146" y="145"/>
                    <a:pt x="161" y="192"/>
                    <a:pt x="112" y="208"/>
                  </a:cubicBezTo>
                  <a:cubicBezTo>
                    <a:pt x="99" y="170"/>
                    <a:pt x="87" y="146"/>
                    <a:pt x="72" y="112"/>
                  </a:cubicBezTo>
                  <a:cubicBezTo>
                    <a:pt x="61" y="88"/>
                    <a:pt x="57" y="36"/>
                    <a:pt x="32" y="16"/>
                  </a:cubicBezTo>
                  <a:cubicBezTo>
                    <a:pt x="25" y="11"/>
                    <a:pt x="16" y="12"/>
                    <a:pt x="8" y="8"/>
                  </a:cubicBezTo>
                  <a:cubicBezTo>
                    <a:pt x="5" y="6"/>
                    <a:pt x="3" y="3"/>
                    <a:pt x="0" y="0"/>
                  </a:cubicBezTo>
                </a:path>
              </a:pathLst>
            </a:custGeom>
            <a:noFill/>
            <a:ln w="28575">
              <a:solidFill>
                <a:srgbClr val="66FF33"/>
              </a:solidFill>
              <a:round/>
              <a:headEnd/>
              <a:tailEnd/>
            </a:ln>
          </p:spPr>
          <p:txBody>
            <a:bodyPr/>
            <a:lstStyle/>
            <a:p>
              <a:endParaRPr lang="en-US"/>
            </a:p>
          </p:txBody>
        </p:sp>
        <p:sp>
          <p:nvSpPr>
            <p:cNvPr id="16492" name="Oval 106"/>
            <p:cNvSpPr>
              <a:spLocks noChangeArrowheads="1"/>
            </p:cNvSpPr>
            <p:nvPr/>
          </p:nvSpPr>
          <p:spPr bwMode="auto">
            <a:xfrm>
              <a:off x="1200" y="1294"/>
              <a:ext cx="96" cy="9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93" name="Freeform 107"/>
            <p:cNvSpPr>
              <a:spLocks/>
            </p:cNvSpPr>
            <p:nvPr/>
          </p:nvSpPr>
          <p:spPr bwMode="auto">
            <a:xfrm>
              <a:off x="1881" y="1653"/>
              <a:ext cx="45" cy="183"/>
            </a:xfrm>
            <a:custGeom>
              <a:avLst/>
              <a:gdLst>
                <a:gd name="T0" fmla="*/ 45 w 45"/>
                <a:gd name="T1" fmla="*/ 183 h 183"/>
                <a:gd name="T2" fmla="*/ 45 w 45"/>
                <a:gd name="T3" fmla="*/ 141 h 183"/>
                <a:gd name="T4" fmla="*/ 21 w 45"/>
                <a:gd name="T5" fmla="*/ 63 h 183"/>
                <a:gd name="T6" fmla="*/ 0 w 45"/>
                <a:gd name="T7" fmla="*/ 0 h 183"/>
                <a:gd name="T8" fmla="*/ 0 60000 65536"/>
                <a:gd name="T9" fmla="*/ 0 60000 65536"/>
                <a:gd name="T10" fmla="*/ 0 60000 65536"/>
                <a:gd name="T11" fmla="*/ 0 60000 65536"/>
                <a:gd name="T12" fmla="*/ 0 w 45"/>
                <a:gd name="T13" fmla="*/ 0 h 183"/>
                <a:gd name="T14" fmla="*/ 45 w 45"/>
                <a:gd name="T15" fmla="*/ 183 h 183"/>
              </a:gdLst>
              <a:ahLst/>
              <a:cxnLst>
                <a:cxn ang="T8">
                  <a:pos x="T0" y="T1"/>
                </a:cxn>
                <a:cxn ang="T9">
                  <a:pos x="T2" y="T3"/>
                </a:cxn>
                <a:cxn ang="T10">
                  <a:pos x="T4" y="T5"/>
                </a:cxn>
                <a:cxn ang="T11">
                  <a:pos x="T6" y="T7"/>
                </a:cxn>
              </a:cxnLst>
              <a:rect l="T12" t="T13" r="T14" b="T15"/>
              <a:pathLst>
                <a:path w="45" h="183">
                  <a:moveTo>
                    <a:pt x="45" y="183"/>
                  </a:moveTo>
                  <a:cubicBezTo>
                    <a:pt x="39" y="165"/>
                    <a:pt x="33" y="159"/>
                    <a:pt x="45" y="141"/>
                  </a:cubicBezTo>
                  <a:cubicBezTo>
                    <a:pt x="40" y="114"/>
                    <a:pt x="32" y="88"/>
                    <a:pt x="21" y="63"/>
                  </a:cubicBezTo>
                  <a:cubicBezTo>
                    <a:pt x="12" y="43"/>
                    <a:pt x="10" y="19"/>
                    <a:pt x="0" y="0"/>
                  </a:cubicBezTo>
                </a:path>
              </a:pathLst>
            </a:custGeom>
            <a:noFill/>
            <a:ln w="19050">
              <a:solidFill>
                <a:srgbClr val="B64926"/>
              </a:solidFill>
              <a:round/>
              <a:headEnd/>
              <a:tailEnd/>
            </a:ln>
          </p:spPr>
          <p:txBody>
            <a:bodyPr/>
            <a:lstStyle/>
            <a:p>
              <a:endParaRPr lang="en-US"/>
            </a:p>
          </p:txBody>
        </p:sp>
        <p:sp>
          <p:nvSpPr>
            <p:cNvPr id="16494" name="Freeform 108"/>
            <p:cNvSpPr>
              <a:spLocks/>
            </p:cNvSpPr>
            <p:nvPr/>
          </p:nvSpPr>
          <p:spPr bwMode="auto">
            <a:xfrm>
              <a:off x="2277" y="3738"/>
              <a:ext cx="244" cy="390"/>
            </a:xfrm>
            <a:custGeom>
              <a:avLst/>
              <a:gdLst>
                <a:gd name="T0" fmla="*/ 201 w 244"/>
                <a:gd name="T1" fmla="*/ 390 h 390"/>
                <a:gd name="T2" fmla="*/ 234 w 244"/>
                <a:gd name="T3" fmla="*/ 351 h 390"/>
                <a:gd name="T4" fmla="*/ 243 w 244"/>
                <a:gd name="T5" fmla="*/ 303 h 390"/>
                <a:gd name="T6" fmla="*/ 240 w 244"/>
                <a:gd name="T7" fmla="*/ 201 h 390"/>
                <a:gd name="T8" fmla="*/ 198 w 244"/>
                <a:gd name="T9" fmla="*/ 165 h 390"/>
                <a:gd name="T10" fmla="*/ 168 w 244"/>
                <a:gd name="T11" fmla="*/ 132 h 390"/>
                <a:gd name="T12" fmla="*/ 111 w 244"/>
                <a:gd name="T13" fmla="*/ 102 h 390"/>
                <a:gd name="T14" fmla="*/ 36 w 244"/>
                <a:gd name="T15" fmla="*/ 36 h 390"/>
                <a:gd name="T16" fmla="*/ 9 w 244"/>
                <a:gd name="T17" fmla="*/ 21 h 390"/>
                <a:gd name="T18" fmla="*/ 0 w 244"/>
                <a:gd name="T19" fmla="*/ 0 h 3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4"/>
                <a:gd name="T31" fmla="*/ 0 h 390"/>
                <a:gd name="T32" fmla="*/ 244 w 244"/>
                <a:gd name="T33" fmla="*/ 390 h 3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4" h="390">
                  <a:moveTo>
                    <a:pt x="201" y="390"/>
                  </a:moveTo>
                  <a:cubicBezTo>
                    <a:pt x="209" y="373"/>
                    <a:pt x="223" y="366"/>
                    <a:pt x="234" y="351"/>
                  </a:cubicBezTo>
                  <a:cubicBezTo>
                    <a:pt x="243" y="323"/>
                    <a:pt x="239" y="339"/>
                    <a:pt x="243" y="303"/>
                  </a:cubicBezTo>
                  <a:cubicBezTo>
                    <a:pt x="242" y="269"/>
                    <a:pt x="244" y="235"/>
                    <a:pt x="240" y="201"/>
                  </a:cubicBezTo>
                  <a:cubicBezTo>
                    <a:pt x="239" y="190"/>
                    <a:pt x="206" y="174"/>
                    <a:pt x="198" y="165"/>
                  </a:cubicBezTo>
                  <a:cubicBezTo>
                    <a:pt x="191" y="156"/>
                    <a:pt x="178" y="138"/>
                    <a:pt x="168" y="132"/>
                  </a:cubicBezTo>
                  <a:cubicBezTo>
                    <a:pt x="151" y="121"/>
                    <a:pt x="129" y="113"/>
                    <a:pt x="111" y="102"/>
                  </a:cubicBezTo>
                  <a:cubicBezTo>
                    <a:pt x="82" y="84"/>
                    <a:pt x="64" y="54"/>
                    <a:pt x="36" y="36"/>
                  </a:cubicBezTo>
                  <a:cubicBezTo>
                    <a:pt x="27" y="30"/>
                    <a:pt x="18" y="27"/>
                    <a:pt x="9" y="21"/>
                  </a:cubicBezTo>
                  <a:cubicBezTo>
                    <a:pt x="5" y="15"/>
                    <a:pt x="0" y="0"/>
                    <a:pt x="0" y="0"/>
                  </a:cubicBezTo>
                </a:path>
              </a:pathLst>
            </a:custGeom>
            <a:noFill/>
            <a:ln w="28575">
              <a:solidFill>
                <a:srgbClr val="66FF33"/>
              </a:solidFill>
              <a:round/>
              <a:headEnd/>
              <a:tailEnd/>
            </a:ln>
          </p:spPr>
          <p:txBody>
            <a:bodyPr/>
            <a:lstStyle/>
            <a:p>
              <a:endParaRPr lang="en-US"/>
            </a:p>
          </p:txBody>
        </p:sp>
        <p:sp>
          <p:nvSpPr>
            <p:cNvPr id="16495" name="Oval 109"/>
            <p:cNvSpPr>
              <a:spLocks noChangeArrowheads="1"/>
            </p:cNvSpPr>
            <p:nvPr/>
          </p:nvSpPr>
          <p:spPr bwMode="auto">
            <a:xfrm>
              <a:off x="2208" y="331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496" name="Freeform 110"/>
            <p:cNvSpPr>
              <a:spLocks/>
            </p:cNvSpPr>
            <p:nvPr/>
          </p:nvSpPr>
          <p:spPr bwMode="auto">
            <a:xfrm>
              <a:off x="1401" y="2832"/>
              <a:ext cx="9" cy="42"/>
            </a:xfrm>
            <a:custGeom>
              <a:avLst/>
              <a:gdLst>
                <a:gd name="T0" fmla="*/ 9 w 9"/>
                <a:gd name="T1" fmla="*/ 42 h 42"/>
                <a:gd name="T2" fmla="*/ 3 w 9"/>
                <a:gd name="T3" fmla="*/ 0 h 42"/>
                <a:gd name="T4" fmla="*/ 0 60000 65536"/>
                <a:gd name="T5" fmla="*/ 0 60000 65536"/>
                <a:gd name="T6" fmla="*/ 0 w 9"/>
                <a:gd name="T7" fmla="*/ 0 h 42"/>
                <a:gd name="T8" fmla="*/ 9 w 9"/>
                <a:gd name="T9" fmla="*/ 42 h 42"/>
              </a:gdLst>
              <a:ahLst/>
              <a:cxnLst>
                <a:cxn ang="T4">
                  <a:pos x="T0" y="T1"/>
                </a:cxn>
                <a:cxn ang="T5">
                  <a:pos x="T2" y="T3"/>
                </a:cxn>
              </a:cxnLst>
              <a:rect l="T6" t="T7" r="T8" b="T9"/>
              <a:pathLst>
                <a:path w="9" h="42">
                  <a:moveTo>
                    <a:pt x="9" y="42"/>
                  </a:moveTo>
                  <a:cubicBezTo>
                    <a:pt x="0" y="16"/>
                    <a:pt x="3" y="30"/>
                    <a:pt x="3" y="0"/>
                  </a:cubicBezTo>
                </a:path>
              </a:pathLst>
            </a:custGeom>
            <a:noFill/>
            <a:ln w="38100">
              <a:solidFill>
                <a:srgbClr val="66FF33"/>
              </a:solidFill>
              <a:round/>
              <a:headEnd/>
              <a:tailEnd/>
            </a:ln>
          </p:spPr>
          <p:txBody>
            <a:bodyPr/>
            <a:lstStyle/>
            <a:p>
              <a:endParaRPr lang="en-US"/>
            </a:p>
          </p:txBody>
        </p:sp>
        <p:sp>
          <p:nvSpPr>
            <p:cNvPr id="16497" name="Freeform 111"/>
            <p:cNvSpPr>
              <a:spLocks/>
            </p:cNvSpPr>
            <p:nvPr/>
          </p:nvSpPr>
          <p:spPr bwMode="auto">
            <a:xfrm>
              <a:off x="2112" y="2658"/>
              <a:ext cx="48" cy="138"/>
            </a:xfrm>
            <a:custGeom>
              <a:avLst/>
              <a:gdLst>
                <a:gd name="T0" fmla="*/ 48 w 48"/>
                <a:gd name="T1" fmla="*/ 138 h 138"/>
                <a:gd name="T2" fmla="*/ 6 w 48"/>
                <a:gd name="T3" fmla="*/ 66 h 138"/>
                <a:gd name="T4" fmla="*/ 0 w 48"/>
                <a:gd name="T5" fmla="*/ 0 h 138"/>
                <a:gd name="T6" fmla="*/ 0 60000 65536"/>
                <a:gd name="T7" fmla="*/ 0 60000 65536"/>
                <a:gd name="T8" fmla="*/ 0 60000 65536"/>
                <a:gd name="T9" fmla="*/ 0 w 48"/>
                <a:gd name="T10" fmla="*/ 0 h 138"/>
                <a:gd name="T11" fmla="*/ 48 w 48"/>
                <a:gd name="T12" fmla="*/ 138 h 138"/>
              </a:gdLst>
              <a:ahLst/>
              <a:cxnLst>
                <a:cxn ang="T6">
                  <a:pos x="T0" y="T1"/>
                </a:cxn>
                <a:cxn ang="T7">
                  <a:pos x="T2" y="T3"/>
                </a:cxn>
                <a:cxn ang="T8">
                  <a:pos x="T4" y="T5"/>
                </a:cxn>
              </a:cxnLst>
              <a:rect l="T9" t="T10" r="T11" b="T12"/>
              <a:pathLst>
                <a:path w="48" h="138">
                  <a:moveTo>
                    <a:pt x="48" y="138"/>
                  </a:moveTo>
                  <a:cubicBezTo>
                    <a:pt x="31" y="113"/>
                    <a:pt x="15" y="94"/>
                    <a:pt x="6" y="66"/>
                  </a:cubicBezTo>
                  <a:cubicBezTo>
                    <a:pt x="0" y="4"/>
                    <a:pt x="0" y="26"/>
                    <a:pt x="0" y="0"/>
                  </a:cubicBezTo>
                </a:path>
              </a:pathLst>
            </a:custGeom>
            <a:noFill/>
            <a:ln w="12700">
              <a:solidFill>
                <a:srgbClr val="66FF33"/>
              </a:solidFill>
              <a:round/>
              <a:headEnd/>
              <a:tailEnd/>
            </a:ln>
          </p:spPr>
          <p:txBody>
            <a:bodyPr/>
            <a:lstStyle/>
            <a:p>
              <a:endParaRPr lang="en-US"/>
            </a:p>
          </p:txBody>
        </p:sp>
        <p:sp>
          <p:nvSpPr>
            <p:cNvPr id="16498" name="Freeform 112"/>
            <p:cNvSpPr>
              <a:spLocks/>
            </p:cNvSpPr>
            <p:nvPr/>
          </p:nvSpPr>
          <p:spPr bwMode="auto">
            <a:xfrm>
              <a:off x="2154" y="2796"/>
              <a:ext cx="180" cy="96"/>
            </a:xfrm>
            <a:custGeom>
              <a:avLst/>
              <a:gdLst>
                <a:gd name="T0" fmla="*/ 180 w 180"/>
                <a:gd name="T1" fmla="*/ 96 h 96"/>
                <a:gd name="T2" fmla="*/ 162 w 180"/>
                <a:gd name="T3" fmla="*/ 90 h 96"/>
                <a:gd name="T4" fmla="*/ 144 w 180"/>
                <a:gd name="T5" fmla="*/ 78 h 96"/>
                <a:gd name="T6" fmla="*/ 72 w 180"/>
                <a:gd name="T7" fmla="*/ 66 h 96"/>
                <a:gd name="T8" fmla="*/ 18 w 180"/>
                <a:gd name="T9" fmla="*/ 24 h 96"/>
                <a:gd name="T10" fmla="*/ 0 w 180"/>
                <a:gd name="T11" fmla="*/ 0 h 96"/>
                <a:gd name="T12" fmla="*/ 0 60000 65536"/>
                <a:gd name="T13" fmla="*/ 0 60000 65536"/>
                <a:gd name="T14" fmla="*/ 0 60000 65536"/>
                <a:gd name="T15" fmla="*/ 0 60000 65536"/>
                <a:gd name="T16" fmla="*/ 0 60000 65536"/>
                <a:gd name="T17" fmla="*/ 0 60000 65536"/>
                <a:gd name="T18" fmla="*/ 0 w 180"/>
                <a:gd name="T19" fmla="*/ 0 h 96"/>
                <a:gd name="T20" fmla="*/ 180 w 18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80" h="96">
                  <a:moveTo>
                    <a:pt x="180" y="96"/>
                  </a:moveTo>
                  <a:cubicBezTo>
                    <a:pt x="174" y="94"/>
                    <a:pt x="168" y="93"/>
                    <a:pt x="162" y="90"/>
                  </a:cubicBezTo>
                  <a:cubicBezTo>
                    <a:pt x="156" y="87"/>
                    <a:pt x="151" y="81"/>
                    <a:pt x="144" y="78"/>
                  </a:cubicBezTo>
                  <a:cubicBezTo>
                    <a:pt x="133" y="74"/>
                    <a:pt x="78" y="67"/>
                    <a:pt x="72" y="66"/>
                  </a:cubicBezTo>
                  <a:cubicBezTo>
                    <a:pt x="53" y="53"/>
                    <a:pt x="37" y="37"/>
                    <a:pt x="18" y="24"/>
                  </a:cubicBezTo>
                  <a:cubicBezTo>
                    <a:pt x="4" y="4"/>
                    <a:pt x="11" y="11"/>
                    <a:pt x="0" y="0"/>
                  </a:cubicBezTo>
                </a:path>
              </a:pathLst>
            </a:custGeom>
            <a:noFill/>
            <a:ln w="28575">
              <a:solidFill>
                <a:srgbClr val="66FF33"/>
              </a:solidFill>
              <a:round/>
              <a:headEnd/>
              <a:tailEnd/>
            </a:ln>
          </p:spPr>
          <p:txBody>
            <a:bodyPr/>
            <a:lstStyle/>
            <a:p>
              <a:endParaRPr lang="en-US"/>
            </a:p>
          </p:txBody>
        </p:sp>
        <p:sp>
          <p:nvSpPr>
            <p:cNvPr id="16499" name="Freeform 113"/>
            <p:cNvSpPr>
              <a:spLocks/>
            </p:cNvSpPr>
            <p:nvPr/>
          </p:nvSpPr>
          <p:spPr bwMode="auto">
            <a:xfrm>
              <a:off x="1824" y="2766"/>
              <a:ext cx="336" cy="66"/>
            </a:xfrm>
            <a:custGeom>
              <a:avLst/>
              <a:gdLst>
                <a:gd name="T0" fmla="*/ 505 w 328"/>
                <a:gd name="T1" fmla="*/ 40 h 66"/>
                <a:gd name="T2" fmla="*/ 258 w 328"/>
                <a:gd name="T3" fmla="*/ 24 h 66"/>
                <a:gd name="T4" fmla="*/ 173 w 328"/>
                <a:gd name="T5" fmla="*/ 24 h 66"/>
                <a:gd name="T6" fmla="*/ 110 w 328"/>
                <a:gd name="T7" fmla="*/ 32 h 66"/>
                <a:gd name="T8" fmla="*/ 0 w 328"/>
                <a:gd name="T9" fmla="*/ 0 h 66"/>
                <a:gd name="T10" fmla="*/ 0 60000 65536"/>
                <a:gd name="T11" fmla="*/ 0 60000 65536"/>
                <a:gd name="T12" fmla="*/ 0 60000 65536"/>
                <a:gd name="T13" fmla="*/ 0 60000 65536"/>
                <a:gd name="T14" fmla="*/ 0 60000 65536"/>
                <a:gd name="T15" fmla="*/ 0 w 328"/>
                <a:gd name="T16" fmla="*/ 0 h 66"/>
                <a:gd name="T17" fmla="*/ 328 w 328"/>
                <a:gd name="T18" fmla="*/ 66 h 66"/>
              </a:gdLst>
              <a:ahLst/>
              <a:cxnLst>
                <a:cxn ang="T10">
                  <a:pos x="T0" y="T1"/>
                </a:cxn>
                <a:cxn ang="T11">
                  <a:pos x="T2" y="T3"/>
                </a:cxn>
                <a:cxn ang="T12">
                  <a:pos x="T4" y="T5"/>
                </a:cxn>
                <a:cxn ang="T13">
                  <a:pos x="T6" y="T7"/>
                </a:cxn>
                <a:cxn ang="T14">
                  <a:pos x="T8" y="T9"/>
                </a:cxn>
              </a:cxnLst>
              <a:rect l="T15" t="T16" r="T17" b="T18"/>
              <a:pathLst>
                <a:path w="328" h="66">
                  <a:moveTo>
                    <a:pt x="328" y="40"/>
                  </a:moveTo>
                  <a:cubicBezTo>
                    <a:pt x="255" y="49"/>
                    <a:pt x="231" y="66"/>
                    <a:pt x="168" y="24"/>
                  </a:cubicBezTo>
                  <a:cubicBezTo>
                    <a:pt x="110" y="43"/>
                    <a:pt x="182" y="24"/>
                    <a:pt x="112" y="24"/>
                  </a:cubicBezTo>
                  <a:cubicBezTo>
                    <a:pt x="98" y="24"/>
                    <a:pt x="85" y="29"/>
                    <a:pt x="72" y="32"/>
                  </a:cubicBezTo>
                  <a:cubicBezTo>
                    <a:pt x="43" y="25"/>
                    <a:pt x="26" y="13"/>
                    <a:pt x="0" y="0"/>
                  </a:cubicBezTo>
                </a:path>
              </a:pathLst>
            </a:custGeom>
            <a:noFill/>
            <a:ln w="28575">
              <a:solidFill>
                <a:srgbClr val="66FF33"/>
              </a:solidFill>
              <a:round/>
              <a:headEnd/>
              <a:tailEnd/>
            </a:ln>
          </p:spPr>
          <p:txBody>
            <a:bodyPr/>
            <a:lstStyle/>
            <a:p>
              <a:endParaRPr lang="en-US"/>
            </a:p>
          </p:txBody>
        </p:sp>
        <p:sp>
          <p:nvSpPr>
            <p:cNvPr id="16500" name="Oval 114"/>
            <p:cNvSpPr>
              <a:spLocks noChangeArrowheads="1"/>
            </p:cNvSpPr>
            <p:nvPr/>
          </p:nvSpPr>
          <p:spPr bwMode="auto">
            <a:xfrm>
              <a:off x="1680" y="172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501" name="Oval 115"/>
            <p:cNvSpPr>
              <a:spLocks noChangeArrowheads="1"/>
            </p:cNvSpPr>
            <p:nvPr/>
          </p:nvSpPr>
          <p:spPr bwMode="auto">
            <a:xfrm>
              <a:off x="2688" y="1966"/>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502" name="Freeform 116"/>
            <p:cNvSpPr>
              <a:spLocks/>
            </p:cNvSpPr>
            <p:nvPr/>
          </p:nvSpPr>
          <p:spPr bwMode="auto">
            <a:xfrm>
              <a:off x="2752" y="531"/>
              <a:ext cx="224" cy="427"/>
            </a:xfrm>
            <a:custGeom>
              <a:avLst/>
              <a:gdLst>
                <a:gd name="T0" fmla="*/ 1 w 240"/>
                <a:gd name="T1" fmla="*/ 427 h 427"/>
                <a:gd name="T2" fmla="*/ 13 w 240"/>
                <a:gd name="T3" fmla="*/ 288 h 427"/>
                <a:gd name="T4" fmla="*/ 34 w 240"/>
                <a:gd name="T5" fmla="*/ 139 h 427"/>
                <a:gd name="T6" fmla="*/ 60 w 240"/>
                <a:gd name="T7" fmla="*/ 33 h 427"/>
                <a:gd name="T8" fmla="*/ 69 w 240"/>
                <a:gd name="T9" fmla="*/ 0 h 427"/>
                <a:gd name="T10" fmla="*/ 0 60000 65536"/>
                <a:gd name="T11" fmla="*/ 0 60000 65536"/>
                <a:gd name="T12" fmla="*/ 0 60000 65536"/>
                <a:gd name="T13" fmla="*/ 0 60000 65536"/>
                <a:gd name="T14" fmla="*/ 0 60000 65536"/>
                <a:gd name="T15" fmla="*/ 0 w 240"/>
                <a:gd name="T16" fmla="*/ 0 h 427"/>
                <a:gd name="T17" fmla="*/ 240 w 240"/>
                <a:gd name="T18" fmla="*/ 427 h 427"/>
              </a:gdLst>
              <a:ahLst/>
              <a:cxnLst>
                <a:cxn ang="T10">
                  <a:pos x="T0" y="T1"/>
                </a:cxn>
                <a:cxn ang="T11">
                  <a:pos x="T2" y="T3"/>
                </a:cxn>
                <a:cxn ang="T12">
                  <a:pos x="T4" y="T5"/>
                </a:cxn>
                <a:cxn ang="T13">
                  <a:pos x="T6" y="T7"/>
                </a:cxn>
                <a:cxn ang="T14">
                  <a:pos x="T8" y="T9"/>
                </a:cxn>
              </a:cxnLst>
              <a:rect l="T15" t="T16" r="T17" b="T18"/>
              <a:pathLst>
                <a:path w="240" h="427">
                  <a:moveTo>
                    <a:pt x="1" y="427"/>
                  </a:moveTo>
                  <a:cubicBezTo>
                    <a:pt x="10" y="314"/>
                    <a:pt x="0" y="351"/>
                    <a:pt x="42" y="288"/>
                  </a:cubicBezTo>
                  <a:cubicBezTo>
                    <a:pt x="60" y="230"/>
                    <a:pt x="64" y="175"/>
                    <a:pt x="116" y="139"/>
                  </a:cubicBezTo>
                  <a:cubicBezTo>
                    <a:pt x="133" y="89"/>
                    <a:pt x="170" y="69"/>
                    <a:pt x="207" y="33"/>
                  </a:cubicBezTo>
                  <a:cubicBezTo>
                    <a:pt x="218" y="22"/>
                    <a:pt x="240" y="0"/>
                    <a:pt x="240" y="0"/>
                  </a:cubicBezTo>
                </a:path>
              </a:pathLst>
            </a:custGeom>
            <a:noFill/>
            <a:ln w="28575">
              <a:solidFill>
                <a:srgbClr val="66FF33"/>
              </a:solidFill>
              <a:round/>
              <a:headEnd/>
              <a:tailEnd/>
            </a:ln>
          </p:spPr>
          <p:txBody>
            <a:bodyPr/>
            <a:lstStyle/>
            <a:p>
              <a:endParaRPr lang="en-US"/>
            </a:p>
          </p:txBody>
        </p:sp>
        <p:sp>
          <p:nvSpPr>
            <p:cNvPr id="16503" name="Freeform 117"/>
            <p:cNvSpPr>
              <a:spLocks/>
            </p:cNvSpPr>
            <p:nvPr/>
          </p:nvSpPr>
          <p:spPr bwMode="auto">
            <a:xfrm>
              <a:off x="1842" y="1536"/>
              <a:ext cx="36" cy="102"/>
            </a:xfrm>
            <a:custGeom>
              <a:avLst/>
              <a:gdLst>
                <a:gd name="T0" fmla="*/ 36 w 36"/>
                <a:gd name="T1" fmla="*/ 102 h 102"/>
                <a:gd name="T2" fmla="*/ 6 w 36"/>
                <a:gd name="T3" fmla="*/ 30 h 102"/>
                <a:gd name="T4" fmla="*/ 0 w 36"/>
                <a:gd name="T5" fmla="*/ 0 h 102"/>
                <a:gd name="T6" fmla="*/ 0 60000 65536"/>
                <a:gd name="T7" fmla="*/ 0 60000 65536"/>
                <a:gd name="T8" fmla="*/ 0 60000 65536"/>
                <a:gd name="T9" fmla="*/ 0 w 36"/>
                <a:gd name="T10" fmla="*/ 0 h 102"/>
                <a:gd name="T11" fmla="*/ 36 w 36"/>
                <a:gd name="T12" fmla="*/ 102 h 102"/>
              </a:gdLst>
              <a:ahLst/>
              <a:cxnLst>
                <a:cxn ang="T6">
                  <a:pos x="T0" y="T1"/>
                </a:cxn>
                <a:cxn ang="T7">
                  <a:pos x="T2" y="T3"/>
                </a:cxn>
                <a:cxn ang="T8">
                  <a:pos x="T4" y="T5"/>
                </a:cxn>
              </a:cxnLst>
              <a:rect l="T9" t="T10" r="T11" b="T12"/>
              <a:pathLst>
                <a:path w="36" h="102">
                  <a:moveTo>
                    <a:pt x="36" y="102"/>
                  </a:moveTo>
                  <a:cubicBezTo>
                    <a:pt x="21" y="79"/>
                    <a:pt x="14" y="55"/>
                    <a:pt x="6" y="30"/>
                  </a:cubicBezTo>
                  <a:cubicBezTo>
                    <a:pt x="3" y="20"/>
                    <a:pt x="0" y="0"/>
                    <a:pt x="0" y="0"/>
                  </a:cubicBezTo>
                </a:path>
              </a:pathLst>
            </a:custGeom>
            <a:noFill/>
            <a:ln w="28575">
              <a:solidFill>
                <a:srgbClr val="66FF33"/>
              </a:solidFill>
              <a:round/>
              <a:headEnd/>
              <a:tailEnd/>
            </a:ln>
          </p:spPr>
          <p:txBody>
            <a:bodyPr/>
            <a:lstStyle/>
            <a:p>
              <a:endParaRPr lang="en-US"/>
            </a:p>
          </p:txBody>
        </p:sp>
        <p:sp>
          <p:nvSpPr>
            <p:cNvPr id="16504" name="Freeform 118"/>
            <p:cNvSpPr>
              <a:spLocks/>
            </p:cNvSpPr>
            <p:nvPr/>
          </p:nvSpPr>
          <p:spPr bwMode="auto">
            <a:xfrm>
              <a:off x="2712" y="1648"/>
              <a:ext cx="40" cy="88"/>
            </a:xfrm>
            <a:custGeom>
              <a:avLst/>
              <a:gdLst>
                <a:gd name="T0" fmla="*/ 0 w 40"/>
                <a:gd name="T1" fmla="*/ 88 h 88"/>
                <a:gd name="T2" fmla="*/ 40 w 40"/>
                <a:gd name="T3" fmla="*/ 0 h 88"/>
                <a:gd name="T4" fmla="*/ 0 60000 65536"/>
                <a:gd name="T5" fmla="*/ 0 60000 65536"/>
                <a:gd name="T6" fmla="*/ 0 w 40"/>
                <a:gd name="T7" fmla="*/ 0 h 88"/>
                <a:gd name="T8" fmla="*/ 40 w 40"/>
                <a:gd name="T9" fmla="*/ 88 h 88"/>
              </a:gdLst>
              <a:ahLst/>
              <a:cxnLst>
                <a:cxn ang="T4">
                  <a:pos x="T0" y="T1"/>
                </a:cxn>
                <a:cxn ang="T5">
                  <a:pos x="T2" y="T3"/>
                </a:cxn>
              </a:cxnLst>
              <a:rect l="T6" t="T7" r="T8" b="T9"/>
              <a:pathLst>
                <a:path w="40" h="88">
                  <a:moveTo>
                    <a:pt x="0" y="88"/>
                  </a:moveTo>
                  <a:cubicBezTo>
                    <a:pt x="18" y="61"/>
                    <a:pt x="18" y="22"/>
                    <a:pt x="40" y="0"/>
                  </a:cubicBezTo>
                </a:path>
              </a:pathLst>
            </a:custGeom>
            <a:noFill/>
            <a:ln w="28575">
              <a:solidFill>
                <a:srgbClr val="B64926"/>
              </a:solidFill>
              <a:round/>
              <a:headEnd/>
              <a:tailEnd/>
            </a:ln>
          </p:spPr>
          <p:txBody>
            <a:bodyPr/>
            <a:lstStyle/>
            <a:p>
              <a:endParaRPr lang="en-US"/>
            </a:p>
          </p:txBody>
        </p:sp>
        <p:sp>
          <p:nvSpPr>
            <p:cNvPr id="16505" name="Oval 119"/>
            <p:cNvSpPr>
              <a:spLocks noChangeArrowheads="1"/>
            </p:cNvSpPr>
            <p:nvPr/>
          </p:nvSpPr>
          <p:spPr bwMode="auto">
            <a:xfrm>
              <a:off x="2688" y="1440"/>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506" name="Oval 120"/>
            <p:cNvSpPr>
              <a:spLocks noChangeArrowheads="1"/>
            </p:cNvSpPr>
            <p:nvPr/>
          </p:nvSpPr>
          <p:spPr bwMode="auto">
            <a:xfrm>
              <a:off x="3024" y="100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507" name="Oval 121"/>
            <p:cNvSpPr>
              <a:spLocks noChangeArrowheads="1"/>
            </p:cNvSpPr>
            <p:nvPr/>
          </p:nvSpPr>
          <p:spPr bwMode="auto">
            <a:xfrm>
              <a:off x="1872" y="163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508" name="Text Box 122"/>
            <p:cNvSpPr txBox="1">
              <a:spLocks noChangeArrowheads="1"/>
            </p:cNvSpPr>
            <p:nvPr/>
          </p:nvSpPr>
          <p:spPr bwMode="auto">
            <a:xfrm>
              <a:off x="3062" y="1269"/>
              <a:ext cx="620" cy="174"/>
            </a:xfrm>
            <a:prstGeom prst="rect">
              <a:avLst/>
            </a:prstGeom>
            <a:noFill/>
            <a:ln w="9525">
              <a:noFill/>
              <a:miter lim="800000"/>
              <a:headEnd/>
              <a:tailEnd/>
            </a:ln>
          </p:spPr>
          <p:txBody>
            <a:bodyPr wrap="none">
              <a:spAutoFit/>
            </a:bodyPr>
            <a:lstStyle/>
            <a:p>
              <a:r>
                <a:rPr lang="en-US" sz="1200" b="1" dirty="0" smtClean="0"/>
                <a:t>NY/NJ/PA</a:t>
              </a:r>
              <a:endParaRPr lang="en-US" sz="1200" b="1" dirty="0"/>
            </a:p>
          </p:txBody>
        </p:sp>
        <p:sp>
          <p:nvSpPr>
            <p:cNvPr id="16509" name="Text Box 123"/>
            <p:cNvSpPr txBox="1">
              <a:spLocks noChangeArrowheads="1"/>
            </p:cNvSpPr>
            <p:nvPr/>
          </p:nvSpPr>
          <p:spPr bwMode="auto">
            <a:xfrm>
              <a:off x="2880" y="1939"/>
              <a:ext cx="452" cy="173"/>
            </a:xfrm>
            <a:prstGeom prst="rect">
              <a:avLst/>
            </a:prstGeom>
            <a:noFill/>
            <a:ln w="9525">
              <a:noFill/>
              <a:miter lim="800000"/>
              <a:headEnd/>
              <a:tailEnd/>
            </a:ln>
          </p:spPr>
          <p:txBody>
            <a:bodyPr wrap="none">
              <a:spAutoFit/>
            </a:bodyPr>
            <a:lstStyle/>
            <a:p>
              <a:r>
                <a:rPr lang="en-US" sz="1200" b="1"/>
                <a:t>Norfolk</a:t>
              </a:r>
            </a:p>
          </p:txBody>
        </p:sp>
        <p:sp>
          <p:nvSpPr>
            <p:cNvPr id="16510" name="Text Box 124"/>
            <p:cNvSpPr txBox="1">
              <a:spLocks noChangeArrowheads="1"/>
            </p:cNvSpPr>
            <p:nvPr/>
          </p:nvSpPr>
          <p:spPr bwMode="auto">
            <a:xfrm>
              <a:off x="672" y="1171"/>
              <a:ext cx="495" cy="173"/>
            </a:xfrm>
            <a:prstGeom prst="rect">
              <a:avLst/>
            </a:prstGeom>
            <a:noFill/>
            <a:ln w="9525">
              <a:noFill/>
              <a:miter lim="800000"/>
              <a:headEnd/>
              <a:tailEnd/>
            </a:ln>
          </p:spPr>
          <p:txBody>
            <a:bodyPr wrap="none">
              <a:spAutoFit/>
            </a:bodyPr>
            <a:lstStyle/>
            <a:p>
              <a:r>
                <a:rPr lang="en-US" sz="1200" b="1"/>
                <a:t>Chicago</a:t>
              </a:r>
            </a:p>
          </p:txBody>
        </p:sp>
        <p:sp>
          <p:nvSpPr>
            <p:cNvPr id="16511" name="Text Box 125"/>
            <p:cNvSpPr txBox="1">
              <a:spLocks noChangeArrowheads="1"/>
            </p:cNvSpPr>
            <p:nvPr/>
          </p:nvSpPr>
          <p:spPr bwMode="auto">
            <a:xfrm>
              <a:off x="416" y="1795"/>
              <a:ext cx="496" cy="173"/>
            </a:xfrm>
            <a:prstGeom prst="rect">
              <a:avLst/>
            </a:prstGeom>
            <a:noFill/>
            <a:ln w="9525">
              <a:noFill/>
              <a:miter lim="800000"/>
              <a:headEnd/>
              <a:tailEnd/>
            </a:ln>
          </p:spPr>
          <p:txBody>
            <a:bodyPr wrap="none">
              <a:spAutoFit/>
            </a:bodyPr>
            <a:lstStyle/>
            <a:p>
              <a:r>
                <a:rPr lang="en-US" sz="1200" b="1"/>
                <a:t>St Louis</a:t>
              </a:r>
            </a:p>
          </p:txBody>
        </p:sp>
        <p:sp>
          <p:nvSpPr>
            <p:cNvPr id="16512" name="Text Box 126"/>
            <p:cNvSpPr txBox="1">
              <a:spLocks noChangeArrowheads="1"/>
            </p:cNvSpPr>
            <p:nvPr/>
          </p:nvSpPr>
          <p:spPr bwMode="auto">
            <a:xfrm>
              <a:off x="456" y="2400"/>
              <a:ext cx="532" cy="173"/>
            </a:xfrm>
            <a:prstGeom prst="rect">
              <a:avLst/>
            </a:prstGeom>
            <a:noFill/>
            <a:ln w="9525">
              <a:noFill/>
              <a:miter lim="800000"/>
              <a:headEnd/>
              <a:tailEnd/>
            </a:ln>
          </p:spPr>
          <p:txBody>
            <a:bodyPr wrap="none">
              <a:spAutoFit/>
            </a:bodyPr>
            <a:lstStyle/>
            <a:p>
              <a:r>
                <a:rPr lang="en-US" sz="1200" b="1"/>
                <a:t>Memphis</a:t>
              </a:r>
            </a:p>
          </p:txBody>
        </p:sp>
        <p:sp>
          <p:nvSpPr>
            <p:cNvPr id="16513" name="Text Box 127"/>
            <p:cNvSpPr txBox="1">
              <a:spLocks noChangeArrowheads="1"/>
            </p:cNvSpPr>
            <p:nvPr/>
          </p:nvSpPr>
          <p:spPr bwMode="auto">
            <a:xfrm>
              <a:off x="240" y="3331"/>
              <a:ext cx="697" cy="173"/>
            </a:xfrm>
            <a:prstGeom prst="rect">
              <a:avLst/>
            </a:prstGeom>
            <a:noFill/>
            <a:ln w="9525">
              <a:noFill/>
              <a:miter lim="800000"/>
              <a:headEnd/>
              <a:tailEnd/>
            </a:ln>
          </p:spPr>
          <p:txBody>
            <a:bodyPr wrap="none">
              <a:spAutoFit/>
            </a:bodyPr>
            <a:lstStyle/>
            <a:p>
              <a:r>
                <a:rPr lang="en-US" sz="1200" b="1"/>
                <a:t>New Orleans</a:t>
              </a:r>
            </a:p>
          </p:txBody>
        </p:sp>
        <p:sp>
          <p:nvSpPr>
            <p:cNvPr id="16514" name="Text Box 128"/>
            <p:cNvSpPr txBox="1">
              <a:spLocks noChangeArrowheads="1"/>
            </p:cNvSpPr>
            <p:nvPr/>
          </p:nvSpPr>
          <p:spPr bwMode="auto">
            <a:xfrm>
              <a:off x="1680" y="3600"/>
              <a:ext cx="425" cy="173"/>
            </a:xfrm>
            <a:prstGeom prst="rect">
              <a:avLst/>
            </a:prstGeom>
            <a:noFill/>
            <a:ln w="9525">
              <a:noFill/>
              <a:miter lim="800000"/>
              <a:headEnd/>
              <a:tailEnd/>
            </a:ln>
          </p:spPr>
          <p:txBody>
            <a:bodyPr wrap="none">
              <a:spAutoFit/>
            </a:bodyPr>
            <a:lstStyle/>
            <a:p>
              <a:r>
                <a:rPr lang="en-US" sz="1200" b="1"/>
                <a:t>Tampa</a:t>
              </a:r>
            </a:p>
          </p:txBody>
        </p:sp>
        <p:sp>
          <p:nvSpPr>
            <p:cNvPr id="16515" name="Text Box 129"/>
            <p:cNvSpPr txBox="1">
              <a:spLocks noChangeArrowheads="1"/>
            </p:cNvSpPr>
            <p:nvPr/>
          </p:nvSpPr>
          <p:spPr bwMode="auto">
            <a:xfrm>
              <a:off x="2520" y="3952"/>
              <a:ext cx="388" cy="173"/>
            </a:xfrm>
            <a:prstGeom prst="rect">
              <a:avLst/>
            </a:prstGeom>
            <a:noFill/>
            <a:ln w="9525">
              <a:noFill/>
              <a:miter lim="800000"/>
              <a:headEnd/>
              <a:tailEnd/>
            </a:ln>
          </p:spPr>
          <p:txBody>
            <a:bodyPr wrap="none">
              <a:spAutoFit/>
            </a:bodyPr>
            <a:lstStyle/>
            <a:p>
              <a:r>
                <a:rPr lang="en-US" sz="1200" b="1"/>
                <a:t>Miami</a:t>
              </a:r>
            </a:p>
          </p:txBody>
        </p:sp>
        <p:sp>
          <p:nvSpPr>
            <p:cNvPr id="16516" name="Text Box 130"/>
            <p:cNvSpPr txBox="1">
              <a:spLocks noChangeArrowheads="1"/>
            </p:cNvSpPr>
            <p:nvPr/>
          </p:nvSpPr>
          <p:spPr bwMode="auto">
            <a:xfrm>
              <a:off x="2232" y="3168"/>
              <a:ext cx="686" cy="173"/>
            </a:xfrm>
            <a:prstGeom prst="rect">
              <a:avLst/>
            </a:prstGeom>
            <a:noFill/>
            <a:ln w="9525">
              <a:noFill/>
              <a:miter lim="800000"/>
              <a:headEnd/>
              <a:tailEnd/>
            </a:ln>
          </p:spPr>
          <p:txBody>
            <a:bodyPr wrap="none">
              <a:spAutoFit/>
            </a:bodyPr>
            <a:lstStyle/>
            <a:p>
              <a:r>
                <a:rPr lang="en-US" sz="1200" b="1"/>
                <a:t>Jacksonville</a:t>
              </a:r>
            </a:p>
          </p:txBody>
        </p:sp>
        <p:sp>
          <p:nvSpPr>
            <p:cNvPr id="16517" name="Text Box 131"/>
            <p:cNvSpPr txBox="1">
              <a:spLocks noChangeArrowheads="1"/>
            </p:cNvSpPr>
            <p:nvPr/>
          </p:nvSpPr>
          <p:spPr bwMode="auto">
            <a:xfrm>
              <a:off x="1728" y="2755"/>
              <a:ext cx="441" cy="173"/>
            </a:xfrm>
            <a:prstGeom prst="rect">
              <a:avLst/>
            </a:prstGeom>
            <a:noFill/>
            <a:ln w="9525">
              <a:noFill/>
              <a:miter lim="800000"/>
              <a:headEnd/>
              <a:tailEnd/>
            </a:ln>
          </p:spPr>
          <p:txBody>
            <a:bodyPr wrap="none">
              <a:spAutoFit/>
            </a:bodyPr>
            <a:lstStyle/>
            <a:p>
              <a:r>
                <a:rPr lang="en-US" sz="1200" b="1"/>
                <a:t>Atlanta</a:t>
              </a:r>
            </a:p>
          </p:txBody>
        </p:sp>
        <p:sp>
          <p:nvSpPr>
            <p:cNvPr id="16518" name="Text Box 132"/>
            <p:cNvSpPr txBox="1">
              <a:spLocks noChangeArrowheads="1"/>
            </p:cNvSpPr>
            <p:nvPr/>
          </p:nvSpPr>
          <p:spPr bwMode="auto">
            <a:xfrm>
              <a:off x="668" y="2736"/>
              <a:ext cx="676" cy="173"/>
            </a:xfrm>
            <a:prstGeom prst="rect">
              <a:avLst/>
            </a:prstGeom>
            <a:noFill/>
            <a:ln w="9525">
              <a:noFill/>
              <a:miter lim="800000"/>
              <a:headEnd/>
              <a:tailEnd/>
            </a:ln>
          </p:spPr>
          <p:txBody>
            <a:bodyPr wrap="none">
              <a:spAutoFit/>
            </a:bodyPr>
            <a:lstStyle/>
            <a:p>
              <a:r>
                <a:rPr lang="en-US" sz="1200" b="1"/>
                <a:t>Birmingham</a:t>
              </a:r>
            </a:p>
          </p:txBody>
        </p:sp>
        <p:sp>
          <p:nvSpPr>
            <p:cNvPr id="16519" name="Text Box 133"/>
            <p:cNvSpPr txBox="1">
              <a:spLocks noChangeArrowheads="1"/>
            </p:cNvSpPr>
            <p:nvPr/>
          </p:nvSpPr>
          <p:spPr bwMode="auto">
            <a:xfrm>
              <a:off x="1824" y="1699"/>
              <a:ext cx="586" cy="173"/>
            </a:xfrm>
            <a:prstGeom prst="rect">
              <a:avLst/>
            </a:prstGeom>
            <a:noFill/>
            <a:ln w="9525">
              <a:noFill/>
              <a:miter lim="800000"/>
              <a:headEnd/>
              <a:tailEnd/>
            </a:ln>
          </p:spPr>
          <p:txBody>
            <a:bodyPr wrap="none">
              <a:spAutoFit/>
            </a:bodyPr>
            <a:lstStyle/>
            <a:p>
              <a:r>
                <a:rPr lang="en-US" sz="1200" b="1"/>
                <a:t>Columbus</a:t>
              </a:r>
            </a:p>
          </p:txBody>
        </p:sp>
        <p:sp>
          <p:nvSpPr>
            <p:cNvPr id="16520" name="Oval 134"/>
            <p:cNvSpPr>
              <a:spLocks noChangeArrowheads="1"/>
            </p:cNvSpPr>
            <p:nvPr/>
          </p:nvSpPr>
          <p:spPr bwMode="auto">
            <a:xfrm>
              <a:off x="1440" y="1680"/>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521" name="Oval 135"/>
            <p:cNvSpPr>
              <a:spLocks noChangeArrowheads="1"/>
            </p:cNvSpPr>
            <p:nvPr/>
          </p:nvSpPr>
          <p:spPr bwMode="auto">
            <a:xfrm>
              <a:off x="2064" y="1296"/>
              <a:ext cx="48" cy="48"/>
            </a:xfrm>
            <a:prstGeom prst="ellipse">
              <a:avLst/>
            </a:prstGeom>
            <a:solidFill>
              <a:srgbClr val="66FF33"/>
            </a:solidFill>
            <a:ln w="28575">
              <a:solidFill>
                <a:srgbClr val="66FF33"/>
              </a:solidFill>
              <a:round/>
              <a:headEnd/>
              <a:tailEnd/>
            </a:ln>
          </p:spPr>
          <p:txBody>
            <a:bodyPr wrap="none" anchor="ctr"/>
            <a:lstStyle/>
            <a:p>
              <a:endParaRPr lang="en-US"/>
            </a:p>
          </p:txBody>
        </p:sp>
        <p:sp>
          <p:nvSpPr>
            <p:cNvPr id="16522" name="Line 136"/>
            <p:cNvSpPr>
              <a:spLocks noChangeShapeType="1"/>
            </p:cNvSpPr>
            <p:nvPr/>
          </p:nvSpPr>
          <p:spPr bwMode="auto">
            <a:xfrm>
              <a:off x="1008" y="2544"/>
              <a:ext cx="384" cy="240"/>
            </a:xfrm>
            <a:prstGeom prst="line">
              <a:avLst/>
            </a:prstGeom>
            <a:noFill/>
            <a:ln w="28575">
              <a:solidFill>
                <a:srgbClr val="66FF33"/>
              </a:solidFill>
              <a:prstDash val="sysDot"/>
              <a:round/>
              <a:headEnd/>
              <a:tailEnd/>
            </a:ln>
          </p:spPr>
          <p:txBody>
            <a:bodyPr wrap="none" anchor="ctr"/>
            <a:lstStyle/>
            <a:p>
              <a:endParaRPr lang="en-US"/>
            </a:p>
          </p:txBody>
        </p:sp>
        <p:sp>
          <p:nvSpPr>
            <p:cNvPr id="16523" name="Freeform 137"/>
            <p:cNvSpPr>
              <a:spLocks/>
            </p:cNvSpPr>
            <p:nvPr/>
          </p:nvSpPr>
          <p:spPr bwMode="auto">
            <a:xfrm>
              <a:off x="2112" y="3024"/>
              <a:ext cx="144" cy="96"/>
            </a:xfrm>
            <a:custGeom>
              <a:avLst/>
              <a:gdLst>
                <a:gd name="T0" fmla="*/ 0 w 160"/>
                <a:gd name="T1" fmla="*/ 1 h 152"/>
                <a:gd name="T2" fmla="*/ 12 w 160"/>
                <a:gd name="T3" fmla="*/ 1 h 152"/>
                <a:gd name="T4" fmla="*/ 23 w 160"/>
                <a:gd name="T5" fmla="*/ 0 h 152"/>
                <a:gd name="T6" fmla="*/ 0 60000 65536"/>
                <a:gd name="T7" fmla="*/ 0 60000 65536"/>
                <a:gd name="T8" fmla="*/ 0 60000 65536"/>
                <a:gd name="T9" fmla="*/ 0 w 160"/>
                <a:gd name="T10" fmla="*/ 0 h 152"/>
                <a:gd name="T11" fmla="*/ 160 w 160"/>
                <a:gd name="T12" fmla="*/ 152 h 152"/>
              </a:gdLst>
              <a:ahLst/>
              <a:cxnLst>
                <a:cxn ang="T6">
                  <a:pos x="T0" y="T1"/>
                </a:cxn>
                <a:cxn ang="T7">
                  <a:pos x="T2" y="T3"/>
                </a:cxn>
                <a:cxn ang="T8">
                  <a:pos x="T4" y="T5"/>
                </a:cxn>
              </a:cxnLst>
              <a:rect l="T9" t="T10" r="T11" b="T12"/>
              <a:pathLst>
                <a:path w="160" h="152">
                  <a:moveTo>
                    <a:pt x="0" y="152"/>
                  </a:moveTo>
                  <a:cubicBezTo>
                    <a:pt x="35" y="129"/>
                    <a:pt x="40" y="93"/>
                    <a:pt x="80" y="80"/>
                  </a:cubicBezTo>
                  <a:cubicBezTo>
                    <a:pt x="107" y="53"/>
                    <a:pt x="142" y="35"/>
                    <a:pt x="160" y="0"/>
                  </a:cubicBezTo>
                </a:path>
              </a:pathLst>
            </a:custGeom>
            <a:noFill/>
            <a:ln w="28575">
              <a:solidFill>
                <a:srgbClr val="66FF33"/>
              </a:solidFill>
              <a:round/>
              <a:headEnd/>
              <a:tailEnd/>
            </a:ln>
          </p:spPr>
          <p:txBody>
            <a:bodyPr/>
            <a:lstStyle/>
            <a:p>
              <a:endParaRPr lang="en-US"/>
            </a:p>
          </p:txBody>
        </p:sp>
        <p:sp>
          <p:nvSpPr>
            <p:cNvPr id="16524" name="Freeform 138"/>
            <p:cNvSpPr>
              <a:spLocks/>
            </p:cNvSpPr>
            <p:nvPr/>
          </p:nvSpPr>
          <p:spPr bwMode="auto">
            <a:xfrm>
              <a:off x="2160" y="3216"/>
              <a:ext cx="48" cy="504"/>
            </a:xfrm>
            <a:custGeom>
              <a:avLst/>
              <a:gdLst>
                <a:gd name="T0" fmla="*/ 48 w 48"/>
                <a:gd name="T1" fmla="*/ 18321 h 408"/>
                <a:gd name="T2" fmla="*/ 40 w 48"/>
                <a:gd name="T3" fmla="*/ 12945 h 408"/>
                <a:gd name="T4" fmla="*/ 32 w 48"/>
                <a:gd name="T5" fmla="*/ 10047 h 408"/>
                <a:gd name="T6" fmla="*/ 16 w 48"/>
                <a:gd name="T7" fmla="*/ 8995 h 408"/>
                <a:gd name="T8" fmla="*/ 8 w 48"/>
                <a:gd name="T9" fmla="*/ 5376 h 408"/>
                <a:gd name="T10" fmla="*/ 0 w 48"/>
                <a:gd name="T11" fmla="*/ 4332 h 408"/>
                <a:gd name="T12" fmla="*/ 16 w 48"/>
                <a:gd name="T13" fmla="*/ 0 h 408"/>
                <a:gd name="T14" fmla="*/ 0 60000 65536"/>
                <a:gd name="T15" fmla="*/ 0 60000 65536"/>
                <a:gd name="T16" fmla="*/ 0 60000 65536"/>
                <a:gd name="T17" fmla="*/ 0 60000 65536"/>
                <a:gd name="T18" fmla="*/ 0 60000 65536"/>
                <a:gd name="T19" fmla="*/ 0 60000 65536"/>
                <a:gd name="T20" fmla="*/ 0 60000 65536"/>
                <a:gd name="T21" fmla="*/ 0 w 48"/>
                <a:gd name="T22" fmla="*/ 0 h 408"/>
                <a:gd name="T23" fmla="*/ 48 w 48"/>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8">
                  <a:moveTo>
                    <a:pt x="48" y="408"/>
                  </a:moveTo>
                  <a:cubicBezTo>
                    <a:pt x="37" y="355"/>
                    <a:pt x="32" y="345"/>
                    <a:pt x="40" y="288"/>
                  </a:cubicBezTo>
                  <a:cubicBezTo>
                    <a:pt x="37" y="267"/>
                    <a:pt x="38" y="245"/>
                    <a:pt x="32" y="224"/>
                  </a:cubicBezTo>
                  <a:cubicBezTo>
                    <a:pt x="29" y="215"/>
                    <a:pt x="18" y="209"/>
                    <a:pt x="16" y="200"/>
                  </a:cubicBezTo>
                  <a:cubicBezTo>
                    <a:pt x="10" y="174"/>
                    <a:pt x="12" y="146"/>
                    <a:pt x="8" y="120"/>
                  </a:cubicBezTo>
                  <a:cubicBezTo>
                    <a:pt x="7" y="112"/>
                    <a:pt x="3" y="104"/>
                    <a:pt x="0" y="96"/>
                  </a:cubicBezTo>
                  <a:cubicBezTo>
                    <a:pt x="29" y="52"/>
                    <a:pt x="16" y="82"/>
                    <a:pt x="16" y="0"/>
                  </a:cubicBezTo>
                </a:path>
              </a:pathLst>
            </a:custGeom>
            <a:noFill/>
            <a:ln w="28575">
              <a:solidFill>
                <a:srgbClr val="66FF33"/>
              </a:solidFill>
              <a:round/>
              <a:headEnd/>
              <a:tailEnd/>
            </a:ln>
          </p:spPr>
          <p:txBody>
            <a:bodyPr/>
            <a:lstStyle/>
            <a:p>
              <a:endParaRPr lang="en-US"/>
            </a:p>
          </p:txBody>
        </p:sp>
        <p:sp>
          <p:nvSpPr>
            <p:cNvPr id="16525" name="Freeform 139"/>
            <p:cNvSpPr>
              <a:spLocks/>
            </p:cNvSpPr>
            <p:nvPr/>
          </p:nvSpPr>
          <p:spPr bwMode="auto">
            <a:xfrm>
              <a:off x="1728" y="2592"/>
              <a:ext cx="432" cy="192"/>
            </a:xfrm>
            <a:custGeom>
              <a:avLst/>
              <a:gdLst>
                <a:gd name="T0" fmla="*/ 455 w 379"/>
                <a:gd name="T1" fmla="*/ 5728 h 156"/>
                <a:gd name="T2" fmla="*/ 877 w 379"/>
                <a:gd name="T3" fmla="*/ 4380 h 156"/>
                <a:gd name="T4" fmla="*/ 2315 w 379"/>
                <a:gd name="T5" fmla="*/ 3350 h 156"/>
                <a:gd name="T6" fmla="*/ 3830 w 379"/>
                <a:gd name="T7" fmla="*/ 1666 h 156"/>
                <a:gd name="T8" fmla="*/ 3993 w 379"/>
                <a:gd name="T9" fmla="*/ 0 h 156"/>
                <a:gd name="T10" fmla="*/ 0 60000 65536"/>
                <a:gd name="T11" fmla="*/ 0 60000 65536"/>
                <a:gd name="T12" fmla="*/ 0 60000 65536"/>
                <a:gd name="T13" fmla="*/ 0 60000 65536"/>
                <a:gd name="T14" fmla="*/ 0 60000 65536"/>
                <a:gd name="T15" fmla="*/ 0 w 379"/>
                <a:gd name="T16" fmla="*/ 0 h 156"/>
                <a:gd name="T17" fmla="*/ 379 w 379"/>
                <a:gd name="T18" fmla="*/ 156 h 156"/>
              </a:gdLst>
              <a:ahLst/>
              <a:cxnLst>
                <a:cxn ang="T10">
                  <a:pos x="T0" y="T1"/>
                </a:cxn>
                <a:cxn ang="T11">
                  <a:pos x="T2" y="T3"/>
                </a:cxn>
                <a:cxn ang="T12">
                  <a:pos x="T4" y="T5"/>
                </a:cxn>
                <a:cxn ang="T13">
                  <a:pos x="T6" y="T7"/>
                </a:cxn>
                <a:cxn ang="T14">
                  <a:pos x="T8" y="T9"/>
                </a:cxn>
              </a:cxnLst>
              <a:rect l="T15" t="T16" r="T17" b="T18"/>
              <a:pathLst>
                <a:path w="379" h="156">
                  <a:moveTo>
                    <a:pt x="43" y="136"/>
                  </a:moveTo>
                  <a:cubicBezTo>
                    <a:pt x="131" y="107"/>
                    <a:pt x="0" y="156"/>
                    <a:pt x="83" y="104"/>
                  </a:cubicBezTo>
                  <a:cubicBezTo>
                    <a:pt x="117" y="82"/>
                    <a:pt x="187" y="83"/>
                    <a:pt x="219" y="80"/>
                  </a:cubicBezTo>
                  <a:cubicBezTo>
                    <a:pt x="261" y="38"/>
                    <a:pt x="310" y="58"/>
                    <a:pt x="363" y="40"/>
                  </a:cubicBezTo>
                  <a:cubicBezTo>
                    <a:pt x="373" y="10"/>
                    <a:pt x="367" y="24"/>
                    <a:pt x="379" y="0"/>
                  </a:cubicBezTo>
                </a:path>
              </a:pathLst>
            </a:custGeom>
            <a:noFill/>
            <a:ln w="28575">
              <a:solidFill>
                <a:srgbClr val="66FF33"/>
              </a:solidFill>
              <a:round/>
              <a:headEnd/>
              <a:tailEnd/>
            </a:ln>
          </p:spPr>
          <p:txBody>
            <a:bodyPr/>
            <a:lstStyle/>
            <a:p>
              <a:endParaRPr lang="en-US"/>
            </a:p>
          </p:txBody>
        </p:sp>
        <p:sp>
          <p:nvSpPr>
            <p:cNvPr id="16526" name="Freeform 140"/>
            <p:cNvSpPr>
              <a:spLocks/>
            </p:cNvSpPr>
            <p:nvPr/>
          </p:nvSpPr>
          <p:spPr bwMode="auto">
            <a:xfrm>
              <a:off x="2144" y="2464"/>
              <a:ext cx="400" cy="128"/>
            </a:xfrm>
            <a:custGeom>
              <a:avLst/>
              <a:gdLst>
                <a:gd name="T0" fmla="*/ 0 w 400"/>
                <a:gd name="T1" fmla="*/ 128 h 128"/>
                <a:gd name="T2" fmla="*/ 48 w 400"/>
                <a:gd name="T3" fmla="*/ 112 h 128"/>
                <a:gd name="T4" fmla="*/ 120 w 400"/>
                <a:gd name="T5" fmla="*/ 40 h 128"/>
                <a:gd name="T6" fmla="*/ 240 w 400"/>
                <a:gd name="T7" fmla="*/ 0 h 128"/>
                <a:gd name="T8" fmla="*/ 400 w 400"/>
                <a:gd name="T9" fmla="*/ 32 h 128"/>
                <a:gd name="T10" fmla="*/ 0 60000 65536"/>
                <a:gd name="T11" fmla="*/ 0 60000 65536"/>
                <a:gd name="T12" fmla="*/ 0 60000 65536"/>
                <a:gd name="T13" fmla="*/ 0 60000 65536"/>
                <a:gd name="T14" fmla="*/ 0 60000 65536"/>
                <a:gd name="T15" fmla="*/ 0 w 400"/>
                <a:gd name="T16" fmla="*/ 0 h 128"/>
                <a:gd name="T17" fmla="*/ 400 w 400"/>
                <a:gd name="T18" fmla="*/ 128 h 128"/>
              </a:gdLst>
              <a:ahLst/>
              <a:cxnLst>
                <a:cxn ang="T10">
                  <a:pos x="T0" y="T1"/>
                </a:cxn>
                <a:cxn ang="T11">
                  <a:pos x="T2" y="T3"/>
                </a:cxn>
                <a:cxn ang="T12">
                  <a:pos x="T4" y="T5"/>
                </a:cxn>
                <a:cxn ang="T13">
                  <a:pos x="T6" y="T7"/>
                </a:cxn>
                <a:cxn ang="T14">
                  <a:pos x="T8" y="T9"/>
                </a:cxn>
              </a:cxnLst>
              <a:rect l="T15" t="T16" r="T17" b="T18"/>
              <a:pathLst>
                <a:path w="400" h="128">
                  <a:moveTo>
                    <a:pt x="0" y="128"/>
                  </a:moveTo>
                  <a:cubicBezTo>
                    <a:pt x="16" y="123"/>
                    <a:pt x="39" y="126"/>
                    <a:pt x="48" y="112"/>
                  </a:cubicBezTo>
                  <a:cubicBezTo>
                    <a:pt x="66" y="86"/>
                    <a:pt x="93" y="58"/>
                    <a:pt x="120" y="40"/>
                  </a:cubicBezTo>
                  <a:cubicBezTo>
                    <a:pt x="156" y="16"/>
                    <a:pt x="200" y="13"/>
                    <a:pt x="240" y="0"/>
                  </a:cubicBezTo>
                  <a:cubicBezTo>
                    <a:pt x="292" y="13"/>
                    <a:pt x="346" y="32"/>
                    <a:pt x="400" y="32"/>
                  </a:cubicBezTo>
                </a:path>
              </a:pathLst>
            </a:custGeom>
            <a:noFill/>
            <a:ln w="28575">
              <a:solidFill>
                <a:srgbClr val="66FF33"/>
              </a:solidFill>
              <a:round/>
              <a:headEnd/>
              <a:tailEnd/>
            </a:ln>
          </p:spPr>
          <p:txBody>
            <a:bodyPr/>
            <a:lstStyle/>
            <a:p>
              <a:endParaRPr lang="en-US"/>
            </a:p>
          </p:txBody>
        </p:sp>
        <p:sp>
          <p:nvSpPr>
            <p:cNvPr id="16527" name="Freeform 141"/>
            <p:cNvSpPr>
              <a:spLocks/>
            </p:cNvSpPr>
            <p:nvPr/>
          </p:nvSpPr>
          <p:spPr bwMode="auto">
            <a:xfrm>
              <a:off x="2432" y="2496"/>
              <a:ext cx="96" cy="336"/>
            </a:xfrm>
            <a:custGeom>
              <a:avLst/>
              <a:gdLst>
                <a:gd name="T0" fmla="*/ 0 w 96"/>
                <a:gd name="T1" fmla="*/ 336 h 336"/>
                <a:gd name="T2" fmla="*/ 8 w 96"/>
                <a:gd name="T3" fmla="*/ 208 h 336"/>
                <a:gd name="T4" fmla="*/ 16 w 96"/>
                <a:gd name="T5" fmla="*/ 184 h 336"/>
                <a:gd name="T6" fmla="*/ 64 w 96"/>
                <a:gd name="T7" fmla="*/ 64 h 336"/>
                <a:gd name="T8" fmla="*/ 96 w 96"/>
                <a:gd name="T9" fmla="*/ 0 h 336"/>
                <a:gd name="T10" fmla="*/ 0 60000 65536"/>
                <a:gd name="T11" fmla="*/ 0 60000 65536"/>
                <a:gd name="T12" fmla="*/ 0 60000 65536"/>
                <a:gd name="T13" fmla="*/ 0 60000 65536"/>
                <a:gd name="T14" fmla="*/ 0 60000 65536"/>
                <a:gd name="T15" fmla="*/ 0 w 96"/>
                <a:gd name="T16" fmla="*/ 0 h 336"/>
                <a:gd name="T17" fmla="*/ 96 w 96"/>
                <a:gd name="T18" fmla="*/ 336 h 336"/>
              </a:gdLst>
              <a:ahLst/>
              <a:cxnLst>
                <a:cxn ang="T10">
                  <a:pos x="T0" y="T1"/>
                </a:cxn>
                <a:cxn ang="T11">
                  <a:pos x="T2" y="T3"/>
                </a:cxn>
                <a:cxn ang="T12">
                  <a:pos x="T4" y="T5"/>
                </a:cxn>
                <a:cxn ang="T13">
                  <a:pos x="T6" y="T7"/>
                </a:cxn>
                <a:cxn ang="T14">
                  <a:pos x="T8" y="T9"/>
                </a:cxn>
              </a:cxnLst>
              <a:rect l="T15" t="T16" r="T17" b="T18"/>
              <a:pathLst>
                <a:path w="96" h="336">
                  <a:moveTo>
                    <a:pt x="0" y="336"/>
                  </a:moveTo>
                  <a:cubicBezTo>
                    <a:pt x="3" y="293"/>
                    <a:pt x="4" y="251"/>
                    <a:pt x="8" y="208"/>
                  </a:cubicBezTo>
                  <a:cubicBezTo>
                    <a:pt x="9" y="200"/>
                    <a:pt x="15" y="192"/>
                    <a:pt x="16" y="184"/>
                  </a:cubicBezTo>
                  <a:cubicBezTo>
                    <a:pt x="25" y="123"/>
                    <a:pt x="5" y="84"/>
                    <a:pt x="64" y="64"/>
                  </a:cubicBezTo>
                  <a:cubicBezTo>
                    <a:pt x="79" y="19"/>
                    <a:pt x="96" y="46"/>
                    <a:pt x="96" y="0"/>
                  </a:cubicBezTo>
                </a:path>
              </a:pathLst>
            </a:custGeom>
            <a:noFill/>
            <a:ln w="28575">
              <a:solidFill>
                <a:srgbClr val="66FF33"/>
              </a:solidFill>
              <a:round/>
              <a:headEnd/>
              <a:tailEnd/>
            </a:ln>
          </p:spPr>
          <p:txBody>
            <a:bodyPr/>
            <a:lstStyle/>
            <a:p>
              <a:endParaRPr lang="en-US"/>
            </a:p>
          </p:txBody>
        </p:sp>
        <p:sp>
          <p:nvSpPr>
            <p:cNvPr id="16528" name="Freeform 142"/>
            <p:cNvSpPr>
              <a:spLocks/>
            </p:cNvSpPr>
            <p:nvPr/>
          </p:nvSpPr>
          <p:spPr bwMode="auto">
            <a:xfrm>
              <a:off x="2160" y="3078"/>
              <a:ext cx="12" cy="129"/>
            </a:xfrm>
            <a:custGeom>
              <a:avLst/>
              <a:gdLst>
                <a:gd name="T0" fmla="*/ 0 w 12"/>
                <a:gd name="T1" fmla="*/ 129 h 129"/>
                <a:gd name="T2" fmla="*/ 9 w 12"/>
                <a:gd name="T3" fmla="*/ 0 h 129"/>
                <a:gd name="T4" fmla="*/ 0 60000 65536"/>
                <a:gd name="T5" fmla="*/ 0 60000 65536"/>
                <a:gd name="T6" fmla="*/ 0 w 12"/>
                <a:gd name="T7" fmla="*/ 0 h 129"/>
                <a:gd name="T8" fmla="*/ 12 w 12"/>
                <a:gd name="T9" fmla="*/ 129 h 129"/>
              </a:gdLst>
              <a:ahLst/>
              <a:cxnLst>
                <a:cxn ang="T4">
                  <a:pos x="T0" y="T1"/>
                </a:cxn>
                <a:cxn ang="T5">
                  <a:pos x="T2" y="T3"/>
                </a:cxn>
              </a:cxnLst>
              <a:rect l="T6" t="T7" r="T8" b="T9"/>
              <a:pathLst>
                <a:path w="12" h="129">
                  <a:moveTo>
                    <a:pt x="0" y="129"/>
                  </a:moveTo>
                  <a:cubicBezTo>
                    <a:pt x="12" y="94"/>
                    <a:pt x="9" y="39"/>
                    <a:pt x="9" y="0"/>
                  </a:cubicBezTo>
                </a:path>
              </a:pathLst>
            </a:custGeom>
            <a:noFill/>
            <a:ln w="28575">
              <a:solidFill>
                <a:srgbClr val="66FF33"/>
              </a:solidFill>
              <a:round/>
              <a:headEnd/>
              <a:tailEnd/>
            </a:ln>
          </p:spPr>
          <p:txBody>
            <a:bodyPr/>
            <a:lstStyle/>
            <a:p>
              <a:endParaRPr lang="en-US"/>
            </a:p>
          </p:txBody>
        </p:sp>
        <p:sp>
          <p:nvSpPr>
            <p:cNvPr id="16529" name="Freeform 143"/>
            <p:cNvSpPr>
              <a:spLocks/>
            </p:cNvSpPr>
            <p:nvPr/>
          </p:nvSpPr>
          <p:spPr bwMode="auto">
            <a:xfrm>
              <a:off x="2280" y="2856"/>
              <a:ext cx="160" cy="168"/>
            </a:xfrm>
            <a:custGeom>
              <a:avLst/>
              <a:gdLst>
                <a:gd name="T0" fmla="*/ 0 w 160"/>
                <a:gd name="T1" fmla="*/ 168 h 168"/>
                <a:gd name="T2" fmla="*/ 56 w 160"/>
                <a:gd name="T3" fmla="*/ 40 h 168"/>
                <a:gd name="T4" fmla="*/ 160 w 160"/>
                <a:gd name="T5" fmla="*/ 0 h 168"/>
                <a:gd name="T6" fmla="*/ 0 60000 65536"/>
                <a:gd name="T7" fmla="*/ 0 60000 65536"/>
                <a:gd name="T8" fmla="*/ 0 60000 65536"/>
                <a:gd name="T9" fmla="*/ 0 w 160"/>
                <a:gd name="T10" fmla="*/ 0 h 168"/>
                <a:gd name="T11" fmla="*/ 160 w 160"/>
                <a:gd name="T12" fmla="*/ 168 h 168"/>
              </a:gdLst>
              <a:ahLst/>
              <a:cxnLst>
                <a:cxn ang="T6">
                  <a:pos x="T0" y="T1"/>
                </a:cxn>
                <a:cxn ang="T7">
                  <a:pos x="T2" y="T3"/>
                </a:cxn>
                <a:cxn ang="T8">
                  <a:pos x="T4" y="T5"/>
                </a:cxn>
              </a:cxnLst>
              <a:rect l="T9" t="T10" r="T11" b="T12"/>
              <a:pathLst>
                <a:path w="160" h="168">
                  <a:moveTo>
                    <a:pt x="0" y="168"/>
                  </a:moveTo>
                  <a:cubicBezTo>
                    <a:pt x="8" y="130"/>
                    <a:pt x="11" y="55"/>
                    <a:pt x="56" y="40"/>
                  </a:cubicBezTo>
                  <a:cubicBezTo>
                    <a:pt x="93" y="28"/>
                    <a:pt x="140" y="40"/>
                    <a:pt x="160" y="0"/>
                  </a:cubicBezTo>
                </a:path>
              </a:pathLst>
            </a:custGeom>
            <a:noFill/>
            <a:ln w="28575">
              <a:solidFill>
                <a:srgbClr val="66FF33"/>
              </a:solidFill>
              <a:round/>
              <a:headEnd/>
              <a:tailEnd/>
            </a:ln>
          </p:spPr>
          <p:txBody>
            <a:bodyPr/>
            <a:lstStyle/>
            <a:p>
              <a:endParaRPr lang="en-US"/>
            </a:p>
          </p:txBody>
        </p:sp>
        <p:sp>
          <p:nvSpPr>
            <p:cNvPr id="16530" name="Freeform 144"/>
            <p:cNvSpPr>
              <a:spLocks/>
            </p:cNvSpPr>
            <p:nvPr/>
          </p:nvSpPr>
          <p:spPr bwMode="auto">
            <a:xfrm>
              <a:off x="1296" y="1344"/>
              <a:ext cx="672" cy="96"/>
            </a:xfrm>
            <a:custGeom>
              <a:avLst/>
              <a:gdLst>
                <a:gd name="T0" fmla="*/ 0 w 672"/>
                <a:gd name="T1" fmla="*/ 0 h 144"/>
                <a:gd name="T2" fmla="*/ 96 w 672"/>
                <a:gd name="T3" fmla="*/ 1 h 144"/>
                <a:gd name="T4" fmla="*/ 672 w 672"/>
                <a:gd name="T5" fmla="*/ 1 h 144"/>
                <a:gd name="T6" fmla="*/ 0 60000 65536"/>
                <a:gd name="T7" fmla="*/ 0 60000 65536"/>
                <a:gd name="T8" fmla="*/ 0 60000 65536"/>
                <a:gd name="T9" fmla="*/ 0 w 672"/>
                <a:gd name="T10" fmla="*/ 0 h 144"/>
                <a:gd name="T11" fmla="*/ 672 w 672"/>
                <a:gd name="T12" fmla="*/ 144 h 144"/>
              </a:gdLst>
              <a:ahLst/>
              <a:cxnLst>
                <a:cxn ang="T6">
                  <a:pos x="T0" y="T1"/>
                </a:cxn>
                <a:cxn ang="T7">
                  <a:pos x="T2" y="T3"/>
                </a:cxn>
                <a:cxn ang="T8">
                  <a:pos x="T4" y="T5"/>
                </a:cxn>
              </a:cxnLst>
              <a:rect l="T9" t="T10" r="T11" b="T12"/>
              <a:pathLst>
                <a:path w="672" h="144">
                  <a:moveTo>
                    <a:pt x="0" y="0"/>
                  </a:moveTo>
                  <a:lnTo>
                    <a:pt x="96" y="48"/>
                  </a:lnTo>
                  <a:lnTo>
                    <a:pt x="672" y="144"/>
                  </a:lnTo>
                </a:path>
              </a:pathLst>
            </a:custGeom>
            <a:noFill/>
            <a:ln w="28575">
              <a:solidFill>
                <a:srgbClr val="66FF33"/>
              </a:solidFill>
              <a:round/>
              <a:headEnd/>
              <a:tailEnd/>
            </a:ln>
          </p:spPr>
          <p:txBody>
            <a:bodyPr/>
            <a:lstStyle/>
            <a:p>
              <a:endParaRPr lang="en-US"/>
            </a:p>
          </p:txBody>
        </p:sp>
        <p:sp>
          <p:nvSpPr>
            <p:cNvPr id="16531" name="Freeform 145"/>
            <p:cNvSpPr>
              <a:spLocks/>
            </p:cNvSpPr>
            <p:nvPr/>
          </p:nvSpPr>
          <p:spPr bwMode="auto">
            <a:xfrm>
              <a:off x="934" y="1707"/>
              <a:ext cx="518" cy="165"/>
            </a:xfrm>
            <a:custGeom>
              <a:avLst/>
              <a:gdLst>
                <a:gd name="T0" fmla="*/ 0 w 518"/>
                <a:gd name="T1" fmla="*/ 165 h 165"/>
                <a:gd name="T2" fmla="*/ 230 w 518"/>
                <a:gd name="T3" fmla="*/ 107 h 165"/>
                <a:gd name="T4" fmla="*/ 518 w 518"/>
                <a:gd name="T5" fmla="*/ 0 h 165"/>
                <a:gd name="T6" fmla="*/ 0 60000 65536"/>
                <a:gd name="T7" fmla="*/ 0 60000 65536"/>
                <a:gd name="T8" fmla="*/ 0 60000 65536"/>
                <a:gd name="T9" fmla="*/ 0 w 518"/>
                <a:gd name="T10" fmla="*/ 0 h 165"/>
                <a:gd name="T11" fmla="*/ 518 w 518"/>
                <a:gd name="T12" fmla="*/ 165 h 165"/>
              </a:gdLst>
              <a:ahLst/>
              <a:cxnLst>
                <a:cxn ang="T6">
                  <a:pos x="T0" y="T1"/>
                </a:cxn>
                <a:cxn ang="T7">
                  <a:pos x="T2" y="T3"/>
                </a:cxn>
                <a:cxn ang="T8">
                  <a:pos x="T4" y="T5"/>
                </a:cxn>
              </a:cxnLst>
              <a:rect l="T9" t="T10" r="T11" b="T12"/>
              <a:pathLst>
                <a:path w="518" h="165">
                  <a:moveTo>
                    <a:pt x="0" y="165"/>
                  </a:moveTo>
                  <a:cubicBezTo>
                    <a:pt x="78" y="152"/>
                    <a:pt x="153" y="128"/>
                    <a:pt x="230" y="107"/>
                  </a:cubicBezTo>
                  <a:cubicBezTo>
                    <a:pt x="292" y="49"/>
                    <a:pt x="441" y="43"/>
                    <a:pt x="518" y="0"/>
                  </a:cubicBezTo>
                </a:path>
              </a:pathLst>
            </a:custGeom>
            <a:noFill/>
            <a:ln w="28575">
              <a:solidFill>
                <a:srgbClr val="66FF33"/>
              </a:solidFill>
              <a:round/>
              <a:headEnd/>
              <a:tailEnd/>
            </a:ln>
          </p:spPr>
          <p:txBody>
            <a:bodyPr/>
            <a:lstStyle/>
            <a:p>
              <a:endParaRPr lang="en-US"/>
            </a:p>
          </p:txBody>
        </p:sp>
        <p:sp>
          <p:nvSpPr>
            <p:cNvPr id="16532" name="Freeform 146"/>
            <p:cNvSpPr>
              <a:spLocks/>
            </p:cNvSpPr>
            <p:nvPr/>
          </p:nvSpPr>
          <p:spPr bwMode="auto">
            <a:xfrm>
              <a:off x="1488" y="1344"/>
              <a:ext cx="576" cy="336"/>
            </a:xfrm>
            <a:custGeom>
              <a:avLst/>
              <a:gdLst>
                <a:gd name="T0" fmla="*/ 0 w 576"/>
                <a:gd name="T1" fmla="*/ 319 h 337"/>
                <a:gd name="T2" fmla="*/ 66 w 576"/>
                <a:gd name="T3" fmla="*/ 278 h 337"/>
                <a:gd name="T4" fmla="*/ 156 w 576"/>
                <a:gd name="T5" fmla="*/ 270 h 337"/>
                <a:gd name="T6" fmla="*/ 230 w 576"/>
                <a:gd name="T7" fmla="*/ 245 h 337"/>
                <a:gd name="T8" fmla="*/ 255 w 576"/>
                <a:gd name="T9" fmla="*/ 237 h 337"/>
                <a:gd name="T10" fmla="*/ 312 w 576"/>
                <a:gd name="T11" fmla="*/ 187 h 337"/>
                <a:gd name="T12" fmla="*/ 362 w 576"/>
                <a:gd name="T13" fmla="*/ 179 h 337"/>
                <a:gd name="T14" fmla="*/ 502 w 576"/>
                <a:gd name="T15" fmla="*/ 74 h 337"/>
                <a:gd name="T16" fmla="*/ 551 w 576"/>
                <a:gd name="T17" fmla="*/ 16 h 337"/>
                <a:gd name="T18" fmla="*/ 576 w 576"/>
                <a:gd name="T19" fmla="*/ 0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
                <a:gd name="T31" fmla="*/ 0 h 337"/>
                <a:gd name="T32" fmla="*/ 576 w 576"/>
                <a:gd name="T33" fmla="*/ 337 h 3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 h="337">
                  <a:moveTo>
                    <a:pt x="0" y="337"/>
                  </a:moveTo>
                  <a:cubicBezTo>
                    <a:pt x="25" y="329"/>
                    <a:pt x="41" y="301"/>
                    <a:pt x="66" y="296"/>
                  </a:cubicBezTo>
                  <a:cubicBezTo>
                    <a:pt x="95" y="290"/>
                    <a:pt x="126" y="291"/>
                    <a:pt x="156" y="288"/>
                  </a:cubicBezTo>
                  <a:cubicBezTo>
                    <a:pt x="213" y="268"/>
                    <a:pt x="189" y="276"/>
                    <a:pt x="230" y="263"/>
                  </a:cubicBezTo>
                  <a:cubicBezTo>
                    <a:pt x="238" y="260"/>
                    <a:pt x="255" y="255"/>
                    <a:pt x="255" y="255"/>
                  </a:cubicBezTo>
                  <a:cubicBezTo>
                    <a:pt x="263" y="249"/>
                    <a:pt x="307" y="207"/>
                    <a:pt x="312" y="205"/>
                  </a:cubicBezTo>
                  <a:cubicBezTo>
                    <a:pt x="328" y="199"/>
                    <a:pt x="345" y="200"/>
                    <a:pt x="362" y="197"/>
                  </a:cubicBezTo>
                  <a:cubicBezTo>
                    <a:pt x="426" y="176"/>
                    <a:pt x="457" y="119"/>
                    <a:pt x="502" y="74"/>
                  </a:cubicBezTo>
                  <a:cubicBezTo>
                    <a:pt x="520" y="56"/>
                    <a:pt x="534" y="33"/>
                    <a:pt x="551" y="16"/>
                  </a:cubicBezTo>
                  <a:cubicBezTo>
                    <a:pt x="558" y="9"/>
                    <a:pt x="576" y="0"/>
                    <a:pt x="576" y="0"/>
                  </a:cubicBezTo>
                </a:path>
              </a:pathLst>
            </a:custGeom>
            <a:noFill/>
            <a:ln w="28575">
              <a:solidFill>
                <a:srgbClr val="66FF33"/>
              </a:solidFill>
              <a:round/>
              <a:headEnd/>
              <a:tailEnd/>
            </a:ln>
          </p:spPr>
          <p:txBody>
            <a:bodyPr/>
            <a:lstStyle/>
            <a:p>
              <a:endParaRPr lang="en-US"/>
            </a:p>
          </p:txBody>
        </p:sp>
        <p:sp>
          <p:nvSpPr>
            <p:cNvPr id="16533" name="Text Box 147"/>
            <p:cNvSpPr txBox="1">
              <a:spLocks noChangeArrowheads="1"/>
            </p:cNvSpPr>
            <p:nvPr/>
          </p:nvSpPr>
          <p:spPr bwMode="auto">
            <a:xfrm>
              <a:off x="2187" y="1219"/>
              <a:ext cx="597" cy="173"/>
            </a:xfrm>
            <a:prstGeom prst="rect">
              <a:avLst/>
            </a:prstGeom>
            <a:noFill/>
            <a:ln w="9525">
              <a:noFill/>
              <a:miter lim="800000"/>
              <a:headEnd/>
              <a:tailEnd/>
            </a:ln>
          </p:spPr>
          <p:txBody>
            <a:bodyPr wrap="none">
              <a:spAutoFit/>
            </a:bodyPr>
            <a:lstStyle/>
            <a:p>
              <a:r>
                <a:rPr lang="en-US" sz="1200" b="1"/>
                <a:t>Pittsburgh</a:t>
              </a:r>
            </a:p>
          </p:txBody>
        </p:sp>
        <p:grpSp>
          <p:nvGrpSpPr>
            <p:cNvPr id="3" name="Group 5"/>
            <p:cNvGrpSpPr>
              <a:grpSpLocks/>
            </p:cNvGrpSpPr>
            <p:nvPr/>
          </p:nvGrpSpPr>
          <p:grpSpPr bwMode="auto">
            <a:xfrm>
              <a:off x="3504" y="3194"/>
              <a:ext cx="1728" cy="649"/>
              <a:chOff x="96" y="720"/>
              <a:chExt cx="1728" cy="649"/>
            </a:xfrm>
          </p:grpSpPr>
          <p:sp>
            <p:nvSpPr>
              <p:cNvPr id="32967" name="Text Box 6"/>
              <p:cNvSpPr txBox="1">
                <a:spLocks noChangeArrowheads="1"/>
              </p:cNvSpPr>
              <p:nvPr/>
            </p:nvSpPr>
            <p:spPr bwMode="auto">
              <a:xfrm>
                <a:off x="384" y="768"/>
                <a:ext cx="1425" cy="601"/>
              </a:xfrm>
              <a:prstGeom prst="rect">
                <a:avLst/>
              </a:prstGeom>
              <a:noFill/>
              <a:ln w="9525" algn="ctr">
                <a:noFill/>
                <a:miter lim="800000"/>
                <a:headEnd/>
                <a:tailEnd/>
              </a:ln>
            </p:spPr>
            <p:txBody>
              <a:bodyPr wrap="none">
                <a:spAutoFit/>
              </a:bodyPr>
              <a:lstStyle/>
              <a:p>
                <a:pPr>
                  <a:defRPr/>
                </a:pPr>
                <a:r>
                  <a:rPr lang="en-US" sz="1400" dirty="0">
                    <a:latin typeface="+mn-lt"/>
                  </a:rPr>
                  <a:t>CSX National Gateway</a:t>
                </a:r>
              </a:p>
              <a:p>
                <a:pPr>
                  <a:defRPr/>
                </a:pPr>
                <a:r>
                  <a:rPr lang="en-US" sz="1400" dirty="0">
                    <a:latin typeface="+mn-lt"/>
                  </a:rPr>
                  <a:t>CSXT double stack routes</a:t>
                </a:r>
              </a:p>
              <a:p>
                <a:pPr>
                  <a:defRPr/>
                </a:pPr>
                <a:r>
                  <a:rPr lang="en-US" sz="1400" dirty="0">
                    <a:latin typeface="+mn-lt"/>
                  </a:rPr>
                  <a:t>Other CSXT routes</a:t>
                </a:r>
              </a:p>
              <a:p>
                <a:pPr>
                  <a:defRPr/>
                </a:pPr>
                <a:endParaRPr lang="en-US" sz="1400" dirty="0"/>
              </a:p>
            </p:txBody>
          </p:sp>
          <p:sp>
            <p:nvSpPr>
              <p:cNvPr id="16585" name="Line 7"/>
              <p:cNvSpPr>
                <a:spLocks noChangeShapeType="1"/>
              </p:cNvSpPr>
              <p:nvPr/>
            </p:nvSpPr>
            <p:spPr bwMode="auto">
              <a:xfrm>
                <a:off x="192" y="864"/>
                <a:ext cx="144" cy="0"/>
              </a:xfrm>
              <a:prstGeom prst="line">
                <a:avLst/>
              </a:prstGeom>
              <a:noFill/>
              <a:ln w="57150">
                <a:solidFill>
                  <a:srgbClr val="FF3300"/>
                </a:solidFill>
                <a:round/>
                <a:headEnd/>
                <a:tailEnd/>
              </a:ln>
            </p:spPr>
            <p:txBody>
              <a:bodyPr wrap="none" anchor="ctr"/>
              <a:lstStyle/>
              <a:p>
                <a:endParaRPr lang="en-US"/>
              </a:p>
            </p:txBody>
          </p:sp>
          <p:sp>
            <p:nvSpPr>
              <p:cNvPr id="16586" name="Line 8"/>
              <p:cNvSpPr>
                <a:spLocks noChangeShapeType="1"/>
              </p:cNvSpPr>
              <p:nvPr/>
            </p:nvSpPr>
            <p:spPr bwMode="auto">
              <a:xfrm>
                <a:off x="192" y="1008"/>
                <a:ext cx="144" cy="0"/>
              </a:xfrm>
              <a:prstGeom prst="line">
                <a:avLst/>
              </a:prstGeom>
              <a:noFill/>
              <a:ln w="57150">
                <a:solidFill>
                  <a:srgbClr val="66FF66"/>
                </a:solidFill>
                <a:round/>
                <a:headEnd/>
                <a:tailEnd/>
              </a:ln>
            </p:spPr>
            <p:txBody>
              <a:bodyPr wrap="none" anchor="ctr"/>
              <a:lstStyle/>
              <a:p>
                <a:endParaRPr lang="en-US"/>
              </a:p>
            </p:txBody>
          </p:sp>
          <p:sp>
            <p:nvSpPr>
              <p:cNvPr id="16587" name="Rectangle 9"/>
              <p:cNvSpPr>
                <a:spLocks noChangeArrowheads="1"/>
              </p:cNvSpPr>
              <p:nvPr/>
            </p:nvSpPr>
            <p:spPr bwMode="auto">
              <a:xfrm>
                <a:off x="96" y="720"/>
                <a:ext cx="1728" cy="528"/>
              </a:xfrm>
              <a:prstGeom prst="rect">
                <a:avLst/>
              </a:prstGeom>
              <a:noFill/>
              <a:ln w="9525" algn="ctr">
                <a:solidFill>
                  <a:schemeClr val="tx1"/>
                </a:solidFill>
                <a:miter lim="800000"/>
                <a:headEnd/>
                <a:tailEnd/>
              </a:ln>
            </p:spPr>
            <p:txBody>
              <a:bodyPr wrap="none" anchor="ctr"/>
              <a:lstStyle/>
              <a:p>
                <a:endParaRPr lang="en-US"/>
              </a:p>
            </p:txBody>
          </p:sp>
          <p:sp>
            <p:nvSpPr>
              <p:cNvPr id="16588" name="Line 10"/>
              <p:cNvSpPr>
                <a:spLocks noChangeShapeType="1"/>
              </p:cNvSpPr>
              <p:nvPr/>
            </p:nvSpPr>
            <p:spPr bwMode="auto">
              <a:xfrm>
                <a:off x="192" y="1152"/>
                <a:ext cx="144" cy="0"/>
              </a:xfrm>
              <a:prstGeom prst="line">
                <a:avLst/>
              </a:prstGeom>
              <a:noFill/>
              <a:ln w="57150">
                <a:solidFill>
                  <a:srgbClr val="B64926"/>
                </a:solidFill>
                <a:round/>
                <a:headEnd/>
                <a:tailEnd/>
              </a:ln>
            </p:spPr>
            <p:txBody>
              <a:bodyPr wrap="none" anchor="ctr"/>
              <a:lstStyle/>
              <a:p>
                <a:endParaRPr lang="en-US"/>
              </a:p>
            </p:txBody>
          </p:sp>
        </p:grpSp>
        <p:sp>
          <p:nvSpPr>
            <p:cNvPr id="16535" name="Freeform 154"/>
            <p:cNvSpPr>
              <a:spLocks/>
            </p:cNvSpPr>
            <p:nvPr/>
          </p:nvSpPr>
          <p:spPr bwMode="auto">
            <a:xfrm>
              <a:off x="2568" y="1609"/>
              <a:ext cx="165" cy="121"/>
            </a:xfrm>
            <a:custGeom>
              <a:avLst/>
              <a:gdLst>
                <a:gd name="T0" fmla="*/ 165 w 165"/>
                <a:gd name="T1" fmla="*/ 121 h 121"/>
                <a:gd name="T2" fmla="*/ 93 w 165"/>
                <a:gd name="T3" fmla="*/ 73 h 121"/>
                <a:gd name="T4" fmla="*/ 69 w 165"/>
                <a:gd name="T5" fmla="*/ 57 h 121"/>
                <a:gd name="T6" fmla="*/ 53 w 165"/>
                <a:gd name="T7" fmla="*/ 33 h 121"/>
                <a:gd name="T8" fmla="*/ 5 w 165"/>
                <a:gd name="T9" fmla="*/ 1 h 121"/>
                <a:gd name="T10" fmla="*/ 0 60000 65536"/>
                <a:gd name="T11" fmla="*/ 0 60000 65536"/>
                <a:gd name="T12" fmla="*/ 0 60000 65536"/>
                <a:gd name="T13" fmla="*/ 0 60000 65536"/>
                <a:gd name="T14" fmla="*/ 0 60000 65536"/>
                <a:gd name="T15" fmla="*/ 0 w 165"/>
                <a:gd name="T16" fmla="*/ 0 h 121"/>
                <a:gd name="T17" fmla="*/ 165 w 165"/>
                <a:gd name="T18" fmla="*/ 121 h 121"/>
              </a:gdLst>
              <a:ahLst/>
              <a:cxnLst>
                <a:cxn ang="T10">
                  <a:pos x="T0" y="T1"/>
                </a:cxn>
                <a:cxn ang="T11">
                  <a:pos x="T2" y="T3"/>
                </a:cxn>
                <a:cxn ang="T12">
                  <a:pos x="T4" y="T5"/>
                </a:cxn>
                <a:cxn ang="T13">
                  <a:pos x="T6" y="T7"/>
                </a:cxn>
                <a:cxn ang="T14">
                  <a:pos x="T8" y="T9"/>
                </a:cxn>
              </a:cxnLst>
              <a:rect l="T15" t="T16" r="T17" b="T18"/>
              <a:pathLst>
                <a:path w="165" h="121">
                  <a:moveTo>
                    <a:pt x="165" y="121"/>
                  </a:moveTo>
                  <a:cubicBezTo>
                    <a:pt x="129" y="97"/>
                    <a:pt x="138" y="84"/>
                    <a:pt x="93" y="73"/>
                  </a:cubicBezTo>
                  <a:cubicBezTo>
                    <a:pt x="85" y="68"/>
                    <a:pt x="76" y="64"/>
                    <a:pt x="69" y="57"/>
                  </a:cubicBezTo>
                  <a:cubicBezTo>
                    <a:pt x="62" y="50"/>
                    <a:pt x="61" y="38"/>
                    <a:pt x="53" y="33"/>
                  </a:cubicBezTo>
                  <a:cubicBezTo>
                    <a:pt x="0" y="0"/>
                    <a:pt x="5" y="39"/>
                    <a:pt x="5" y="1"/>
                  </a:cubicBezTo>
                </a:path>
              </a:pathLst>
            </a:custGeom>
            <a:noFill/>
            <a:ln w="28575">
              <a:solidFill>
                <a:srgbClr val="B64926"/>
              </a:solidFill>
              <a:round/>
              <a:headEnd/>
              <a:tailEnd/>
            </a:ln>
          </p:spPr>
          <p:txBody>
            <a:bodyPr/>
            <a:lstStyle/>
            <a:p>
              <a:endParaRPr lang="en-US"/>
            </a:p>
          </p:txBody>
        </p:sp>
        <p:sp>
          <p:nvSpPr>
            <p:cNvPr id="16536" name="Oval 155"/>
            <p:cNvSpPr>
              <a:spLocks noChangeArrowheads="1"/>
            </p:cNvSpPr>
            <p:nvPr/>
          </p:nvSpPr>
          <p:spPr bwMode="auto">
            <a:xfrm>
              <a:off x="2685" y="2544"/>
              <a:ext cx="48" cy="48"/>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537" name="Freeform 156"/>
            <p:cNvSpPr>
              <a:spLocks/>
            </p:cNvSpPr>
            <p:nvPr/>
          </p:nvSpPr>
          <p:spPr bwMode="auto">
            <a:xfrm>
              <a:off x="2544" y="1490"/>
              <a:ext cx="165" cy="142"/>
            </a:xfrm>
            <a:custGeom>
              <a:avLst/>
              <a:gdLst>
                <a:gd name="T0" fmla="*/ 0 w 128"/>
                <a:gd name="T1" fmla="*/ 28298 h 104"/>
                <a:gd name="T2" fmla="*/ 10788 w 128"/>
                <a:gd name="T3" fmla="*/ 19543 h 104"/>
                <a:gd name="T4" fmla="*/ 12376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cubicBezTo>
                    <a:pt x="38" y="95"/>
                    <a:pt x="74" y="81"/>
                    <a:pt x="112" y="72"/>
                  </a:cubicBezTo>
                  <a:cubicBezTo>
                    <a:pt x="121" y="10"/>
                    <a:pt x="112" y="33"/>
                    <a:pt x="128" y="0"/>
                  </a:cubicBezTo>
                </a:path>
              </a:pathLst>
            </a:custGeom>
            <a:noFill/>
            <a:ln w="28575">
              <a:solidFill>
                <a:srgbClr val="B64926"/>
              </a:solidFill>
              <a:round/>
              <a:headEnd/>
              <a:tailEnd/>
            </a:ln>
          </p:spPr>
          <p:txBody>
            <a:bodyPr/>
            <a:lstStyle/>
            <a:p>
              <a:endParaRPr lang="en-US"/>
            </a:p>
          </p:txBody>
        </p:sp>
        <p:sp>
          <p:nvSpPr>
            <p:cNvPr id="16538" name="Freeform 157"/>
            <p:cNvSpPr>
              <a:spLocks/>
            </p:cNvSpPr>
            <p:nvPr/>
          </p:nvSpPr>
          <p:spPr bwMode="auto">
            <a:xfrm>
              <a:off x="2709" y="2066"/>
              <a:ext cx="160" cy="112"/>
            </a:xfrm>
            <a:custGeom>
              <a:avLst/>
              <a:gdLst>
                <a:gd name="T0" fmla="*/ 0 w 160"/>
                <a:gd name="T1" fmla="*/ 112 h 112"/>
                <a:gd name="T2" fmla="*/ 96 w 160"/>
                <a:gd name="T3" fmla="*/ 48 h 112"/>
                <a:gd name="T4" fmla="*/ 136 w 160"/>
                <a:gd name="T5" fmla="*/ 8 h 112"/>
                <a:gd name="T6" fmla="*/ 160 w 160"/>
                <a:gd name="T7" fmla="*/ 0 h 112"/>
                <a:gd name="T8" fmla="*/ 0 60000 65536"/>
                <a:gd name="T9" fmla="*/ 0 60000 65536"/>
                <a:gd name="T10" fmla="*/ 0 60000 65536"/>
                <a:gd name="T11" fmla="*/ 0 60000 65536"/>
                <a:gd name="T12" fmla="*/ 0 w 160"/>
                <a:gd name="T13" fmla="*/ 0 h 112"/>
                <a:gd name="T14" fmla="*/ 160 w 160"/>
                <a:gd name="T15" fmla="*/ 112 h 112"/>
              </a:gdLst>
              <a:ahLst/>
              <a:cxnLst>
                <a:cxn ang="T8">
                  <a:pos x="T0" y="T1"/>
                </a:cxn>
                <a:cxn ang="T9">
                  <a:pos x="T2" y="T3"/>
                </a:cxn>
                <a:cxn ang="T10">
                  <a:pos x="T4" y="T5"/>
                </a:cxn>
                <a:cxn ang="T11">
                  <a:pos x="T6" y="T7"/>
                </a:cxn>
              </a:cxnLst>
              <a:rect l="T12" t="T13" r="T14" b="T15"/>
              <a:pathLst>
                <a:path w="160" h="112">
                  <a:moveTo>
                    <a:pt x="0" y="112"/>
                  </a:moveTo>
                  <a:cubicBezTo>
                    <a:pt x="40" y="99"/>
                    <a:pt x="62" y="71"/>
                    <a:pt x="96" y="48"/>
                  </a:cubicBezTo>
                  <a:cubicBezTo>
                    <a:pt x="112" y="24"/>
                    <a:pt x="109" y="21"/>
                    <a:pt x="136" y="8"/>
                  </a:cubicBezTo>
                  <a:cubicBezTo>
                    <a:pt x="144" y="4"/>
                    <a:pt x="160" y="0"/>
                    <a:pt x="160" y="0"/>
                  </a:cubicBezTo>
                </a:path>
              </a:pathLst>
            </a:custGeom>
            <a:noFill/>
            <a:ln w="28575">
              <a:solidFill>
                <a:srgbClr val="B64926"/>
              </a:solidFill>
              <a:round/>
              <a:headEnd/>
              <a:tailEnd/>
            </a:ln>
          </p:spPr>
          <p:txBody>
            <a:bodyPr/>
            <a:lstStyle/>
            <a:p>
              <a:endParaRPr lang="en-US"/>
            </a:p>
          </p:txBody>
        </p:sp>
        <p:sp>
          <p:nvSpPr>
            <p:cNvPr id="16539" name="Line 158"/>
            <p:cNvSpPr>
              <a:spLocks noChangeShapeType="1"/>
            </p:cNvSpPr>
            <p:nvPr/>
          </p:nvSpPr>
          <p:spPr bwMode="auto">
            <a:xfrm>
              <a:off x="2541" y="2498"/>
              <a:ext cx="144" cy="48"/>
            </a:xfrm>
            <a:prstGeom prst="line">
              <a:avLst/>
            </a:prstGeom>
            <a:noFill/>
            <a:ln w="28575">
              <a:solidFill>
                <a:srgbClr val="B64926"/>
              </a:solidFill>
              <a:round/>
              <a:headEnd/>
              <a:tailEnd/>
            </a:ln>
          </p:spPr>
          <p:txBody>
            <a:bodyPr/>
            <a:lstStyle/>
            <a:p>
              <a:endParaRPr lang="en-US"/>
            </a:p>
          </p:txBody>
        </p:sp>
        <p:sp>
          <p:nvSpPr>
            <p:cNvPr id="16540" name="Oval 159"/>
            <p:cNvSpPr>
              <a:spLocks noChangeArrowheads="1"/>
            </p:cNvSpPr>
            <p:nvPr/>
          </p:nvSpPr>
          <p:spPr bwMode="auto">
            <a:xfrm>
              <a:off x="2733" y="1586"/>
              <a:ext cx="96" cy="94"/>
            </a:xfrm>
            <a:prstGeom prst="ellipse">
              <a:avLst/>
            </a:prstGeom>
            <a:solidFill>
              <a:srgbClr val="B64926"/>
            </a:solidFill>
            <a:ln w="28575">
              <a:solidFill>
                <a:srgbClr val="B64926"/>
              </a:solidFill>
              <a:round/>
              <a:headEnd/>
              <a:tailEnd/>
            </a:ln>
          </p:spPr>
          <p:txBody>
            <a:bodyPr wrap="none" anchor="ctr"/>
            <a:lstStyle/>
            <a:p>
              <a:endParaRPr lang="en-US"/>
            </a:p>
          </p:txBody>
        </p:sp>
        <p:sp>
          <p:nvSpPr>
            <p:cNvPr id="16541" name="Freeform 160"/>
            <p:cNvSpPr>
              <a:spLocks/>
            </p:cNvSpPr>
            <p:nvPr/>
          </p:nvSpPr>
          <p:spPr bwMode="auto">
            <a:xfrm>
              <a:off x="2685" y="1730"/>
              <a:ext cx="48" cy="288"/>
            </a:xfrm>
            <a:custGeom>
              <a:avLst/>
              <a:gdLst>
                <a:gd name="T0" fmla="*/ 1 w 66"/>
                <a:gd name="T1" fmla="*/ 672 h 274"/>
                <a:gd name="T2" fmla="*/ 1 w 66"/>
                <a:gd name="T3" fmla="*/ 101 h 274"/>
                <a:gd name="T4" fmla="*/ 1 w 66"/>
                <a:gd name="T5" fmla="*/ 62 h 274"/>
                <a:gd name="T6" fmla="*/ 1 w 66"/>
                <a:gd name="T7" fmla="*/ 2 h 274"/>
                <a:gd name="T8" fmla="*/ 0 60000 65536"/>
                <a:gd name="T9" fmla="*/ 0 60000 65536"/>
                <a:gd name="T10" fmla="*/ 0 60000 65536"/>
                <a:gd name="T11" fmla="*/ 0 60000 65536"/>
                <a:gd name="T12" fmla="*/ 0 w 66"/>
                <a:gd name="T13" fmla="*/ 0 h 274"/>
                <a:gd name="T14" fmla="*/ 66 w 66"/>
                <a:gd name="T15" fmla="*/ 274 h 274"/>
              </a:gdLst>
              <a:ahLst/>
              <a:cxnLst>
                <a:cxn ang="T8">
                  <a:pos x="T0" y="T1"/>
                </a:cxn>
                <a:cxn ang="T9">
                  <a:pos x="T2" y="T3"/>
                </a:cxn>
                <a:cxn ang="T10">
                  <a:pos x="T4" y="T5"/>
                </a:cxn>
                <a:cxn ang="T11">
                  <a:pos x="T6" y="T7"/>
                </a:cxn>
              </a:cxnLst>
              <a:rect l="T12" t="T13" r="T14" b="T15"/>
              <a:pathLst>
                <a:path w="66" h="274">
                  <a:moveTo>
                    <a:pt x="26" y="274"/>
                  </a:moveTo>
                  <a:cubicBezTo>
                    <a:pt x="22" y="220"/>
                    <a:pt x="0" y="101"/>
                    <a:pt x="18" y="42"/>
                  </a:cubicBezTo>
                  <a:cubicBezTo>
                    <a:pt x="21" y="33"/>
                    <a:pt x="34" y="31"/>
                    <a:pt x="42" y="26"/>
                  </a:cubicBezTo>
                  <a:cubicBezTo>
                    <a:pt x="59" y="0"/>
                    <a:pt x="48" y="2"/>
                    <a:pt x="66" y="2"/>
                  </a:cubicBezTo>
                </a:path>
              </a:pathLst>
            </a:custGeom>
            <a:noFill/>
            <a:ln w="28575">
              <a:solidFill>
                <a:srgbClr val="B64926"/>
              </a:solidFill>
              <a:round/>
              <a:headEnd/>
              <a:tailEnd/>
            </a:ln>
          </p:spPr>
          <p:txBody>
            <a:bodyPr/>
            <a:lstStyle/>
            <a:p>
              <a:endParaRPr lang="en-US"/>
            </a:p>
          </p:txBody>
        </p:sp>
        <p:sp>
          <p:nvSpPr>
            <p:cNvPr id="16542" name="Freeform 161"/>
            <p:cNvSpPr>
              <a:spLocks/>
            </p:cNvSpPr>
            <p:nvPr/>
          </p:nvSpPr>
          <p:spPr bwMode="auto">
            <a:xfrm>
              <a:off x="2541" y="2144"/>
              <a:ext cx="168" cy="360"/>
            </a:xfrm>
            <a:custGeom>
              <a:avLst/>
              <a:gdLst>
                <a:gd name="T0" fmla="*/ 0 w 168"/>
                <a:gd name="T1" fmla="*/ 354 h 360"/>
                <a:gd name="T2" fmla="*/ 24 w 168"/>
                <a:gd name="T3" fmla="*/ 318 h 360"/>
                <a:gd name="T4" fmla="*/ 90 w 168"/>
                <a:gd name="T5" fmla="*/ 252 h 360"/>
                <a:gd name="T6" fmla="*/ 150 w 168"/>
                <a:gd name="T7" fmla="*/ 144 h 360"/>
                <a:gd name="T8" fmla="*/ 168 w 168"/>
                <a:gd name="T9" fmla="*/ 0 h 360"/>
                <a:gd name="T10" fmla="*/ 0 60000 65536"/>
                <a:gd name="T11" fmla="*/ 0 60000 65536"/>
                <a:gd name="T12" fmla="*/ 0 60000 65536"/>
                <a:gd name="T13" fmla="*/ 0 60000 65536"/>
                <a:gd name="T14" fmla="*/ 0 60000 65536"/>
                <a:gd name="T15" fmla="*/ 0 w 168"/>
                <a:gd name="T16" fmla="*/ 0 h 360"/>
                <a:gd name="T17" fmla="*/ 168 w 168"/>
                <a:gd name="T18" fmla="*/ 360 h 360"/>
              </a:gdLst>
              <a:ahLst/>
              <a:cxnLst>
                <a:cxn ang="T10">
                  <a:pos x="T0" y="T1"/>
                </a:cxn>
                <a:cxn ang="T11">
                  <a:pos x="T2" y="T3"/>
                </a:cxn>
                <a:cxn ang="T12">
                  <a:pos x="T4" y="T5"/>
                </a:cxn>
                <a:cxn ang="T13">
                  <a:pos x="T6" y="T7"/>
                </a:cxn>
                <a:cxn ang="T14">
                  <a:pos x="T8" y="T9"/>
                </a:cxn>
              </a:cxnLst>
              <a:rect l="T15" t="T16" r="T17" b="T18"/>
              <a:pathLst>
                <a:path w="168" h="360">
                  <a:moveTo>
                    <a:pt x="0" y="354"/>
                  </a:moveTo>
                  <a:cubicBezTo>
                    <a:pt x="39" y="328"/>
                    <a:pt x="0" y="360"/>
                    <a:pt x="24" y="318"/>
                  </a:cubicBezTo>
                  <a:cubicBezTo>
                    <a:pt x="40" y="290"/>
                    <a:pt x="70" y="276"/>
                    <a:pt x="90" y="252"/>
                  </a:cubicBezTo>
                  <a:cubicBezTo>
                    <a:pt x="116" y="221"/>
                    <a:pt x="128" y="178"/>
                    <a:pt x="150" y="144"/>
                  </a:cubicBezTo>
                  <a:cubicBezTo>
                    <a:pt x="162" y="97"/>
                    <a:pt x="168" y="48"/>
                    <a:pt x="168" y="0"/>
                  </a:cubicBezTo>
                </a:path>
              </a:pathLst>
            </a:custGeom>
            <a:noFill/>
            <a:ln w="28575">
              <a:solidFill>
                <a:srgbClr val="B64926"/>
              </a:solidFill>
              <a:round/>
              <a:headEnd/>
              <a:tailEnd/>
            </a:ln>
          </p:spPr>
          <p:txBody>
            <a:bodyPr/>
            <a:lstStyle/>
            <a:p>
              <a:endParaRPr lang="en-US"/>
            </a:p>
          </p:txBody>
        </p:sp>
        <p:sp>
          <p:nvSpPr>
            <p:cNvPr id="16543" name="Freeform 162"/>
            <p:cNvSpPr>
              <a:spLocks/>
            </p:cNvSpPr>
            <p:nvPr/>
          </p:nvSpPr>
          <p:spPr bwMode="auto">
            <a:xfrm>
              <a:off x="1968" y="1394"/>
              <a:ext cx="584" cy="264"/>
            </a:xfrm>
            <a:custGeom>
              <a:avLst/>
              <a:gdLst>
                <a:gd name="T0" fmla="*/ 0 w 584"/>
                <a:gd name="T1" fmla="*/ 42 h 264"/>
                <a:gd name="T2" fmla="*/ 107 w 584"/>
                <a:gd name="T3" fmla="*/ 33 h 264"/>
                <a:gd name="T4" fmla="*/ 131 w 584"/>
                <a:gd name="T5" fmla="*/ 17 h 264"/>
                <a:gd name="T6" fmla="*/ 189 w 584"/>
                <a:gd name="T7" fmla="*/ 0 h 264"/>
                <a:gd name="T8" fmla="*/ 255 w 584"/>
                <a:gd name="T9" fmla="*/ 9 h 264"/>
                <a:gd name="T10" fmla="*/ 280 w 584"/>
                <a:gd name="T11" fmla="*/ 66 h 264"/>
                <a:gd name="T12" fmla="*/ 321 w 584"/>
                <a:gd name="T13" fmla="*/ 99 h 264"/>
                <a:gd name="T14" fmla="*/ 329 w 584"/>
                <a:gd name="T15" fmla="*/ 124 h 264"/>
                <a:gd name="T16" fmla="*/ 378 w 584"/>
                <a:gd name="T17" fmla="*/ 140 h 264"/>
                <a:gd name="T18" fmla="*/ 419 w 584"/>
                <a:gd name="T19" fmla="*/ 206 h 264"/>
                <a:gd name="T20" fmla="*/ 518 w 584"/>
                <a:gd name="T21" fmla="*/ 214 h 264"/>
                <a:gd name="T22" fmla="*/ 526 w 584"/>
                <a:gd name="T23" fmla="*/ 239 h 264"/>
                <a:gd name="T24" fmla="*/ 584 w 584"/>
                <a:gd name="T25" fmla="*/ 231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4"/>
                <a:gd name="T40" fmla="*/ 0 h 264"/>
                <a:gd name="T41" fmla="*/ 584 w 584"/>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4" h="264">
                  <a:moveTo>
                    <a:pt x="0" y="42"/>
                  </a:moveTo>
                  <a:cubicBezTo>
                    <a:pt x="36" y="39"/>
                    <a:pt x="72" y="40"/>
                    <a:pt x="107" y="33"/>
                  </a:cubicBezTo>
                  <a:cubicBezTo>
                    <a:pt x="116" y="31"/>
                    <a:pt x="122" y="21"/>
                    <a:pt x="131" y="17"/>
                  </a:cubicBezTo>
                  <a:cubicBezTo>
                    <a:pt x="139" y="13"/>
                    <a:pt x="184" y="1"/>
                    <a:pt x="189" y="0"/>
                  </a:cubicBezTo>
                  <a:cubicBezTo>
                    <a:pt x="211" y="3"/>
                    <a:pt x="234" y="1"/>
                    <a:pt x="255" y="9"/>
                  </a:cubicBezTo>
                  <a:cubicBezTo>
                    <a:pt x="272" y="16"/>
                    <a:pt x="275" y="55"/>
                    <a:pt x="280" y="66"/>
                  </a:cubicBezTo>
                  <a:cubicBezTo>
                    <a:pt x="287" y="80"/>
                    <a:pt x="309" y="92"/>
                    <a:pt x="321" y="99"/>
                  </a:cubicBezTo>
                  <a:cubicBezTo>
                    <a:pt x="324" y="107"/>
                    <a:pt x="322" y="119"/>
                    <a:pt x="329" y="124"/>
                  </a:cubicBezTo>
                  <a:cubicBezTo>
                    <a:pt x="343" y="134"/>
                    <a:pt x="378" y="140"/>
                    <a:pt x="378" y="140"/>
                  </a:cubicBezTo>
                  <a:cubicBezTo>
                    <a:pt x="389" y="173"/>
                    <a:pt x="389" y="186"/>
                    <a:pt x="419" y="206"/>
                  </a:cubicBezTo>
                  <a:cubicBezTo>
                    <a:pt x="459" y="196"/>
                    <a:pt x="477" y="206"/>
                    <a:pt x="518" y="214"/>
                  </a:cubicBezTo>
                  <a:cubicBezTo>
                    <a:pt x="521" y="222"/>
                    <a:pt x="520" y="233"/>
                    <a:pt x="526" y="239"/>
                  </a:cubicBezTo>
                  <a:cubicBezTo>
                    <a:pt x="551" y="264"/>
                    <a:pt x="561" y="231"/>
                    <a:pt x="584" y="231"/>
                  </a:cubicBezTo>
                </a:path>
              </a:pathLst>
            </a:custGeom>
            <a:noFill/>
            <a:ln w="28575">
              <a:solidFill>
                <a:srgbClr val="B64926"/>
              </a:solidFill>
              <a:round/>
              <a:headEnd/>
              <a:tailEnd/>
            </a:ln>
          </p:spPr>
          <p:txBody>
            <a:bodyPr/>
            <a:lstStyle/>
            <a:p>
              <a:endParaRPr lang="en-US"/>
            </a:p>
          </p:txBody>
        </p:sp>
        <p:sp>
          <p:nvSpPr>
            <p:cNvPr id="16544" name="Freeform 163"/>
            <p:cNvSpPr>
              <a:spLocks/>
            </p:cNvSpPr>
            <p:nvPr/>
          </p:nvSpPr>
          <p:spPr bwMode="auto">
            <a:xfrm>
              <a:off x="2709" y="2007"/>
              <a:ext cx="1" cy="141"/>
            </a:xfrm>
            <a:custGeom>
              <a:avLst/>
              <a:gdLst>
                <a:gd name="T0" fmla="*/ 0 w 1"/>
                <a:gd name="T1" fmla="*/ 141 h 141"/>
                <a:gd name="T2" fmla="*/ 0 w 1"/>
                <a:gd name="T3" fmla="*/ 0 h 141"/>
                <a:gd name="T4" fmla="*/ 0 60000 65536"/>
                <a:gd name="T5" fmla="*/ 0 60000 65536"/>
                <a:gd name="T6" fmla="*/ 0 w 1"/>
                <a:gd name="T7" fmla="*/ 0 h 141"/>
                <a:gd name="T8" fmla="*/ 1 w 1"/>
                <a:gd name="T9" fmla="*/ 141 h 141"/>
              </a:gdLst>
              <a:ahLst/>
              <a:cxnLst>
                <a:cxn ang="T4">
                  <a:pos x="T0" y="T1"/>
                </a:cxn>
                <a:cxn ang="T5">
                  <a:pos x="T2" y="T3"/>
                </a:cxn>
              </a:cxnLst>
              <a:rect l="T6" t="T7" r="T8" b="T9"/>
              <a:pathLst>
                <a:path w="1" h="141">
                  <a:moveTo>
                    <a:pt x="0" y="141"/>
                  </a:moveTo>
                  <a:cubicBezTo>
                    <a:pt x="0" y="94"/>
                    <a:pt x="0" y="47"/>
                    <a:pt x="0" y="0"/>
                  </a:cubicBezTo>
                </a:path>
              </a:pathLst>
            </a:custGeom>
            <a:noFill/>
            <a:ln w="28575">
              <a:solidFill>
                <a:srgbClr val="B64926"/>
              </a:solidFill>
              <a:round/>
              <a:headEnd/>
              <a:tailEnd/>
            </a:ln>
          </p:spPr>
          <p:txBody>
            <a:bodyPr/>
            <a:lstStyle/>
            <a:p>
              <a:endParaRPr lang="en-US"/>
            </a:p>
          </p:txBody>
        </p:sp>
        <p:grpSp>
          <p:nvGrpSpPr>
            <p:cNvPr id="4" name="Group 164"/>
            <p:cNvGrpSpPr>
              <a:grpSpLocks/>
            </p:cNvGrpSpPr>
            <p:nvPr/>
          </p:nvGrpSpPr>
          <p:grpSpPr bwMode="auto">
            <a:xfrm>
              <a:off x="1968" y="696"/>
              <a:ext cx="3600" cy="1894"/>
              <a:chOff x="1968" y="696"/>
              <a:chExt cx="3600" cy="1894"/>
            </a:xfrm>
          </p:grpSpPr>
          <p:sp>
            <p:nvSpPr>
              <p:cNvPr id="32949" name="Rectangle 6"/>
              <p:cNvSpPr>
                <a:spLocks noChangeArrowheads="1"/>
              </p:cNvSpPr>
              <p:nvPr/>
            </p:nvSpPr>
            <p:spPr bwMode="auto">
              <a:xfrm>
                <a:off x="3168" y="696"/>
                <a:ext cx="2400" cy="672"/>
              </a:xfrm>
              <a:prstGeom prst="rect">
                <a:avLst/>
              </a:prstGeom>
              <a:noFill/>
              <a:ln w="9525">
                <a:noFill/>
                <a:miter lim="800000"/>
                <a:headEnd/>
                <a:tailEnd/>
              </a:ln>
            </p:spPr>
            <p:txBody>
              <a:bodyPr lIns="45720" rIns="45720"/>
              <a:lstStyle/>
              <a:p>
                <a:pPr marL="908050" lvl="1" indent="-436563">
                  <a:spcBef>
                    <a:spcPct val="20000"/>
                  </a:spcBef>
                  <a:buFontTx/>
                  <a:buChar char="–"/>
                  <a:defRPr/>
                </a:pPr>
                <a:r>
                  <a:rPr lang="en-US" sz="2000" dirty="0">
                    <a:latin typeface="+mn-lt"/>
                  </a:rPr>
                  <a:t>Connects Norfolk to the Midwest and beyond</a:t>
                </a:r>
              </a:p>
            </p:txBody>
          </p:sp>
          <p:grpSp>
            <p:nvGrpSpPr>
              <p:cNvPr id="5" name="Group 166"/>
              <p:cNvGrpSpPr>
                <a:grpSpLocks/>
              </p:cNvGrpSpPr>
              <p:nvPr/>
            </p:nvGrpSpPr>
            <p:grpSpPr bwMode="auto">
              <a:xfrm>
                <a:off x="1968" y="1392"/>
                <a:ext cx="901" cy="1198"/>
                <a:chOff x="1968" y="1392"/>
                <a:chExt cx="901" cy="1198"/>
              </a:xfrm>
            </p:grpSpPr>
            <p:grpSp>
              <p:nvGrpSpPr>
                <p:cNvPr id="6" name="Group 167"/>
                <p:cNvGrpSpPr>
                  <a:grpSpLocks/>
                </p:cNvGrpSpPr>
                <p:nvPr/>
              </p:nvGrpSpPr>
              <p:grpSpPr bwMode="auto">
                <a:xfrm>
                  <a:off x="1968" y="1392"/>
                  <a:ext cx="901" cy="1198"/>
                  <a:chOff x="1971" y="1392"/>
                  <a:chExt cx="901" cy="1198"/>
                </a:xfrm>
              </p:grpSpPr>
              <p:sp>
                <p:nvSpPr>
                  <p:cNvPr id="16570" name="Freeform 168"/>
                  <p:cNvSpPr>
                    <a:spLocks/>
                  </p:cNvSpPr>
                  <p:nvPr/>
                </p:nvSpPr>
                <p:spPr bwMode="auto">
                  <a:xfrm>
                    <a:off x="2571" y="1607"/>
                    <a:ext cx="165" cy="121"/>
                  </a:xfrm>
                  <a:custGeom>
                    <a:avLst/>
                    <a:gdLst>
                      <a:gd name="T0" fmla="*/ 165 w 165"/>
                      <a:gd name="T1" fmla="*/ 121 h 121"/>
                      <a:gd name="T2" fmla="*/ 93 w 165"/>
                      <a:gd name="T3" fmla="*/ 73 h 121"/>
                      <a:gd name="T4" fmla="*/ 69 w 165"/>
                      <a:gd name="T5" fmla="*/ 57 h 121"/>
                      <a:gd name="T6" fmla="*/ 53 w 165"/>
                      <a:gd name="T7" fmla="*/ 33 h 121"/>
                      <a:gd name="T8" fmla="*/ 5 w 165"/>
                      <a:gd name="T9" fmla="*/ 1 h 121"/>
                      <a:gd name="T10" fmla="*/ 0 60000 65536"/>
                      <a:gd name="T11" fmla="*/ 0 60000 65536"/>
                      <a:gd name="T12" fmla="*/ 0 60000 65536"/>
                      <a:gd name="T13" fmla="*/ 0 60000 65536"/>
                      <a:gd name="T14" fmla="*/ 0 60000 65536"/>
                      <a:gd name="T15" fmla="*/ 0 w 165"/>
                      <a:gd name="T16" fmla="*/ 0 h 121"/>
                      <a:gd name="T17" fmla="*/ 165 w 165"/>
                      <a:gd name="T18" fmla="*/ 121 h 121"/>
                    </a:gdLst>
                    <a:ahLst/>
                    <a:cxnLst>
                      <a:cxn ang="T10">
                        <a:pos x="T0" y="T1"/>
                      </a:cxn>
                      <a:cxn ang="T11">
                        <a:pos x="T2" y="T3"/>
                      </a:cxn>
                      <a:cxn ang="T12">
                        <a:pos x="T4" y="T5"/>
                      </a:cxn>
                      <a:cxn ang="T13">
                        <a:pos x="T6" y="T7"/>
                      </a:cxn>
                      <a:cxn ang="T14">
                        <a:pos x="T8" y="T9"/>
                      </a:cxn>
                    </a:cxnLst>
                    <a:rect l="T15" t="T16" r="T17" b="T18"/>
                    <a:pathLst>
                      <a:path w="165" h="121">
                        <a:moveTo>
                          <a:pt x="165" y="121"/>
                        </a:moveTo>
                        <a:cubicBezTo>
                          <a:pt x="129" y="97"/>
                          <a:pt x="138" y="84"/>
                          <a:pt x="93" y="73"/>
                        </a:cubicBezTo>
                        <a:cubicBezTo>
                          <a:pt x="85" y="68"/>
                          <a:pt x="76" y="64"/>
                          <a:pt x="69" y="57"/>
                        </a:cubicBezTo>
                        <a:cubicBezTo>
                          <a:pt x="62" y="50"/>
                          <a:pt x="61" y="38"/>
                          <a:pt x="53" y="33"/>
                        </a:cubicBezTo>
                        <a:cubicBezTo>
                          <a:pt x="0" y="0"/>
                          <a:pt x="5" y="39"/>
                          <a:pt x="5" y="1"/>
                        </a:cubicBezTo>
                      </a:path>
                    </a:pathLst>
                  </a:custGeom>
                  <a:noFill/>
                  <a:ln w="127000">
                    <a:solidFill>
                      <a:srgbClr val="FF3300"/>
                    </a:solidFill>
                    <a:round/>
                    <a:headEnd/>
                    <a:tailEnd/>
                  </a:ln>
                </p:spPr>
                <p:txBody>
                  <a:bodyPr/>
                  <a:lstStyle/>
                  <a:p>
                    <a:endParaRPr lang="en-US"/>
                  </a:p>
                </p:txBody>
              </p:sp>
              <p:grpSp>
                <p:nvGrpSpPr>
                  <p:cNvPr id="7" name="Group 169"/>
                  <p:cNvGrpSpPr>
                    <a:grpSpLocks/>
                  </p:cNvGrpSpPr>
                  <p:nvPr/>
                </p:nvGrpSpPr>
                <p:grpSpPr bwMode="auto">
                  <a:xfrm>
                    <a:off x="1971" y="1392"/>
                    <a:ext cx="901" cy="1198"/>
                    <a:chOff x="1971" y="1392"/>
                    <a:chExt cx="901" cy="1198"/>
                  </a:xfrm>
                </p:grpSpPr>
                <p:sp>
                  <p:nvSpPr>
                    <p:cNvPr id="16572" name="Oval 170"/>
                    <p:cNvSpPr>
                      <a:spLocks noChangeArrowheads="1"/>
                    </p:cNvSpPr>
                    <p:nvPr/>
                  </p:nvSpPr>
                  <p:spPr bwMode="auto">
                    <a:xfrm>
                      <a:off x="2688" y="2542"/>
                      <a:ext cx="48" cy="48"/>
                    </a:xfrm>
                    <a:prstGeom prst="ellipse">
                      <a:avLst/>
                    </a:prstGeom>
                    <a:solidFill>
                      <a:srgbClr val="FF3300"/>
                    </a:solidFill>
                    <a:ln w="28575">
                      <a:solidFill>
                        <a:srgbClr val="FF3300"/>
                      </a:solidFill>
                      <a:round/>
                      <a:headEnd/>
                      <a:tailEnd/>
                    </a:ln>
                  </p:spPr>
                  <p:txBody>
                    <a:bodyPr wrap="none" anchor="ctr"/>
                    <a:lstStyle/>
                    <a:p>
                      <a:endParaRPr lang="en-US"/>
                    </a:p>
                  </p:txBody>
                </p:sp>
                <p:sp>
                  <p:nvSpPr>
                    <p:cNvPr id="16573" name="Freeform 171"/>
                    <p:cNvSpPr>
                      <a:spLocks/>
                    </p:cNvSpPr>
                    <p:nvPr/>
                  </p:nvSpPr>
                  <p:spPr bwMode="auto">
                    <a:xfrm>
                      <a:off x="2584" y="1488"/>
                      <a:ext cx="128" cy="120"/>
                    </a:xfrm>
                    <a:custGeom>
                      <a:avLst/>
                      <a:gdLst>
                        <a:gd name="T0" fmla="*/ 0 w 128"/>
                        <a:gd name="T1" fmla="*/ 1350 h 104"/>
                        <a:gd name="T2" fmla="*/ 112 w 128"/>
                        <a:gd name="T3" fmla="*/ 948 h 104"/>
                        <a:gd name="T4" fmla="*/ 128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cubicBezTo>
                            <a:pt x="38" y="95"/>
                            <a:pt x="74" y="81"/>
                            <a:pt x="112" y="72"/>
                          </a:cubicBezTo>
                          <a:cubicBezTo>
                            <a:pt x="121" y="10"/>
                            <a:pt x="112" y="33"/>
                            <a:pt x="128" y="0"/>
                          </a:cubicBezTo>
                        </a:path>
                      </a:pathLst>
                    </a:custGeom>
                    <a:noFill/>
                    <a:ln w="127000">
                      <a:solidFill>
                        <a:srgbClr val="FF3300"/>
                      </a:solidFill>
                      <a:round/>
                      <a:headEnd/>
                      <a:tailEnd/>
                    </a:ln>
                  </p:spPr>
                  <p:txBody>
                    <a:bodyPr/>
                    <a:lstStyle/>
                    <a:p>
                      <a:endParaRPr lang="en-US"/>
                    </a:p>
                  </p:txBody>
                </p:sp>
                <p:sp>
                  <p:nvSpPr>
                    <p:cNvPr id="16574" name="Freeform 172"/>
                    <p:cNvSpPr>
                      <a:spLocks/>
                    </p:cNvSpPr>
                    <p:nvPr/>
                  </p:nvSpPr>
                  <p:spPr bwMode="auto">
                    <a:xfrm>
                      <a:off x="2718" y="2016"/>
                      <a:ext cx="1" cy="120"/>
                    </a:xfrm>
                    <a:custGeom>
                      <a:avLst/>
                      <a:gdLst>
                        <a:gd name="T0" fmla="*/ 0 w 1"/>
                        <a:gd name="T1" fmla="*/ 120 h 120"/>
                        <a:gd name="T2" fmla="*/ 0 w 1"/>
                        <a:gd name="T3" fmla="*/ 0 h 120"/>
                        <a:gd name="T4" fmla="*/ 0 60000 65536"/>
                        <a:gd name="T5" fmla="*/ 0 60000 65536"/>
                        <a:gd name="T6" fmla="*/ 0 w 1"/>
                        <a:gd name="T7" fmla="*/ 0 h 120"/>
                        <a:gd name="T8" fmla="*/ 1 w 1"/>
                        <a:gd name="T9" fmla="*/ 120 h 120"/>
                      </a:gdLst>
                      <a:ahLst/>
                      <a:cxnLst>
                        <a:cxn ang="T4">
                          <a:pos x="T0" y="T1"/>
                        </a:cxn>
                        <a:cxn ang="T5">
                          <a:pos x="T2" y="T3"/>
                        </a:cxn>
                      </a:cxnLst>
                      <a:rect l="T6" t="T7" r="T8" b="T9"/>
                      <a:pathLst>
                        <a:path w="1" h="120">
                          <a:moveTo>
                            <a:pt x="0" y="120"/>
                          </a:moveTo>
                          <a:cubicBezTo>
                            <a:pt x="0" y="80"/>
                            <a:pt x="0" y="40"/>
                            <a:pt x="0" y="0"/>
                          </a:cubicBezTo>
                        </a:path>
                      </a:pathLst>
                    </a:custGeom>
                    <a:noFill/>
                    <a:ln w="127000">
                      <a:solidFill>
                        <a:srgbClr val="FF3300"/>
                      </a:solidFill>
                      <a:round/>
                      <a:headEnd/>
                      <a:tailEnd/>
                    </a:ln>
                  </p:spPr>
                  <p:txBody>
                    <a:bodyPr/>
                    <a:lstStyle/>
                    <a:p>
                      <a:endParaRPr lang="en-US"/>
                    </a:p>
                  </p:txBody>
                </p:sp>
                <p:grpSp>
                  <p:nvGrpSpPr>
                    <p:cNvPr id="8" name="Group 173"/>
                    <p:cNvGrpSpPr>
                      <a:grpSpLocks/>
                    </p:cNvGrpSpPr>
                    <p:nvPr/>
                  </p:nvGrpSpPr>
                  <p:grpSpPr bwMode="auto">
                    <a:xfrm>
                      <a:off x="1971" y="1392"/>
                      <a:ext cx="901" cy="1152"/>
                      <a:chOff x="1971" y="1392"/>
                      <a:chExt cx="901" cy="1152"/>
                    </a:xfrm>
                  </p:grpSpPr>
                  <p:sp>
                    <p:nvSpPr>
                      <p:cNvPr id="16576" name="Freeform 174"/>
                      <p:cNvSpPr>
                        <a:spLocks/>
                      </p:cNvSpPr>
                      <p:nvPr/>
                    </p:nvSpPr>
                    <p:spPr bwMode="auto">
                      <a:xfrm>
                        <a:off x="2712" y="2064"/>
                        <a:ext cx="160" cy="112"/>
                      </a:xfrm>
                      <a:custGeom>
                        <a:avLst/>
                        <a:gdLst>
                          <a:gd name="T0" fmla="*/ 0 w 160"/>
                          <a:gd name="T1" fmla="*/ 112 h 112"/>
                          <a:gd name="T2" fmla="*/ 96 w 160"/>
                          <a:gd name="T3" fmla="*/ 48 h 112"/>
                          <a:gd name="T4" fmla="*/ 136 w 160"/>
                          <a:gd name="T5" fmla="*/ 8 h 112"/>
                          <a:gd name="T6" fmla="*/ 160 w 160"/>
                          <a:gd name="T7" fmla="*/ 0 h 112"/>
                          <a:gd name="T8" fmla="*/ 0 60000 65536"/>
                          <a:gd name="T9" fmla="*/ 0 60000 65536"/>
                          <a:gd name="T10" fmla="*/ 0 60000 65536"/>
                          <a:gd name="T11" fmla="*/ 0 60000 65536"/>
                          <a:gd name="T12" fmla="*/ 0 w 160"/>
                          <a:gd name="T13" fmla="*/ 0 h 112"/>
                          <a:gd name="T14" fmla="*/ 160 w 160"/>
                          <a:gd name="T15" fmla="*/ 112 h 112"/>
                        </a:gdLst>
                        <a:ahLst/>
                        <a:cxnLst>
                          <a:cxn ang="T8">
                            <a:pos x="T0" y="T1"/>
                          </a:cxn>
                          <a:cxn ang="T9">
                            <a:pos x="T2" y="T3"/>
                          </a:cxn>
                          <a:cxn ang="T10">
                            <a:pos x="T4" y="T5"/>
                          </a:cxn>
                          <a:cxn ang="T11">
                            <a:pos x="T6" y="T7"/>
                          </a:cxn>
                        </a:cxnLst>
                        <a:rect l="T12" t="T13" r="T14" b="T15"/>
                        <a:pathLst>
                          <a:path w="160" h="112">
                            <a:moveTo>
                              <a:pt x="0" y="112"/>
                            </a:moveTo>
                            <a:cubicBezTo>
                              <a:pt x="40" y="99"/>
                              <a:pt x="62" y="71"/>
                              <a:pt x="96" y="48"/>
                            </a:cubicBezTo>
                            <a:cubicBezTo>
                              <a:pt x="112" y="24"/>
                              <a:pt x="109" y="21"/>
                              <a:pt x="136" y="8"/>
                            </a:cubicBezTo>
                            <a:cubicBezTo>
                              <a:pt x="144" y="4"/>
                              <a:pt x="160" y="0"/>
                              <a:pt x="160" y="0"/>
                            </a:cubicBezTo>
                          </a:path>
                        </a:pathLst>
                      </a:custGeom>
                      <a:noFill/>
                      <a:ln w="127000">
                        <a:solidFill>
                          <a:srgbClr val="FF3300"/>
                        </a:solidFill>
                        <a:round/>
                        <a:headEnd/>
                        <a:tailEnd/>
                      </a:ln>
                    </p:spPr>
                    <p:txBody>
                      <a:bodyPr/>
                      <a:lstStyle/>
                      <a:p>
                        <a:endParaRPr lang="en-US"/>
                      </a:p>
                    </p:txBody>
                  </p:sp>
                  <p:sp>
                    <p:nvSpPr>
                      <p:cNvPr id="16577" name="Line 175"/>
                      <p:cNvSpPr>
                        <a:spLocks noChangeShapeType="1"/>
                      </p:cNvSpPr>
                      <p:nvPr/>
                    </p:nvSpPr>
                    <p:spPr bwMode="auto">
                      <a:xfrm>
                        <a:off x="2544" y="2496"/>
                        <a:ext cx="144" cy="48"/>
                      </a:xfrm>
                      <a:prstGeom prst="line">
                        <a:avLst/>
                      </a:prstGeom>
                      <a:noFill/>
                      <a:ln w="127000">
                        <a:solidFill>
                          <a:srgbClr val="FF3300"/>
                        </a:solidFill>
                        <a:round/>
                        <a:headEnd/>
                        <a:tailEnd/>
                      </a:ln>
                    </p:spPr>
                    <p:txBody>
                      <a:bodyPr/>
                      <a:lstStyle/>
                      <a:p>
                        <a:endParaRPr lang="en-US"/>
                      </a:p>
                    </p:txBody>
                  </p:sp>
                  <p:sp>
                    <p:nvSpPr>
                      <p:cNvPr id="16578" name="Oval 176"/>
                      <p:cNvSpPr>
                        <a:spLocks noChangeArrowheads="1"/>
                      </p:cNvSpPr>
                      <p:nvPr/>
                    </p:nvSpPr>
                    <p:spPr bwMode="auto">
                      <a:xfrm>
                        <a:off x="2736" y="1584"/>
                        <a:ext cx="96" cy="94"/>
                      </a:xfrm>
                      <a:prstGeom prst="ellipse">
                        <a:avLst/>
                      </a:prstGeom>
                      <a:solidFill>
                        <a:srgbClr val="FF3300"/>
                      </a:solidFill>
                      <a:ln w="28575">
                        <a:solidFill>
                          <a:srgbClr val="FF3300"/>
                        </a:solidFill>
                        <a:round/>
                        <a:headEnd/>
                        <a:tailEnd/>
                      </a:ln>
                    </p:spPr>
                    <p:txBody>
                      <a:bodyPr wrap="none" anchor="ctr"/>
                      <a:lstStyle/>
                      <a:p>
                        <a:endParaRPr lang="en-US"/>
                      </a:p>
                    </p:txBody>
                  </p:sp>
                  <p:sp>
                    <p:nvSpPr>
                      <p:cNvPr id="16579" name="Freeform 177"/>
                      <p:cNvSpPr>
                        <a:spLocks/>
                      </p:cNvSpPr>
                      <p:nvPr/>
                    </p:nvSpPr>
                    <p:spPr bwMode="auto">
                      <a:xfrm>
                        <a:off x="2688" y="1728"/>
                        <a:ext cx="48" cy="288"/>
                      </a:xfrm>
                      <a:custGeom>
                        <a:avLst/>
                        <a:gdLst>
                          <a:gd name="T0" fmla="*/ 1 w 66"/>
                          <a:gd name="T1" fmla="*/ 672 h 274"/>
                          <a:gd name="T2" fmla="*/ 1 w 66"/>
                          <a:gd name="T3" fmla="*/ 101 h 274"/>
                          <a:gd name="T4" fmla="*/ 1 w 66"/>
                          <a:gd name="T5" fmla="*/ 62 h 274"/>
                          <a:gd name="T6" fmla="*/ 1 w 66"/>
                          <a:gd name="T7" fmla="*/ 2 h 274"/>
                          <a:gd name="T8" fmla="*/ 0 60000 65536"/>
                          <a:gd name="T9" fmla="*/ 0 60000 65536"/>
                          <a:gd name="T10" fmla="*/ 0 60000 65536"/>
                          <a:gd name="T11" fmla="*/ 0 60000 65536"/>
                          <a:gd name="T12" fmla="*/ 0 w 66"/>
                          <a:gd name="T13" fmla="*/ 0 h 274"/>
                          <a:gd name="T14" fmla="*/ 66 w 66"/>
                          <a:gd name="T15" fmla="*/ 274 h 274"/>
                        </a:gdLst>
                        <a:ahLst/>
                        <a:cxnLst>
                          <a:cxn ang="T8">
                            <a:pos x="T0" y="T1"/>
                          </a:cxn>
                          <a:cxn ang="T9">
                            <a:pos x="T2" y="T3"/>
                          </a:cxn>
                          <a:cxn ang="T10">
                            <a:pos x="T4" y="T5"/>
                          </a:cxn>
                          <a:cxn ang="T11">
                            <a:pos x="T6" y="T7"/>
                          </a:cxn>
                        </a:cxnLst>
                        <a:rect l="T12" t="T13" r="T14" b="T15"/>
                        <a:pathLst>
                          <a:path w="66" h="274">
                            <a:moveTo>
                              <a:pt x="26" y="274"/>
                            </a:moveTo>
                            <a:cubicBezTo>
                              <a:pt x="22" y="220"/>
                              <a:pt x="0" y="101"/>
                              <a:pt x="18" y="42"/>
                            </a:cubicBezTo>
                            <a:cubicBezTo>
                              <a:pt x="21" y="33"/>
                              <a:pt x="34" y="31"/>
                              <a:pt x="42" y="26"/>
                            </a:cubicBezTo>
                            <a:cubicBezTo>
                              <a:pt x="59" y="0"/>
                              <a:pt x="48" y="2"/>
                              <a:pt x="66" y="2"/>
                            </a:cubicBezTo>
                          </a:path>
                        </a:pathLst>
                      </a:custGeom>
                      <a:noFill/>
                      <a:ln w="127000">
                        <a:solidFill>
                          <a:srgbClr val="FF3300"/>
                        </a:solidFill>
                        <a:round/>
                        <a:headEnd/>
                        <a:tailEnd/>
                      </a:ln>
                    </p:spPr>
                    <p:txBody>
                      <a:bodyPr/>
                      <a:lstStyle/>
                      <a:p>
                        <a:endParaRPr lang="en-US"/>
                      </a:p>
                    </p:txBody>
                  </p:sp>
                  <p:sp>
                    <p:nvSpPr>
                      <p:cNvPr id="16580" name="Freeform 178"/>
                      <p:cNvSpPr>
                        <a:spLocks/>
                      </p:cNvSpPr>
                      <p:nvPr/>
                    </p:nvSpPr>
                    <p:spPr bwMode="auto">
                      <a:xfrm>
                        <a:off x="2544" y="2142"/>
                        <a:ext cx="168" cy="360"/>
                      </a:xfrm>
                      <a:custGeom>
                        <a:avLst/>
                        <a:gdLst>
                          <a:gd name="T0" fmla="*/ 0 w 168"/>
                          <a:gd name="T1" fmla="*/ 354 h 360"/>
                          <a:gd name="T2" fmla="*/ 24 w 168"/>
                          <a:gd name="T3" fmla="*/ 318 h 360"/>
                          <a:gd name="T4" fmla="*/ 90 w 168"/>
                          <a:gd name="T5" fmla="*/ 252 h 360"/>
                          <a:gd name="T6" fmla="*/ 150 w 168"/>
                          <a:gd name="T7" fmla="*/ 144 h 360"/>
                          <a:gd name="T8" fmla="*/ 168 w 168"/>
                          <a:gd name="T9" fmla="*/ 0 h 360"/>
                          <a:gd name="T10" fmla="*/ 0 60000 65536"/>
                          <a:gd name="T11" fmla="*/ 0 60000 65536"/>
                          <a:gd name="T12" fmla="*/ 0 60000 65536"/>
                          <a:gd name="T13" fmla="*/ 0 60000 65536"/>
                          <a:gd name="T14" fmla="*/ 0 60000 65536"/>
                          <a:gd name="T15" fmla="*/ 0 w 168"/>
                          <a:gd name="T16" fmla="*/ 0 h 360"/>
                          <a:gd name="T17" fmla="*/ 168 w 168"/>
                          <a:gd name="T18" fmla="*/ 360 h 360"/>
                        </a:gdLst>
                        <a:ahLst/>
                        <a:cxnLst>
                          <a:cxn ang="T10">
                            <a:pos x="T0" y="T1"/>
                          </a:cxn>
                          <a:cxn ang="T11">
                            <a:pos x="T2" y="T3"/>
                          </a:cxn>
                          <a:cxn ang="T12">
                            <a:pos x="T4" y="T5"/>
                          </a:cxn>
                          <a:cxn ang="T13">
                            <a:pos x="T6" y="T7"/>
                          </a:cxn>
                          <a:cxn ang="T14">
                            <a:pos x="T8" y="T9"/>
                          </a:cxn>
                        </a:cxnLst>
                        <a:rect l="T15" t="T16" r="T17" b="T18"/>
                        <a:pathLst>
                          <a:path w="168" h="360">
                            <a:moveTo>
                              <a:pt x="0" y="354"/>
                            </a:moveTo>
                            <a:cubicBezTo>
                              <a:pt x="39" y="328"/>
                              <a:pt x="0" y="360"/>
                              <a:pt x="24" y="318"/>
                            </a:cubicBezTo>
                            <a:cubicBezTo>
                              <a:pt x="40" y="290"/>
                              <a:pt x="70" y="276"/>
                              <a:pt x="90" y="252"/>
                            </a:cubicBezTo>
                            <a:cubicBezTo>
                              <a:pt x="116" y="221"/>
                              <a:pt x="128" y="178"/>
                              <a:pt x="150" y="144"/>
                            </a:cubicBezTo>
                            <a:cubicBezTo>
                              <a:pt x="162" y="97"/>
                              <a:pt x="168" y="48"/>
                              <a:pt x="168" y="0"/>
                            </a:cubicBezTo>
                          </a:path>
                        </a:pathLst>
                      </a:custGeom>
                      <a:noFill/>
                      <a:ln w="127000">
                        <a:solidFill>
                          <a:srgbClr val="FF3300"/>
                        </a:solidFill>
                        <a:round/>
                        <a:headEnd/>
                        <a:tailEnd/>
                      </a:ln>
                    </p:spPr>
                    <p:txBody>
                      <a:bodyPr/>
                      <a:lstStyle/>
                      <a:p>
                        <a:endParaRPr lang="en-US"/>
                      </a:p>
                    </p:txBody>
                  </p:sp>
                  <p:sp>
                    <p:nvSpPr>
                      <p:cNvPr id="16581" name="Freeform 179"/>
                      <p:cNvSpPr>
                        <a:spLocks/>
                      </p:cNvSpPr>
                      <p:nvPr/>
                    </p:nvSpPr>
                    <p:spPr bwMode="auto">
                      <a:xfrm>
                        <a:off x="2547" y="1607"/>
                        <a:ext cx="165" cy="121"/>
                      </a:xfrm>
                      <a:custGeom>
                        <a:avLst/>
                        <a:gdLst>
                          <a:gd name="T0" fmla="*/ 165 w 165"/>
                          <a:gd name="T1" fmla="*/ 121 h 121"/>
                          <a:gd name="T2" fmla="*/ 93 w 165"/>
                          <a:gd name="T3" fmla="*/ 73 h 121"/>
                          <a:gd name="T4" fmla="*/ 69 w 165"/>
                          <a:gd name="T5" fmla="*/ 57 h 121"/>
                          <a:gd name="T6" fmla="*/ 53 w 165"/>
                          <a:gd name="T7" fmla="*/ 33 h 121"/>
                          <a:gd name="T8" fmla="*/ 5 w 165"/>
                          <a:gd name="T9" fmla="*/ 1 h 121"/>
                          <a:gd name="T10" fmla="*/ 0 60000 65536"/>
                          <a:gd name="T11" fmla="*/ 0 60000 65536"/>
                          <a:gd name="T12" fmla="*/ 0 60000 65536"/>
                          <a:gd name="T13" fmla="*/ 0 60000 65536"/>
                          <a:gd name="T14" fmla="*/ 0 60000 65536"/>
                          <a:gd name="T15" fmla="*/ 0 w 165"/>
                          <a:gd name="T16" fmla="*/ 0 h 121"/>
                          <a:gd name="T17" fmla="*/ 165 w 165"/>
                          <a:gd name="T18" fmla="*/ 121 h 121"/>
                        </a:gdLst>
                        <a:ahLst/>
                        <a:cxnLst>
                          <a:cxn ang="T10">
                            <a:pos x="T0" y="T1"/>
                          </a:cxn>
                          <a:cxn ang="T11">
                            <a:pos x="T2" y="T3"/>
                          </a:cxn>
                          <a:cxn ang="T12">
                            <a:pos x="T4" y="T5"/>
                          </a:cxn>
                          <a:cxn ang="T13">
                            <a:pos x="T6" y="T7"/>
                          </a:cxn>
                          <a:cxn ang="T14">
                            <a:pos x="T8" y="T9"/>
                          </a:cxn>
                        </a:cxnLst>
                        <a:rect l="T15" t="T16" r="T17" b="T18"/>
                        <a:pathLst>
                          <a:path w="165" h="121">
                            <a:moveTo>
                              <a:pt x="165" y="121"/>
                            </a:moveTo>
                            <a:cubicBezTo>
                              <a:pt x="129" y="97"/>
                              <a:pt x="138" y="84"/>
                              <a:pt x="93" y="73"/>
                            </a:cubicBezTo>
                            <a:cubicBezTo>
                              <a:pt x="85" y="68"/>
                              <a:pt x="76" y="64"/>
                              <a:pt x="69" y="57"/>
                            </a:cubicBezTo>
                            <a:cubicBezTo>
                              <a:pt x="62" y="50"/>
                              <a:pt x="61" y="38"/>
                              <a:pt x="53" y="33"/>
                            </a:cubicBezTo>
                            <a:cubicBezTo>
                              <a:pt x="0" y="0"/>
                              <a:pt x="5" y="39"/>
                              <a:pt x="5" y="1"/>
                            </a:cubicBezTo>
                          </a:path>
                        </a:pathLst>
                      </a:custGeom>
                      <a:noFill/>
                      <a:ln w="28575">
                        <a:solidFill>
                          <a:srgbClr val="FF3300"/>
                        </a:solidFill>
                        <a:round/>
                        <a:headEnd/>
                        <a:tailEnd/>
                      </a:ln>
                    </p:spPr>
                    <p:txBody>
                      <a:bodyPr/>
                      <a:lstStyle/>
                      <a:p>
                        <a:endParaRPr lang="en-US"/>
                      </a:p>
                    </p:txBody>
                  </p:sp>
                  <p:sp>
                    <p:nvSpPr>
                      <p:cNvPr id="16582" name="Freeform 180"/>
                      <p:cNvSpPr>
                        <a:spLocks/>
                      </p:cNvSpPr>
                      <p:nvPr/>
                    </p:nvSpPr>
                    <p:spPr bwMode="auto">
                      <a:xfrm>
                        <a:off x="1971" y="1392"/>
                        <a:ext cx="584" cy="264"/>
                      </a:xfrm>
                      <a:custGeom>
                        <a:avLst/>
                        <a:gdLst>
                          <a:gd name="T0" fmla="*/ 0 w 584"/>
                          <a:gd name="T1" fmla="*/ 42 h 264"/>
                          <a:gd name="T2" fmla="*/ 107 w 584"/>
                          <a:gd name="T3" fmla="*/ 33 h 264"/>
                          <a:gd name="T4" fmla="*/ 131 w 584"/>
                          <a:gd name="T5" fmla="*/ 17 h 264"/>
                          <a:gd name="T6" fmla="*/ 189 w 584"/>
                          <a:gd name="T7" fmla="*/ 0 h 264"/>
                          <a:gd name="T8" fmla="*/ 255 w 584"/>
                          <a:gd name="T9" fmla="*/ 9 h 264"/>
                          <a:gd name="T10" fmla="*/ 280 w 584"/>
                          <a:gd name="T11" fmla="*/ 66 h 264"/>
                          <a:gd name="T12" fmla="*/ 321 w 584"/>
                          <a:gd name="T13" fmla="*/ 99 h 264"/>
                          <a:gd name="T14" fmla="*/ 329 w 584"/>
                          <a:gd name="T15" fmla="*/ 124 h 264"/>
                          <a:gd name="T16" fmla="*/ 378 w 584"/>
                          <a:gd name="T17" fmla="*/ 140 h 264"/>
                          <a:gd name="T18" fmla="*/ 419 w 584"/>
                          <a:gd name="T19" fmla="*/ 206 h 264"/>
                          <a:gd name="T20" fmla="*/ 518 w 584"/>
                          <a:gd name="T21" fmla="*/ 214 h 264"/>
                          <a:gd name="T22" fmla="*/ 526 w 584"/>
                          <a:gd name="T23" fmla="*/ 239 h 264"/>
                          <a:gd name="T24" fmla="*/ 584 w 584"/>
                          <a:gd name="T25" fmla="*/ 231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4"/>
                          <a:gd name="T40" fmla="*/ 0 h 264"/>
                          <a:gd name="T41" fmla="*/ 584 w 584"/>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4" h="264">
                            <a:moveTo>
                              <a:pt x="0" y="42"/>
                            </a:moveTo>
                            <a:cubicBezTo>
                              <a:pt x="36" y="39"/>
                              <a:pt x="72" y="40"/>
                              <a:pt x="107" y="33"/>
                            </a:cubicBezTo>
                            <a:cubicBezTo>
                              <a:pt x="116" y="31"/>
                              <a:pt x="122" y="21"/>
                              <a:pt x="131" y="17"/>
                            </a:cubicBezTo>
                            <a:cubicBezTo>
                              <a:pt x="139" y="13"/>
                              <a:pt x="184" y="1"/>
                              <a:pt x="189" y="0"/>
                            </a:cubicBezTo>
                            <a:cubicBezTo>
                              <a:pt x="211" y="3"/>
                              <a:pt x="234" y="1"/>
                              <a:pt x="255" y="9"/>
                            </a:cubicBezTo>
                            <a:cubicBezTo>
                              <a:pt x="272" y="16"/>
                              <a:pt x="275" y="55"/>
                              <a:pt x="280" y="66"/>
                            </a:cubicBezTo>
                            <a:cubicBezTo>
                              <a:pt x="287" y="80"/>
                              <a:pt x="309" y="92"/>
                              <a:pt x="321" y="99"/>
                            </a:cubicBezTo>
                            <a:cubicBezTo>
                              <a:pt x="324" y="107"/>
                              <a:pt x="322" y="119"/>
                              <a:pt x="329" y="124"/>
                            </a:cubicBezTo>
                            <a:cubicBezTo>
                              <a:pt x="343" y="134"/>
                              <a:pt x="378" y="140"/>
                              <a:pt x="378" y="140"/>
                            </a:cubicBezTo>
                            <a:cubicBezTo>
                              <a:pt x="389" y="173"/>
                              <a:pt x="389" y="186"/>
                              <a:pt x="419" y="206"/>
                            </a:cubicBezTo>
                            <a:cubicBezTo>
                              <a:pt x="459" y="196"/>
                              <a:pt x="477" y="206"/>
                              <a:pt x="518" y="214"/>
                            </a:cubicBezTo>
                            <a:cubicBezTo>
                              <a:pt x="521" y="222"/>
                              <a:pt x="520" y="233"/>
                              <a:pt x="526" y="239"/>
                            </a:cubicBezTo>
                            <a:cubicBezTo>
                              <a:pt x="551" y="264"/>
                              <a:pt x="561" y="231"/>
                              <a:pt x="584" y="231"/>
                            </a:cubicBezTo>
                          </a:path>
                        </a:pathLst>
                      </a:custGeom>
                      <a:noFill/>
                      <a:ln w="127000">
                        <a:solidFill>
                          <a:srgbClr val="FF3300"/>
                        </a:solidFill>
                        <a:round/>
                        <a:headEnd/>
                        <a:tailEnd/>
                      </a:ln>
                    </p:spPr>
                    <p:txBody>
                      <a:bodyPr/>
                      <a:lstStyle/>
                      <a:p>
                        <a:endParaRPr lang="en-US"/>
                      </a:p>
                    </p:txBody>
                  </p:sp>
                  <p:sp>
                    <p:nvSpPr>
                      <p:cNvPr id="16583" name="Freeform 181"/>
                      <p:cNvSpPr>
                        <a:spLocks/>
                      </p:cNvSpPr>
                      <p:nvPr/>
                    </p:nvSpPr>
                    <p:spPr bwMode="auto">
                      <a:xfrm>
                        <a:off x="2560" y="1488"/>
                        <a:ext cx="128" cy="120"/>
                      </a:xfrm>
                      <a:custGeom>
                        <a:avLst/>
                        <a:gdLst>
                          <a:gd name="T0" fmla="*/ 0 w 128"/>
                          <a:gd name="T1" fmla="*/ 1350 h 104"/>
                          <a:gd name="T2" fmla="*/ 112 w 128"/>
                          <a:gd name="T3" fmla="*/ 948 h 104"/>
                          <a:gd name="T4" fmla="*/ 128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cubicBezTo>
                              <a:pt x="38" y="95"/>
                              <a:pt x="74" y="81"/>
                              <a:pt x="112" y="72"/>
                            </a:cubicBezTo>
                            <a:cubicBezTo>
                              <a:pt x="121" y="10"/>
                              <a:pt x="112" y="33"/>
                              <a:pt x="128" y="0"/>
                            </a:cubicBezTo>
                          </a:path>
                        </a:pathLst>
                      </a:custGeom>
                      <a:noFill/>
                      <a:ln w="28575">
                        <a:solidFill>
                          <a:srgbClr val="FF3300"/>
                        </a:solidFill>
                        <a:round/>
                        <a:headEnd/>
                        <a:tailEnd/>
                      </a:ln>
                    </p:spPr>
                    <p:txBody>
                      <a:bodyPr/>
                      <a:lstStyle/>
                      <a:p>
                        <a:endParaRPr lang="en-US"/>
                      </a:p>
                    </p:txBody>
                  </p:sp>
                </p:grpSp>
              </p:grpSp>
            </p:grpSp>
            <p:sp>
              <p:nvSpPr>
                <p:cNvPr id="16569" name="Oval 182"/>
                <p:cNvSpPr>
                  <a:spLocks noChangeArrowheads="1"/>
                </p:cNvSpPr>
                <p:nvPr/>
              </p:nvSpPr>
              <p:spPr bwMode="auto">
                <a:xfrm>
                  <a:off x="2688" y="1440"/>
                  <a:ext cx="48" cy="48"/>
                </a:xfrm>
                <a:prstGeom prst="ellipse">
                  <a:avLst/>
                </a:prstGeom>
                <a:solidFill>
                  <a:srgbClr val="FF3300"/>
                </a:solidFill>
                <a:ln w="28575">
                  <a:solidFill>
                    <a:srgbClr val="FF3300"/>
                  </a:solidFill>
                  <a:round/>
                  <a:headEnd/>
                  <a:tailEnd/>
                </a:ln>
              </p:spPr>
              <p:txBody>
                <a:bodyPr wrap="none" anchor="ctr"/>
                <a:lstStyle/>
                <a:p>
                  <a:endParaRPr lang="en-US"/>
                </a:p>
              </p:txBody>
            </p:sp>
          </p:grpSp>
        </p:grpSp>
        <p:grpSp>
          <p:nvGrpSpPr>
            <p:cNvPr id="9" name="Group 183"/>
            <p:cNvGrpSpPr>
              <a:grpSpLocks/>
            </p:cNvGrpSpPr>
            <p:nvPr/>
          </p:nvGrpSpPr>
          <p:grpSpPr bwMode="auto">
            <a:xfrm>
              <a:off x="934" y="1344"/>
              <a:ext cx="4682" cy="1656"/>
              <a:chOff x="934" y="1344"/>
              <a:chExt cx="4682" cy="1656"/>
            </a:xfrm>
          </p:grpSpPr>
          <p:sp>
            <p:nvSpPr>
              <p:cNvPr id="32945" name="Rectangle 6"/>
              <p:cNvSpPr>
                <a:spLocks noChangeArrowheads="1"/>
              </p:cNvSpPr>
              <p:nvPr/>
            </p:nvSpPr>
            <p:spPr bwMode="auto">
              <a:xfrm>
                <a:off x="3216" y="2232"/>
                <a:ext cx="2400" cy="768"/>
              </a:xfrm>
              <a:prstGeom prst="rect">
                <a:avLst/>
              </a:prstGeom>
              <a:noFill/>
              <a:ln w="9525">
                <a:noFill/>
                <a:miter lim="800000"/>
                <a:headEnd/>
                <a:tailEnd/>
              </a:ln>
            </p:spPr>
            <p:txBody>
              <a:bodyPr lIns="45720" rIns="45720"/>
              <a:lstStyle/>
              <a:p>
                <a:pPr marL="908050" lvl="1" indent="-436563">
                  <a:spcBef>
                    <a:spcPct val="20000"/>
                  </a:spcBef>
                  <a:buFontTx/>
                  <a:buChar char="–"/>
                  <a:defRPr/>
                </a:pPr>
                <a:r>
                  <a:rPr lang="en-US" sz="2000" dirty="0">
                    <a:latin typeface="+mn-lt"/>
                  </a:rPr>
                  <a:t>Expedites traffic through Chicago and St. Louis gateways</a:t>
                </a:r>
              </a:p>
            </p:txBody>
          </p:sp>
          <p:sp>
            <p:nvSpPr>
              <p:cNvPr id="16563" name="Freeform 185"/>
              <p:cNvSpPr>
                <a:spLocks/>
              </p:cNvSpPr>
              <p:nvPr/>
            </p:nvSpPr>
            <p:spPr bwMode="auto">
              <a:xfrm>
                <a:off x="1296" y="1344"/>
                <a:ext cx="672" cy="96"/>
              </a:xfrm>
              <a:custGeom>
                <a:avLst/>
                <a:gdLst>
                  <a:gd name="T0" fmla="*/ 0 w 672"/>
                  <a:gd name="T1" fmla="*/ 0 h 144"/>
                  <a:gd name="T2" fmla="*/ 96 w 672"/>
                  <a:gd name="T3" fmla="*/ 1 h 144"/>
                  <a:gd name="T4" fmla="*/ 672 w 672"/>
                  <a:gd name="T5" fmla="*/ 1 h 144"/>
                  <a:gd name="T6" fmla="*/ 0 60000 65536"/>
                  <a:gd name="T7" fmla="*/ 0 60000 65536"/>
                  <a:gd name="T8" fmla="*/ 0 60000 65536"/>
                  <a:gd name="T9" fmla="*/ 0 w 672"/>
                  <a:gd name="T10" fmla="*/ 0 h 144"/>
                  <a:gd name="T11" fmla="*/ 672 w 672"/>
                  <a:gd name="T12" fmla="*/ 144 h 144"/>
                </a:gdLst>
                <a:ahLst/>
                <a:cxnLst>
                  <a:cxn ang="T6">
                    <a:pos x="T0" y="T1"/>
                  </a:cxn>
                  <a:cxn ang="T7">
                    <a:pos x="T2" y="T3"/>
                  </a:cxn>
                  <a:cxn ang="T8">
                    <a:pos x="T4" y="T5"/>
                  </a:cxn>
                </a:cxnLst>
                <a:rect l="T9" t="T10" r="T11" b="T12"/>
                <a:pathLst>
                  <a:path w="672" h="144">
                    <a:moveTo>
                      <a:pt x="0" y="0"/>
                    </a:moveTo>
                    <a:lnTo>
                      <a:pt x="96" y="48"/>
                    </a:lnTo>
                    <a:lnTo>
                      <a:pt x="672" y="144"/>
                    </a:lnTo>
                  </a:path>
                </a:pathLst>
              </a:custGeom>
              <a:noFill/>
              <a:ln w="101600">
                <a:solidFill>
                  <a:srgbClr val="66FF33"/>
                </a:solidFill>
                <a:round/>
                <a:headEnd/>
                <a:tailEnd/>
              </a:ln>
            </p:spPr>
            <p:txBody>
              <a:bodyPr/>
              <a:lstStyle/>
              <a:p>
                <a:endParaRPr lang="en-US"/>
              </a:p>
            </p:txBody>
          </p:sp>
          <p:sp>
            <p:nvSpPr>
              <p:cNvPr id="16564" name="Freeform 186"/>
              <p:cNvSpPr>
                <a:spLocks/>
              </p:cNvSpPr>
              <p:nvPr/>
            </p:nvSpPr>
            <p:spPr bwMode="auto">
              <a:xfrm>
                <a:off x="934" y="1707"/>
                <a:ext cx="518" cy="165"/>
              </a:xfrm>
              <a:custGeom>
                <a:avLst/>
                <a:gdLst>
                  <a:gd name="T0" fmla="*/ 0 w 518"/>
                  <a:gd name="T1" fmla="*/ 165 h 165"/>
                  <a:gd name="T2" fmla="*/ 230 w 518"/>
                  <a:gd name="T3" fmla="*/ 107 h 165"/>
                  <a:gd name="T4" fmla="*/ 518 w 518"/>
                  <a:gd name="T5" fmla="*/ 0 h 165"/>
                  <a:gd name="T6" fmla="*/ 0 60000 65536"/>
                  <a:gd name="T7" fmla="*/ 0 60000 65536"/>
                  <a:gd name="T8" fmla="*/ 0 60000 65536"/>
                  <a:gd name="T9" fmla="*/ 0 w 518"/>
                  <a:gd name="T10" fmla="*/ 0 h 165"/>
                  <a:gd name="T11" fmla="*/ 518 w 518"/>
                  <a:gd name="T12" fmla="*/ 165 h 165"/>
                </a:gdLst>
                <a:ahLst/>
                <a:cxnLst>
                  <a:cxn ang="T6">
                    <a:pos x="T0" y="T1"/>
                  </a:cxn>
                  <a:cxn ang="T7">
                    <a:pos x="T2" y="T3"/>
                  </a:cxn>
                  <a:cxn ang="T8">
                    <a:pos x="T4" y="T5"/>
                  </a:cxn>
                </a:cxnLst>
                <a:rect l="T9" t="T10" r="T11" b="T12"/>
                <a:pathLst>
                  <a:path w="518" h="165">
                    <a:moveTo>
                      <a:pt x="0" y="165"/>
                    </a:moveTo>
                    <a:cubicBezTo>
                      <a:pt x="78" y="152"/>
                      <a:pt x="153" y="128"/>
                      <a:pt x="230" y="107"/>
                    </a:cubicBezTo>
                    <a:cubicBezTo>
                      <a:pt x="292" y="49"/>
                      <a:pt x="441" y="43"/>
                      <a:pt x="518" y="0"/>
                    </a:cubicBezTo>
                  </a:path>
                </a:pathLst>
              </a:custGeom>
              <a:noFill/>
              <a:ln w="101600">
                <a:solidFill>
                  <a:srgbClr val="66FF33"/>
                </a:solidFill>
                <a:round/>
                <a:headEnd/>
                <a:tailEnd/>
              </a:ln>
            </p:spPr>
            <p:txBody>
              <a:bodyPr/>
              <a:lstStyle/>
              <a:p>
                <a:endParaRPr lang="en-US"/>
              </a:p>
            </p:txBody>
          </p:sp>
          <p:sp>
            <p:nvSpPr>
              <p:cNvPr id="16565" name="Freeform 187"/>
              <p:cNvSpPr>
                <a:spLocks/>
              </p:cNvSpPr>
              <p:nvPr/>
            </p:nvSpPr>
            <p:spPr bwMode="auto">
              <a:xfrm>
                <a:off x="1488" y="1344"/>
                <a:ext cx="576" cy="336"/>
              </a:xfrm>
              <a:custGeom>
                <a:avLst/>
                <a:gdLst>
                  <a:gd name="T0" fmla="*/ 0 w 576"/>
                  <a:gd name="T1" fmla="*/ 319 h 337"/>
                  <a:gd name="T2" fmla="*/ 66 w 576"/>
                  <a:gd name="T3" fmla="*/ 278 h 337"/>
                  <a:gd name="T4" fmla="*/ 156 w 576"/>
                  <a:gd name="T5" fmla="*/ 270 h 337"/>
                  <a:gd name="T6" fmla="*/ 230 w 576"/>
                  <a:gd name="T7" fmla="*/ 245 h 337"/>
                  <a:gd name="T8" fmla="*/ 255 w 576"/>
                  <a:gd name="T9" fmla="*/ 237 h 337"/>
                  <a:gd name="T10" fmla="*/ 312 w 576"/>
                  <a:gd name="T11" fmla="*/ 187 h 337"/>
                  <a:gd name="T12" fmla="*/ 362 w 576"/>
                  <a:gd name="T13" fmla="*/ 179 h 337"/>
                  <a:gd name="T14" fmla="*/ 502 w 576"/>
                  <a:gd name="T15" fmla="*/ 74 h 337"/>
                  <a:gd name="T16" fmla="*/ 551 w 576"/>
                  <a:gd name="T17" fmla="*/ 16 h 337"/>
                  <a:gd name="T18" fmla="*/ 576 w 576"/>
                  <a:gd name="T19" fmla="*/ 0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
                  <a:gd name="T31" fmla="*/ 0 h 337"/>
                  <a:gd name="T32" fmla="*/ 576 w 576"/>
                  <a:gd name="T33" fmla="*/ 337 h 3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 h="337">
                    <a:moveTo>
                      <a:pt x="0" y="337"/>
                    </a:moveTo>
                    <a:cubicBezTo>
                      <a:pt x="25" y="329"/>
                      <a:pt x="41" y="301"/>
                      <a:pt x="66" y="296"/>
                    </a:cubicBezTo>
                    <a:cubicBezTo>
                      <a:pt x="95" y="290"/>
                      <a:pt x="126" y="291"/>
                      <a:pt x="156" y="288"/>
                    </a:cubicBezTo>
                    <a:cubicBezTo>
                      <a:pt x="213" y="268"/>
                      <a:pt x="189" y="276"/>
                      <a:pt x="230" y="263"/>
                    </a:cubicBezTo>
                    <a:cubicBezTo>
                      <a:pt x="238" y="260"/>
                      <a:pt x="255" y="255"/>
                      <a:pt x="255" y="255"/>
                    </a:cubicBezTo>
                    <a:cubicBezTo>
                      <a:pt x="263" y="249"/>
                      <a:pt x="307" y="207"/>
                      <a:pt x="312" y="205"/>
                    </a:cubicBezTo>
                    <a:cubicBezTo>
                      <a:pt x="328" y="199"/>
                      <a:pt x="345" y="200"/>
                      <a:pt x="362" y="197"/>
                    </a:cubicBezTo>
                    <a:cubicBezTo>
                      <a:pt x="426" y="176"/>
                      <a:pt x="457" y="119"/>
                      <a:pt x="502" y="74"/>
                    </a:cubicBezTo>
                    <a:cubicBezTo>
                      <a:pt x="520" y="56"/>
                      <a:pt x="534" y="33"/>
                      <a:pt x="551" y="16"/>
                    </a:cubicBezTo>
                    <a:cubicBezTo>
                      <a:pt x="558" y="9"/>
                      <a:pt x="576" y="0"/>
                      <a:pt x="576" y="0"/>
                    </a:cubicBezTo>
                  </a:path>
                </a:pathLst>
              </a:custGeom>
              <a:noFill/>
              <a:ln w="101600">
                <a:solidFill>
                  <a:srgbClr val="66FF33"/>
                </a:solidFill>
                <a:round/>
                <a:headEnd/>
                <a:tailEnd/>
              </a:ln>
            </p:spPr>
            <p:txBody>
              <a:bodyPr/>
              <a:lstStyle/>
              <a:p>
                <a:endParaRPr lang="en-US"/>
              </a:p>
            </p:txBody>
          </p:sp>
        </p:grpSp>
        <p:grpSp>
          <p:nvGrpSpPr>
            <p:cNvPr id="10" name="Group 188"/>
            <p:cNvGrpSpPr>
              <a:grpSpLocks/>
            </p:cNvGrpSpPr>
            <p:nvPr/>
          </p:nvGrpSpPr>
          <p:grpSpPr bwMode="auto">
            <a:xfrm>
              <a:off x="1680" y="1344"/>
              <a:ext cx="3888" cy="696"/>
              <a:chOff x="1680" y="1296"/>
              <a:chExt cx="3888" cy="696"/>
            </a:xfrm>
          </p:grpSpPr>
          <p:sp>
            <p:nvSpPr>
              <p:cNvPr id="126141" name="AutoShape 189"/>
              <p:cNvSpPr>
                <a:spLocks noChangeArrowheads="1"/>
              </p:cNvSpPr>
              <p:nvPr/>
            </p:nvSpPr>
            <p:spPr bwMode="auto">
              <a:xfrm>
                <a:off x="1680" y="1296"/>
                <a:ext cx="192" cy="192"/>
              </a:xfrm>
              <a:prstGeom prst="star5">
                <a:avLst/>
              </a:prstGeom>
              <a:solidFill>
                <a:srgbClr val="FF3300"/>
              </a:solidFill>
              <a:ln w="9525">
                <a:solidFill>
                  <a:schemeClr val="tx1"/>
                </a:solidFill>
                <a:miter lim="800000"/>
                <a:headEnd/>
                <a:tailEnd/>
              </a:ln>
              <a:effectLst/>
            </p:spPr>
            <p:txBody>
              <a:bodyPr wrap="none" anchor="ctr"/>
              <a:lstStyle/>
              <a:p>
                <a:pPr>
                  <a:defRPr/>
                </a:pPr>
                <a:endParaRPr lang="en-US" dirty="0"/>
              </a:p>
            </p:txBody>
          </p:sp>
          <p:sp>
            <p:nvSpPr>
              <p:cNvPr id="32943" name="Rectangle 6"/>
              <p:cNvSpPr>
                <a:spLocks noChangeArrowheads="1"/>
              </p:cNvSpPr>
              <p:nvPr/>
            </p:nvSpPr>
            <p:spPr bwMode="auto">
              <a:xfrm>
                <a:off x="3168" y="1368"/>
                <a:ext cx="2400" cy="624"/>
              </a:xfrm>
              <a:prstGeom prst="rect">
                <a:avLst/>
              </a:prstGeom>
              <a:noFill/>
              <a:ln w="9525">
                <a:noFill/>
                <a:miter lim="800000"/>
                <a:headEnd/>
                <a:tailEnd/>
              </a:ln>
            </p:spPr>
            <p:txBody>
              <a:bodyPr lIns="45720" rIns="45720"/>
              <a:lstStyle/>
              <a:p>
                <a:pPr marL="908050" lvl="1" indent="-436563">
                  <a:spcBef>
                    <a:spcPct val="20000"/>
                  </a:spcBef>
                  <a:buFontTx/>
                  <a:buChar char="–"/>
                  <a:defRPr/>
                </a:pPr>
                <a:r>
                  <a:rPr lang="en-US" sz="2000" dirty="0">
                    <a:latin typeface="+mn-lt"/>
                  </a:rPr>
                  <a:t>NW Ohio Transfer Yard enables CSX service to new major markets</a:t>
                </a:r>
              </a:p>
            </p:txBody>
          </p:sp>
          <p:sp>
            <p:nvSpPr>
              <p:cNvPr id="126143" name="AutoShape 191"/>
              <p:cNvSpPr>
                <a:spLocks noChangeArrowheads="1"/>
              </p:cNvSpPr>
              <p:nvPr/>
            </p:nvSpPr>
            <p:spPr bwMode="auto">
              <a:xfrm>
                <a:off x="3408" y="1368"/>
                <a:ext cx="240" cy="240"/>
              </a:xfrm>
              <a:prstGeom prst="star5">
                <a:avLst/>
              </a:prstGeom>
              <a:solidFill>
                <a:srgbClr val="FF3300"/>
              </a:solidFill>
              <a:ln w="9525">
                <a:solidFill>
                  <a:schemeClr val="tx1"/>
                </a:solidFill>
                <a:miter lim="800000"/>
                <a:headEnd/>
                <a:tailEnd/>
              </a:ln>
              <a:effectLst/>
            </p:spPr>
            <p:txBody>
              <a:bodyPr wrap="none" anchor="ctr"/>
              <a:lstStyle/>
              <a:p>
                <a:pPr>
                  <a:defRPr/>
                </a:pPr>
                <a:endParaRPr lang="en-US" dirty="0"/>
              </a:p>
            </p:txBody>
          </p:sp>
        </p:grpSp>
        <p:sp>
          <p:nvSpPr>
            <p:cNvPr id="16548" name="Oval 192"/>
            <p:cNvSpPr>
              <a:spLocks noChangeArrowheads="1"/>
            </p:cNvSpPr>
            <p:nvPr/>
          </p:nvSpPr>
          <p:spPr bwMode="auto">
            <a:xfrm>
              <a:off x="1488" y="1920"/>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49" name="Oval 193"/>
            <p:cNvSpPr>
              <a:spLocks noChangeArrowheads="1"/>
            </p:cNvSpPr>
            <p:nvPr/>
          </p:nvSpPr>
          <p:spPr bwMode="auto">
            <a:xfrm>
              <a:off x="1680" y="1728"/>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0" name="Oval 194"/>
            <p:cNvSpPr>
              <a:spLocks noChangeArrowheads="1"/>
            </p:cNvSpPr>
            <p:nvPr/>
          </p:nvSpPr>
          <p:spPr bwMode="auto">
            <a:xfrm>
              <a:off x="1872" y="1632"/>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1" name="Oval 195"/>
            <p:cNvSpPr>
              <a:spLocks noChangeArrowheads="1"/>
            </p:cNvSpPr>
            <p:nvPr/>
          </p:nvSpPr>
          <p:spPr bwMode="auto">
            <a:xfrm>
              <a:off x="1680" y="1584"/>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2" name="Oval 196"/>
            <p:cNvSpPr>
              <a:spLocks noChangeArrowheads="1"/>
            </p:cNvSpPr>
            <p:nvPr/>
          </p:nvSpPr>
          <p:spPr bwMode="auto">
            <a:xfrm flipH="1">
              <a:off x="1824" y="1104"/>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3" name="Oval 197"/>
            <p:cNvSpPr>
              <a:spLocks noChangeArrowheads="1"/>
            </p:cNvSpPr>
            <p:nvPr/>
          </p:nvSpPr>
          <p:spPr bwMode="auto">
            <a:xfrm>
              <a:off x="1728" y="1248"/>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4" name="Oval 198"/>
            <p:cNvSpPr>
              <a:spLocks noChangeArrowheads="1"/>
            </p:cNvSpPr>
            <p:nvPr/>
          </p:nvSpPr>
          <p:spPr bwMode="auto">
            <a:xfrm>
              <a:off x="1440" y="1632"/>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5" name="Oval 199"/>
            <p:cNvSpPr>
              <a:spLocks noChangeArrowheads="1"/>
            </p:cNvSpPr>
            <p:nvPr/>
          </p:nvSpPr>
          <p:spPr bwMode="auto">
            <a:xfrm>
              <a:off x="2064" y="1248"/>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6" name="Oval 200"/>
            <p:cNvSpPr>
              <a:spLocks noChangeArrowheads="1"/>
            </p:cNvSpPr>
            <p:nvPr/>
          </p:nvSpPr>
          <p:spPr bwMode="auto">
            <a:xfrm>
              <a:off x="2208" y="1392"/>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7" name="Oval 201"/>
            <p:cNvSpPr>
              <a:spLocks noChangeArrowheads="1"/>
            </p:cNvSpPr>
            <p:nvPr/>
          </p:nvSpPr>
          <p:spPr bwMode="auto">
            <a:xfrm>
              <a:off x="912" y="1824"/>
              <a:ext cx="96" cy="96"/>
            </a:xfrm>
            <a:prstGeom prst="ellipse">
              <a:avLst/>
            </a:prstGeom>
            <a:solidFill>
              <a:schemeClr val="tx1"/>
            </a:solidFill>
            <a:ln w="28575">
              <a:solidFill>
                <a:schemeClr val="tx1"/>
              </a:solidFill>
              <a:round/>
              <a:headEnd/>
              <a:tailEnd/>
            </a:ln>
          </p:spPr>
          <p:txBody>
            <a:bodyPr wrap="none" anchor="ctr"/>
            <a:lstStyle/>
            <a:p>
              <a:endParaRPr lang="en-US"/>
            </a:p>
          </p:txBody>
        </p:sp>
        <p:sp>
          <p:nvSpPr>
            <p:cNvPr id="16558" name="Oval 202"/>
            <p:cNvSpPr>
              <a:spLocks noChangeArrowheads="1"/>
            </p:cNvSpPr>
            <p:nvPr/>
          </p:nvSpPr>
          <p:spPr bwMode="auto">
            <a:xfrm>
              <a:off x="1200" y="1296"/>
              <a:ext cx="96" cy="96"/>
            </a:xfrm>
            <a:prstGeom prst="ellipse">
              <a:avLst/>
            </a:prstGeom>
            <a:solidFill>
              <a:schemeClr val="tx1"/>
            </a:solidFill>
            <a:ln w="28575">
              <a:solidFill>
                <a:schemeClr val="tx1"/>
              </a:solidFill>
              <a:round/>
              <a:headEnd/>
              <a:tailEnd/>
            </a:ln>
          </p:spPr>
          <p:txBody>
            <a:bodyPr wrap="none" anchor="ctr"/>
            <a:lstStyle/>
            <a:p>
              <a:endParaRPr lang="en-US"/>
            </a:p>
          </p:txBody>
        </p:sp>
      </p:grpSp>
      <p:sp>
        <p:nvSpPr>
          <p:cNvPr id="16387" name="Text Box 203"/>
          <p:cNvSpPr txBox="1">
            <a:spLocks noChangeArrowheads="1"/>
          </p:cNvSpPr>
          <p:nvPr/>
        </p:nvSpPr>
        <p:spPr bwMode="auto">
          <a:xfrm>
            <a:off x="1752600" y="28575"/>
            <a:ext cx="6616700" cy="733425"/>
          </a:xfrm>
          <a:prstGeom prst="rect">
            <a:avLst/>
          </a:prstGeom>
          <a:noFill/>
          <a:ln w="12700">
            <a:noFill/>
            <a:miter lim="800000"/>
            <a:headEnd/>
            <a:tailEnd/>
          </a:ln>
        </p:spPr>
        <p:txBody>
          <a:bodyPr lIns="45720" rIns="45720" anchor="b"/>
          <a:lstStyle/>
          <a:p>
            <a:pPr>
              <a:spcBef>
                <a:spcPct val="50000"/>
              </a:spcBef>
            </a:pPr>
            <a:r>
              <a:rPr lang="en-US" sz="4000" dirty="0">
                <a:solidFill>
                  <a:schemeClr val="bg1"/>
                </a:solidFill>
                <a:latin typeface="+mj-lt"/>
              </a:rPr>
              <a:t>The National Gateway</a:t>
            </a:r>
          </a:p>
        </p:txBody>
      </p:sp>
      <p:pic>
        <p:nvPicPr>
          <p:cNvPr id="204" name="Picture 3" descr="438324221@05112009-0F6A"/>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228600" y="1066800"/>
            <a:ext cx="1449224" cy="7280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5"/>
          <p:cNvSpPr>
            <a:spLocks noGrp="1"/>
          </p:cNvSpPr>
          <p:nvPr>
            <p:ph type="title"/>
          </p:nvPr>
        </p:nvSpPr>
        <p:spPr/>
        <p:txBody>
          <a:bodyPr/>
          <a:lstStyle/>
          <a:p>
            <a:pPr eaLnBrk="1" hangingPunct="1"/>
            <a:r>
              <a:rPr lang="en-US" smtClean="0">
                <a:effectLst/>
              </a:rPr>
              <a:t>Virginia Inland Port</a:t>
            </a:r>
          </a:p>
        </p:txBody>
      </p:sp>
      <p:pic>
        <p:nvPicPr>
          <p:cNvPr id="27651" name="Picture 6" descr="VIP"/>
          <p:cNvPicPr>
            <a:picLocks noChangeAspect="1" noChangeArrowheads="1"/>
          </p:cNvPicPr>
          <p:nvPr/>
        </p:nvPicPr>
        <p:blipFill>
          <a:blip r:embed="rId2" cstate="screen"/>
          <a:srcRect/>
          <a:stretch>
            <a:fillRect/>
          </a:stretch>
        </p:blipFill>
        <p:spPr bwMode="auto">
          <a:xfrm>
            <a:off x="38100" y="990600"/>
            <a:ext cx="9067800" cy="5794375"/>
          </a:xfrm>
          <a:prstGeom prst="rect">
            <a:avLst/>
          </a:prstGeom>
          <a:noFill/>
          <a:ln w="9525">
            <a:noFill/>
            <a:miter lim="800000"/>
            <a:headEnd/>
            <a:tailEnd/>
          </a:ln>
        </p:spPr>
      </p:pic>
      <p:sp>
        <p:nvSpPr>
          <p:cNvPr id="27652" name="Content Placeholder 4"/>
          <p:cNvSpPr txBox="1">
            <a:spLocks/>
          </p:cNvSpPr>
          <p:nvPr/>
        </p:nvSpPr>
        <p:spPr bwMode="auto">
          <a:xfrm>
            <a:off x="0" y="990600"/>
            <a:ext cx="4038600" cy="1676400"/>
          </a:xfrm>
          <a:prstGeom prst="rect">
            <a:avLst/>
          </a:prstGeom>
          <a:solidFill>
            <a:schemeClr val="bg1"/>
          </a:solidFill>
          <a:ln w="25400">
            <a:solidFill>
              <a:schemeClr val="tx1">
                <a:lumMod val="50000"/>
                <a:lumOff val="50000"/>
              </a:schemeClr>
            </a:solidFill>
            <a:miter lim="800000"/>
            <a:headEnd/>
            <a:tailEnd/>
          </a:ln>
        </p:spPr>
        <p:txBody>
          <a:bodyPr/>
          <a:lstStyle/>
          <a:p>
            <a:pPr marL="342900" indent="-342900">
              <a:spcBef>
                <a:spcPct val="20000"/>
              </a:spcBef>
              <a:spcAft>
                <a:spcPct val="40000"/>
              </a:spcAft>
              <a:buClr>
                <a:srgbClr val="5EA1C2"/>
              </a:buClr>
              <a:buFontTx/>
              <a:buChar char="•"/>
              <a:defRPr/>
            </a:pPr>
            <a:r>
              <a:rPr kumimoji="0" lang="en-US" sz="1800">
                <a:solidFill>
                  <a:srgbClr val="000000"/>
                </a:solidFill>
                <a:latin typeface="Arial" pitchFamily="34" charset="0"/>
              </a:rPr>
              <a:t>Five-day-a-week rail service between the VIP and the Hampton Roads marine terminals</a:t>
            </a:r>
          </a:p>
          <a:p>
            <a:pPr marL="342900" indent="-342900">
              <a:spcBef>
                <a:spcPct val="20000"/>
              </a:spcBef>
              <a:spcAft>
                <a:spcPct val="40000"/>
              </a:spcAft>
              <a:buClr>
                <a:srgbClr val="5F5F5F"/>
              </a:buClr>
              <a:buFontTx/>
              <a:buChar char="•"/>
              <a:defRPr/>
            </a:pPr>
            <a:r>
              <a:rPr kumimoji="0" lang="en-US" sz="1800">
                <a:solidFill>
                  <a:srgbClr val="000000"/>
                </a:solidFill>
                <a:latin typeface="Arial" pitchFamily="34" charset="0"/>
              </a:rPr>
              <a:t>Within 1 mile of Interstate 66 and within 5 miles of Interstate 81</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76200"/>
            <a:ext cx="7010400" cy="762000"/>
          </a:xfrm>
        </p:spPr>
        <p:txBody>
          <a:bodyPr>
            <a:normAutofit fontScale="90000"/>
          </a:bodyPr>
          <a:lstStyle/>
          <a:p>
            <a:pPr>
              <a:defRPr/>
            </a:pPr>
            <a:r>
              <a:rPr lang="en-US" dirty="0" smtClean="0">
                <a:effectLst/>
              </a:rPr>
              <a:t>James River Barge Line – 64 Express</a:t>
            </a:r>
            <a:endParaRPr lang="en-US" dirty="0">
              <a:effectLst/>
            </a:endParaRPr>
          </a:p>
        </p:txBody>
      </p:sp>
      <p:sp>
        <p:nvSpPr>
          <p:cNvPr id="18435" name="Content Placeholder 4"/>
          <p:cNvSpPr>
            <a:spLocks noGrp="1"/>
          </p:cNvSpPr>
          <p:nvPr>
            <p:ph idx="1"/>
          </p:nvPr>
        </p:nvSpPr>
        <p:spPr>
          <a:xfrm>
            <a:off x="5181600" y="3200400"/>
            <a:ext cx="3200400" cy="2895600"/>
          </a:xfrm>
          <a:ln w="31750">
            <a:solidFill>
              <a:schemeClr val="tx1"/>
            </a:solidFill>
          </a:ln>
        </p:spPr>
        <p:txBody>
          <a:bodyPr anchor="ctr"/>
          <a:lstStyle/>
          <a:p>
            <a:r>
              <a:rPr lang="en-US" sz="2000" smtClean="0"/>
              <a:t>Weekly calls between the Port of Virginia and the Port of Richmond</a:t>
            </a:r>
          </a:p>
          <a:p>
            <a:r>
              <a:rPr lang="en-US" sz="2000" smtClean="0"/>
              <a:t>Calls at NIT and PMT</a:t>
            </a:r>
          </a:p>
          <a:p>
            <a:r>
              <a:rPr lang="en-US" sz="2000" smtClean="0"/>
              <a:t>Door service availability</a:t>
            </a:r>
          </a:p>
          <a:p>
            <a:r>
              <a:rPr lang="en-US" sz="2000" smtClean="0"/>
              <a:t>Green transportation alternative</a:t>
            </a:r>
          </a:p>
        </p:txBody>
      </p:sp>
      <p:pic>
        <p:nvPicPr>
          <p:cNvPr id="11272" name="Picture 8"/>
          <p:cNvPicPr>
            <a:picLocks noChangeAspect="1" noChangeArrowheads="1"/>
          </p:cNvPicPr>
          <p:nvPr/>
        </p:nvPicPr>
        <p:blipFill>
          <a:blip r:embed="rId2" cstate="screen"/>
          <a:srcRect/>
          <a:stretch>
            <a:fillRect/>
          </a:stretch>
        </p:blipFill>
        <p:spPr bwMode="auto">
          <a:xfrm>
            <a:off x="644525" y="3200400"/>
            <a:ext cx="4308475" cy="28956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36" name="Freeform 35"/>
          <p:cNvSpPr/>
          <p:nvPr/>
        </p:nvSpPr>
        <p:spPr>
          <a:xfrm>
            <a:off x="1752600" y="3962400"/>
            <a:ext cx="1887538" cy="1420813"/>
          </a:xfrm>
          <a:custGeom>
            <a:avLst/>
            <a:gdLst>
              <a:gd name="connsiteX0" fmla="*/ 2097274 w 2097274"/>
              <a:gd name="connsiteY0" fmla="*/ 1508167 h 1508167"/>
              <a:gd name="connsiteX1" fmla="*/ 1788515 w 2097274"/>
              <a:gd name="connsiteY1" fmla="*/ 1128156 h 1508167"/>
              <a:gd name="connsiteX2" fmla="*/ 1527258 w 2097274"/>
              <a:gd name="connsiteY2" fmla="*/ 973777 h 1508167"/>
              <a:gd name="connsiteX3" fmla="*/ 1396629 w 2097274"/>
              <a:gd name="connsiteY3" fmla="*/ 843148 h 1508167"/>
              <a:gd name="connsiteX4" fmla="*/ 1254126 w 2097274"/>
              <a:gd name="connsiteY4" fmla="*/ 688769 h 1508167"/>
              <a:gd name="connsiteX5" fmla="*/ 1194749 w 2097274"/>
              <a:gd name="connsiteY5" fmla="*/ 676894 h 1508167"/>
              <a:gd name="connsiteX6" fmla="*/ 1016619 w 2097274"/>
              <a:gd name="connsiteY6" fmla="*/ 653143 h 1508167"/>
              <a:gd name="connsiteX7" fmla="*/ 909741 w 2097274"/>
              <a:gd name="connsiteY7" fmla="*/ 605642 h 1508167"/>
              <a:gd name="connsiteX8" fmla="*/ 850365 w 2097274"/>
              <a:gd name="connsiteY8" fmla="*/ 581891 h 1508167"/>
              <a:gd name="connsiteX9" fmla="*/ 767237 w 2097274"/>
              <a:gd name="connsiteY9" fmla="*/ 534390 h 1508167"/>
              <a:gd name="connsiteX10" fmla="*/ 612858 w 2097274"/>
              <a:gd name="connsiteY10" fmla="*/ 475013 h 1508167"/>
              <a:gd name="connsiteX11" fmla="*/ 565357 w 2097274"/>
              <a:gd name="connsiteY11" fmla="*/ 451263 h 1508167"/>
              <a:gd name="connsiteX12" fmla="*/ 458479 w 2097274"/>
              <a:gd name="connsiteY12" fmla="*/ 415637 h 1508167"/>
              <a:gd name="connsiteX13" fmla="*/ 387227 w 2097274"/>
              <a:gd name="connsiteY13" fmla="*/ 380011 h 1508167"/>
              <a:gd name="connsiteX14" fmla="*/ 268474 w 2097274"/>
              <a:gd name="connsiteY14" fmla="*/ 296883 h 1508167"/>
              <a:gd name="connsiteX15" fmla="*/ 185346 w 2097274"/>
              <a:gd name="connsiteY15" fmla="*/ 285008 h 1508167"/>
              <a:gd name="connsiteX16" fmla="*/ 125970 w 2097274"/>
              <a:gd name="connsiteY16" fmla="*/ 273133 h 1508167"/>
              <a:gd name="connsiteX17" fmla="*/ 78468 w 2097274"/>
              <a:gd name="connsiteY17" fmla="*/ 237507 h 1508167"/>
              <a:gd name="connsiteX18" fmla="*/ 30967 w 2097274"/>
              <a:gd name="connsiteY18" fmla="*/ 154380 h 1508167"/>
              <a:gd name="connsiteX19" fmla="*/ 7216 w 2097274"/>
              <a:gd name="connsiteY19" fmla="*/ 106878 h 1508167"/>
              <a:gd name="connsiteX20" fmla="*/ 30967 w 2097274"/>
              <a:gd name="connsiteY20" fmla="*/ 11876 h 1508167"/>
              <a:gd name="connsiteX21" fmla="*/ 66593 w 2097274"/>
              <a:gd name="connsiteY21" fmla="*/ 0 h 15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7274" h="1508167">
                <a:moveTo>
                  <a:pt x="2097274" y="1508167"/>
                </a:moveTo>
                <a:cubicBezTo>
                  <a:pt x="2093935" y="1503715"/>
                  <a:pt x="1878002" y="1187814"/>
                  <a:pt x="1788515" y="1128156"/>
                </a:cubicBezTo>
                <a:cubicBezTo>
                  <a:pt x="1570632" y="982901"/>
                  <a:pt x="1765148" y="1211667"/>
                  <a:pt x="1527258" y="973777"/>
                </a:cubicBezTo>
                <a:cubicBezTo>
                  <a:pt x="1483715" y="930234"/>
                  <a:pt x="1424168" y="898226"/>
                  <a:pt x="1396629" y="843148"/>
                </a:cubicBezTo>
                <a:cubicBezTo>
                  <a:pt x="1351683" y="753257"/>
                  <a:pt x="1363498" y="751267"/>
                  <a:pt x="1254126" y="688769"/>
                </a:cubicBezTo>
                <a:cubicBezTo>
                  <a:pt x="1236601" y="678755"/>
                  <a:pt x="1214453" y="681273"/>
                  <a:pt x="1194749" y="676894"/>
                </a:cubicBezTo>
                <a:cubicBezTo>
                  <a:pt x="1085802" y="652683"/>
                  <a:pt x="1214479" y="671130"/>
                  <a:pt x="1016619" y="653143"/>
                </a:cubicBezTo>
                <a:cubicBezTo>
                  <a:pt x="902339" y="630288"/>
                  <a:pt x="1008195" y="660340"/>
                  <a:pt x="909741" y="605642"/>
                </a:cubicBezTo>
                <a:cubicBezTo>
                  <a:pt x="891107" y="595290"/>
                  <a:pt x="869431" y="591424"/>
                  <a:pt x="850365" y="581891"/>
                </a:cubicBezTo>
                <a:cubicBezTo>
                  <a:pt x="821820" y="567619"/>
                  <a:pt x="795782" y="548662"/>
                  <a:pt x="767237" y="534390"/>
                </a:cubicBezTo>
                <a:cubicBezTo>
                  <a:pt x="495773" y="398660"/>
                  <a:pt x="760839" y="530506"/>
                  <a:pt x="612858" y="475013"/>
                </a:cubicBezTo>
                <a:cubicBezTo>
                  <a:pt x="596283" y="468797"/>
                  <a:pt x="581534" y="458453"/>
                  <a:pt x="565357" y="451263"/>
                </a:cubicBezTo>
                <a:cubicBezTo>
                  <a:pt x="507859" y="425709"/>
                  <a:pt x="513620" y="429422"/>
                  <a:pt x="458479" y="415637"/>
                </a:cubicBezTo>
                <a:cubicBezTo>
                  <a:pt x="434728" y="403762"/>
                  <a:pt x="409630" y="394267"/>
                  <a:pt x="387227" y="380011"/>
                </a:cubicBezTo>
                <a:cubicBezTo>
                  <a:pt x="346414" y="354039"/>
                  <a:pt x="316267" y="312814"/>
                  <a:pt x="268474" y="296883"/>
                </a:cubicBezTo>
                <a:cubicBezTo>
                  <a:pt x="241920" y="288032"/>
                  <a:pt x="212956" y="289610"/>
                  <a:pt x="185346" y="285008"/>
                </a:cubicBezTo>
                <a:cubicBezTo>
                  <a:pt x="165437" y="281690"/>
                  <a:pt x="145762" y="277091"/>
                  <a:pt x="125970" y="273133"/>
                </a:cubicBezTo>
                <a:cubicBezTo>
                  <a:pt x="110136" y="261258"/>
                  <a:pt x="92463" y="251502"/>
                  <a:pt x="78468" y="237507"/>
                </a:cubicBezTo>
                <a:cubicBezTo>
                  <a:pt x="31779" y="190818"/>
                  <a:pt x="51347" y="201934"/>
                  <a:pt x="30967" y="154380"/>
                </a:cubicBezTo>
                <a:cubicBezTo>
                  <a:pt x="23993" y="138108"/>
                  <a:pt x="15133" y="122712"/>
                  <a:pt x="7216" y="106878"/>
                </a:cubicBezTo>
                <a:cubicBezTo>
                  <a:pt x="15133" y="75211"/>
                  <a:pt x="0" y="22199"/>
                  <a:pt x="30967" y="11876"/>
                </a:cubicBezTo>
                <a:lnTo>
                  <a:pt x="66593" y="0"/>
                </a:lnTo>
              </a:path>
            </a:pathLst>
          </a:custGeom>
          <a:ln w="47625">
            <a:solidFill>
              <a:srgbClr val="FF0000">
                <a:alpha val="43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40" name="Picture 5"/>
          <p:cNvPicPr>
            <a:picLocks noChangeAspect="1" noChangeArrowheads="1"/>
          </p:cNvPicPr>
          <p:nvPr/>
        </p:nvPicPr>
        <p:blipFill>
          <a:blip r:embed="rId3" cstate="screen"/>
          <a:srcRect/>
          <a:stretch>
            <a:fillRect/>
          </a:stretch>
        </p:blipFill>
        <p:spPr bwMode="auto">
          <a:xfrm>
            <a:off x="609600" y="1143000"/>
            <a:ext cx="7810500" cy="165258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Port of Virginia's Response</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b="1" dirty="0" smtClean="0"/>
              <a:t>OPEN FOR BUSINESS – NOW!</a:t>
            </a:r>
          </a:p>
          <a:p>
            <a:pPr>
              <a:buNone/>
            </a:pPr>
            <a:endParaRPr lang="en-US" dirty="0" smtClean="0"/>
          </a:p>
          <a:p>
            <a:pPr lvl="1">
              <a:spcAft>
                <a:spcPts val="1200"/>
              </a:spcAft>
              <a:buFont typeface="Arial" pitchFamily="34" charset="0"/>
              <a:buChar char="•"/>
            </a:pPr>
            <a:r>
              <a:rPr lang="en-US" dirty="0" smtClean="0"/>
              <a:t>22 Suez/Post-</a:t>
            </a:r>
            <a:r>
              <a:rPr lang="en-US" dirty="0" err="1" smtClean="0"/>
              <a:t>Panamax</a:t>
            </a:r>
            <a:r>
              <a:rPr lang="en-US" dirty="0" smtClean="0"/>
              <a:t> Cranes</a:t>
            </a:r>
          </a:p>
          <a:p>
            <a:pPr lvl="1">
              <a:spcAft>
                <a:spcPts val="1200"/>
              </a:spcAft>
              <a:buFont typeface="Arial" pitchFamily="34" charset="0"/>
              <a:buChar char="•"/>
            </a:pPr>
            <a:r>
              <a:rPr lang="en-US" dirty="0" smtClean="0"/>
              <a:t>50’ - 55’ Channel</a:t>
            </a:r>
          </a:p>
          <a:p>
            <a:pPr lvl="1">
              <a:spcAft>
                <a:spcPts val="1200"/>
              </a:spcAft>
              <a:buFont typeface="Arial" pitchFamily="34" charset="0"/>
              <a:buChar char="•"/>
            </a:pPr>
            <a:r>
              <a:rPr lang="en-US" dirty="0" smtClean="0"/>
              <a:t>No Air Restrictions</a:t>
            </a:r>
          </a:p>
          <a:p>
            <a:pPr lvl="1">
              <a:spcAft>
                <a:spcPts val="1200"/>
              </a:spcAft>
              <a:buFont typeface="Arial" pitchFamily="34" charset="0"/>
              <a:buChar char="•"/>
            </a:pPr>
            <a:r>
              <a:rPr lang="en-US" dirty="0" smtClean="0"/>
              <a:t>2 World Class Rail Roads</a:t>
            </a:r>
          </a:p>
          <a:p>
            <a:pPr lvl="1">
              <a:spcAft>
                <a:spcPts val="1200"/>
              </a:spcAft>
              <a:buFont typeface="Arial" pitchFamily="34" charset="0"/>
              <a:buChar char="•"/>
            </a:pPr>
            <a:r>
              <a:rPr lang="en-US" dirty="0" smtClean="0"/>
              <a:t>$2B+ Infrastructure Investment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You Can Help?</a:t>
            </a:r>
            <a:endParaRPr lang="en-US" dirty="0"/>
          </a:p>
        </p:txBody>
      </p:sp>
      <p:sp>
        <p:nvSpPr>
          <p:cNvPr id="3" name="Content Placeholder 2"/>
          <p:cNvSpPr>
            <a:spLocks noGrp="1"/>
          </p:cNvSpPr>
          <p:nvPr>
            <p:ph idx="1"/>
          </p:nvPr>
        </p:nvSpPr>
        <p:spPr>
          <a:xfrm>
            <a:off x="304800" y="1219200"/>
            <a:ext cx="8382000" cy="4906963"/>
          </a:xfrm>
        </p:spPr>
        <p:txBody>
          <a:bodyPr/>
          <a:lstStyle/>
          <a:p>
            <a:pPr>
              <a:spcAft>
                <a:spcPts val="600"/>
              </a:spcAft>
              <a:buFont typeface="Arial" pitchFamily="34" charset="0"/>
              <a:buChar char="•"/>
            </a:pPr>
            <a:r>
              <a:rPr lang="en-US" dirty="0" smtClean="0"/>
              <a:t>Maintain </a:t>
            </a:r>
            <a:r>
              <a:rPr lang="en-US" b="1" dirty="0" smtClean="0"/>
              <a:t>unobstructed deep water </a:t>
            </a:r>
            <a:r>
              <a:rPr lang="en-US" dirty="0" smtClean="0"/>
              <a:t>channels &amp; approaches</a:t>
            </a:r>
          </a:p>
          <a:p>
            <a:pPr>
              <a:spcAft>
                <a:spcPts val="600"/>
              </a:spcAft>
              <a:buFont typeface="Arial" pitchFamily="34" charset="0"/>
              <a:buChar char="•"/>
            </a:pPr>
            <a:r>
              <a:rPr lang="en-US" b="1" dirty="0" smtClean="0"/>
              <a:t>Safe efficient passage </a:t>
            </a:r>
            <a:r>
              <a:rPr lang="en-US" dirty="0" smtClean="0"/>
              <a:t>on approaches in all but extreme weather conditions</a:t>
            </a:r>
          </a:p>
          <a:p>
            <a:pPr>
              <a:spcAft>
                <a:spcPts val="600"/>
              </a:spcAft>
              <a:buFont typeface="Arial" pitchFamily="34" charset="0"/>
              <a:buChar char="•"/>
            </a:pPr>
            <a:r>
              <a:rPr lang="en-US" dirty="0" smtClean="0"/>
              <a:t>Continued Data Collection &amp; Dissemination</a:t>
            </a:r>
          </a:p>
          <a:p>
            <a:pPr>
              <a:spcAft>
                <a:spcPts val="600"/>
              </a:spcAft>
              <a:buFont typeface="Arial" pitchFamily="34" charset="0"/>
              <a:buChar char="•"/>
            </a:pPr>
            <a:r>
              <a:rPr lang="en-US" dirty="0" smtClean="0"/>
              <a:t>Recognize the future of the Port and the Opportunities for Virginia &amp; the East Coast</a:t>
            </a:r>
          </a:p>
          <a:p>
            <a:pPr>
              <a:spcAft>
                <a:spcPts val="600"/>
              </a:spcAft>
              <a:buFont typeface="Arial" pitchFamily="34" charset="0"/>
              <a:buChar char="•"/>
            </a:pPr>
            <a:r>
              <a:rPr lang="en-US" dirty="0" smtClean="0"/>
              <a:t>Communication &amp; Education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77900" y="1524000"/>
            <a:ext cx="7188200" cy="1087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i="0" u="none" strike="noStrike" kern="1200" cap="none" spc="0" normalizeH="0" baseline="0" noProof="0" dirty="0" smtClean="0">
                <a:ln>
                  <a:noFill/>
                </a:ln>
                <a:solidFill>
                  <a:schemeClr val="accent5">
                    <a:lumMod val="75000"/>
                  </a:schemeClr>
                </a:solidFill>
                <a:effectLst/>
                <a:uLnTx/>
                <a:uFillTx/>
                <a:latin typeface="+mj-lt"/>
                <a:ea typeface="+mj-ea"/>
                <a:cs typeface="+mj-cs"/>
              </a:rPr>
              <a:t>Hydrographic</a:t>
            </a:r>
            <a:r>
              <a:rPr kumimoji="0" lang="en-US" sz="3600" i="0" u="none" strike="noStrike" kern="1200" cap="none" spc="0" normalizeH="0" noProof="0" dirty="0" smtClean="0">
                <a:ln>
                  <a:noFill/>
                </a:ln>
                <a:solidFill>
                  <a:schemeClr val="accent5">
                    <a:lumMod val="75000"/>
                  </a:schemeClr>
                </a:solidFill>
                <a:effectLst/>
                <a:uLnTx/>
                <a:uFillTx/>
                <a:latin typeface="+mj-lt"/>
                <a:ea typeface="+mj-ea"/>
                <a:cs typeface="+mj-cs"/>
              </a:rPr>
              <a:t> Services</a:t>
            </a:r>
            <a:br>
              <a:rPr kumimoji="0" lang="en-US" sz="3600" i="0" u="none" strike="noStrike" kern="1200" cap="none" spc="0" normalizeH="0" noProof="0" dirty="0" smtClean="0">
                <a:ln>
                  <a:noFill/>
                </a:ln>
                <a:solidFill>
                  <a:schemeClr val="accent5">
                    <a:lumMod val="75000"/>
                  </a:schemeClr>
                </a:solidFill>
                <a:effectLst/>
                <a:uLnTx/>
                <a:uFillTx/>
                <a:latin typeface="+mj-lt"/>
                <a:ea typeface="+mj-ea"/>
                <a:cs typeface="+mj-cs"/>
              </a:rPr>
            </a:br>
            <a:r>
              <a:rPr lang="en-US" sz="3600" dirty="0" smtClean="0">
                <a:solidFill>
                  <a:schemeClr val="accent5">
                    <a:lumMod val="75000"/>
                  </a:schemeClr>
                </a:solidFill>
                <a:latin typeface="+mj-lt"/>
                <a:ea typeface="+mj-ea"/>
                <a:cs typeface="+mj-cs"/>
              </a:rPr>
              <a:t>Review </a:t>
            </a:r>
            <a:r>
              <a:rPr kumimoji="0" lang="en-US" sz="3600" i="0" u="none" strike="noStrike" kern="1200" cap="none" spc="0" normalizeH="0" baseline="0" noProof="0" dirty="0" smtClean="0">
                <a:ln>
                  <a:noFill/>
                </a:ln>
                <a:solidFill>
                  <a:schemeClr val="accent5">
                    <a:lumMod val="75000"/>
                  </a:schemeClr>
                </a:solidFill>
                <a:effectLst/>
                <a:uLnTx/>
                <a:uFillTx/>
                <a:latin typeface="+mj-lt"/>
                <a:ea typeface="+mj-ea"/>
                <a:cs typeface="+mj-cs"/>
              </a:rPr>
              <a:t>Panel Norfolk</a:t>
            </a:r>
            <a:endParaRPr kumimoji="0" lang="en-US" sz="3600" i="0" u="none" strike="noStrike" kern="1200" cap="none" spc="0" normalizeH="0" baseline="0" noProof="0" dirty="0">
              <a:ln>
                <a:noFill/>
              </a:ln>
              <a:solidFill>
                <a:schemeClr val="accent5">
                  <a:lumMod val="75000"/>
                </a:schemeClr>
              </a:solidFill>
              <a:effectLst/>
              <a:uLnTx/>
              <a:uFillTx/>
              <a:latin typeface="+mj-lt"/>
              <a:ea typeface="+mj-ea"/>
              <a:cs typeface="+mj-cs"/>
            </a:endParaRPr>
          </a:p>
        </p:txBody>
      </p:sp>
      <p:sp>
        <p:nvSpPr>
          <p:cNvPr id="10" name="Rectangle 3"/>
          <p:cNvSpPr txBox="1">
            <a:spLocks noChangeArrowheads="1"/>
          </p:cNvSpPr>
          <p:nvPr/>
        </p:nvSpPr>
        <p:spPr>
          <a:xfrm>
            <a:off x="1143000" y="3733800"/>
            <a:ext cx="6858000" cy="1184275"/>
          </a:xfrm>
          <a:prstGeom prst="rect">
            <a:avLst/>
          </a:prstGeom>
        </p:spPr>
        <p:txBody>
          <a:bodyPr/>
          <a:lstStyle/>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Ms.</a:t>
            </a:r>
            <a:r>
              <a:rPr kumimoji="0" lang="en-US" sz="2200" b="1" i="0" u="none" strike="noStrike" kern="1200" cap="none" spc="0" normalizeH="0" noProof="0" dirty="0" smtClean="0">
                <a:ln>
                  <a:noFill/>
                </a:ln>
                <a:solidFill>
                  <a:schemeClr val="bg1"/>
                </a:solidFill>
                <a:effectLst/>
                <a:uLnTx/>
                <a:uFillTx/>
                <a:latin typeface="+mn-lt"/>
                <a:ea typeface="+mn-ea"/>
                <a:cs typeface="+mn-cs"/>
              </a:rPr>
              <a:t> Heather  Wood</a:t>
            </a:r>
            <a:endParaRPr kumimoji="0" lang="en-US" sz="2200" b="1"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Director, Environmental Affairs</a:t>
            </a: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Virginia Port Authority</a:t>
            </a:r>
            <a:br>
              <a:rPr kumimoji="0" lang="en-US" sz="2200" b="1" i="0" u="none" strike="noStrike" kern="1200" cap="none" spc="0" normalizeH="0" baseline="0" noProof="0" dirty="0" smtClean="0">
                <a:ln>
                  <a:noFill/>
                </a:ln>
                <a:solidFill>
                  <a:schemeClr val="bg1"/>
                </a:solidFill>
                <a:effectLst/>
                <a:uLnTx/>
                <a:uFillTx/>
                <a:latin typeface="+mn-lt"/>
                <a:ea typeface="+mn-ea"/>
                <a:cs typeface="+mn-cs"/>
              </a:rPr>
            </a:br>
            <a:endParaRPr kumimoji="0" lang="en-US" sz="2200" b="1"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base" latinLnBrk="0" hangingPunct="1">
              <a:lnSpc>
                <a:spcPct val="100000"/>
              </a:lnSpc>
              <a:spcBef>
                <a:spcPct val="0"/>
              </a:spcBef>
              <a:spcAft>
                <a:spcPct val="0"/>
              </a:spcAft>
              <a:buClrTx/>
              <a:buSzTx/>
              <a:tabLst/>
              <a:defRP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October</a:t>
            </a:r>
            <a:r>
              <a:rPr lang="en-US" sz="2200" b="1" dirty="0" smtClean="0">
                <a:solidFill>
                  <a:schemeClr val="bg1"/>
                </a:solidFill>
                <a:latin typeface="+mn-lt"/>
              </a:rPr>
              <a:t> 26</a:t>
            </a:r>
            <a:r>
              <a:rPr kumimoji="0" lang="en-US" sz="2200" b="1" i="0" u="none" strike="noStrike" kern="1200" cap="none" spc="0" normalizeH="0" baseline="0" noProof="0" dirty="0" smtClean="0">
                <a:ln>
                  <a:noFill/>
                </a:ln>
                <a:solidFill>
                  <a:schemeClr val="bg1"/>
                </a:solidFill>
                <a:effectLst/>
                <a:uLnTx/>
                <a:uFillTx/>
                <a:latin typeface="+mn-lt"/>
                <a:ea typeface="+mn-ea"/>
                <a:cs typeface="+mn-cs"/>
              </a:rPr>
              <a:t>, 2011</a:t>
            </a:r>
            <a:endParaRPr kumimoji="0" lang="en-US" sz="22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Top 10 U.S. Ports</a:t>
            </a:r>
            <a:endParaRPr lang="en-US" dirty="0"/>
          </a:p>
        </p:txBody>
      </p:sp>
      <p:graphicFrame>
        <p:nvGraphicFramePr>
          <p:cNvPr id="4" name="Content Placeholder 3"/>
          <p:cNvGraphicFramePr>
            <a:graphicFrameLocks noGrp="1"/>
          </p:cNvGraphicFramePr>
          <p:nvPr>
            <p:ph idx="1"/>
          </p:nvPr>
        </p:nvGraphicFramePr>
        <p:xfrm>
          <a:off x="342900" y="1219200"/>
          <a:ext cx="8458200" cy="4953003"/>
        </p:xfrm>
        <a:graphic>
          <a:graphicData uri="http://schemas.openxmlformats.org/drawingml/2006/table">
            <a:tbl>
              <a:tblPr firstRow="1" bandRow="1">
                <a:tableStyleId>{5C22544A-7EE6-4342-B048-85BDC9FD1C3A}</a:tableStyleId>
              </a:tblPr>
              <a:tblGrid>
                <a:gridCol w="762000"/>
                <a:gridCol w="3048000"/>
                <a:gridCol w="1905000"/>
                <a:gridCol w="2743200"/>
              </a:tblGrid>
              <a:tr h="450273">
                <a:tc>
                  <a:txBody>
                    <a:bodyPr/>
                    <a:lstStyle/>
                    <a:p>
                      <a:pPr algn="l" fontAlgn="ctr"/>
                      <a:r>
                        <a:rPr lang="en-US" sz="2400" b="1" i="0" u="none" strike="noStrike" dirty="0">
                          <a:solidFill>
                            <a:schemeClr val="bg1"/>
                          </a:solidFill>
                          <a:latin typeface="Calibri"/>
                        </a:rPr>
                        <a:t> Rank</a:t>
                      </a:r>
                    </a:p>
                  </a:txBody>
                  <a:tcPr marL="9525" marR="9525" marT="9525" marB="0" anchor="ctr"/>
                </a:tc>
                <a:tc>
                  <a:txBody>
                    <a:bodyPr/>
                    <a:lstStyle/>
                    <a:p>
                      <a:pPr algn="l" fontAlgn="ctr"/>
                      <a:r>
                        <a:rPr lang="en-US" sz="2400" b="1" i="0" u="none" strike="noStrike" dirty="0" smtClean="0">
                          <a:solidFill>
                            <a:schemeClr val="bg1"/>
                          </a:solidFill>
                          <a:latin typeface="Calibri"/>
                        </a:rPr>
                        <a:t>Port</a:t>
                      </a:r>
                      <a:endParaRPr lang="en-US" sz="2400" b="1" i="0" u="none" strike="noStrike" dirty="0">
                        <a:solidFill>
                          <a:schemeClr val="bg1"/>
                        </a:solidFill>
                        <a:latin typeface="Calibri"/>
                      </a:endParaRPr>
                    </a:p>
                  </a:txBody>
                  <a:tcPr marL="9525" marR="9525" marT="9525" marB="0" anchor="ctr"/>
                </a:tc>
                <a:tc>
                  <a:txBody>
                    <a:bodyPr/>
                    <a:lstStyle/>
                    <a:p>
                      <a:pPr algn="ctr" fontAlgn="ctr"/>
                      <a:r>
                        <a:rPr lang="en-US" sz="2400" b="1" i="0" u="none" strike="noStrike" dirty="0">
                          <a:solidFill>
                            <a:schemeClr val="bg1"/>
                          </a:solidFill>
                          <a:latin typeface="Calibri"/>
                        </a:rPr>
                        <a:t>TEUs </a:t>
                      </a:r>
                    </a:p>
                  </a:txBody>
                  <a:tcPr marL="9525" marR="9525" marT="9525" marB="0" anchor="ctr"/>
                </a:tc>
                <a:tc>
                  <a:txBody>
                    <a:bodyPr/>
                    <a:lstStyle/>
                    <a:p>
                      <a:pPr algn="ctr" fontAlgn="b"/>
                      <a:r>
                        <a:rPr lang="en-US" sz="2400" b="1" i="0" u="none" strike="noStrike" dirty="0">
                          <a:solidFill>
                            <a:schemeClr val="bg1"/>
                          </a:solidFill>
                          <a:latin typeface="Calibri"/>
                        </a:rPr>
                        <a:t>U.S. Market Share</a:t>
                      </a:r>
                    </a:p>
                  </a:txBody>
                  <a:tcPr marL="9525" marR="9525" marT="9525" marB="0" anchor="b"/>
                </a:tc>
              </a:tr>
              <a:tr h="450273">
                <a:tc>
                  <a:txBody>
                    <a:bodyPr/>
                    <a:lstStyle/>
                    <a:p>
                      <a:pPr algn="l" fontAlgn="b"/>
                      <a:r>
                        <a:rPr lang="en-US" sz="2400" b="0" i="0" u="none" strike="noStrike" dirty="0">
                          <a:solidFill>
                            <a:srgbClr val="000000"/>
                          </a:solidFill>
                          <a:latin typeface="Calibri"/>
                        </a:rPr>
                        <a:t>1</a:t>
                      </a:r>
                    </a:p>
                  </a:txBody>
                  <a:tcPr marL="9525" marR="9525" marT="9525" marB="0" anchor="b"/>
                </a:tc>
                <a:tc>
                  <a:txBody>
                    <a:bodyPr/>
                    <a:lstStyle/>
                    <a:p>
                      <a:pPr algn="l" fontAlgn="b"/>
                      <a:r>
                        <a:rPr lang="en-US" sz="2400" b="0" i="0" u="none" strike="noStrike" dirty="0">
                          <a:solidFill>
                            <a:srgbClr val="000000"/>
                          </a:solidFill>
                          <a:latin typeface="Calibri"/>
                        </a:rPr>
                        <a:t>Los Angeles</a:t>
                      </a:r>
                    </a:p>
                  </a:txBody>
                  <a:tcPr marL="9525" marR="9525" marT="9525" marB="0" anchor="b"/>
                </a:tc>
                <a:tc>
                  <a:txBody>
                    <a:bodyPr/>
                    <a:lstStyle/>
                    <a:p>
                      <a:pPr algn="r" fontAlgn="b"/>
                      <a:r>
                        <a:rPr lang="en-US" sz="2400" b="0" i="0" u="none" strike="noStrike" dirty="0">
                          <a:solidFill>
                            <a:srgbClr val="000000"/>
                          </a:solidFill>
                          <a:latin typeface="Calibri"/>
                        </a:rPr>
                        <a:t>7,831,902</a:t>
                      </a:r>
                    </a:p>
                  </a:txBody>
                  <a:tcPr marL="9525" marR="9525" marT="9525" marB="0" anchor="b"/>
                </a:tc>
                <a:tc>
                  <a:txBody>
                    <a:bodyPr/>
                    <a:lstStyle/>
                    <a:p>
                      <a:pPr algn="ctr" fontAlgn="b"/>
                      <a:r>
                        <a:rPr lang="en-US" sz="2400" b="0" i="0" u="none" strike="noStrike">
                          <a:solidFill>
                            <a:srgbClr val="000000"/>
                          </a:solidFill>
                          <a:latin typeface="Calibri"/>
                        </a:rPr>
                        <a:t>20%</a:t>
                      </a:r>
                    </a:p>
                  </a:txBody>
                  <a:tcPr marL="9525" marR="9525" marT="9525" marB="0" anchor="b"/>
                </a:tc>
              </a:tr>
              <a:tr h="450273">
                <a:tc>
                  <a:txBody>
                    <a:bodyPr/>
                    <a:lstStyle/>
                    <a:p>
                      <a:pPr algn="l" fontAlgn="b"/>
                      <a:r>
                        <a:rPr lang="en-US" sz="2400" b="0" i="0" u="none" strike="noStrike" dirty="0">
                          <a:solidFill>
                            <a:srgbClr val="000000"/>
                          </a:solidFill>
                          <a:latin typeface="Calibri"/>
                        </a:rPr>
                        <a:t>2</a:t>
                      </a:r>
                    </a:p>
                  </a:txBody>
                  <a:tcPr marL="9525" marR="9525" marT="9525" marB="0" anchor="b"/>
                </a:tc>
                <a:tc>
                  <a:txBody>
                    <a:bodyPr/>
                    <a:lstStyle/>
                    <a:p>
                      <a:pPr algn="l" fontAlgn="b"/>
                      <a:r>
                        <a:rPr lang="en-US" sz="2400" b="0" i="0" u="none" strike="noStrike">
                          <a:solidFill>
                            <a:srgbClr val="000000"/>
                          </a:solidFill>
                          <a:latin typeface="Calibri"/>
                        </a:rPr>
                        <a:t>Long Beach</a:t>
                      </a:r>
                    </a:p>
                  </a:txBody>
                  <a:tcPr marL="9525" marR="9525" marT="9525" marB="0" anchor="b"/>
                </a:tc>
                <a:tc>
                  <a:txBody>
                    <a:bodyPr/>
                    <a:lstStyle/>
                    <a:p>
                      <a:pPr algn="r" fontAlgn="b"/>
                      <a:r>
                        <a:rPr lang="en-US" sz="2400" b="0" i="0" u="none" strike="noStrike" dirty="0">
                          <a:solidFill>
                            <a:srgbClr val="000000"/>
                          </a:solidFill>
                          <a:latin typeface="Calibri"/>
                        </a:rPr>
                        <a:t>6,263,499</a:t>
                      </a:r>
                    </a:p>
                  </a:txBody>
                  <a:tcPr marL="9525" marR="9525" marT="9525" marB="0" anchor="b"/>
                </a:tc>
                <a:tc>
                  <a:txBody>
                    <a:bodyPr/>
                    <a:lstStyle/>
                    <a:p>
                      <a:pPr algn="ctr" fontAlgn="b"/>
                      <a:r>
                        <a:rPr lang="en-US" sz="2400" b="0" i="0" u="none" strike="noStrike" dirty="0">
                          <a:solidFill>
                            <a:srgbClr val="000000"/>
                          </a:solidFill>
                          <a:latin typeface="Calibri"/>
                        </a:rPr>
                        <a:t>16%</a:t>
                      </a:r>
                    </a:p>
                  </a:txBody>
                  <a:tcPr marL="9525" marR="9525" marT="9525" marB="0" anchor="b"/>
                </a:tc>
              </a:tr>
              <a:tr h="450273">
                <a:tc>
                  <a:txBody>
                    <a:bodyPr/>
                    <a:lstStyle/>
                    <a:p>
                      <a:pPr algn="l" fontAlgn="b"/>
                      <a:r>
                        <a:rPr lang="en-US" sz="2400" b="0" i="0" u="none" strike="noStrike" dirty="0">
                          <a:solidFill>
                            <a:srgbClr val="000000"/>
                          </a:solidFill>
                          <a:latin typeface="Calibri"/>
                        </a:rPr>
                        <a:t>3</a:t>
                      </a:r>
                    </a:p>
                  </a:txBody>
                  <a:tcPr marL="9525" marR="9525" marT="9525" marB="0" anchor="b"/>
                </a:tc>
                <a:tc>
                  <a:txBody>
                    <a:bodyPr/>
                    <a:lstStyle/>
                    <a:p>
                      <a:pPr algn="l" fontAlgn="b"/>
                      <a:r>
                        <a:rPr lang="en-US" sz="2400" b="0" i="0" u="none" strike="noStrike">
                          <a:solidFill>
                            <a:srgbClr val="000000"/>
                          </a:solidFill>
                          <a:latin typeface="Calibri"/>
                        </a:rPr>
                        <a:t>New York/New Jersey</a:t>
                      </a:r>
                    </a:p>
                  </a:txBody>
                  <a:tcPr marL="9525" marR="9525" marT="9525" marB="0" anchor="b"/>
                </a:tc>
                <a:tc>
                  <a:txBody>
                    <a:bodyPr/>
                    <a:lstStyle/>
                    <a:p>
                      <a:pPr algn="r" fontAlgn="b"/>
                      <a:r>
                        <a:rPr lang="en-US" sz="2400" b="0" i="0" u="none" strike="noStrike">
                          <a:solidFill>
                            <a:srgbClr val="000000"/>
                          </a:solidFill>
                          <a:latin typeface="Calibri"/>
                        </a:rPr>
                        <a:t>5,292,025</a:t>
                      </a:r>
                    </a:p>
                  </a:txBody>
                  <a:tcPr marL="9525" marR="9525" marT="9525" marB="0" anchor="b"/>
                </a:tc>
                <a:tc>
                  <a:txBody>
                    <a:bodyPr/>
                    <a:lstStyle/>
                    <a:p>
                      <a:pPr algn="ctr" fontAlgn="b"/>
                      <a:r>
                        <a:rPr lang="en-US" sz="2400" b="0" i="0" u="none" strike="noStrike" dirty="0">
                          <a:solidFill>
                            <a:srgbClr val="000000"/>
                          </a:solidFill>
                          <a:latin typeface="Calibri"/>
                        </a:rPr>
                        <a:t>14%</a:t>
                      </a:r>
                    </a:p>
                  </a:txBody>
                  <a:tcPr marL="9525" marR="9525" marT="9525" marB="0" anchor="b"/>
                </a:tc>
              </a:tr>
              <a:tr h="450273">
                <a:tc>
                  <a:txBody>
                    <a:bodyPr/>
                    <a:lstStyle/>
                    <a:p>
                      <a:pPr algn="l" fontAlgn="b"/>
                      <a:r>
                        <a:rPr lang="en-US" sz="2400" b="0" i="0" u="none" strike="noStrike" dirty="0">
                          <a:solidFill>
                            <a:srgbClr val="000000"/>
                          </a:solidFill>
                          <a:latin typeface="Calibri"/>
                        </a:rPr>
                        <a:t>4</a:t>
                      </a:r>
                    </a:p>
                  </a:txBody>
                  <a:tcPr marL="9525" marR="9525" marT="9525" marB="0" anchor="b"/>
                </a:tc>
                <a:tc>
                  <a:txBody>
                    <a:bodyPr/>
                    <a:lstStyle/>
                    <a:p>
                      <a:pPr algn="l" fontAlgn="b"/>
                      <a:r>
                        <a:rPr lang="en-US" sz="2400" b="0" i="0" u="none" strike="noStrike" dirty="0">
                          <a:solidFill>
                            <a:srgbClr val="000000"/>
                          </a:solidFill>
                          <a:latin typeface="Calibri"/>
                        </a:rPr>
                        <a:t>Savannah</a:t>
                      </a:r>
                    </a:p>
                  </a:txBody>
                  <a:tcPr marL="9525" marR="9525" marT="9525" marB="0" anchor="b"/>
                </a:tc>
                <a:tc>
                  <a:txBody>
                    <a:bodyPr/>
                    <a:lstStyle/>
                    <a:p>
                      <a:pPr algn="r" fontAlgn="b"/>
                      <a:r>
                        <a:rPr lang="en-US" sz="2400" b="0" i="0" u="none" strike="noStrike">
                          <a:solidFill>
                            <a:srgbClr val="000000"/>
                          </a:solidFill>
                          <a:latin typeface="Calibri"/>
                        </a:rPr>
                        <a:t>2,825,179</a:t>
                      </a:r>
                    </a:p>
                  </a:txBody>
                  <a:tcPr marL="9525" marR="9525" marT="9525" marB="0" anchor="b"/>
                </a:tc>
                <a:tc>
                  <a:txBody>
                    <a:bodyPr/>
                    <a:lstStyle/>
                    <a:p>
                      <a:pPr algn="ctr" fontAlgn="b"/>
                      <a:r>
                        <a:rPr lang="en-US" sz="2400" b="0" i="0" u="none" strike="noStrike" dirty="0">
                          <a:solidFill>
                            <a:srgbClr val="000000"/>
                          </a:solidFill>
                          <a:latin typeface="Calibri"/>
                        </a:rPr>
                        <a:t>7%</a:t>
                      </a:r>
                    </a:p>
                  </a:txBody>
                  <a:tcPr marL="9525" marR="9525" marT="9525" marB="0" anchor="b"/>
                </a:tc>
              </a:tr>
              <a:tr h="450273">
                <a:tc>
                  <a:txBody>
                    <a:bodyPr/>
                    <a:lstStyle/>
                    <a:p>
                      <a:pPr algn="l" fontAlgn="b"/>
                      <a:r>
                        <a:rPr lang="en-US" sz="2400" b="0" i="0" u="none" strike="noStrike" dirty="0">
                          <a:solidFill>
                            <a:srgbClr val="000000"/>
                          </a:solidFill>
                          <a:latin typeface="Calibri"/>
                        </a:rPr>
                        <a:t>5</a:t>
                      </a:r>
                    </a:p>
                  </a:txBody>
                  <a:tcPr marL="9525" marR="9525" marT="9525" marB="0" anchor="b"/>
                </a:tc>
                <a:tc>
                  <a:txBody>
                    <a:bodyPr/>
                    <a:lstStyle/>
                    <a:p>
                      <a:pPr algn="l" fontAlgn="b"/>
                      <a:r>
                        <a:rPr lang="en-US" sz="2400" b="0" i="0" u="none" strike="noStrike">
                          <a:solidFill>
                            <a:srgbClr val="000000"/>
                          </a:solidFill>
                          <a:latin typeface="Calibri"/>
                        </a:rPr>
                        <a:t>Oakland</a:t>
                      </a:r>
                    </a:p>
                  </a:txBody>
                  <a:tcPr marL="9525" marR="9525" marT="9525" marB="0" anchor="b"/>
                </a:tc>
                <a:tc>
                  <a:txBody>
                    <a:bodyPr/>
                    <a:lstStyle/>
                    <a:p>
                      <a:pPr algn="r" fontAlgn="b"/>
                      <a:r>
                        <a:rPr lang="en-US" sz="2400" b="0" i="0" u="none" strike="noStrike">
                          <a:solidFill>
                            <a:srgbClr val="000000"/>
                          </a:solidFill>
                          <a:latin typeface="Calibri"/>
                        </a:rPr>
                        <a:t>2,330,214</a:t>
                      </a:r>
                    </a:p>
                  </a:txBody>
                  <a:tcPr marL="9525" marR="9525" marT="9525" marB="0" anchor="b"/>
                </a:tc>
                <a:tc>
                  <a:txBody>
                    <a:bodyPr/>
                    <a:lstStyle/>
                    <a:p>
                      <a:pPr algn="ctr" fontAlgn="b"/>
                      <a:r>
                        <a:rPr lang="en-US" sz="2400" b="0" i="0" u="none" strike="noStrike" dirty="0">
                          <a:solidFill>
                            <a:srgbClr val="000000"/>
                          </a:solidFill>
                          <a:latin typeface="Calibri"/>
                        </a:rPr>
                        <a:t>6%</a:t>
                      </a:r>
                    </a:p>
                  </a:txBody>
                  <a:tcPr marL="9525" marR="9525" marT="9525" marB="0" anchor="b"/>
                </a:tc>
              </a:tr>
              <a:tr h="450273">
                <a:tc>
                  <a:txBody>
                    <a:bodyPr/>
                    <a:lstStyle/>
                    <a:p>
                      <a:pPr algn="l" fontAlgn="b"/>
                      <a:r>
                        <a:rPr lang="en-US" sz="2400" b="0" i="0" u="none" strike="noStrike" dirty="0">
                          <a:solidFill>
                            <a:srgbClr val="000000"/>
                          </a:solidFill>
                          <a:latin typeface="Calibri"/>
                        </a:rPr>
                        <a:t>6</a:t>
                      </a:r>
                    </a:p>
                  </a:txBody>
                  <a:tcPr marL="9525" marR="9525" marT="9525" marB="0" anchor="b"/>
                </a:tc>
                <a:tc>
                  <a:txBody>
                    <a:bodyPr/>
                    <a:lstStyle/>
                    <a:p>
                      <a:pPr algn="l" fontAlgn="b"/>
                      <a:r>
                        <a:rPr lang="en-US" sz="2400" b="0" i="0" u="none" strike="noStrike">
                          <a:solidFill>
                            <a:srgbClr val="000000"/>
                          </a:solidFill>
                          <a:latin typeface="Calibri"/>
                        </a:rPr>
                        <a:t>Seattle</a:t>
                      </a:r>
                    </a:p>
                  </a:txBody>
                  <a:tcPr marL="9525" marR="9525" marT="9525" marB="0" anchor="b"/>
                </a:tc>
                <a:tc>
                  <a:txBody>
                    <a:bodyPr/>
                    <a:lstStyle/>
                    <a:p>
                      <a:pPr algn="r" fontAlgn="b"/>
                      <a:r>
                        <a:rPr lang="en-US" sz="2400" b="0" i="0" u="none" strike="noStrike">
                          <a:solidFill>
                            <a:srgbClr val="000000"/>
                          </a:solidFill>
                          <a:latin typeface="Calibri"/>
                        </a:rPr>
                        <a:t>2,139,577</a:t>
                      </a:r>
                    </a:p>
                  </a:txBody>
                  <a:tcPr marL="9525" marR="9525" marT="9525" marB="0" anchor="b"/>
                </a:tc>
                <a:tc>
                  <a:txBody>
                    <a:bodyPr/>
                    <a:lstStyle/>
                    <a:p>
                      <a:pPr algn="ctr" fontAlgn="b"/>
                      <a:r>
                        <a:rPr lang="en-US" sz="2400" b="0" i="0" u="none" strike="noStrike" dirty="0">
                          <a:solidFill>
                            <a:srgbClr val="000000"/>
                          </a:solidFill>
                          <a:latin typeface="Calibri"/>
                        </a:rPr>
                        <a:t>6%</a:t>
                      </a:r>
                    </a:p>
                  </a:txBody>
                  <a:tcPr marL="9525" marR="9525" marT="9525" marB="0" anchor="b"/>
                </a:tc>
              </a:tr>
              <a:tr h="450273">
                <a:tc>
                  <a:txBody>
                    <a:bodyPr/>
                    <a:lstStyle/>
                    <a:p>
                      <a:pPr algn="l" fontAlgn="b"/>
                      <a:r>
                        <a:rPr lang="en-US" sz="2400" b="1" i="0" u="none" strike="noStrike" dirty="0">
                          <a:solidFill>
                            <a:srgbClr val="000000"/>
                          </a:solidFill>
                          <a:latin typeface="Calibri"/>
                        </a:rPr>
                        <a:t>7</a:t>
                      </a:r>
                    </a:p>
                  </a:txBody>
                  <a:tcPr marL="9525" marR="9525" marT="9525" marB="0" anchor="b">
                    <a:solidFill>
                      <a:srgbClr val="FFFF00"/>
                    </a:solidFill>
                  </a:tcPr>
                </a:tc>
                <a:tc>
                  <a:txBody>
                    <a:bodyPr/>
                    <a:lstStyle/>
                    <a:p>
                      <a:pPr algn="l" fontAlgn="b"/>
                      <a:r>
                        <a:rPr lang="en-US" sz="2400" b="1" i="0" u="none" strike="noStrike">
                          <a:solidFill>
                            <a:srgbClr val="000000"/>
                          </a:solidFill>
                          <a:latin typeface="Calibri"/>
                        </a:rPr>
                        <a:t>The Port of Virginia</a:t>
                      </a:r>
                    </a:p>
                  </a:txBody>
                  <a:tcPr marL="9525" marR="9525" marT="9525" marB="0" anchor="b">
                    <a:solidFill>
                      <a:srgbClr val="FFFF00"/>
                    </a:solidFill>
                  </a:tcPr>
                </a:tc>
                <a:tc>
                  <a:txBody>
                    <a:bodyPr/>
                    <a:lstStyle/>
                    <a:p>
                      <a:pPr algn="r" fontAlgn="b"/>
                      <a:r>
                        <a:rPr lang="en-US" sz="2400" b="1" i="0" u="none" strike="noStrike">
                          <a:solidFill>
                            <a:srgbClr val="000000"/>
                          </a:solidFill>
                          <a:latin typeface="Calibri"/>
                        </a:rPr>
                        <a:t>1,895,018</a:t>
                      </a:r>
                    </a:p>
                  </a:txBody>
                  <a:tcPr marL="9525" marR="9525" marT="9525" marB="0" anchor="b">
                    <a:solidFill>
                      <a:srgbClr val="FFFF00"/>
                    </a:solidFill>
                  </a:tcPr>
                </a:tc>
                <a:tc>
                  <a:txBody>
                    <a:bodyPr/>
                    <a:lstStyle/>
                    <a:p>
                      <a:pPr algn="ctr" fontAlgn="b"/>
                      <a:r>
                        <a:rPr lang="en-US" sz="2400" b="1" i="0" u="none" strike="noStrike" dirty="0">
                          <a:solidFill>
                            <a:srgbClr val="000000"/>
                          </a:solidFill>
                          <a:latin typeface="Calibri"/>
                        </a:rPr>
                        <a:t>5%</a:t>
                      </a:r>
                    </a:p>
                  </a:txBody>
                  <a:tcPr marL="9525" marR="9525" marT="9525" marB="0" anchor="b">
                    <a:solidFill>
                      <a:srgbClr val="FFFF00"/>
                    </a:solidFill>
                  </a:tcPr>
                </a:tc>
              </a:tr>
              <a:tr h="450273">
                <a:tc>
                  <a:txBody>
                    <a:bodyPr/>
                    <a:lstStyle/>
                    <a:p>
                      <a:pPr algn="l" fontAlgn="b"/>
                      <a:r>
                        <a:rPr lang="en-US" sz="2400" b="0" i="0" u="none" strike="noStrike" dirty="0">
                          <a:solidFill>
                            <a:srgbClr val="000000"/>
                          </a:solidFill>
                          <a:latin typeface="Calibri"/>
                        </a:rPr>
                        <a:t>8</a:t>
                      </a:r>
                    </a:p>
                  </a:txBody>
                  <a:tcPr marL="9525" marR="9525" marT="9525" marB="0" anchor="b"/>
                </a:tc>
                <a:tc>
                  <a:txBody>
                    <a:bodyPr/>
                    <a:lstStyle/>
                    <a:p>
                      <a:pPr algn="l" fontAlgn="b"/>
                      <a:r>
                        <a:rPr lang="en-US" sz="2400" b="0" i="0" u="none" strike="noStrike">
                          <a:solidFill>
                            <a:srgbClr val="000000"/>
                          </a:solidFill>
                          <a:latin typeface="Calibri"/>
                        </a:rPr>
                        <a:t>Houston</a:t>
                      </a:r>
                    </a:p>
                  </a:txBody>
                  <a:tcPr marL="9525" marR="9525" marT="9525" marB="0" anchor="b"/>
                </a:tc>
                <a:tc>
                  <a:txBody>
                    <a:bodyPr/>
                    <a:lstStyle/>
                    <a:p>
                      <a:pPr algn="r" fontAlgn="b"/>
                      <a:r>
                        <a:rPr lang="en-US" sz="2400" b="0" i="0" u="none" strike="noStrike">
                          <a:solidFill>
                            <a:srgbClr val="000000"/>
                          </a:solidFill>
                          <a:latin typeface="Calibri"/>
                        </a:rPr>
                        <a:t>1,812,268</a:t>
                      </a:r>
                    </a:p>
                  </a:txBody>
                  <a:tcPr marL="9525" marR="9525" marT="9525" marB="0" anchor="b"/>
                </a:tc>
                <a:tc>
                  <a:txBody>
                    <a:bodyPr/>
                    <a:lstStyle/>
                    <a:p>
                      <a:pPr algn="ctr" fontAlgn="b"/>
                      <a:r>
                        <a:rPr lang="en-US" sz="2400" b="0" i="0" u="none" strike="noStrike" dirty="0">
                          <a:solidFill>
                            <a:srgbClr val="000000"/>
                          </a:solidFill>
                          <a:latin typeface="Calibri"/>
                        </a:rPr>
                        <a:t>5%</a:t>
                      </a:r>
                    </a:p>
                  </a:txBody>
                  <a:tcPr marL="9525" marR="9525" marT="9525" marB="0" anchor="b"/>
                </a:tc>
              </a:tr>
              <a:tr h="450273">
                <a:tc>
                  <a:txBody>
                    <a:bodyPr/>
                    <a:lstStyle/>
                    <a:p>
                      <a:pPr algn="l" fontAlgn="b"/>
                      <a:r>
                        <a:rPr lang="en-US" sz="2400" b="0" i="0" u="none" strike="noStrike" dirty="0">
                          <a:solidFill>
                            <a:srgbClr val="000000"/>
                          </a:solidFill>
                          <a:latin typeface="Calibri"/>
                        </a:rPr>
                        <a:t>9</a:t>
                      </a:r>
                    </a:p>
                  </a:txBody>
                  <a:tcPr marL="9525" marR="9525" marT="9525" marB="0" anchor="b"/>
                </a:tc>
                <a:tc>
                  <a:txBody>
                    <a:bodyPr/>
                    <a:lstStyle/>
                    <a:p>
                      <a:pPr algn="l" fontAlgn="b"/>
                      <a:r>
                        <a:rPr lang="en-US" sz="2400" b="0" i="0" u="none" strike="noStrike">
                          <a:solidFill>
                            <a:srgbClr val="000000"/>
                          </a:solidFill>
                          <a:latin typeface="Calibri"/>
                        </a:rPr>
                        <a:t>Tacoma</a:t>
                      </a:r>
                    </a:p>
                  </a:txBody>
                  <a:tcPr marL="9525" marR="9525" marT="9525" marB="0" anchor="b"/>
                </a:tc>
                <a:tc>
                  <a:txBody>
                    <a:bodyPr/>
                    <a:lstStyle/>
                    <a:p>
                      <a:pPr algn="r" fontAlgn="b"/>
                      <a:r>
                        <a:rPr lang="en-US" sz="2400" b="0" i="0" u="none" strike="noStrike">
                          <a:solidFill>
                            <a:srgbClr val="000000"/>
                          </a:solidFill>
                          <a:latin typeface="Calibri"/>
                        </a:rPr>
                        <a:t>1,455,466</a:t>
                      </a:r>
                    </a:p>
                  </a:txBody>
                  <a:tcPr marL="9525" marR="9525" marT="9525" marB="0" anchor="b"/>
                </a:tc>
                <a:tc>
                  <a:txBody>
                    <a:bodyPr/>
                    <a:lstStyle/>
                    <a:p>
                      <a:pPr algn="ctr" fontAlgn="b"/>
                      <a:r>
                        <a:rPr lang="en-US" sz="2400" b="0" i="0" u="none" strike="noStrike" dirty="0">
                          <a:solidFill>
                            <a:srgbClr val="000000"/>
                          </a:solidFill>
                          <a:latin typeface="Calibri"/>
                        </a:rPr>
                        <a:t>4%</a:t>
                      </a:r>
                    </a:p>
                  </a:txBody>
                  <a:tcPr marL="9525" marR="9525" marT="9525" marB="0" anchor="b"/>
                </a:tc>
              </a:tr>
              <a:tr h="450273">
                <a:tc>
                  <a:txBody>
                    <a:bodyPr/>
                    <a:lstStyle/>
                    <a:p>
                      <a:pPr algn="l" fontAlgn="b"/>
                      <a:r>
                        <a:rPr lang="en-US" sz="2400" b="0" i="0" u="none" strike="noStrike" dirty="0">
                          <a:solidFill>
                            <a:srgbClr val="000000"/>
                          </a:solidFill>
                          <a:latin typeface="Calibri"/>
                        </a:rPr>
                        <a:t>10</a:t>
                      </a:r>
                    </a:p>
                  </a:txBody>
                  <a:tcPr marL="9525" marR="9525" marT="9525" marB="0" anchor="b"/>
                </a:tc>
                <a:tc>
                  <a:txBody>
                    <a:bodyPr/>
                    <a:lstStyle/>
                    <a:p>
                      <a:pPr algn="l" fontAlgn="b"/>
                      <a:r>
                        <a:rPr lang="en-US" sz="2400" b="0" i="0" u="none" strike="noStrike">
                          <a:solidFill>
                            <a:srgbClr val="000000"/>
                          </a:solidFill>
                          <a:latin typeface="Calibri"/>
                        </a:rPr>
                        <a:t>Charleston</a:t>
                      </a:r>
                    </a:p>
                  </a:txBody>
                  <a:tcPr marL="9525" marR="9525" marT="9525" marB="0" anchor="b"/>
                </a:tc>
                <a:tc>
                  <a:txBody>
                    <a:bodyPr/>
                    <a:lstStyle/>
                    <a:p>
                      <a:pPr algn="r" fontAlgn="b"/>
                      <a:r>
                        <a:rPr lang="en-US" sz="2400" b="0" i="0" u="none" strike="noStrike">
                          <a:solidFill>
                            <a:srgbClr val="000000"/>
                          </a:solidFill>
                          <a:latin typeface="Calibri"/>
                        </a:rPr>
                        <a:t>1,364,504</a:t>
                      </a:r>
                    </a:p>
                  </a:txBody>
                  <a:tcPr marL="9525" marR="9525" marT="9525" marB="0" anchor="b"/>
                </a:tc>
                <a:tc>
                  <a:txBody>
                    <a:bodyPr/>
                    <a:lstStyle/>
                    <a:p>
                      <a:pPr algn="ctr" fontAlgn="b"/>
                      <a:r>
                        <a:rPr lang="en-US" sz="2400" b="0" i="0" u="none" strike="noStrike" dirty="0">
                          <a:solidFill>
                            <a:srgbClr val="000000"/>
                          </a:solidFill>
                          <a:latin typeface="Calibri"/>
                        </a:rPr>
                        <a:t>4%</a:t>
                      </a:r>
                    </a:p>
                  </a:txBody>
                  <a:tcPr marL="9525" marR="9525" marT="9525" marB="0" anchor="b"/>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162800" cy="914400"/>
          </a:xfrm>
        </p:spPr>
        <p:txBody>
          <a:bodyPr/>
          <a:lstStyle/>
          <a:p>
            <a:r>
              <a:rPr lang="en-US" sz="3400" dirty="0" smtClean="0"/>
              <a:t>2010 Top 10 U.S. East Coast Ports</a:t>
            </a:r>
            <a:endParaRPr lang="en-US" sz="3400" dirty="0"/>
          </a:p>
        </p:txBody>
      </p:sp>
      <p:graphicFrame>
        <p:nvGraphicFramePr>
          <p:cNvPr id="4" name="Content Placeholder 3"/>
          <p:cNvGraphicFramePr>
            <a:graphicFrameLocks noGrp="1"/>
          </p:cNvGraphicFramePr>
          <p:nvPr>
            <p:ph idx="1"/>
          </p:nvPr>
        </p:nvGraphicFramePr>
        <p:xfrm>
          <a:off x="457200" y="1143005"/>
          <a:ext cx="8229600" cy="5037125"/>
        </p:xfrm>
        <a:graphic>
          <a:graphicData uri="http://schemas.openxmlformats.org/drawingml/2006/table">
            <a:tbl>
              <a:tblPr firstRow="1" bandRow="1">
                <a:tableStyleId>{5C22544A-7EE6-4342-B048-85BDC9FD1C3A}</a:tableStyleId>
              </a:tblPr>
              <a:tblGrid>
                <a:gridCol w="762000"/>
                <a:gridCol w="3352800"/>
                <a:gridCol w="2057400"/>
                <a:gridCol w="2057400"/>
              </a:tblGrid>
              <a:tr h="717240">
                <a:tc>
                  <a:txBody>
                    <a:bodyPr/>
                    <a:lstStyle/>
                    <a:p>
                      <a:pPr algn="l" fontAlgn="ctr"/>
                      <a:r>
                        <a:rPr lang="en-US" sz="2400" b="1" i="0" u="none" strike="noStrike" dirty="0">
                          <a:solidFill>
                            <a:schemeClr val="bg1"/>
                          </a:solidFill>
                          <a:latin typeface="Calibri"/>
                        </a:rPr>
                        <a:t> Rank</a:t>
                      </a:r>
                    </a:p>
                  </a:txBody>
                  <a:tcPr marL="9525" marR="9525" marT="9525" marB="0" anchor="ctr"/>
                </a:tc>
                <a:tc>
                  <a:txBody>
                    <a:bodyPr/>
                    <a:lstStyle/>
                    <a:p>
                      <a:pPr algn="l" fontAlgn="ctr"/>
                      <a:r>
                        <a:rPr lang="en-US" sz="2400" b="1" i="0" u="none" strike="noStrike" dirty="0">
                          <a:solidFill>
                            <a:schemeClr val="bg1"/>
                          </a:solidFill>
                          <a:latin typeface="Calibri"/>
                        </a:rPr>
                        <a:t>Port</a:t>
                      </a:r>
                    </a:p>
                  </a:txBody>
                  <a:tcPr marL="9525" marR="9525" marT="9525" marB="0" anchor="ctr"/>
                </a:tc>
                <a:tc>
                  <a:txBody>
                    <a:bodyPr/>
                    <a:lstStyle/>
                    <a:p>
                      <a:pPr algn="ctr" fontAlgn="ctr"/>
                      <a:r>
                        <a:rPr lang="en-US" sz="2400" b="1" i="0" u="none" strike="noStrike" dirty="0">
                          <a:solidFill>
                            <a:schemeClr val="bg1"/>
                          </a:solidFill>
                          <a:latin typeface="Calibri"/>
                        </a:rPr>
                        <a:t>TEUs </a:t>
                      </a:r>
                    </a:p>
                  </a:txBody>
                  <a:tcPr marL="9525" marR="9525" marT="9525" marB="0" anchor="ctr"/>
                </a:tc>
                <a:tc>
                  <a:txBody>
                    <a:bodyPr/>
                    <a:lstStyle/>
                    <a:p>
                      <a:pPr algn="ctr" fontAlgn="b"/>
                      <a:r>
                        <a:rPr lang="en-US" sz="2400" b="1" i="0" u="none" strike="noStrike" dirty="0">
                          <a:solidFill>
                            <a:schemeClr val="bg1"/>
                          </a:solidFill>
                          <a:latin typeface="Calibri"/>
                        </a:rPr>
                        <a:t>U.S. East Coast Market Share</a:t>
                      </a:r>
                    </a:p>
                  </a:txBody>
                  <a:tcPr marL="9525" marR="9525" marT="9525" marB="0" anchor="b"/>
                </a:tc>
              </a:tr>
              <a:tr h="429608">
                <a:tc>
                  <a:txBody>
                    <a:bodyPr/>
                    <a:lstStyle/>
                    <a:p>
                      <a:pPr algn="l" fontAlgn="b"/>
                      <a:r>
                        <a:rPr lang="en-US" sz="2400" b="0" i="0" u="none" strike="noStrike">
                          <a:solidFill>
                            <a:srgbClr val="000000"/>
                          </a:solidFill>
                          <a:latin typeface="Calibri"/>
                        </a:rPr>
                        <a:t>1</a:t>
                      </a:r>
                    </a:p>
                  </a:txBody>
                  <a:tcPr marL="9525" marR="9525" marT="9525" marB="0" anchor="b"/>
                </a:tc>
                <a:tc>
                  <a:txBody>
                    <a:bodyPr/>
                    <a:lstStyle/>
                    <a:p>
                      <a:pPr algn="l" fontAlgn="b"/>
                      <a:r>
                        <a:rPr lang="en-US" sz="2400" b="0" i="0" u="none" strike="noStrike" dirty="0">
                          <a:solidFill>
                            <a:srgbClr val="000000"/>
                          </a:solidFill>
                          <a:latin typeface="Calibri"/>
                        </a:rPr>
                        <a:t>New York/New Jersey</a:t>
                      </a:r>
                    </a:p>
                  </a:txBody>
                  <a:tcPr marL="9525" marR="9525" marT="9525" marB="0" anchor="b"/>
                </a:tc>
                <a:tc>
                  <a:txBody>
                    <a:bodyPr/>
                    <a:lstStyle/>
                    <a:p>
                      <a:pPr algn="r" fontAlgn="b"/>
                      <a:r>
                        <a:rPr lang="en-US" sz="2400" b="0" i="0" u="none" strike="noStrike" dirty="0">
                          <a:solidFill>
                            <a:srgbClr val="000000"/>
                          </a:solidFill>
                          <a:latin typeface="Calibri"/>
                        </a:rPr>
                        <a:t>5,292,025</a:t>
                      </a:r>
                    </a:p>
                  </a:txBody>
                  <a:tcPr marL="9525" marR="9525" marT="9525" marB="0" anchor="b"/>
                </a:tc>
                <a:tc>
                  <a:txBody>
                    <a:bodyPr/>
                    <a:lstStyle/>
                    <a:p>
                      <a:pPr algn="ctr" fontAlgn="b"/>
                      <a:r>
                        <a:rPr lang="en-US" sz="2400" b="0" i="0" u="none" strike="noStrike" dirty="0">
                          <a:solidFill>
                            <a:srgbClr val="000000"/>
                          </a:solidFill>
                          <a:latin typeface="Calibri"/>
                        </a:rPr>
                        <a:t>35%</a:t>
                      </a:r>
                    </a:p>
                  </a:txBody>
                  <a:tcPr marL="9525" marR="9525" marT="9525" marB="0" anchor="b"/>
                </a:tc>
              </a:tr>
              <a:tr h="429608">
                <a:tc>
                  <a:txBody>
                    <a:bodyPr/>
                    <a:lstStyle/>
                    <a:p>
                      <a:pPr algn="l" fontAlgn="b"/>
                      <a:r>
                        <a:rPr lang="en-US" sz="2400" b="0" i="0" u="none" strike="noStrike">
                          <a:solidFill>
                            <a:srgbClr val="000000"/>
                          </a:solidFill>
                          <a:latin typeface="Calibri"/>
                        </a:rPr>
                        <a:t>2</a:t>
                      </a:r>
                    </a:p>
                  </a:txBody>
                  <a:tcPr marL="9525" marR="9525" marT="9525" marB="0" anchor="b"/>
                </a:tc>
                <a:tc>
                  <a:txBody>
                    <a:bodyPr/>
                    <a:lstStyle/>
                    <a:p>
                      <a:pPr algn="l" fontAlgn="b"/>
                      <a:r>
                        <a:rPr lang="en-US" sz="2400" b="0" i="0" u="none" strike="noStrike">
                          <a:solidFill>
                            <a:srgbClr val="000000"/>
                          </a:solidFill>
                          <a:latin typeface="Calibri"/>
                        </a:rPr>
                        <a:t>Savannah</a:t>
                      </a:r>
                    </a:p>
                  </a:txBody>
                  <a:tcPr marL="9525" marR="9525" marT="9525" marB="0" anchor="b"/>
                </a:tc>
                <a:tc>
                  <a:txBody>
                    <a:bodyPr/>
                    <a:lstStyle/>
                    <a:p>
                      <a:pPr algn="r" fontAlgn="b"/>
                      <a:r>
                        <a:rPr lang="en-US" sz="2400" b="0" i="0" u="none" strike="noStrike">
                          <a:solidFill>
                            <a:srgbClr val="000000"/>
                          </a:solidFill>
                          <a:latin typeface="Calibri"/>
                        </a:rPr>
                        <a:t>2,825,179</a:t>
                      </a:r>
                    </a:p>
                  </a:txBody>
                  <a:tcPr marL="9525" marR="9525" marT="9525" marB="0" anchor="b"/>
                </a:tc>
                <a:tc>
                  <a:txBody>
                    <a:bodyPr/>
                    <a:lstStyle/>
                    <a:p>
                      <a:pPr algn="ctr" fontAlgn="b"/>
                      <a:r>
                        <a:rPr lang="en-US" sz="2400" b="0" i="0" u="none" strike="noStrike" dirty="0">
                          <a:solidFill>
                            <a:srgbClr val="000000"/>
                          </a:solidFill>
                          <a:latin typeface="Calibri"/>
                        </a:rPr>
                        <a:t>19%</a:t>
                      </a:r>
                    </a:p>
                  </a:txBody>
                  <a:tcPr marL="9525" marR="9525" marT="9525" marB="0" anchor="b"/>
                </a:tc>
              </a:tr>
              <a:tr h="429608">
                <a:tc>
                  <a:txBody>
                    <a:bodyPr/>
                    <a:lstStyle/>
                    <a:p>
                      <a:pPr algn="l" fontAlgn="b"/>
                      <a:r>
                        <a:rPr lang="en-US" sz="2400" b="1" i="0" u="none" strike="noStrike">
                          <a:solidFill>
                            <a:srgbClr val="000000"/>
                          </a:solidFill>
                          <a:latin typeface="Calibri"/>
                        </a:rPr>
                        <a:t>3</a:t>
                      </a:r>
                    </a:p>
                  </a:txBody>
                  <a:tcPr marL="9525" marR="9525" marT="9525" marB="0" anchor="b">
                    <a:solidFill>
                      <a:srgbClr val="FFFF00"/>
                    </a:solidFill>
                  </a:tcPr>
                </a:tc>
                <a:tc>
                  <a:txBody>
                    <a:bodyPr/>
                    <a:lstStyle/>
                    <a:p>
                      <a:pPr algn="l" fontAlgn="b"/>
                      <a:r>
                        <a:rPr lang="en-US" sz="2400" b="1" i="0" u="none" strike="noStrike">
                          <a:solidFill>
                            <a:srgbClr val="000000"/>
                          </a:solidFill>
                          <a:latin typeface="Calibri"/>
                        </a:rPr>
                        <a:t>The Port of Virginia</a:t>
                      </a:r>
                    </a:p>
                  </a:txBody>
                  <a:tcPr marL="9525" marR="9525" marT="9525" marB="0" anchor="b">
                    <a:solidFill>
                      <a:srgbClr val="FFFF00"/>
                    </a:solidFill>
                  </a:tcPr>
                </a:tc>
                <a:tc>
                  <a:txBody>
                    <a:bodyPr/>
                    <a:lstStyle/>
                    <a:p>
                      <a:pPr algn="r" fontAlgn="b"/>
                      <a:r>
                        <a:rPr lang="en-US" sz="2400" b="1" i="0" u="none" strike="noStrike">
                          <a:solidFill>
                            <a:srgbClr val="000000"/>
                          </a:solidFill>
                          <a:latin typeface="Calibri"/>
                        </a:rPr>
                        <a:t>1,895,018</a:t>
                      </a:r>
                    </a:p>
                  </a:txBody>
                  <a:tcPr marL="9525" marR="9525" marT="9525" marB="0" anchor="b">
                    <a:solidFill>
                      <a:srgbClr val="FFFF00"/>
                    </a:solidFill>
                  </a:tcPr>
                </a:tc>
                <a:tc>
                  <a:txBody>
                    <a:bodyPr/>
                    <a:lstStyle/>
                    <a:p>
                      <a:pPr algn="ctr" fontAlgn="b"/>
                      <a:r>
                        <a:rPr lang="en-US" sz="2400" b="1" i="0" u="none" strike="noStrike" dirty="0">
                          <a:solidFill>
                            <a:srgbClr val="000000"/>
                          </a:solidFill>
                          <a:latin typeface="Calibri"/>
                        </a:rPr>
                        <a:t>13%</a:t>
                      </a:r>
                    </a:p>
                  </a:txBody>
                  <a:tcPr marL="9525" marR="9525" marT="9525" marB="0" anchor="b">
                    <a:solidFill>
                      <a:srgbClr val="FFFF00"/>
                    </a:solidFill>
                  </a:tcPr>
                </a:tc>
              </a:tr>
              <a:tr h="429608">
                <a:tc>
                  <a:txBody>
                    <a:bodyPr/>
                    <a:lstStyle/>
                    <a:p>
                      <a:pPr algn="l" fontAlgn="b"/>
                      <a:r>
                        <a:rPr lang="en-US" sz="2400" b="0" i="0" u="none" strike="noStrike">
                          <a:solidFill>
                            <a:srgbClr val="000000"/>
                          </a:solidFill>
                          <a:latin typeface="Calibri"/>
                        </a:rPr>
                        <a:t>4</a:t>
                      </a:r>
                    </a:p>
                  </a:txBody>
                  <a:tcPr marL="9525" marR="9525" marT="9525" marB="0" anchor="b"/>
                </a:tc>
                <a:tc>
                  <a:txBody>
                    <a:bodyPr/>
                    <a:lstStyle/>
                    <a:p>
                      <a:pPr algn="l" fontAlgn="b"/>
                      <a:r>
                        <a:rPr lang="en-US" sz="2400" b="0" i="0" u="none" strike="noStrike">
                          <a:solidFill>
                            <a:srgbClr val="000000"/>
                          </a:solidFill>
                          <a:latin typeface="Calibri"/>
                        </a:rPr>
                        <a:t>Charleston</a:t>
                      </a:r>
                    </a:p>
                  </a:txBody>
                  <a:tcPr marL="9525" marR="9525" marT="9525" marB="0" anchor="b"/>
                </a:tc>
                <a:tc>
                  <a:txBody>
                    <a:bodyPr/>
                    <a:lstStyle/>
                    <a:p>
                      <a:pPr algn="r" fontAlgn="b"/>
                      <a:r>
                        <a:rPr lang="en-US" sz="2400" b="0" i="0" u="none" strike="noStrike">
                          <a:solidFill>
                            <a:srgbClr val="000000"/>
                          </a:solidFill>
                          <a:latin typeface="Calibri"/>
                        </a:rPr>
                        <a:t>1,364,504</a:t>
                      </a:r>
                    </a:p>
                  </a:txBody>
                  <a:tcPr marL="9525" marR="9525" marT="9525" marB="0" anchor="b"/>
                </a:tc>
                <a:tc>
                  <a:txBody>
                    <a:bodyPr/>
                    <a:lstStyle/>
                    <a:p>
                      <a:pPr algn="ctr" fontAlgn="b"/>
                      <a:r>
                        <a:rPr lang="en-US" sz="2400" b="0" i="0" u="none" strike="noStrike" dirty="0">
                          <a:solidFill>
                            <a:srgbClr val="000000"/>
                          </a:solidFill>
                          <a:latin typeface="Calibri"/>
                        </a:rPr>
                        <a:t>9%</a:t>
                      </a:r>
                    </a:p>
                  </a:txBody>
                  <a:tcPr marL="9525" marR="9525" marT="9525" marB="0" anchor="b"/>
                </a:tc>
              </a:tr>
              <a:tr h="429608">
                <a:tc>
                  <a:txBody>
                    <a:bodyPr/>
                    <a:lstStyle/>
                    <a:p>
                      <a:pPr algn="l" fontAlgn="b"/>
                      <a:r>
                        <a:rPr lang="en-US" sz="2400" b="0" i="0" u="none" strike="noStrike">
                          <a:solidFill>
                            <a:srgbClr val="000000"/>
                          </a:solidFill>
                          <a:latin typeface="Calibri"/>
                        </a:rPr>
                        <a:t>5</a:t>
                      </a:r>
                    </a:p>
                  </a:txBody>
                  <a:tcPr marL="9525" marR="9525" marT="9525" marB="0" anchor="b"/>
                </a:tc>
                <a:tc>
                  <a:txBody>
                    <a:bodyPr/>
                    <a:lstStyle/>
                    <a:p>
                      <a:pPr algn="l" fontAlgn="b"/>
                      <a:r>
                        <a:rPr lang="en-US" sz="2400" b="0" i="0" u="none" strike="noStrike">
                          <a:solidFill>
                            <a:srgbClr val="000000"/>
                          </a:solidFill>
                          <a:latin typeface="Calibri"/>
                        </a:rPr>
                        <a:t>Jacksonville</a:t>
                      </a:r>
                    </a:p>
                  </a:txBody>
                  <a:tcPr marL="9525" marR="9525" marT="9525" marB="0" anchor="b"/>
                </a:tc>
                <a:tc>
                  <a:txBody>
                    <a:bodyPr/>
                    <a:lstStyle/>
                    <a:p>
                      <a:pPr algn="r" fontAlgn="b"/>
                      <a:r>
                        <a:rPr lang="en-US" sz="2400" b="0" i="0" u="none" strike="noStrike">
                          <a:solidFill>
                            <a:srgbClr val="000000"/>
                          </a:solidFill>
                          <a:latin typeface="Calibri"/>
                        </a:rPr>
                        <a:t>856,636</a:t>
                      </a:r>
                    </a:p>
                  </a:txBody>
                  <a:tcPr marL="9525" marR="9525" marT="9525" marB="0" anchor="b"/>
                </a:tc>
                <a:tc>
                  <a:txBody>
                    <a:bodyPr/>
                    <a:lstStyle/>
                    <a:p>
                      <a:pPr algn="ctr" fontAlgn="b"/>
                      <a:r>
                        <a:rPr lang="en-US" sz="2400" b="0" i="0" u="none" strike="noStrike" dirty="0">
                          <a:solidFill>
                            <a:srgbClr val="000000"/>
                          </a:solidFill>
                          <a:latin typeface="Calibri"/>
                        </a:rPr>
                        <a:t>6%</a:t>
                      </a:r>
                    </a:p>
                  </a:txBody>
                  <a:tcPr marL="9525" marR="9525" marT="9525" marB="0" anchor="b"/>
                </a:tc>
              </a:tr>
              <a:tr h="429608">
                <a:tc>
                  <a:txBody>
                    <a:bodyPr/>
                    <a:lstStyle/>
                    <a:p>
                      <a:pPr algn="l" fontAlgn="b"/>
                      <a:r>
                        <a:rPr lang="en-US" sz="2400" b="0" i="0" u="none" strike="noStrike">
                          <a:solidFill>
                            <a:srgbClr val="000000"/>
                          </a:solidFill>
                          <a:latin typeface="Calibri"/>
                        </a:rPr>
                        <a:t>6</a:t>
                      </a:r>
                    </a:p>
                  </a:txBody>
                  <a:tcPr marL="9525" marR="9525" marT="9525" marB="0" anchor="b"/>
                </a:tc>
                <a:tc>
                  <a:txBody>
                    <a:bodyPr/>
                    <a:lstStyle/>
                    <a:p>
                      <a:pPr algn="l" fontAlgn="b"/>
                      <a:r>
                        <a:rPr lang="en-US" sz="2400" b="0" i="0" u="none" strike="noStrike">
                          <a:solidFill>
                            <a:srgbClr val="000000"/>
                          </a:solidFill>
                          <a:latin typeface="Calibri"/>
                        </a:rPr>
                        <a:t>Miami</a:t>
                      </a:r>
                    </a:p>
                  </a:txBody>
                  <a:tcPr marL="9525" marR="9525" marT="9525" marB="0" anchor="b"/>
                </a:tc>
                <a:tc>
                  <a:txBody>
                    <a:bodyPr/>
                    <a:lstStyle/>
                    <a:p>
                      <a:pPr algn="r" fontAlgn="b"/>
                      <a:r>
                        <a:rPr lang="en-US" sz="2400" b="0" i="0" u="none" strike="noStrike">
                          <a:solidFill>
                            <a:srgbClr val="000000"/>
                          </a:solidFill>
                          <a:latin typeface="Calibri"/>
                        </a:rPr>
                        <a:t>844,996</a:t>
                      </a:r>
                    </a:p>
                  </a:txBody>
                  <a:tcPr marL="9525" marR="9525" marT="9525" marB="0" anchor="b"/>
                </a:tc>
                <a:tc>
                  <a:txBody>
                    <a:bodyPr/>
                    <a:lstStyle/>
                    <a:p>
                      <a:pPr algn="ctr" fontAlgn="b"/>
                      <a:r>
                        <a:rPr lang="en-US" sz="2400" b="0" i="0" u="none" strike="noStrike" dirty="0">
                          <a:solidFill>
                            <a:srgbClr val="000000"/>
                          </a:solidFill>
                          <a:latin typeface="Calibri"/>
                        </a:rPr>
                        <a:t>6%</a:t>
                      </a:r>
                    </a:p>
                  </a:txBody>
                  <a:tcPr marL="9525" marR="9525" marT="9525" marB="0" anchor="b"/>
                </a:tc>
              </a:tr>
              <a:tr h="429608">
                <a:tc>
                  <a:txBody>
                    <a:bodyPr/>
                    <a:lstStyle/>
                    <a:p>
                      <a:pPr algn="l" fontAlgn="b"/>
                      <a:r>
                        <a:rPr lang="en-US" sz="2400" b="0" i="0" u="none" strike="noStrike">
                          <a:solidFill>
                            <a:srgbClr val="000000"/>
                          </a:solidFill>
                          <a:latin typeface="Calibri"/>
                        </a:rPr>
                        <a:t>7</a:t>
                      </a:r>
                    </a:p>
                  </a:txBody>
                  <a:tcPr marL="9525" marR="9525" marT="9525" marB="0" anchor="b"/>
                </a:tc>
                <a:tc>
                  <a:txBody>
                    <a:bodyPr/>
                    <a:lstStyle/>
                    <a:p>
                      <a:pPr algn="l" fontAlgn="b"/>
                      <a:r>
                        <a:rPr lang="en-US" sz="2400" b="0" i="0" u="none" strike="noStrike">
                          <a:solidFill>
                            <a:srgbClr val="000000"/>
                          </a:solidFill>
                          <a:latin typeface="Calibri"/>
                        </a:rPr>
                        <a:t>Port Everglades </a:t>
                      </a:r>
                    </a:p>
                  </a:txBody>
                  <a:tcPr marL="9525" marR="9525" marT="9525" marB="0" anchor="b"/>
                </a:tc>
                <a:tc>
                  <a:txBody>
                    <a:bodyPr/>
                    <a:lstStyle/>
                    <a:p>
                      <a:pPr algn="r" fontAlgn="b"/>
                      <a:r>
                        <a:rPr lang="en-US" sz="2400" b="0" i="0" u="none" strike="noStrike">
                          <a:solidFill>
                            <a:srgbClr val="000000"/>
                          </a:solidFill>
                          <a:latin typeface="Calibri"/>
                        </a:rPr>
                        <a:t>798,150</a:t>
                      </a:r>
                    </a:p>
                  </a:txBody>
                  <a:tcPr marL="9525" marR="9525" marT="9525" marB="0" anchor="b"/>
                </a:tc>
                <a:tc>
                  <a:txBody>
                    <a:bodyPr/>
                    <a:lstStyle/>
                    <a:p>
                      <a:pPr algn="ctr" fontAlgn="b"/>
                      <a:r>
                        <a:rPr lang="en-US" sz="2400" b="0" i="0" u="none" strike="noStrike" dirty="0">
                          <a:solidFill>
                            <a:srgbClr val="000000"/>
                          </a:solidFill>
                          <a:latin typeface="Calibri"/>
                        </a:rPr>
                        <a:t>5%</a:t>
                      </a:r>
                    </a:p>
                  </a:txBody>
                  <a:tcPr marL="9525" marR="9525" marT="9525" marB="0" anchor="b"/>
                </a:tc>
              </a:tr>
              <a:tr h="429608">
                <a:tc>
                  <a:txBody>
                    <a:bodyPr/>
                    <a:lstStyle/>
                    <a:p>
                      <a:pPr algn="l" fontAlgn="b"/>
                      <a:r>
                        <a:rPr lang="en-US" sz="2400" b="0" i="0" u="none" strike="noStrike">
                          <a:solidFill>
                            <a:srgbClr val="000000"/>
                          </a:solidFill>
                          <a:latin typeface="Calibri"/>
                        </a:rPr>
                        <a:t>8</a:t>
                      </a:r>
                    </a:p>
                  </a:txBody>
                  <a:tcPr marL="9525" marR="9525" marT="9525" marB="0" anchor="b"/>
                </a:tc>
                <a:tc>
                  <a:txBody>
                    <a:bodyPr/>
                    <a:lstStyle/>
                    <a:p>
                      <a:pPr algn="l" fontAlgn="b"/>
                      <a:r>
                        <a:rPr lang="en-US" sz="2400" b="0" i="0" u="none" strike="noStrike">
                          <a:solidFill>
                            <a:srgbClr val="000000"/>
                          </a:solidFill>
                          <a:latin typeface="Calibri"/>
                        </a:rPr>
                        <a:t>Baltimore </a:t>
                      </a:r>
                    </a:p>
                  </a:txBody>
                  <a:tcPr marL="9525" marR="9525" marT="9525" marB="0" anchor="b"/>
                </a:tc>
                <a:tc>
                  <a:txBody>
                    <a:bodyPr/>
                    <a:lstStyle/>
                    <a:p>
                      <a:pPr algn="r" fontAlgn="b"/>
                      <a:r>
                        <a:rPr lang="en-US" sz="2400" b="0" i="0" u="none" strike="noStrike">
                          <a:solidFill>
                            <a:srgbClr val="000000"/>
                          </a:solidFill>
                          <a:latin typeface="Calibri"/>
                        </a:rPr>
                        <a:t>610,918</a:t>
                      </a:r>
                    </a:p>
                  </a:txBody>
                  <a:tcPr marL="9525" marR="9525" marT="9525" marB="0" anchor="b"/>
                </a:tc>
                <a:tc>
                  <a:txBody>
                    <a:bodyPr/>
                    <a:lstStyle/>
                    <a:p>
                      <a:pPr algn="ctr" fontAlgn="b"/>
                      <a:r>
                        <a:rPr lang="en-US" sz="2400" b="0" i="0" u="none" strike="noStrike" dirty="0">
                          <a:solidFill>
                            <a:srgbClr val="000000"/>
                          </a:solidFill>
                          <a:latin typeface="Calibri"/>
                        </a:rPr>
                        <a:t>4%</a:t>
                      </a:r>
                    </a:p>
                  </a:txBody>
                  <a:tcPr marL="9525" marR="9525" marT="9525" marB="0" anchor="b"/>
                </a:tc>
              </a:tr>
              <a:tr h="429608">
                <a:tc>
                  <a:txBody>
                    <a:bodyPr/>
                    <a:lstStyle/>
                    <a:p>
                      <a:pPr algn="l" fontAlgn="b"/>
                      <a:r>
                        <a:rPr lang="en-US" sz="2400" b="0" i="0" u="none" strike="noStrike">
                          <a:solidFill>
                            <a:srgbClr val="000000"/>
                          </a:solidFill>
                          <a:latin typeface="Calibri"/>
                        </a:rPr>
                        <a:t>9</a:t>
                      </a:r>
                    </a:p>
                  </a:txBody>
                  <a:tcPr marL="9525" marR="9525" marT="9525" marB="0" anchor="b"/>
                </a:tc>
                <a:tc>
                  <a:txBody>
                    <a:bodyPr/>
                    <a:lstStyle/>
                    <a:p>
                      <a:pPr algn="l" fontAlgn="b"/>
                      <a:r>
                        <a:rPr lang="en-US" sz="2400" b="0" i="0" u="none" strike="noStrike">
                          <a:solidFill>
                            <a:srgbClr val="000000"/>
                          </a:solidFill>
                          <a:latin typeface="Calibri"/>
                        </a:rPr>
                        <a:t>Wilmington (NC)</a:t>
                      </a:r>
                    </a:p>
                  </a:txBody>
                  <a:tcPr marL="9525" marR="9525" marT="9525" marB="0" anchor="b"/>
                </a:tc>
                <a:tc>
                  <a:txBody>
                    <a:bodyPr/>
                    <a:lstStyle/>
                    <a:p>
                      <a:pPr algn="r" fontAlgn="b"/>
                      <a:r>
                        <a:rPr lang="en-US" sz="2400" b="0" i="0" u="none" strike="noStrike">
                          <a:solidFill>
                            <a:srgbClr val="000000"/>
                          </a:solidFill>
                          <a:latin typeface="Calibri"/>
                        </a:rPr>
                        <a:t>265,074</a:t>
                      </a:r>
                    </a:p>
                  </a:txBody>
                  <a:tcPr marL="9525" marR="9525" marT="9525" marB="0" anchor="b"/>
                </a:tc>
                <a:tc>
                  <a:txBody>
                    <a:bodyPr/>
                    <a:lstStyle/>
                    <a:p>
                      <a:pPr algn="ctr" fontAlgn="b"/>
                      <a:r>
                        <a:rPr lang="en-US" sz="2400" b="0" i="0" u="none" strike="noStrike" dirty="0">
                          <a:solidFill>
                            <a:srgbClr val="000000"/>
                          </a:solidFill>
                          <a:latin typeface="Calibri"/>
                        </a:rPr>
                        <a:t>2%</a:t>
                      </a:r>
                    </a:p>
                  </a:txBody>
                  <a:tcPr marL="9525" marR="9525" marT="9525" marB="0" anchor="b"/>
                </a:tc>
              </a:tr>
              <a:tr h="429608">
                <a:tc>
                  <a:txBody>
                    <a:bodyPr/>
                    <a:lstStyle/>
                    <a:p>
                      <a:pPr algn="l" fontAlgn="b"/>
                      <a:r>
                        <a:rPr lang="en-US" sz="2400" b="0" i="0" u="none" strike="noStrike" dirty="0">
                          <a:solidFill>
                            <a:srgbClr val="000000"/>
                          </a:solidFill>
                          <a:latin typeface="Calibri"/>
                        </a:rPr>
                        <a:t>10</a:t>
                      </a:r>
                    </a:p>
                  </a:txBody>
                  <a:tcPr marL="9525" marR="9525" marT="9525" marB="0" anchor="b"/>
                </a:tc>
                <a:tc>
                  <a:txBody>
                    <a:bodyPr/>
                    <a:lstStyle/>
                    <a:p>
                      <a:pPr algn="l" fontAlgn="b"/>
                      <a:r>
                        <a:rPr lang="en-US" sz="2400" b="0" i="0" u="none" strike="noStrike">
                          <a:solidFill>
                            <a:srgbClr val="000000"/>
                          </a:solidFill>
                          <a:latin typeface="Calibri"/>
                        </a:rPr>
                        <a:t>Palm Beach</a:t>
                      </a:r>
                    </a:p>
                  </a:txBody>
                  <a:tcPr marL="9525" marR="9525" marT="9525" marB="0" anchor="b"/>
                </a:tc>
                <a:tc>
                  <a:txBody>
                    <a:bodyPr/>
                    <a:lstStyle/>
                    <a:p>
                      <a:pPr algn="r" fontAlgn="b"/>
                      <a:r>
                        <a:rPr lang="en-US" sz="2400" b="0" i="0" u="none" strike="noStrike">
                          <a:solidFill>
                            <a:srgbClr val="000000"/>
                          </a:solidFill>
                          <a:latin typeface="Calibri"/>
                        </a:rPr>
                        <a:t>216,967</a:t>
                      </a:r>
                    </a:p>
                  </a:txBody>
                  <a:tcPr marL="9525" marR="9525" marT="9525" marB="0" anchor="b"/>
                </a:tc>
                <a:tc>
                  <a:txBody>
                    <a:bodyPr/>
                    <a:lstStyle/>
                    <a:p>
                      <a:pPr algn="ctr" fontAlgn="b"/>
                      <a:r>
                        <a:rPr lang="en-US" sz="2400" b="0" i="0" u="none" strike="noStrike" dirty="0">
                          <a:solidFill>
                            <a:srgbClr val="000000"/>
                          </a:solidFill>
                          <a:latin typeface="Calibri"/>
                        </a:rPr>
                        <a:t>1%</a:t>
                      </a:r>
                    </a:p>
                  </a:txBody>
                  <a:tcPr marL="9525" marR="9525" marT="9525" marB="0" anchor="b"/>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2010 Top Customers</a:t>
            </a:r>
          </a:p>
        </p:txBody>
      </p:sp>
      <p:graphicFrame>
        <p:nvGraphicFramePr>
          <p:cNvPr id="4" name="Content Placeholder 3"/>
          <p:cNvGraphicFramePr>
            <a:graphicFrameLocks noGrp="1"/>
          </p:cNvGraphicFramePr>
          <p:nvPr>
            <p:ph idx="1"/>
          </p:nvPr>
        </p:nvGraphicFramePr>
        <p:xfrm>
          <a:off x="457200" y="1219200"/>
          <a:ext cx="8229600" cy="5084064"/>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2400" dirty="0" smtClean="0"/>
                        <a:t>Export</a:t>
                      </a:r>
                      <a:endParaRPr lang="en-US" sz="2400" dirty="0"/>
                    </a:p>
                  </a:txBody>
                  <a:tcPr/>
                </a:tc>
                <a:tc>
                  <a:txBody>
                    <a:bodyPr/>
                    <a:lstStyle/>
                    <a:p>
                      <a:pPr algn="ctr"/>
                      <a:r>
                        <a:rPr lang="en-US" sz="2400" dirty="0" smtClean="0"/>
                        <a:t>Import</a:t>
                      </a:r>
                      <a:endParaRPr lang="en-US" sz="2400" dirty="0"/>
                    </a:p>
                  </a:txBody>
                  <a:tcPr/>
                </a:tc>
              </a:tr>
              <a:tr h="370840">
                <a:tc>
                  <a:txBody>
                    <a:bodyPr/>
                    <a:lstStyle/>
                    <a:p>
                      <a:pPr marL="0" marR="0" algn="ctr">
                        <a:lnSpc>
                          <a:spcPct val="115000"/>
                        </a:lnSpc>
                        <a:spcBef>
                          <a:spcPts val="0"/>
                        </a:spcBef>
                        <a:spcAft>
                          <a:spcPts val="0"/>
                        </a:spcAft>
                      </a:pPr>
                      <a:r>
                        <a:rPr lang="en-US" sz="2400" dirty="0" err="1">
                          <a:latin typeface="Calibri"/>
                          <a:ea typeface="Calibri"/>
                          <a:cs typeface="Times New Roman"/>
                        </a:rPr>
                        <a:t>Meadwestvaco</a:t>
                      </a:r>
                      <a:endParaRPr lang="en-US" sz="2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Target</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Archer Daniels Midland</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Wal-Mart</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Weyerhaeuser</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Home Depot</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Domtar Paper</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Red Bull</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E I DuPont De Nemours</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Lumber Liquidators</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Surface Deployment &amp; Distribution</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QVC</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Honeywell</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Cost Plus</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America Chung Nam</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Lowe’s</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Army &amp; Air Force Exchange</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Hooker Furniture</a:t>
                      </a:r>
                    </a:p>
                  </a:txBody>
                  <a:tcPr marL="68580" marR="68580" marT="0" marB="0"/>
                </a:tc>
              </a:tr>
              <a:tr h="370840">
                <a:tc>
                  <a:txBody>
                    <a:bodyPr/>
                    <a:lstStyle/>
                    <a:p>
                      <a:pPr marL="0" marR="0" algn="ctr">
                        <a:lnSpc>
                          <a:spcPct val="115000"/>
                        </a:lnSpc>
                        <a:spcBef>
                          <a:spcPts val="0"/>
                        </a:spcBef>
                        <a:spcAft>
                          <a:spcPts val="0"/>
                        </a:spcAft>
                      </a:pPr>
                      <a:r>
                        <a:rPr lang="en-US" sz="2400" dirty="0" err="1">
                          <a:latin typeface="Calibri"/>
                          <a:ea typeface="Calibri"/>
                          <a:cs typeface="Times New Roman"/>
                        </a:rPr>
                        <a:t>Fornazor</a:t>
                      </a:r>
                      <a:r>
                        <a:rPr lang="en-US" sz="2400" dirty="0">
                          <a:latin typeface="Calibri"/>
                          <a:ea typeface="Calibri"/>
                          <a:cs typeface="Times New Roman"/>
                        </a:rPr>
                        <a:t> International</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Family Dollar Stores</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2010 Top Trading Partners</a:t>
            </a:r>
          </a:p>
        </p:txBody>
      </p:sp>
      <p:graphicFrame>
        <p:nvGraphicFramePr>
          <p:cNvPr id="6" name="Content Placeholder 5"/>
          <p:cNvGraphicFramePr>
            <a:graphicFrameLocks noGrp="1"/>
          </p:cNvGraphicFramePr>
          <p:nvPr>
            <p:ph idx="1"/>
          </p:nvPr>
        </p:nvGraphicFramePr>
        <p:xfrm>
          <a:off x="457200" y="1219200"/>
          <a:ext cx="8229600" cy="4626864"/>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algn="ctr">
                        <a:lnSpc>
                          <a:spcPct val="115000"/>
                        </a:lnSpc>
                        <a:spcBef>
                          <a:spcPts val="0"/>
                        </a:spcBef>
                        <a:spcAft>
                          <a:spcPts val="0"/>
                        </a:spcAft>
                      </a:pPr>
                      <a:r>
                        <a:rPr lang="en-US" sz="2400" dirty="0">
                          <a:latin typeface="Calibri"/>
                          <a:ea typeface="Calibri"/>
                          <a:cs typeface="Times New Roman"/>
                        </a:rPr>
                        <a:t>EXPORT</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IMPORT</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China</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China</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Germany</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Germany</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Belgium</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India</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Netherlands</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Brazil</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Indonesia</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Italy</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India</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Indonesia</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Brazil</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Netherlands</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Japan </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Belgium</a:t>
                      </a:r>
                    </a:p>
                  </a:txBody>
                  <a:tcPr marL="68580" marR="68580" marT="0" marB="0"/>
                </a:tc>
              </a:tr>
              <a:tr h="370840">
                <a:tc>
                  <a:txBody>
                    <a:bodyPr/>
                    <a:lstStyle/>
                    <a:p>
                      <a:pPr marL="0" marR="0" algn="ctr">
                        <a:lnSpc>
                          <a:spcPct val="115000"/>
                        </a:lnSpc>
                        <a:spcBef>
                          <a:spcPts val="0"/>
                        </a:spcBef>
                        <a:spcAft>
                          <a:spcPts val="0"/>
                        </a:spcAft>
                      </a:pPr>
                      <a:r>
                        <a:rPr lang="en-US" sz="2400">
                          <a:latin typeface="Calibri"/>
                          <a:ea typeface="Calibri"/>
                          <a:cs typeface="Times New Roman"/>
                        </a:rPr>
                        <a:t>United Kingdom</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France</a:t>
                      </a:r>
                    </a:p>
                  </a:txBody>
                  <a:tcPr marL="68580" marR="68580" marT="0" marB="0"/>
                </a:tc>
              </a:tr>
              <a:tr h="370840">
                <a:tc>
                  <a:txBody>
                    <a:bodyPr/>
                    <a:lstStyle/>
                    <a:p>
                      <a:pPr marL="0" marR="0" algn="ctr">
                        <a:lnSpc>
                          <a:spcPct val="115000"/>
                        </a:lnSpc>
                        <a:spcBef>
                          <a:spcPts val="0"/>
                        </a:spcBef>
                        <a:spcAft>
                          <a:spcPts val="0"/>
                        </a:spcAft>
                      </a:pPr>
                      <a:r>
                        <a:rPr lang="en-US" sz="2400" dirty="0">
                          <a:latin typeface="Calibri"/>
                          <a:ea typeface="Calibri"/>
                          <a:cs typeface="Times New Roman"/>
                        </a:rPr>
                        <a:t>Saudi Arabia</a:t>
                      </a:r>
                    </a:p>
                  </a:txBody>
                  <a:tcPr marL="68580" marR="68580" marT="0" marB="0"/>
                </a:tc>
                <a:tc>
                  <a:txBody>
                    <a:bodyPr/>
                    <a:lstStyle/>
                    <a:p>
                      <a:pPr marL="0" marR="0" algn="ctr">
                        <a:lnSpc>
                          <a:spcPct val="115000"/>
                        </a:lnSpc>
                        <a:spcBef>
                          <a:spcPts val="0"/>
                        </a:spcBef>
                        <a:spcAft>
                          <a:spcPts val="0"/>
                        </a:spcAft>
                      </a:pPr>
                      <a:r>
                        <a:rPr lang="en-US" sz="2400" dirty="0">
                          <a:latin typeface="Calibri"/>
                          <a:ea typeface="Calibri"/>
                          <a:cs typeface="Times New Roman"/>
                        </a:rPr>
                        <a:t>Vietnam</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5"/>
          <p:cNvSpPr>
            <a:spLocks noGrp="1" noChangeArrowheads="1"/>
          </p:cNvSpPr>
          <p:nvPr>
            <p:ph type="title"/>
          </p:nvPr>
        </p:nvSpPr>
        <p:spPr>
          <a:xfrm>
            <a:off x="228600" y="0"/>
            <a:ext cx="8686800" cy="609600"/>
          </a:xfrm>
        </p:spPr>
        <p:txBody>
          <a:bodyPr/>
          <a:lstStyle/>
          <a:p>
            <a:pPr eaLnBrk="1" hangingPunct="1"/>
            <a:r>
              <a:rPr lang="en-US" sz="2800" smtClean="0">
                <a:solidFill>
                  <a:schemeClr val="tx1"/>
                </a:solidFill>
              </a:rPr>
              <a:t>2011 Complete Fiscal Year, July-June</a:t>
            </a:r>
          </a:p>
        </p:txBody>
      </p:sp>
      <p:graphicFrame>
        <p:nvGraphicFramePr>
          <p:cNvPr id="6578" name="Group 434"/>
          <p:cNvGraphicFramePr>
            <a:graphicFrameLocks noGrp="1"/>
          </p:cNvGraphicFramePr>
          <p:nvPr>
            <p:ph sz="half" idx="1"/>
          </p:nvPr>
        </p:nvGraphicFramePr>
        <p:xfrm>
          <a:off x="533400" y="1066800"/>
          <a:ext cx="8077200" cy="768350"/>
        </p:xfrm>
        <a:graphic>
          <a:graphicData uri="http://schemas.openxmlformats.org/drawingml/2006/table">
            <a:tbl>
              <a:tblPr/>
              <a:tblGrid>
                <a:gridCol w="2057400"/>
                <a:gridCol w="2362200"/>
                <a:gridCol w="1905000"/>
                <a:gridCol w="1752600"/>
              </a:tblGrid>
              <a:tr h="768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chemeClr val="tx1"/>
                          </a:solidFill>
                          <a:effectLst/>
                          <a:latin typeface="Arial" charset="0"/>
                        </a:rPr>
                        <a:t>Total TEUs</a:t>
                      </a:r>
                    </a:p>
                  </a:txBody>
                  <a:tcPr anchor="ctr" horzOverflow="overflow">
                    <a:lnL cap="flat">
                      <a:noFill/>
                    </a:lnL>
                    <a:lnR>
                      <a:noFill/>
                    </a:lnR>
                    <a:lnT w="28575" cap="flat" cmpd="sng" algn="ctr">
                      <a:solidFill>
                        <a:srgbClr val="808080"/>
                      </a:solid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1,903,162</a:t>
                      </a:r>
                    </a:p>
                  </a:txBody>
                  <a:tcPr anchor="ctr" horzOverflow="overflow">
                    <a:lnL>
                      <a:noFill/>
                    </a:lnL>
                    <a:lnR>
                      <a:noFill/>
                    </a:lnR>
                    <a:lnT w="28575" cap="flat" cmpd="sng" algn="ctr">
                      <a:solidFill>
                        <a:srgbClr val="808080"/>
                      </a:solid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1,848,940</a:t>
                      </a:r>
                    </a:p>
                  </a:txBody>
                  <a:tcPr anchor="ctr" horzOverflow="overflow">
                    <a:lnL>
                      <a:noFill/>
                    </a:lnL>
                    <a:lnR>
                      <a:noFill/>
                    </a:lnR>
                    <a:lnT w="28575" cap="flat" cmpd="sng" algn="ctr">
                      <a:solidFill>
                        <a:srgbClr val="808080"/>
                      </a:solid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+2.9</a:t>
                      </a:r>
                    </a:p>
                  </a:txBody>
                  <a:tcPr anchor="ctr" horzOverflow="overflow">
                    <a:lnL>
                      <a:noFill/>
                    </a:lnL>
                    <a:lnR cap="flat">
                      <a:noFill/>
                    </a:lnR>
                    <a:lnT w="28575" cap="flat" cmpd="sng" algn="ctr">
                      <a:solidFill>
                        <a:srgbClr val="808080"/>
                      </a:solid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graphicFrame>
        <p:nvGraphicFramePr>
          <p:cNvPr id="6514" name="Group 370"/>
          <p:cNvGraphicFramePr>
            <a:graphicFrameLocks noGrp="1"/>
          </p:cNvGraphicFramePr>
          <p:nvPr/>
        </p:nvGraphicFramePr>
        <p:xfrm>
          <a:off x="533400" y="3429000"/>
          <a:ext cx="8077200" cy="944880"/>
        </p:xfrm>
        <a:graphic>
          <a:graphicData uri="http://schemas.openxmlformats.org/drawingml/2006/table">
            <a:tbl>
              <a:tblPr/>
              <a:tblGrid>
                <a:gridCol w="2057400"/>
                <a:gridCol w="2590800"/>
                <a:gridCol w="1676400"/>
                <a:gridCol w="17526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chemeClr val="tx1"/>
                          </a:solidFill>
                          <a:effectLst/>
                          <a:latin typeface="Arial" charset="0"/>
                        </a:rPr>
                        <a:t>Total Rail Containers</a:t>
                      </a:r>
                    </a:p>
                  </a:txBody>
                  <a:tcPr anchor="ctr" horzOverflow="overflow">
                    <a:lnL cap="flat">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304,731</a:t>
                      </a:r>
                    </a:p>
                  </a:txBody>
                  <a:tcPr anchor="ctr" horzOverflow="overflow">
                    <a:lnL>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236,597</a:t>
                      </a:r>
                    </a:p>
                  </a:txBody>
                  <a:tcPr anchor="ctr" horzOverflow="overflow">
                    <a:lnL>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+28.8</a:t>
                      </a:r>
                    </a:p>
                  </a:txBody>
                  <a:tcPr anchor="ctr" horzOverflow="overflow">
                    <a:lnL>
                      <a:noFill/>
                    </a:lnL>
                    <a:lnR cap="flat">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r>
            </a:tbl>
          </a:graphicData>
        </a:graphic>
      </p:graphicFrame>
      <p:graphicFrame>
        <p:nvGraphicFramePr>
          <p:cNvPr id="6518" name="Group 374"/>
          <p:cNvGraphicFramePr>
            <a:graphicFrameLocks noGrp="1"/>
          </p:cNvGraphicFramePr>
          <p:nvPr>
            <p:ph sz="quarter" idx="3"/>
          </p:nvPr>
        </p:nvGraphicFramePr>
        <p:xfrm>
          <a:off x="533400" y="4389438"/>
          <a:ext cx="8077200" cy="609600"/>
        </p:xfrm>
        <a:graphic>
          <a:graphicData uri="http://schemas.openxmlformats.org/drawingml/2006/table">
            <a:tbl>
              <a:tblPr/>
              <a:tblGrid>
                <a:gridCol w="2514600"/>
                <a:gridCol w="1828800"/>
                <a:gridCol w="1981200"/>
                <a:gridCol w="17526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spc="-150" normalizeH="0" baseline="0" dirty="0" smtClean="0">
                          <a:ln>
                            <a:noFill/>
                          </a:ln>
                          <a:solidFill>
                            <a:schemeClr val="tx1"/>
                          </a:solidFill>
                          <a:effectLst/>
                          <a:latin typeface="Arial" charset="0"/>
                        </a:rPr>
                        <a:t>VIP Containers</a:t>
                      </a:r>
                    </a:p>
                  </a:txBody>
                  <a:tcPr anchor="ctr" horzOverflow="overflow">
                    <a:lnL cap="flat">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32,958   </a:t>
                      </a:r>
                      <a:r>
                        <a:rPr kumimoji="0" lang="en-US" sz="3000" b="1" i="0" u="none" strike="noStrike" cap="none" normalizeH="0" baseline="0" dirty="0" smtClean="0">
                          <a:ln>
                            <a:noFill/>
                          </a:ln>
                          <a:solidFill>
                            <a:schemeClr val="accent2"/>
                          </a:solidFill>
                          <a:effectLst/>
                          <a:latin typeface="Arial" charset="0"/>
                        </a:rPr>
                        <a:t>         </a:t>
                      </a:r>
                    </a:p>
                  </a:txBody>
                  <a:tcPr anchor="ctr" horzOverflow="overflow">
                    <a:lnL>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28,208</a:t>
                      </a:r>
                    </a:p>
                  </a:txBody>
                  <a:tcPr anchor="ctr" horzOverflow="overflow">
                    <a:lnL>
                      <a:noFill/>
                    </a:lnL>
                    <a:lnR>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+16.8</a:t>
                      </a:r>
                    </a:p>
                  </a:txBody>
                  <a:tcPr anchor="ctr" horzOverflow="overflow">
                    <a:lnL>
                      <a:noFill/>
                    </a:lnL>
                    <a:lnR cap="flat">
                      <a:noFill/>
                    </a:lnR>
                    <a:lnT cap="flat">
                      <a:noFill/>
                    </a:lnT>
                    <a:lnB w="38100" cap="flat" cmpd="sng" algn="ctr">
                      <a:solidFill>
                        <a:srgbClr val="777777"/>
                      </a:solidFill>
                      <a:prstDash val="solid"/>
                      <a:round/>
                      <a:headEnd type="none" w="med" len="med"/>
                      <a:tailEnd type="none" w="med" len="med"/>
                    </a:lnB>
                    <a:lnTlToBr>
                      <a:noFill/>
                    </a:lnTlToBr>
                    <a:lnBlToTr>
                      <a:noFill/>
                    </a:lnBlToTr>
                    <a:noFill/>
                  </a:tcPr>
                </a:tc>
              </a:tr>
            </a:tbl>
          </a:graphicData>
        </a:graphic>
      </p:graphicFrame>
      <p:sp>
        <p:nvSpPr>
          <p:cNvPr id="4118" name="Text Box 379"/>
          <p:cNvSpPr txBox="1">
            <a:spLocks noChangeArrowheads="1"/>
          </p:cNvSpPr>
          <p:nvPr/>
        </p:nvSpPr>
        <p:spPr bwMode="auto">
          <a:xfrm rot="-5400000">
            <a:off x="7458869" y="5096669"/>
            <a:ext cx="2971800" cy="246062"/>
          </a:xfrm>
          <a:prstGeom prst="rect">
            <a:avLst/>
          </a:prstGeom>
          <a:noFill/>
          <a:ln w="9525">
            <a:noFill/>
            <a:miter lim="800000"/>
            <a:headEnd/>
            <a:tailEnd/>
          </a:ln>
        </p:spPr>
        <p:txBody>
          <a:bodyPr>
            <a:spAutoFit/>
          </a:bodyPr>
          <a:lstStyle/>
          <a:p>
            <a:pPr>
              <a:spcBef>
                <a:spcPct val="50000"/>
              </a:spcBef>
            </a:pPr>
            <a:r>
              <a:rPr lang="en-US" sz="1000"/>
              <a:t>Source:  Terminal Statistics</a:t>
            </a:r>
          </a:p>
        </p:txBody>
      </p:sp>
      <p:grpSp>
        <p:nvGrpSpPr>
          <p:cNvPr id="2" name="Group 14"/>
          <p:cNvGrpSpPr>
            <a:grpSpLocks/>
          </p:cNvGrpSpPr>
          <p:nvPr/>
        </p:nvGrpSpPr>
        <p:grpSpPr bwMode="auto">
          <a:xfrm>
            <a:off x="2819400" y="533400"/>
            <a:ext cx="5791200" cy="523875"/>
            <a:chOff x="2819400" y="1782763"/>
            <a:chExt cx="5791200" cy="523219"/>
          </a:xfrm>
        </p:grpSpPr>
        <p:sp>
          <p:nvSpPr>
            <p:cNvPr id="9264" name="Text Box 435"/>
            <p:cNvSpPr txBox="1">
              <a:spLocks noChangeArrowheads="1"/>
            </p:cNvSpPr>
            <p:nvPr/>
          </p:nvSpPr>
          <p:spPr bwMode="auto">
            <a:xfrm>
              <a:off x="2819400" y="1782763"/>
              <a:ext cx="1981200" cy="523219"/>
            </a:xfrm>
            <a:prstGeom prst="rect">
              <a:avLst/>
            </a:prstGeom>
            <a:noFill/>
            <a:ln w="9525">
              <a:noFill/>
              <a:miter lim="800000"/>
              <a:headEnd/>
              <a:tailEnd/>
            </a:ln>
          </p:spPr>
          <p:txBody>
            <a:bodyPr>
              <a:spAutoFit/>
            </a:bodyPr>
            <a:lstStyle/>
            <a:p>
              <a:pPr algn="ctr">
                <a:spcBef>
                  <a:spcPct val="50000"/>
                </a:spcBef>
              </a:pPr>
              <a:r>
                <a:rPr lang="en-US" sz="2800" b="1">
                  <a:solidFill>
                    <a:srgbClr val="0070C0"/>
                  </a:solidFill>
                </a:rPr>
                <a:t>FY 2011</a:t>
              </a:r>
            </a:p>
          </p:txBody>
        </p:sp>
        <p:sp>
          <p:nvSpPr>
            <p:cNvPr id="9265" name="Text Box 436"/>
            <p:cNvSpPr txBox="1">
              <a:spLocks noChangeArrowheads="1"/>
            </p:cNvSpPr>
            <p:nvPr/>
          </p:nvSpPr>
          <p:spPr bwMode="auto">
            <a:xfrm>
              <a:off x="4876800" y="1782763"/>
              <a:ext cx="1981200" cy="523219"/>
            </a:xfrm>
            <a:prstGeom prst="rect">
              <a:avLst/>
            </a:prstGeom>
            <a:noFill/>
            <a:ln w="9525">
              <a:noFill/>
              <a:miter lim="800000"/>
              <a:headEnd/>
              <a:tailEnd/>
            </a:ln>
          </p:spPr>
          <p:txBody>
            <a:bodyPr>
              <a:spAutoFit/>
            </a:bodyPr>
            <a:lstStyle/>
            <a:p>
              <a:pPr algn="ctr">
                <a:spcBef>
                  <a:spcPct val="50000"/>
                </a:spcBef>
              </a:pPr>
              <a:r>
                <a:rPr lang="en-US" sz="2800" b="1"/>
                <a:t>FY 2010</a:t>
              </a:r>
            </a:p>
          </p:txBody>
        </p:sp>
        <p:sp>
          <p:nvSpPr>
            <p:cNvPr id="9266" name="Text Box 437"/>
            <p:cNvSpPr txBox="1">
              <a:spLocks noChangeArrowheads="1"/>
            </p:cNvSpPr>
            <p:nvPr/>
          </p:nvSpPr>
          <p:spPr bwMode="auto">
            <a:xfrm>
              <a:off x="6705600" y="1782763"/>
              <a:ext cx="1905000" cy="523219"/>
            </a:xfrm>
            <a:prstGeom prst="rect">
              <a:avLst/>
            </a:prstGeom>
            <a:noFill/>
            <a:ln w="9525">
              <a:noFill/>
              <a:miter lim="800000"/>
              <a:headEnd/>
              <a:tailEnd/>
            </a:ln>
          </p:spPr>
          <p:txBody>
            <a:bodyPr>
              <a:spAutoFit/>
            </a:bodyPr>
            <a:lstStyle/>
            <a:p>
              <a:pPr algn="r">
                <a:spcBef>
                  <a:spcPct val="50000"/>
                </a:spcBef>
              </a:pPr>
              <a:r>
                <a:rPr lang="en-US" sz="2800" b="1"/>
                <a:t>Change</a:t>
              </a:r>
            </a:p>
          </p:txBody>
        </p:sp>
      </p:grpSp>
      <p:graphicFrame>
        <p:nvGraphicFramePr>
          <p:cNvPr id="13" name="Group 434"/>
          <p:cNvGraphicFramePr>
            <a:graphicFrameLocks/>
          </p:cNvGraphicFramePr>
          <p:nvPr/>
        </p:nvGraphicFramePr>
        <p:xfrm>
          <a:off x="533400" y="2667000"/>
          <a:ext cx="8077200" cy="768350"/>
        </p:xfrm>
        <a:graphic>
          <a:graphicData uri="http://schemas.openxmlformats.org/drawingml/2006/table">
            <a:tbl>
              <a:tblPr/>
              <a:tblGrid>
                <a:gridCol w="2209800"/>
                <a:gridCol w="2209800"/>
                <a:gridCol w="1905000"/>
                <a:gridCol w="1752600"/>
              </a:tblGrid>
              <a:tr h="768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charset="0"/>
                        </a:rPr>
                        <a:t>Import TEUs</a:t>
                      </a:r>
                    </a:p>
                  </a:txBody>
                  <a:tcPr anchor="ctr" horzOverflow="overflow">
                    <a:lnL cap="flat">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887,192</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869,132</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+2.1</a:t>
                      </a:r>
                    </a:p>
                  </a:txBody>
                  <a:tcPr anchor="ctr" horzOverflow="overflow">
                    <a:lnL>
                      <a:noFill/>
                    </a:lnL>
                    <a:lnR cap="flat">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graphicFrame>
        <p:nvGraphicFramePr>
          <p:cNvPr id="14" name="Group 434"/>
          <p:cNvGraphicFramePr>
            <a:graphicFrameLocks/>
          </p:cNvGraphicFramePr>
          <p:nvPr/>
        </p:nvGraphicFramePr>
        <p:xfrm>
          <a:off x="533400" y="1905000"/>
          <a:ext cx="8077200" cy="768350"/>
        </p:xfrm>
        <a:graphic>
          <a:graphicData uri="http://schemas.openxmlformats.org/drawingml/2006/table">
            <a:tbl>
              <a:tblPr/>
              <a:tblGrid>
                <a:gridCol w="2209800"/>
                <a:gridCol w="2209800"/>
                <a:gridCol w="1905000"/>
                <a:gridCol w="1752600"/>
              </a:tblGrid>
              <a:tr h="768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charset="0"/>
                        </a:rPr>
                        <a:t>Export TEUs</a:t>
                      </a:r>
                    </a:p>
                  </a:txBody>
                  <a:tcPr anchor="ctr" horzOverflow="overflow">
                    <a:lnL cap="flat">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1,015,970</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979,808</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+3.7</a:t>
                      </a:r>
                    </a:p>
                  </a:txBody>
                  <a:tcPr anchor="ctr" horzOverflow="overflow">
                    <a:lnL>
                      <a:noFill/>
                    </a:lnL>
                    <a:lnR cap="flat">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graphicFrame>
        <p:nvGraphicFramePr>
          <p:cNvPr id="15" name="Group 434"/>
          <p:cNvGraphicFramePr>
            <a:graphicFrameLocks noGrp="1"/>
          </p:cNvGraphicFramePr>
          <p:nvPr>
            <p:ph sz="half" idx="1"/>
          </p:nvPr>
        </p:nvGraphicFramePr>
        <p:xfrm>
          <a:off x="533400" y="5029200"/>
          <a:ext cx="8077200" cy="685800"/>
        </p:xfrm>
        <a:graphic>
          <a:graphicData uri="http://schemas.openxmlformats.org/drawingml/2006/table">
            <a:tbl>
              <a:tblPr/>
              <a:tblGrid>
                <a:gridCol w="2590800"/>
                <a:gridCol w="1828800"/>
                <a:gridCol w="1905000"/>
                <a:gridCol w="1752600"/>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chemeClr val="tx1"/>
                          </a:solidFill>
                          <a:effectLst/>
                          <a:latin typeface="Arial" charset="0"/>
                        </a:rPr>
                        <a:t>Ship Calls</a:t>
                      </a:r>
                    </a:p>
                  </a:txBody>
                  <a:tcPr anchor="ctr" horzOverflow="overflow">
                    <a:lnL cap="flat">
                      <a:noFill/>
                    </a:lnL>
                    <a:lnR>
                      <a:noFill/>
                    </a:lnR>
                    <a:lnT w="28575"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1,798</a:t>
                      </a:r>
                    </a:p>
                  </a:txBody>
                  <a:tcPr anchor="ctr" horzOverflow="overflow">
                    <a:lnL>
                      <a:noFill/>
                    </a:lnL>
                    <a:lnR>
                      <a:noFill/>
                    </a:lnR>
                    <a:lnT w="28575"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1,844</a:t>
                      </a:r>
                    </a:p>
                  </a:txBody>
                  <a:tcPr anchor="ctr" horzOverflow="overflow">
                    <a:lnL>
                      <a:noFill/>
                    </a:lnL>
                    <a:lnR>
                      <a:noFill/>
                    </a:lnR>
                    <a:lnT w="28575"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-2.5</a:t>
                      </a:r>
                    </a:p>
                  </a:txBody>
                  <a:tcPr anchor="ctr" horzOverflow="overflow">
                    <a:lnL>
                      <a:noFill/>
                    </a:lnL>
                    <a:lnR cap="flat">
                      <a:noFill/>
                    </a:lnR>
                    <a:lnT w="28575"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graphicFrame>
        <p:nvGraphicFramePr>
          <p:cNvPr id="16" name="Group 434"/>
          <p:cNvGraphicFramePr>
            <a:graphicFrameLocks noGrp="1"/>
          </p:cNvGraphicFramePr>
          <p:nvPr>
            <p:ph sz="half" idx="1"/>
          </p:nvPr>
        </p:nvGraphicFramePr>
        <p:xfrm>
          <a:off x="533400" y="5761038"/>
          <a:ext cx="8077200" cy="944880"/>
        </p:xfrm>
        <a:graphic>
          <a:graphicData uri="http://schemas.openxmlformats.org/drawingml/2006/table">
            <a:tbl>
              <a:tblPr/>
              <a:tblGrid>
                <a:gridCol w="2209800"/>
                <a:gridCol w="2209800"/>
                <a:gridCol w="1905000"/>
                <a:gridCol w="1752600"/>
              </a:tblGrid>
              <a:tr h="9143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tx1"/>
                          </a:solidFill>
                          <a:effectLst/>
                          <a:latin typeface="Arial" charset="0"/>
                        </a:rPr>
                        <a:t>Breakbulk</a:t>
                      </a:r>
                      <a:r>
                        <a:rPr kumimoji="0" lang="en-US" sz="2800" b="1" i="1" u="none" strike="noStrike" cap="none" normalizeH="0" baseline="0" dirty="0" smtClean="0">
                          <a:ln>
                            <a:noFill/>
                          </a:ln>
                          <a:solidFill>
                            <a:schemeClr val="tx1"/>
                          </a:solidFill>
                          <a:effectLst/>
                          <a:latin typeface="Arial" charset="0"/>
                        </a:rPr>
                        <a:t> Tonnage</a:t>
                      </a:r>
                    </a:p>
                  </a:txBody>
                  <a:tcPr anchor="ctr" horzOverflow="overflow">
                    <a:lnL cap="flat">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rgbClr val="0070C0"/>
                          </a:solidFill>
                          <a:effectLst/>
                          <a:latin typeface="Arial" charset="0"/>
                        </a:rPr>
                        <a:t>304,626</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222,337</a:t>
                      </a:r>
                    </a:p>
                  </a:txBody>
                  <a:tcPr anchor="ctr" horzOverflow="overflow">
                    <a:lnL>
                      <a:noFill/>
                    </a:lnL>
                    <a:lnR>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Arial" charset="0"/>
                        </a:rPr>
                        <a:t>+37.0</a:t>
                      </a:r>
                    </a:p>
                  </a:txBody>
                  <a:tcPr anchor="ctr" horzOverflow="overflow">
                    <a:lnL>
                      <a:noFill/>
                    </a:lnL>
                    <a:lnR cap="flat">
                      <a:noFill/>
                    </a:lnR>
                    <a:lnT w="12700" cap="flat" cmpd="sng" algn="ctr">
                      <a:noFill/>
                      <a:prstDash val="solid"/>
                      <a:round/>
                      <a:headEnd type="none" w="med" len="med"/>
                      <a:tailEnd type="none" w="med" len="med"/>
                    </a:lnT>
                    <a:lnB w="38100" cap="flat" cmpd="sng" algn="ctr">
                      <a:solidFill>
                        <a:srgbClr val="777777"/>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78"/>
                                        </p:tgtEl>
                                        <p:attrNameLst>
                                          <p:attrName>style.visibility</p:attrName>
                                        </p:attrNameLst>
                                      </p:cBhvr>
                                      <p:to>
                                        <p:strVal val="visible"/>
                                      </p:to>
                                    </p:set>
                                    <p:animEffect transition="in" filter="wipe(left)">
                                      <p:cBhvr>
                                        <p:cTn id="7" dur="2000"/>
                                        <p:tgtEl>
                                          <p:spTgt spid="6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14"/>
                                        </p:tgtEl>
                                        <p:attrNameLst>
                                          <p:attrName>style.visibility</p:attrName>
                                        </p:attrNameLst>
                                      </p:cBhvr>
                                      <p:to>
                                        <p:strVal val="visible"/>
                                      </p:to>
                                    </p:set>
                                    <p:animEffect transition="in" filter="wipe(left)">
                                      <p:cBhvr>
                                        <p:cTn id="22" dur="2000"/>
                                        <p:tgtEl>
                                          <p:spTgt spid="65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18"/>
                                        </p:tgtEl>
                                        <p:attrNameLst>
                                          <p:attrName>style.visibility</p:attrName>
                                        </p:attrNameLst>
                                      </p:cBhvr>
                                      <p:to>
                                        <p:strVal val="visible"/>
                                      </p:to>
                                    </p:set>
                                    <p:animEffect transition="in" filter="wipe(left)">
                                      <p:cBhvr>
                                        <p:cTn id="27" dur="2000"/>
                                        <p:tgtEl>
                                          <p:spTgt spid="65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2000"/>
                                        <p:tgtEl>
                                          <p:spTgt spid="16"/>
                                        </p:tgtEl>
                                      </p:cBhvr>
                                    </p:animEffec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4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reeform 2"/>
          <p:cNvSpPr>
            <a:spLocks noChangeAspect="1"/>
          </p:cNvSpPr>
          <p:nvPr/>
        </p:nvSpPr>
        <p:spPr bwMode="auto">
          <a:xfrm>
            <a:off x="2655888" y="3753896"/>
            <a:ext cx="34925" cy="14287"/>
          </a:xfrm>
          <a:custGeom>
            <a:avLst/>
            <a:gdLst>
              <a:gd name="T0" fmla="*/ 0 w 18"/>
              <a:gd name="T1" fmla="*/ 0 h 7"/>
              <a:gd name="T2" fmla="*/ 1 w 18"/>
              <a:gd name="T3" fmla="*/ 7 h 7"/>
              <a:gd name="T4" fmla="*/ 18 w 18"/>
              <a:gd name="T5" fmla="*/ 4 h 7"/>
              <a:gd name="T6" fmla="*/ 0 w 18"/>
              <a:gd name="T7" fmla="*/ 0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0" y="0"/>
                </a:moveTo>
                <a:lnTo>
                  <a:pt x="1" y="7"/>
                </a:lnTo>
                <a:lnTo>
                  <a:pt x="18" y="4"/>
                </a:lnTo>
                <a:lnTo>
                  <a:pt x="0" y="0"/>
                </a:lnTo>
                <a:close/>
              </a:path>
            </a:pathLst>
          </a:custGeom>
          <a:solidFill>
            <a:srgbClr val="FFFFCC"/>
          </a:solidFill>
          <a:ln w="9525">
            <a:noFill/>
            <a:round/>
            <a:headEnd/>
            <a:tailEnd/>
          </a:ln>
        </p:spPr>
        <p:txBody>
          <a:bodyPr/>
          <a:lstStyle/>
          <a:p>
            <a:endParaRPr lang="en-US"/>
          </a:p>
        </p:txBody>
      </p:sp>
      <p:sp>
        <p:nvSpPr>
          <p:cNvPr id="22530" name="Freeform 3"/>
          <p:cNvSpPr>
            <a:spLocks noChangeAspect="1"/>
          </p:cNvSpPr>
          <p:nvPr/>
        </p:nvSpPr>
        <p:spPr bwMode="auto">
          <a:xfrm>
            <a:off x="2655888" y="3753896"/>
            <a:ext cx="34925" cy="14287"/>
          </a:xfrm>
          <a:custGeom>
            <a:avLst/>
            <a:gdLst>
              <a:gd name="T0" fmla="*/ 0 w 18"/>
              <a:gd name="T1" fmla="*/ 0 h 7"/>
              <a:gd name="T2" fmla="*/ 1 w 18"/>
              <a:gd name="T3" fmla="*/ 7 h 7"/>
              <a:gd name="T4" fmla="*/ 18 w 18"/>
              <a:gd name="T5" fmla="*/ 4 h 7"/>
              <a:gd name="T6" fmla="*/ 0 w 18"/>
              <a:gd name="T7" fmla="*/ 0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0" y="0"/>
                </a:moveTo>
                <a:lnTo>
                  <a:pt x="1" y="7"/>
                </a:lnTo>
                <a:lnTo>
                  <a:pt x="18" y="4"/>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31" name="Freeform 4"/>
          <p:cNvSpPr>
            <a:spLocks noChangeAspect="1"/>
          </p:cNvSpPr>
          <p:nvPr/>
        </p:nvSpPr>
        <p:spPr bwMode="auto">
          <a:xfrm>
            <a:off x="5753100" y="3220496"/>
            <a:ext cx="342900" cy="250825"/>
          </a:xfrm>
          <a:custGeom>
            <a:avLst/>
            <a:gdLst>
              <a:gd name="T0" fmla="*/ 0 w 178"/>
              <a:gd name="T1" fmla="*/ 63 h 131"/>
              <a:gd name="T2" fmla="*/ 2 w 178"/>
              <a:gd name="T3" fmla="*/ 97 h 131"/>
              <a:gd name="T4" fmla="*/ 15 w 178"/>
              <a:gd name="T5" fmla="*/ 107 h 131"/>
              <a:gd name="T6" fmla="*/ 5 w 178"/>
              <a:gd name="T7" fmla="*/ 124 h 131"/>
              <a:gd name="T8" fmla="*/ 24 w 178"/>
              <a:gd name="T9" fmla="*/ 131 h 131"/>
              <a:gd name="T10" fmla="*/ 70 w 178"/>
              <a:gd name="T11" fmla="*/ 124 h 131"/>
              <a:gd name="T12" fmla="*/ 79 w 178"/>
              <a:gd name="T13" fmla="*/ 105 h 131"/>
              <a:gd name="T14" fmla="*/ 110 w 178"/>
              <a:gd name="T15" fmla="*/ 94 h 131"/>
              <a:gd name="T16" fmla="*/ 113 w 178"/>
              <a:gd name="T17" fmla="*/ 79 h 131"/>
              <a:gd name="T18" fmla="*/ 123 w 178"/>
              <a:gd name="T19" fmla="*/ 74 h 131"/>
              <a:gd name="T20" fmla="*/ 119 w 178"/>
              <a:gd name="T21" fmla="*/ 66 h 131"/>
              <a:gd name="T22" fmla="*/ 130 w 178"/>
              <a:gd name="T23" fmla="*/ 65 h 131"/>
              <a:gd name="T24" fmla="*/ 139 w 178"/>
              <a:gd name="T25" fmla="*/ 49 h 131"/>
              <a:gd name="T26" fmla="*/ 135 w 178"/>
              <a:gd name="T27" fmla="*/ 33 h 131"/>
              <a:gd name="T28" fmla="*/ 177 w 178"/>
              <a:gd name="T29" fmla="*/ 21 h 131"/>
              <a:gd name="T30" fmla="*/ 178 w 178"/>
              <a:gd name="T31" fmla="*/ 18 h 131"/>
              <a:gd name="T32" fmla="*/ 162 w 178"/>
              <a:gd name="T33" fmla="*/ 15 h 131"/>
              <a:gd name="T34" fmla="*/ 140 w 178"/>
              <a:gd name="T35" fmla="*/ 26 h 131"/>
              <a:gd name="T36" fmla="*/ 130 w 178"/>
              <a:gd name="T37" fmla="*/ 0 h 131"/>
              <a:gd name="T38" fmla="*/ 111 w 178"/>
              <a:gd name="T39" fmla="*/ 19 h 131"/>
              <a:gd name="T40" fmla="*/ 56 w 178"/>
              <a:gd name="T41" fmla="*/ 18 h 131"/>
              <a:gd name="T42" fmla="*/ 28 w 178"/>
              <a:gd name="T43" fmla="*/ 48 h 131"/>
              <a:gd name="T44" fmla="*/ 10 w 178"/>
              <a:gd name="T45" fmla="*/ 38 h 131"/>
              <a:gd name="T46" fmla="*/ 0 w 178"/>
              <a:gd name="T47" fmla="*/ 63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
              <a:gd name="T73" fmla="*/ 0 h 131"/>
              <a:gd name="T74" fmla="*/ 178 w 17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 h="131">
                <a:moveTo>
                  <a:pt x="0" y="63"/>
                </a:moveTo>
                <a:lnTo>
                  <a:pt x="2" y="97"/>
                </a:lnTo>
                <a:lnTo>
                  <a:pt x="15" y="107"/>
                </a:lnTo>
                <a:lnTo>
                  <a:pt x="5" y="124"/>
                </a:lnTo>
                <a:lnTo>
                  <a:pt x="24" y="131"/>
                </a:lnTo>
                <a:lnTo>
                  <a:pt x="70" y="124"/>
                </a:lnTo>
                <a:lnTo>
                  <a:pt x="79" y="105"/>
                </a:lnTo>
                <a:lnTo>
                  <a:pt x="110" y="94"/>
                </a:lnTo>
                <a:lnTo>
                  <a:pt x="113" y="79"/>
                </a:lnTo>
                <a:lnTo>
                  <a:pt x="123" y="74"/>
                </a:lnTo>
                <a:lnTo>
                  <a:pt x="119" y="66"/>
                </a:lnTo>
                <a:lnTo>
                  <a:pt x="130" y="65"/>
                </a:lnTo>
                <a:lnTo>
                  <a:pt x="139" y="49"/>
                </a:lnTo>
                <a:lnTo>
                  <a:pt x="135" y="33"/>
                </a:lnTo>
                <a:lnTo>
                  <a:pt x="177" y="21"/>
                </a:lnTo>
                <a:lnTo>
                  <a:pt x="178" y="18"/>
                </a:lnTo>
                <a:lnTo>
                  <a:pt x="162" y="15"/>
                </a:lnTo>
                <a:lnTo>
                  <a:pt x="140" y="26"/>
                </a:lnTo>
                <a:lnTo>
                  <a:pt x="130" y="0"/>
                </a:lnTo>
                <a:lnTo>
                  <a:pt x="111" y="19"/>
                </a:lnTo>
                <a:lnTo>
                  <a:pt x="56" y="18"/>
                </a:lnTo>
                <a:lnTo>
                  <a:pt x="28" y="48"/>
                </a:lnTo>
                <a:lnTo>
                  <a:pt x="10" y="38"/>
                </a:lnTo>
                <a:lnTo>
                  <a:pt x="0" y="63"/>
                </a:lnTo>
                <a:close/>
              </a:path>
            </a:pathLst>
          </a:custGeom>
          <a:solidFill>
            <a:srgbClr val="FFFFCC"/>
          </a:solidFill>
          <a:ln w="9525">
            <a:noFill/>
            <a:round/>
            <a:headEnd/>
            <a:tailEnd/>
          </a:ln>
        </p:spPr>
        <p:txBody>
          <a:bodyPr/>
          <a:lstStyle/>
          <a:p>
            <a:endParaRPr lang="en-US"/>
          </a:p>
        </p:txBody>
      </p:sp>
      <p:sp>
        <p:nvSpPr>
          <p:cNvPr id="22532" name="Freeform 5"/>
          <p:cNvSpPr>
            <a:spLocks noChangeAspect="1"/>
          </p:cNvSpPr>
          <p:nvPr/>
        </p:nvSpPr>
        <p:spPr bwMode="auto">
          <a:xfrm>
            <a:off x="5753100" y="3220496"/>
            <a:ext cx="342900" cy="250825"/>
          </a:xfrm>
          <a:custGeom>
            <a:avLst/>
            <a:gdLst>
              <a:gd name="T0" fmla="*/ 0 w 178"/>
              <a:gd name="T1" fmla="*/ 63 h 131"/>
              <a:gd name="T2" fmla="*/ 2 w 178"/>
              <a:gd name="T3" fmla="*/ 97 h 131"/>
              <a:gd name="T4" fmla="*/ 15 w 178"/>
              <a:gd name="T5" fmla="*/ 107 h 131"/>
              <a:gd name="T6" fmla="*/ 5 w 178"/>
              <a:gd name="T7" fmla="*/ 124 h 131"/>
              <a:gd name="T8" fmla="*/ 24 w 178"/>
              <a:gd name="T9" fmla="*/ 131 h 131"/>
              <a:gd name="T10" fmla="*/ 70 w 178"/>
              <a:gd name="T11" fmla="*/ 124 h 131"/>
              <a:gd name="T12" fmla="*/ 79 w 178"/>
              <a:gd name="T13" fmla="*/ 105 h 131"/>
              <a:gd name="T14" fmla="*/ 110 w 178"/>
              <a:gd name="T15" fmla="*/ 94 h 131"/>
              <a:gd name="T16" fmla="*/ 113 w 178"/>
              <a:gd name="T17" fmla="*/ 79 h 131"/>
              <a:gd name="T18" fmla="*/ 123 w 178"/>
              <a:gd name="T19" fmla="*/ 74 h 131"/>
              <a:gd name="T20" fmla="*/ 119 w 178"/>
              <a:gd name="T21" fmla="*/ 66 h 131"/>
              <a:gd name="T22" fmla="*/ 130 w 178"/>
              <a:gd name="T23" fmla="*/ 65 h 131"/>
              <a:gd name="T24" fmla="*/ 139 w 178"/>
              <a:gd name="T25" fmla="*/ 49 h 131"/>
              <a:gd name="T26" fmla="*/ 135 w 178"/>
              <a:gd name="T27" fmla="*/ 33 h 131"/>
              <a:gd name="T28" fmla="*/ 177 w 178"/>
              <a:gd name="T29" fmla="*/ 21 h 131"/>
              <a:gd name="T30" fmla="*/ 178 w 178"/>
              <a:gd name="T31" fmla="*/ 18 h 131"/>
              <a:gd name="T32" fmla="*/ 162 w 178"/>
              <a:gd name="T33" fmla="*/ 15 h 131"/>
              <a:gd name="T34" fmla="*/ 140 w 178"/>
              <a:gd name="T35" fmla="*/ 26 h 131"/>
              <a:gd name="T36" fmla="*/ 130 w 178"/>
              <a:gd name="T37" fmla="*/ 0 h 131"/>
              <a:gd name="T38" fmla="*/ 111 w 178"/>
              <a:gd name="T39" fmla="*/ 19 h 131"/>
              <a:gd name="T40" fmla="*/ 56 w 178"/>
              <a:gd name="T41" fmla="*/ 18 h 131"/>
              <a:gd name="T42" fmla="*/ 28 w 178"/>
              <a:gd name="T43" fmla="*/ 48 h 131"/>
              <a:gd name="T44" fmla="*/ 10 w 178"/>
              <a:gd name="T45" fmla="*/ 38 h 131"/>
              <a:gd name="T46" fmla="*/ 0 w 178"/>
              <a:gd name="T47" fmla="*/ 63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
              <a:gd name="T73" fmla="*/ 0 h 131"/>
              <a:gd name="T74" fmla="*/ 178 w 17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 h="131">
                <a:moveTo>
                  <a:pt x="0" y="63"/>
                </a:moveTo>
                <a:lnTo>
                  <a:pt x="2" y="97"/>
                </a:lnTo>
                <a:lnTo>
                  <a:pt x="15" y="107"/>
                </a:lnTo>
                <a:lnTo>
                  <a:pt x="5" y="124"/>
                </a:lnTo>
                <a:lnTo>
                  <a:pt x="24" y="131"/>
                </a:lnTo>
                <a:lnTo>
                  <a:pt x="70" y="124"/>
                </a:lnTo>
                <a:lnTo>
                  <a:pt x="79" y="105"/>
                </a:lnTo>
                <a:lnTo>
                  <a:pt x="110" y="94"/>
                </a:lnTo>
                <a:lnTo>
                  <a:pt x="113" y="79"/>
                </a:lnTo>
                <a:lnTo>
                  <a:pt x="123" y="74"/>
                </a:lnTo>
                <a:lnTo>
                  <a:pt x="119" y="66"/>
                </a:lnTo>
                <a:lnTo>
                  <a:pt x="130" y="65"/>
                </a:lnTo>
                <a:lnTo>
                  <a:pt x="139" y="49"/>
                </a:lnTo>
                <a:lnTo>
                  <a:pt x="135" y="33"/>
                </a:lnTo>
                <a:lnTo>
                  <a:pt x="177" y="21"/>
                </a:lnTo>
                <a:lnTo>
                  <a:pt x="178" y="18"/>
                </a:lnTo>
                <a:lnTo>
                  <a:pt x="162" y="15"/>
                </a:lnTo>
                <a:lnTo>
                  <a:pt x="140" y="26"/>
                </a:lnTo>
                <a:lnTo>
                  <a:pt x="130" y="0"/>
                </a:lnTo>
                <a:lnTo>
                  <a:pt x="111" y="19"/>
                </a:lnTo>
                <a:lnTo>
                  <a:pt x="56" y="18"/>
                </a:lnTo>
                <a:lnTo>
                  <a:pt x="28" y="48"/>
                </a:lnTo>
                <a:lnTo>
                  <a:pt x="10" y="38"/>
                </a:lnTo>
                <a:lnTo>
                  <a:pt x="0" y="63"/>
                </a:lnTo>
                <a:close/>
              </a:path>
            </a:pathLst>
          </a:custGeom>
          <a:solidFill>
            <a:srgbClr val="FFFFCC"/>
          </a:solidFill>
          <a:ln w="1588" cap="rnd">
            <a:solidFill>
              <a:srgbClr val="808080"/>
            </a:solidFill>
            <a:round/>
            <a:headEnd/>
            <a:tailEnd/>
          </a:ln>
        </p:spPr>
        <p:txBody>
          <a:bodyPr/>
          <a:lstStyle/>
          <a:p>
            <a:endParaRPr lang="en-US"/>
          </a:p>
        </p:txBody>
      </p:sp>
      <p:sp>
        <p:nvSpPr>
          <p:cNvPr id="22533" name="Freeform 6"/>
          <p:cNvSpPr>
            <a:spLocks noChangeAspect="1"/>
          </p:cNvSpPr>
          <p:nvPr/>
        </p:nvSpPr>
        <p:spPr bwMode="auto">
          <a:xfrm>
            <a:off x="4751388" y="3099846"/>
            <a:ext cx="44450" cy="84137"/>
          </a:xfrm>
          <a:custGeom>
            <a:avLst/>
            <a:gdLst>
              <a:gd name="T0" fmla="*/ 0 w 23"/>
              <a:gd name="T1" fmla="*/ 34 h 44"/>
              <a:gd name="T2" fmla="*/ 1 w 23"/>
              <a:gd name="T3" fmla="*/ 11 h 44"/>
              <a:gd name="T4" fmla="*/ 11 w 23"/>
              <a:gd name="T5" fmla="*/ 0 h 44"/>
              <a:gd name="T6" fmla="*/ 23 w 23"/>
              <a:gd name="T7" fmla="*/ 26 h 44"/>
              <a:gd name="T8" fmla="*/ 12 w 23"/>
              <a:gd name="T9" fmla="*/ 44 h 44"/>
              <a:gd name="T10" fmla="*/ 0 w 23"/>
              <a:gd name="T11" fmla="*/ 34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34"/>
                </a:moveTo>
                <a:lnTo>
                  <a:pt x="1" y="11"/>
                </a:lnTo>
                <a:lnTo>
                  <a:pt x="11" y="0"/>
                </a:lnTo>
                <a:lnTo>
                  <a:pt x="23" y="26"/>
                </a:lnTo>
                <a:lnTo>
                  <a:pt x="12" y="44"/>
                </a:lnTo>
                <a:lnTo>
                  <a:pt x="0" y="34"/>
                </a:lnTo>
                <a:close/>
              </a:path>
            </a:pathLst>
          </a:custGeom>
          <a:solidFill>
            <a:srgbClr val="FFFFCC"/>
          </a:solidFill>
          <a:ln w="9525">
            <a:noFill/>
            <a:round/>
            <a:headEnd/>
            <a:tailEnd/>
          </a:ln>
        </p:spPr>
        <p:txBody>
          <a:bodyPr/>
          <a:lstStyle/>
          <a:p>
            <a:endParaRPr lang="en-US"/>
          </a:p>
        </p:txBody>
      </p:sp>
      <p:sp>
        <p:nvSpPr>
          <p:cNvPr id="22534" name="Freeform 7"/>
          <p:cNvSpPr>
            <a:spLocks noChangeAspect="1"/>
          </p:cNvSpPr>
          <p:nvPr/>
        </p:nvSpPr>
        <p:spPr bwMode="auto">
          <a:xfrm>
            <a:off x="4751388" y="3099846"/>
            <a:ext cx="44450" cy="84137"/>
          </a:xfrm>
          <a:custGeom>
            <a:avLst/>
            <a:gdLst>
              <a:gd name="T0" fmla="*/ 0 w 23"/>
              <a:gd name="T1" fmla="*/ 34 h 44"/>
              <a:gd name="T2" fmla="*/ 1 w 23"/>
              <a:gd name="T3" fmla="*/ 11 h 44"/>
              <a:gd name="T4" fmla="*/ 11 w 23"/>
              <a:gd name="T5" fmla="*/ 0 h 44"/>
              <a:gd name="T6" fmla="*/ 23 w 23"/>
              <a:gd name="T7" fmla="*/ 26 h 44"/>
              <a:gd name="T8" fmla="*/ 12 w 23"/>
              <a:gd name="T9" fmla="*/ 44 h 44"/>
              <a:gd name="T10" fmla="*/ 0 w 23"/>
              <a:gd name="T11" fmla="*/ 34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34"/>
                </a:moveTo>
                <a:lnTo>
                  <a:pt x="1" y="11"/>
                </a:lnTo>
                <a:lnTo>
                  <a:pt x="11" y="0"/>
                </a:lnTo>
                <a:lnTo>
                  <a:pt x="23" y="26"/>
                </a:lnTo>
                <a:lnTo>
                  <a:pt x="12" y="44"/>
                </a:lnTo>
                <a:lnTo>
                  <a:pt x="0" y="34"/>
                </a:lnTo>
                <a:close/>
              </a:path>
            </a:pathLst>
          </a:custGeom>
          <a:solidFill>
            <a:srgbClr val="FFFFCC"/>
          </a:solidFill>
          <a:ln w="1588" cap="rnd">
            <a:solidFill>
              <a:srgbClr val="808080"/>
            </a:solidFill>
            <a:round/>
            <a:headEnd/>
            <a:tailEnd/>
          </a:ln>
        </p:spPr>
        <p:txBody>
          <a:bodyPr/>
          <a:lstStyle/>
          <a:p>
            <a:endParaRPr lang="en-US"/>
          </a:p>
        </p:txBody>
      </p:sp>
      <p:sp>
        <p:nvSpPr>
          <p:cNvPr id="22535" name="Freeform 8"/>
          <p:cNvSpPr>
            <a:spLocks noChangeAspect="1"/>
          </p:cNvSpPr>
          <p:nvPr/>
        </p:nvSpPr>
        <p:spPr bwMode="auto">
          <a:xfrm>
            <a:off x="4514850" y="2910933"/>
            <a:ext cx="184150" cy="71438"/>
          </a:xfrm>
          <a:custGeom>
            <a:avLst/>
            <a:gdLst>
              <a:gd name="T0" fmla="*/ 0 w 96"/>
              <a:gd name="T1" fmla="*/ 21 h 37"/>
              <a:gd name="T2" fmla="*/ 1 w 96"/>
              <a:gd name="T3" fmla="*/ 22 h 37"/>
              <a:gd name="T4" fmla="*/ 1 w 96"/>
              <a:gd name="T5" fmla="*/ 29 h 37"/>
              <a:gd name="T6" fmla="*/ 12 w 96"/>
              <a:gd name="T7" fmla="*/ 31 h 37"/>
              <a:gd name="T8" fmla="*/ 32 w 96"/>
              <a:gd name="T9" fmla="*/ 27 h 37"/>
              <a:gd name="T10" fmla="*/ 53 w 96"/>
              <a:gd name="T11" fmla="*/ 37 h 37"/>
              <a:gd name="T12" fmla="*/ 83 w 96"/>
              <a:gd name="T13" fmla="*/ 30 h 37"/>
              <a:gd name="T14" fmla="*/ 96 w 96"/>
              <a:gd name="T15" fmla="*/ 11 h 37"/>
              <a:gd name="T16" fmla="*/ 91 w 96"/>
              <a:gd name="T17" fmla="*/ 0 h 37"/>
              <a:gd name="T18" fmla="*/ 54 w 96"/>
              <a:gd name="T19" fmla="*/ 0 h 37"/>
              <a:gd name="T20" fmla="*/ 42 w 96"/>
              <a:gd name="T21" fmla="*/ 20 h 37"/>
              <a:gd name="T22" fmla="*/ 0 w 96"/>
              <a:gd name="T23" fmla="*/ 21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37"/>
              <a:gd name="T38" fmla="*/ 96 w 9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37">
                <a:moveTo>
                  <a:pt x="0" y="21"/>
                </a:moveTo>
                <a:lnTo>
                  <a:pt x="1" y="22"/>
                </a:lnTo>
                <a:lnTo>
                  <a:pt x="1" y="29"/>
                </a:lnTo>
                <a:lnTo>
                  <a:pt x="12" y="31"/>
                </a:lnTo>
                <a:lnTo>
                  <a:pt x="32" y="27"/>
                </a:lnTo>
                <a:lnTo>
                  <a:pt x="53" y="37"/>
                </a:lnTo>
                <a:lnTo>
                  <a:pt x="83" y="30"/>
                </a:lnTo>
                <a:lnTo>
                  <a:pt x="96" y="11"/>
                </a:lnTo>
                <a:lnTo>
                  <a:pt x="91" y="0"/>
                </a:lnTo>
                <a:lnTo>
                  <a:pt x="54" y="0"/>
                </a:lnTo>
                <a:lnTo>
                  <a:pt x="42" y="20"/>
                </a:lnTo>
                <a:lnTo>
                  <a:pt x="0" y="21"/>
                </a:lnTo>
                <a:close/>
              </a:path>
            </a:pathLst>
          </a:custGeom>
          <a:solidFill>
            <a:srgbClr val="FFFFCC"/>
          </a:solidFill>
          <a:ln w="9525">
            <a:noFill/>
            <a:round/>
            <a:headEnd/>
            <a:tailEnd/>
          </a:ln>
        </p:spPr>
        <p:txBody>
          <a:bodyPr/>
          <a:lstStyle/>
          <a:p>
            <a:endParaRPr lang="en-US"/>
          </a:p>
        </p:txBody>
      </p:sp>
      <p:sp>
        <p:nvSpPr>
          <p:cNvPr id="22536" name="Freeform 9"/>
          <p:cNvSpPr>
            <a:spLocks noChangeAspect="1"/>
          </p:cNvSpPr>
          <p:nvPr/>
        </p:nvSpPr>
        <p:spPr bwMode="auto">
          <a:xfrm>
            <a:off x="4514850" y="2910933"/>
            <a:ext cx="184150" cy="71438"/>
          </a:xfrm>
          <a:custGeom>
            <a:avLst/>
            <a:gdLst>
              <a:gd name="T0" fmla="*/ 0 w 96"/>
              <a:gd name="T1" fmla="*/ 21 h 37"/>
              <a:gd name="T2" fmla="*/ 1 w 96"/>
              <a:gd name="T3" fmla="*/ 22 h 37"/>
              <a:gd name="T4" fmla="*/ 1 w 96"/>
              <a:gd name="T5" fmla="*/ 29 h 37"/>
              <a:gd name="T6" fmla="*/ 12 w 96"/>
              <a:gd name="T7" fmla="*/ 31 h 37"/>
              <a:gd name="T8" fmla="*/ 32 w 96"/>
              <a:gd name="T9" fmla="*/ 27 h 37"/>
              <a:gd name="T10" fmla="*/ 53 w 96"/>
              <a:gd name="T11" fmla="*/ 37 h 37"/>
              <a:gd name="T12" fmla="*/ 83 w 96"/>
              <a:gd name="T13" fmla="*/ 30 h 37"/>
              <a:gd name="T14" fmla="*/ 96 w 96"/>
              <a:gd name="T15" fmla="*/ 11 h 37"/>
              <a:gd name="T16" fmla="*/ 91 w 96"/>
              <a:gd name="T17" fmla="*/ 0 h 37"/>
              <a:gd name="T18" fmla="*/ 54 w 96"/>
              <a:gd name="T19" fmla="*/ 0 h 37"/>
              <a:gd name="T20" fmla="*/ 42 w 96"/>
              <a:gd name="T21" fmla="*/ 20 h 37"/>
              <a:gd name="T22" fmla="*/ 0 w 96"/>
              <a:gd name="T23" fmla="*/ 21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37"/>
              <a:gd name="T38" fmla="*/ 96 w 9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37">
                <a:moveTo>
                  <a:pt x="0" y="21"/>
                </a:moveTo>
                <a:lnTo>
                  <a:pt x="1" y="22"/>
                </a:lnTo>
                <a:lnTo>
                  <a:pt x="1" y="29"/>
                </a:lnTo>
                <a:lnTo>
                  <a:pt x="12" y="31"/>
                </a:lnTo>
                <a:lnTo>
                  <a:pt x="32" y="27"/>
                </a:lnTo>
                <a:lnTo>
                  <a:pt x="53" y="37"/>
                </a:lnTo>
                <a:lnTo>
                  <a:pt x="83" y="30"/>
                </a:lnTo>
                <a:lnTo>
                  <a:pt x="96" y="11"/>
                </a:lnTo>
                <a:lnTo>
                  <a:pt x="91" y="0"/>
                </a:lnTo>
                <a:lnTo>
                  <a:pt x="54" y="0"/>
                </a:lnTo>
                <a:lnTo>
                  <a:pt x="42" y="20"/>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2537" name="Freeform 10"/>
          <p:cNvSpPr>
            <a:spLocks noChangeAspect="1"/>
          </p:cNvSpPr>
          <p:nvPr/>
        </p:nvSpPr>
        <p:spPr bwMode="auto">
          <a:xfrm>
            <a:off x="6416675" y="3545933"/>
            <a:ext cx="112713" cy="146050"/>
          </a:xfrm>
          <a:custGeom>
            <a:avLst/>
            <a:gdLst>
              <a:gd name="T0" fmla="*/ 0 w 59"/>
              <a:gd name="T1" fmla="*/ 22 h 76"/>
              <a:gd name="T2" fmla="*/ 8 w 59"/>
              <a:gd name="T3" fmla="*/ 30 h 76"/>
              <a:gd name="T4" fmla="*/ 13 w 59"/>
              <a:gd name="T5" fmla="*/ 66 h 76"/>
              <a:gd name="T6" fmla="*/ 28 w 59"/>
              <a:gd name="T7" fmla="*/ 64 h 76"/>
              <a:gd name="T8" fmla="*/ 37 w 59"/>
              <a:gd name="T9" fmla="*/ 48 h 76"/>
              <a:gd name="T10" fmla="*/ 47 w 59"/>
              <a:gd name="T11" fmla="*/ 52 h 76"/>
              <a:gd name="T12" fmla="*/ 54 w 59"/>
              <a:gd name="T13" fmla="*/ 76 h 76"/>
              <a:gd name="T14" fmla="*/ 59 w 59"/>
              <a:gd name="T15" fmla="*/ 62 h 76"/>
              <a:gd name="T16" fmla="*/ 53 w 59"/>
              <a:gd name="T17" fmla="*/ 37 h 76"/>
              <a:gd name="T18" fmla="*/ 47 w 59"/>
              <a:gd name="T19" fmla="*/ 47 h 76"/>
              <a:gd name="T20" fmla="*/ 39 w 59"/>
              <a:gd name="T21" fmla="*/ 35 h 76"/>
              <a:gd name="T22" fmla="*/ 54 w 59"/>
              <a:gd name="T23" fmla="*/ 19 h 76"/>
              <a:gd name="T24" fmla="*/ 26 w 59"/>
              <a:gd name="T25" fmla="*/ 17 h 76"/>
              <a:gd name="T26" fmla="*/ 7 w 59"/>
              <a:gd name="T27" fmla="*/ 0 h 76"/>
              <a:gd name="T28" fmla="*/ 1 w 59"/>
              <a:gd name="T29" fmla="*/ 9 h 76"/>
              <a:gd name="T30" fmla="*/ 8 w 59"/>
              <a:gd name="T31" fmla="*/ 17 h 76"/>
              <a:gd name="T32" fmla="*/ 0 w 59"/>
              <a:gd name="T33" fmla="*/ 22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0" y="22"/>
                </a:moveTo>
                <a:lnTo>
                  <a:pt x="8" y="30"/>
                </a:lnTo>
                <a:lnTo>
                  <a:pt x="13" y="66"/>
                </a:lnTo>
                <a:lnTo>
                  <a:pt x="28" y="64"/>
                </a:lnTo>
                <a:lnTo>
                  <a:pt x="37" y="48"/>
                </a:lnTo>
                <a:lnTo>
                  <a:pt x="47" y="52"/>
                </a:lnTo>
                <a:lnTo>
                  <a:pt x="54" y="76"/>
                </a:lnTo>
                <a:lnTo>
                  <a:pt x="59" y="62"/>
                </a:lnTo>
                <a:lnTo>
                  <a:pt x="53" y="37"/>
                </a:lnTo>
                <a:lnTo>
                  <a:pt x="47" y="47"/>
                </a:lnTo>
                <a:lnTo>
                  <a:pt x="39" y="35"/>
                </a:lnTo>
                <a:lnTo>
                  <a:pt x="54" y="19"/>
                </a:lnTo>
                <a:lnTo>
                  <a:pt x="26" y="17"/>
                </a:lnTo>
                <a:lnTo>
                  <a:pt x="7" y="0"/>
                </a:lnTo>
                <a:lnTo>
                  <a:pt x="1" y="9"/>
                </a:lnTo>
                <a:lnTo>
                  <a:pt x="8" y="17"/>
                </a:lnTo>
                <a:lnTo>
                  <a:pt x="0" y="22"/>
                </a:lnTo>
                <a:close/>
              </a:path>
            </a:pathLst>
          </a:custGeom>
          <a:solidFill>
            <a:srgbClr val="FFFFCC"/>
          </a:solidFill>
          <a:ln w="9525">
            <a:noFill/>
            <a:round/>
            <a:headEnd/>
            <a:tailEnd/>
          </a:ln>
        </p:spPr>
        <p:txBody>
          <a:bodyPr/>
          <a:lstStyle/>
          <a:p>
            <a:endParaRPr lang="en-US"/>
          </a:p>
        </p:txBody>
      </p:sp>
      <p:sp>
        <p:nvSpPr>
          <p:cNvPr id="22538" name="Freeform 11"/>
          <p:cNvSpPr>
            <a:spLocks noChangeAspect="1"/>
          </p:cNvSpPr>
          <p:nvPr/>
        </p:nvSpPr>
        <p:spPr bwMode="auto">
          <a:xfrm>
            <a:off x="6416675" y="3545933"/>
            <a:ext cx="112713" cy="146050"/>
          </a:xfrm>
          <a:custGeom>
            <a:avLst/>
            <a:gdLst>
              <a:gd name="T0" fmla="*/ 0 w 59"/>
              <a:gd name="T1" fmla="*/ 22 h 76"/>
              <a:gd name="T2" fmla="*/ 8 w 59"/>
              <a:gd name="T3" fmla="*/ 30 h 76"/>
              <a:gd name="T4" fmla="*/ 13 w 59"/>
              <a:gd name="T5" fmla="*/ 66 h 76"/>
              <a:gd name="T6" fmla="*/ 28 w 59"/>
              <a:gd name="T7" fmla="*/ 64 h 76"/>
              <a:gd name="T8" fmla="*/ 37 w 59"/>
              <a:gd name="T9" fmla="*/ 48 h 76"/>
              <a:gd name="T10" fmla="*/ 47 w 59"/>
              <a:gd name="T11" fmla="*/ 52 h 76"/>
              <a:gd name="T12" fmla="*/ 54 w 59"/>
              <a:gd name="T13" fmla="*/ 76 h 76"/>
              <a:gd name="T14" fmla="*/ 59 w 59"/>
              <a:gd name="T15" fmla="*/ 62 h 76"/>
              <a:gd name="T16" fmla="*/ 53 w 59"/>
              <a:gd name="T17" fmla="*/ 37 h 76"/>
              <a:gd name="T18" fmla="*/ 47 w 59"/>
              <a:gd name="T19" fmla="*/ 47 h 76"/>
              <a:gd name="T20" fmla="*/ 39 w 59"/>
              <a:gd name="T21" fmla="*/ 35 h 76"/>
              <a:gd name="T22" fmla="*/ 54 w 59"/>
              <a:gd name="T23" fmla="*/ 19 h 76"/>
              <a:gd name="T24" fmla="*/ 26 w 59"/>
              <a:gd name="T25" fmla="*/ 17 h 76"/>
              <a:gd name="T26" fmla="*/ 7 w 59"/>
              <a:gd name="T27" fmla="*/ 0 h 76"/>
              <a:gd name="T28" fmla="*/ 1 w 59"/>
              <a:gd name="T29" fmla="*/ 9 h 76"/>
              <a:gd name="T30" fmla="*/ 8 w 59"/>
              <a:gd name="T31" fmla="*/ 17 h 76"/>
              <a:gd name="T32" fmla="*/ 0 w 59"/>
              <a:gd name="T33" fmla="*/ 22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0" y="22"/>
                </a:moveTo>
                <a:lnTo>
                  <a:pt x="8" y="30"/>
                </a:lnTo>
                <a:lnTo>
                  <a:pt x="13" y="66"/>
                </a:lnTo>
                <a:lnTo>
                  <a:pt x="28" y="64"/>
                </a:lnTo>
                <a:lnTo>
                  <a:pt x="37" y="48"/>
                </a:lnTo>
                <a:lnTo>
                  <a:pt x="47" y="52"/>
                </a:lnTo>
                <a:lnTo>
                  <a:pt x="54" y="76"/>
                </a:lnTo>
                <a:lnTo>
                  <a:pt x="59" y="62"/>
                </a:lnTo>
                <a:lnTo>
                  <a:pt x="53" y="37"/>
                </a:lnTo>
                <a:lnTo>
                  <a:pt x="47" y="47"/>
                </a:lnTo>
                <a:lnTo>
                  <a:pt x="39" y="35"/>
                </a:lnTo>
                <a:lnTo>
                  <a:pt x="54" y="19"/>
                </a:lnTo>
                <a:lnTo>
                  <a:pt x="26" y="17"/>
                </a:lnTo>
                <a:lnTo>
                  <a:pt x="7" y="0"/>
                </a:lnTo>
                <a:lnTo>
                  <a:pt x="1" y="9"/>
                </a:lnTo>
                <a:lnTo>
                  <a:pt x="8" y="17"/>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539" name="Freeform 12"/>
          <p:cNvSpPr>
            <a:spLocks noChangeAspect="1"/>
          </p:cNvSpPr>
          <p:nvPr/>
        </p:nvSpPr>
        <p:spPr bwMode="auto">
          <a:xfrm>
            <a:off x="4356100" y="2825208"/>
            <a:ext cx="76200" cy="60325"/>
          </a:xfrm>
          <a:custGeom>
            <a:avLst/>
            <a:gdLst>
              <a:gd name="T0" fmla="*/ 0 w 40"/>
              <a:gd name="T1" fmla="*/ 6 h 32"/>
              <a:gd name="T2" fmla="*/ 9 w 40"/>
              <a:gd name="T3" fmla="*/ 2 h 32"/>
              <a:gd name="T4" fmla="*/ 27 w 40"/>
              <a:gd name="T5" fmla="*/ 0 h 32"/>
              <a:gd name="T6" fmla="*/ 39 w 40"/>
              <a:gd name="T7" fmla="*/ 13 h 32"/>
              <a:gd name="T8" fmla="*/ 40 w 40"/>
              <a:gd name="T9" fmla="*/ 23 h 32"/>
              <a:gd name="T10" fmla="*/ 35 w 40"/>
              <a:gd name="T11" fmla="*/ 32 h 32"/>
              <a:gd name="T12" fmla="*/ 0 w 40"/>
              <a:gd name="T13" fmla="*/ 6 h 32"/>
              <a:gd name="T14" fmla="*/ 0 60000 65536"/>
              <a:gd name="T15" fmla="*/ 0 60000 65536"/>
              <a:gd name="T16" fmla="*/ 0 60000 65536"/>
              <a:gd name="T17" fmla="*/ 0 60000 65536"/>
              <a:gd name="T18" fmla="*/ 0 60000 65536"/>
              <a:gd name="T19" fmla="*/ 0 60000 65536"/>
              <a:gd name="T20" fmla="*/ 0 60000 65536"/>
              <a:gd name="T21" fmla="*/ 0 w 40"/>
              <a:gd name="T22" fmla="*/ 0 h 32"/>
              <a:gd name="T23" fmla="*/ 40 w 4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2">
                <a:moveTo>
                  <a:pt x="0" y="6"/>
                </a:moveTo>
                <a:lnTo>
                  <a:pt x="9" y="2"/>
                </a:lnTo>
                <a:lnTo>
                  <a:pt x="27" y="0"/>
                </a:lnTo>
                <a:lnTo>
                  <a:pt x="39" y="13"/>
                </a:lnTo>
                <a:lnTo>
                  <a:pt x="40" y="23"/>
                </a:lnTo>
                <a:lnTo>
                  <a:pt x="35" y="32"/>
                </a:lnTo>
                <a:lnTo>
                  <a:pt x="0" y="6"/>
                </a:lnTo>
                <a:close/>
              </a:path>
            </a:pathLst>
          </a:custGeom>
          <a:solidFill>
            <a:srgbClr val="FFFFCC"/>
          </a:solidFill>
          <a:ln w="9525">
            <a:noFill/>
            <a:round/>
            <a:headEnd/>
            <a:tailEnd/>
          </a:ln>
        </p:spPr>
        <p:txBody>
          <a:bodyPr/>
          <a:lstStyle/>
          <a:p>
            <a:endParaRPr lang="en-US"/>
          </a:p>
        </p:txBody>
      </p:sp>
      <p:sp>
        <p:nvSpPr>
          <p:cNvPr id="22540" name="Freeform 13"/>
          <p:cNvSpPr>
            <a:spLocks noChangeAspect="1"/>
          </p:cNvSpPr>
          <p:nvPr/>
        </p:nvSpPr>
        <p:spPr bwMode="auto">
          <a:xfrm>
            <a:off x="4356100" y="2825208"/>
            <a:ext cx="76200" cy="60325"/>
          </a:xfrm>
          <a:custGeom>
            <a:avLst/>
            <a:gdLst>
              <a:gd name="T0" fmla="*/ 0 w 40"/>
              <a:gd name="T1" fmla="*/ 6 h 32"/>
              <a:gd name="T2" fmla="*/ 9 w 40"/>
              <a:gd name="T3" fmla="*/ 2 h 32"/>
              <a:gd name="T4" fmla="*/ 27 w 40"/>
              <a:gd name="T5" fmla="*/ 0 h 32"/>
              <a:gd name="T6" fmla="*/ 39 w 40"/>
              <a:gd name="T7" fmla="*/ 13 h 32"/>
              <a:gd name="T8" fmla="*/ 40 w 40"/>
              <a:gd name="T9" fmla="*/ 23 h 32"/>
              <a:gd name="T10" fmla="*/ 35 w 40"/>
              <a:gd name="T11" fmla="*/ 32 h 32"/>
              <a:gd name="T12" fmla="*/ 0 w 40"/>
              <a:gd name="T13" fmla="*/ 6 h 32"/>
              <a:gd name="T14" fmla="*/ 0 60000 65536"/>
              <a:gd name="T15" fmla="*/ 0 60000 65536"/>
              <a:gd name="T16" fmla="*/ 0 60000 65536"/>
              <a:gd name="T17" fmla="*/ 0 60000 65536"/>
              <a:gd name="T18" fmla="*/ 0 60000 65536"/>
              <a:gd name="T19" fmla="*/ 0 60000 65536"/>
              <a:gd name="T20" fmla="*/ 0 60000 65536"/>
              <a:gd name="T21" fmla="*/ 0 w 40"/>
              <a:gd name="T22" fmla="*/ 0 h 32"/>
              <a:gd name="T23" fmla="*/ 40 w 4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2">
                <a:moveTo>
                  <a:pt x="0" y="6"/>
                </a:moveTo>
                <a:lnTo>
                  <a:pt x="9" y="2"/>
                </a:lnTo>
                <a:lnTo>
                  <a:pt x="27" y="0"/>
                </a:lnTo>
                <a:lnTo>
                  <a:pt x="39" y="13"/>
                </a:lnTo>
                <a:lnTo>
                  <a:pt x="40" y="23"/>
                </a:lnTo>
                <a:lnTo>
                  <a:pt x="35" y="32"/>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541" name="Freeform 14"/>
          <p:cNvSpPr>
            <a:spLocks noChangeAspect="1"/>
          </p:cNvSpPr>
          <p:nvPr/>
        </p:nvSpPr>
        <p:spPr bwMode="auto">
          <a:xfrm>
            <a:off x="6440488" y="3498308"/>
            <a:ext cx="73025" cy="44450"/>
          </a:xfrm>
          <a:custGeom>
            <a:avLst/>
            <a:gdLst>
              <a:gd name="T0" fmla="*/ 0 w 38"/>
              <a:gd name="T1" fmla="*/ 14 h 23"/>
              <a:gd name="T2" fmla="*/ 5 w 38"/>
              <a:gd name="T3" fmla="*/ 23 h 23"/>
              <a:gd name="T4" fmla="*/ 38 w 38"/>
              <a:gd name="T5" fmla="*/ 19 h 23"/>
              <a:gd name="T6" fmla="*/ 36 w 38"/>
              <a:gd name="T7" fmla="*/ 7 h 23"/>
              <a:gd name="T8" fmla="*/ 12 w 38"/>
              <a:gd name="T9" fmla="*/ 0 h 23"/>
              <a:gd name="T10" fmla="*/ 0 w 38"/>
              <a:gd name="T11" fmla="*/ 14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14"/>
                </a:moveTo>
                <a:lnTo>
                  <a:pt x="5" y="23"/>
                </a:lnTo>
                <a:lnTo>
                  <a:pt x="38" y="19"/>
                </a:lnTo>
                <a:lnTo>
                  <a:pt x="36" y="7"/>
                </a:lnTo>
                <a:lnTo>
                  <a:pt x="12" y="0"/>
                </a:lnTo>
                <a:lnTo>
                  <a:pt x="0" y="14"/>
                </a:lnTo>
                <a:close/>
              </a:path>
            </a:pathLst>
          </a:custGeom>
          <a:solidFill>
            <a:srgbClr val="FFFFCC"/>
          </a:solidFill>
          <a:ln w="9525">
            <a:noFill/>
            <a:round/>
            <a:headEnd/>
            <a:tailEnd/>
          </a:ln>
        </p:spPr>
        <p:txBody>
          <a:bodyPr/>
          <a:lstStyle/>
          <a:p>
            <a:endParaRPr lang="en-US"/>
          </a:p>
        </p:txBody>
      </p:sp>
      <p:sp>
        <p:nvSpPr>
          <p:cNvPr id="22542" name="Freeform 15"/>
          <p:cNvSpPr>
            <a:spLocks noChangeAspect="1"/>
          </p:cNvSpPr>
          <p:nvPr/>
        </p:nvSpPr>
        <p:spPr bwMode="auto">
          <a:xfrm>
            <a:off x="6440488" y="3498308"/>
            <a:ext cx="73025" cy="44450"/>
          </a:xfrm>
          <a:custGeom>
            <a:avLst/>
            <a:gdLst>
              <a:gd name="T0" fmla="*/ 0 w 38"/>
              <a:gd name="T1" fmla="*/ 14 h 23"/>
              <a:gd name="T2" fmla="*/ 5 w 38"/>
              <a:gd name="T3" fmla="*/ 23 h 23"/>
              <a:gd name="T4" fmla="*/ 38 w 38"/>
              <a:gd name="T5" fmla="*/ 19 h 23"/>
              <a:gd name="T6" fmla="*/ 36 w 38"/>
              <a:gd name="T7" fmla="*/ 7 h 23"/>
              <a:gd name="T8" fmla="*/ 12 w 38"/>
              <a:gd name="T9" fmla="*/ 0 h 23"/>
              <a:gd name="T10" fmla="*/ 0 w 38"/>
              <a:gd name="T11" fmla="*/ 14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14"/>
                </a:moveTo>
                <a:lnTo>
                  <a:pt x="5" y="23"/>
                </a:lnTo>
                <a:lnTo>
                  <a:pt x="38" y="19"/>
                </a:lnTo>
                <a:lnTo>
                  <a:pt x="36" y="7"/>
                </a:lnTo>
                <a:lnTo>
                  <a:pt x="12"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2543" name="Freeform 16"/>
          <p:cNvSpPr>
            <a:spLocks noChangeAspect="1"/>
          </p:cNvSpPr>
          <p:nvPr/>
        </p:nvSpPr>
        <p:spPr bwMode="auto">
          <a:xfrm>
            <a:off x="2122488" y="3753896"/>
            <a:ext cx="20637" cy="66675"/>
          </a:xfrm>
          <a:custGeom>
            <a:avLst/>
            <a:gdLst>
              <a:gd name="T0" fmla="*/ 0 w 11"/>
              <a:gd name="T1" fmla="*/ 8 h 35"/>
              <a:gd name="T2" fmla="*/ 4 w 11"/>
              <a:gd name="T3" fmla="*/ 35 h 35"/>
              <a:gd name="T4" fmla="*/ 11 w 11"/>
              <a:gd name="T5" fmla="*/ 0 h 35"/>
              <a:gd name="T6" fmla="*/ 0 w 11"/>
              <a:gd name="T7" fmla="*/ 8 h 35"/>
              <a:gd name="T8" fmla="*/ 0 60000 65536"/>
              <a:gd name="T9" fmla="*/ 0 60000 65536"/>
              <a:gd name="T10" fmla="*/ 0 60000 65536"/>
              <a:gd name="T11" fmla="*/ 0 60000 65536"/>
              <a:gd name="T12" fmla="*/ 0 w 11"/>
              <a:gd name="T13" fmla="*/ 0 h 35"/>
              <a:gd name="T14" fmla="*/ 11 w 11"/>
              <a:gd name="T15" fmla="*/ 35 h 35"/>
            </a:gdLst>
            <a:ahLst/>
            <a:cxnLst>
              <a:cxn ang="T8">
                <a:pos x="T0" y="T1"/>
              </a:cxn>
              <a:cxn ang="T9">
                <a:pos x="T2" y="T3"/>
              </a:cxn>
              <a:cxn ang="T10">
                <a:pos x="T4" y="T5"/>
              </a:cxn>
              <a:cxn ang="T11">
                <a:pos x="T6" y="T7"/>
              </a:cxn>
            </a:cxnLst>
            <a:rect l="T12" t="T13" r="T14" b="T15"/>
            <a:pathLst>
              <a:path w="11" h="35">
                <a:moveTo>
                  <a:pt x="0" y="8"/>
                </a:moveTo>
                <a:lnTo>
                  <a:pt x="4" y="35"/>
                </a:lnTo>
                <a:lnTo>
                  <a:pt x="11" y="0"/>
                </a:lnTo>
                <a:lnTo>
                  <a:pt x="0" y="8"/>
                </a:lnTo>
                <a:close/>
              </a:path>
            </a:pathLst>
          </a:custGeom>
          <a:solidFill>
            <a:srgbClr val="FFFFCC"/>
          </a:solidFill>
          <a:ln w="9525">
            <a:noFill/>
            <a:round/>
            <a:headEnd/>
            <a:tailEnd/>
          </a:ln>
        </p:spPr>
        <p:txBody>
          <a:bodyPr/>
          <a:lstStyle/>
          <a:p>
            <a:endParaRPr lang="en-US"/>
          </a:p>
        </p:txBody>
      </p:sp>
      <p:sp>
        <p:nvSpPr>
          <p:cNvPr id="22544" name="Freeform 17"/>
          <p:cNvSpPr>
            <a:spLocks noChangeAspect="1"/>
          </p:cNvSpPr>
          <p:nvPr/>
        </p:nvSpPr>
        <p:spPr bwMode="auto">
          <a:xfrm>
            <a:off x="2122488" y="3753896"/>
            <a:ext cx="20637" cy="66675"/>
          </a:xfrm>
          <a:custGeom>
            <a:avLst/>
            <a:gdLst>
              <a:gd name="T0" fmla="*/ 0 w 11"/>
              <a:gd name="T1" fmla="*/ 8 h 35"/>
              <a:gd name="T2" fmla="*/ 4 w 11"/>
              <a:gd name="T3" fmla="*/ 35 h 35"/>
              <a:gd name="T4" fmla="*/ 11 w 11"/>
              <a:gd name="T5" fmla="*/ 0 h 35"/>
              <a:gd name="T6" fmla="*/ 0 w 11"/>
              <a:gd name="T7" fmla="*/ 8 h 35"/>
              <a:gd name="T8" fmla="*/ 0 60000 65536"/>
              <a:gd name="T9" fmla="*/ 0 60000 65536"/>
              <a:gd name="T10" fmla="*/ 0 60000 65536"/>
              <a:gd name="T11" fmla="*/ 0 60000 65536"/>
              <a:gd name="T12" fmla="*/ 0 w 11"/>
              <a:gd name="T13" fmla="*/ 0 h 35"/>
              <a:gd name="T14" fmla="*/ 11 w 11"/>
              <a:gd name="T15" fmla="*/ 35 h 35"/>
            </a:gdLst>
            <a:ahLst/>
            <a:cxnLst>
              <a:cxn ang="T8">
                <a:pos x="T0" y="T1"/>
              </a:cxn>
              <a:cxn ang="T9">
                <a:pos x="T2" y="T3"/>
              </a:cxn>
              <a:cxn ang="T10">
                <a:pos x="T4" y="T5"/>
              </a:cxn>
              <a:cxn ang="T11">
                <a:pos x="T6" y="T7"/>
              </a:cxn>
            </a:cxnLst>
            <a:rect l="T12" t="T13" r="T14" b="T15"/>
            <a:pathLst>
              <a:path w="11" h="35">
                <a:moveTo>
                  <a:pt x="0" y="8"/>
                </a:moveTo>
                <a:lnTo>
                  <a:pt x="4" y="35"/>
                </a:lnTo>
                <a:lnTo>
                  <a:pt x="11" y="0"/>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545" name="Freeform 18"/>
          <p:cNvSpPr>
            <a:spLocks noChangeAspect="1"/>
          </p:cNvSpPr>
          <p:nvPr/>
        </p:nvSpPr>
        <p:spPr bwMode="auto">
          <a:xfrm>
            <a:off x="7050088" y="4090446"/>
            <a:ext cx="28575" cy="23812"/>
          </a:xfrm>
          <a:custGeom>
            <a:avLst/>
            <a:gdLst>
              <a:gd name="T0" fmla="*/ 0 w 15"/>
              <a:gd name="T1" fmla="*/ 6 h 13"/>
              <a:gd name="T2" fmla="*/ 8 w 15"/>
              <a:gd name="T3" fmla="*/ 13 h 13"/>
              <a:gd name="T4" fmla="*/ 15 w 15"/>
              <a:gd name="T5" fmla="*/ 0 h 13"/>
              <a:gd name="T6" fmla="*/ 0 w 15"/>
              <a:gd name="T7" fmla="*/ 6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0" y="6"/>
                </a:moveTo>
                <a:lnTo>
                  <a:pt x="8" y="13"/>
                </a:lnTo>
                <a:lnTo>
                  <a:pt x="15" y="0"/>
                </a:lnTo>
                <a:lnTo>
                  <a:pt x="0" y="6"/>
                </a:lnTo>
                <a:close/>
              </a:path>
            </a:pathLst>
          </a:custGeom>
          <a:solidFill>
            <a:srgbClr val="FFFFCC"/>
          </a:solidFill>
          <a:ln w="9525">
            <a:noFill/>
            <a:round/>
            <a:headEnd/>
            <a:tailEnd/>
          </a:ln>
        </p:spPr>
        <p:txBody>
          <a:bodyPr/>
          <a:lstStyle/>
          <a:p>
            <a:endParaRPr lang="en-US"/>
          </a:p>
        </p:txBody>
      </p:sp>
      <p:sp>
        <p:nvSpPr>
          <p:cNvPr id="22546" name="Freeform 19"/>
          <p:cNvSpPr>
            <a:spLocks noChangeAspect="1"/>
          </p:cNvSpPr>
          <p:nvPr/>
        </p:nvSpPr>
        <p:spPr bwMode="auto">
          <a:xfrm>
            <a:off x="7050088" y="4090446"/>
            <a:ext cx="28575" cy="23812"/>
          </a:xfrm>
          <a:custGeom>
            <a:avLst/>
            <a:gdLst>
              <a:gd name="T0" fmla="*/ 0 w 15"/>
              <a:gd name="T1" fmla="*/ 6 h 13"/>
              <a:gd name="T2" fmla="*/ 8 w 15"/>
              <a:gd name="T3" fmla="*/ 13 h 13"/>
              <a:gd name="T4" fmla="*/ 15 w 15"/>
              <a:gd name="T5" fmla="*/ 0 h 13"/>
              <a:gd name="T6" fmla="*/ 0 w 15"/>
              <a:gd name="T7" fmla="*/ 6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0" y="6"/>
                </a:moveTo>
                <a:lnTo>
                  <a:pt x="8" y="13"/>
                </a:lnTo>
                <a:lnTo>
                  <a:pt x="15" y="0"/>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547" name="Freeform 20"/>
          <p:cNvSpPr>
            <a:spLocks noChangeAspect="1"/>
          </p:cNvSpPr>
          <p:nvPr/>
        </p:nvSpPr>
        <p:spPr bwMode="auto">
          <a:xfrm>
            <a:off x="6521450" y="3504658"/>
            <a:ext cx="217488" cy="458788"/>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solidFill>
            <a:srgbClr val="FFFFCC"/>
          </a:solidFill>
          <a:ln w="9525">
            <a:noFill/>
            <a:round/>
            <a:headEnd/>
            <a:tailEnd/>
          </a:ln>
        </p:spPr>
        <p:txBody>
          <a:bodyPr/>
          <a:lstStyle/>
          <a:p>
            <a:endParaRPr lang="en-US"/>
          </a:p>
        </p:txBody>
      </p:sp>
      <p:sp>
        <p:nvSpPr>
          <p:cNvPr id="22548" name="Freeform 21"/>
          <p:cNvSpPr>
            <a:spLocks noChangeAspect="1"/>
          </p:cNvSpPr>
          <p:nvPr/>
        </p:nvSpPr>
        <p:spPr bwMode="auto">
          <a:xfrm>
            <a:off x="6521450" y="3504658"/>
            <a:ext cx="217488" cy="458788"/>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solidFill>
            <a:srgbClr val="FFFFCC"/>
          </a:solidFill>
          <a:ln w="3175" cap="rnd">
            <a:solidFill>
              <a:srgbClr val="808080"/>
            </a:solidFill>
            <a:round/>
            <a:headEnd/>
            <a:tailEnd/>
          </a:ln>
        </p:spPr>
        <p:txBody>
          <a:bodyPr/>
          <a:lstStyle/>
          <a:p>
            <a:endParaRPr lang="en-US"/>
          </a:p>
        </p:txBody>
      </p:sp>
      <p:sp>
        <p:nvSpPr>
          <p:cNvPr id="22549" name="Freeform 22"/>
          <p:cNvSpPr>
            <a:spLocks noChangeAspect="1"/>
          </p:cNvSpPr>
          <p:nvPr/>
        </p:nvSpPr>
        <p:spPr bwMode="auto">
          <a:xfrm>
            <a:off x="6772275" y="3847558"/>
            <a:ext cx="122238" cy="107950"/>
          </a:xfrm>
          <a:custGeom>
            <a:avLst/>
            <a:gdLst>
              <a:gd name="T0" fmla="*/ 0 w 64"/>
              <a:gd name="T1" fmla="*/ 12 h 56"/>
              <a:gd name="T2" fmla="*/ 4 w 64"/>
              <a:gd name="T3" fmla="*/ 39 h 56"/>
              <a:gd name="T4" fmla="*/ 13 w 64"/>
              <a:gd name="T5" fmla="*/ 54 h 56"/>
              <a:gd name="T6" fmla="*/ 25 w 64"/>
              <a:gd name="T7" fmla="*/ 56 h 56"/>
              <a:gd name="T8" fmla="*/ 64 w 64"/>
              <a:gd name="T9" fmla="*/ 30 h 56"/>
              <a:gd name="T10" fmla="*/ 62 w 64"/>
              <a:gd name="T11" fmla="*/ 0 h 56"/>
              <a:gd name="T12" fmla="*/ 34 w 64"/>
              <a:gd name="T13" fmla="*/ 5 h 56"/>
              <a:gd name="T14" fmla="*/ 8 w 64"/>
              <a:gd name="T15" fmla="*/ 4 h 56"/>
              <a:gd name="T16" fmla="*/ 0 w 64"/>
              <a:gd name="T17" fmla="*/ 1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6"/>
              <a:gd name="T29" fmla="*/ 64 w 64"/>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6">
                <a:moveTo>
                  <a:pt x="0" y="12"/>
                </a:moveTo>
                <a:lnTo>
                  <a:pt x="4" y="39"/>
                </a:lnTo>
                <a:lnTo>
                  <a:pt x="13" y="54"/>
                </a:lnTo>
                <a:lnTo>
                  <a:pt x="25" y="56"/>
                </a:lnTo>
                <a:lnTo>
                  <a:pt x="64" y="30"/>
                </a:lnTo>
                <a:lnTo>
                  <a:pt x="62" y="0"/>
                </a:lnTo>
                <a:lnTo>
                  <a:pt x="34" y="5"/>
                </a:lnTo>
                <a:lnTo>
                  <a:pt x="8" y="4"/>
                </a:lnTo>
                <a:lnTo>
                  <a:pt x="0" y="12"/>
                </a:lnTo>
                <a:close/>
              </a:path>
            </a:pathLst>
          </a:custGeom>
          <a:solidFill>
            <a:srgbClr val="FFFFCC"/>
          </a:solidFill>
          <a:ln w="9525">
            <a:noFill/>
            <a:round/>
            <a:headEnd/>
            <a:tailEnd/>
          </a:ln>
        </p:spPr>
        <p:txBody>
          <a:bodyPr/>
          <a:lstStyle/>
          <a:p>
            <a:endParaRPr lang="en-US"/>
          </a:p>
        </p:txBody>
      </p:sp>
      <p:sp>
        <p:nvSpPr>
          <p:cNvPr id="22550" name="Freeform 23"/>
          <p:cNvSpPr>
            <a:spLocks noChangeAspect="1"/>
          </p:cNvSpPr>
          <p:nvPr/>
        </p:nvSpPr>
        <p:spPr bwMode="auto">
          <a:xfrm>
            <a:off x="6772275" y="3847558"/>
            <a:ext cx="122238" cy="107950"/>
          </a:xfrm>
          <a:custGeom>
            <a:avLst/>
            <a:gdLst>
              <a:gd name="T0" fmla="*/ 0 w 64"/>
              <a:gd name="T1" fmla="*/ 12 h 56"/>
              <a:gd name="T2" fmla="*/ 4 w 64"/>
              <a:gd name="T3" fmla="*/ 39 h 56"/>
              <a:gd name="T4" fmla="*/ 13 w 64"/>
              <a:gd name="T5" fmla="*/ 54 h 56"/>
              <a:gd name="T6" fmla="*/ 25 w 64"/>
              <a:gd name="T7" fmla="*/ 56 h 56"/>
              <a:gd name="T8" fmla="*/ 64 w 64"/>
              <a:gd name="T9" fmla="*/ 30 h 56"/>
              <a:gd name="T10" fmla="*/ 62 w 64"/>
              <a:gd name="T11" fmla="*/ 0 h 56"/>
              <a:gd name="T12" fmla="*/ 34 w 64"/>
              <a:gd name="T13" fmla="*/ 5 h 56"/>
              <a:gd name="T14" fmla="*/ 8 w 64"/>
              <a:gd name="T15" fmla="*/ 4 h 56"/>
              <a:gd name="T16" fmla="*/ 0 w 64"/>
              <a:gd name="T17" fmla="*/ 1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6"/>
              <a:gd name="T29" fmla="*/ 64 w 64"/>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6">
                <a:moveTo>
                  <a:pt x="0" y="12"/>
                </a:moveTo>
                <a:lnTo>
                  <a:pt x="4" y="39"/>
                </a:lnTo>
                <a:lnTo>
                  <a:pt x="13" y="54"/>
                </a:lnTo>
                <a:lnTo>
                  <a:pt x="25" y="56"/>
                </a:lnTo>
                <a:lnTo>
                  <a:pt x="64" y="30"/>
                </a:lnTo>
                <a:lnTo>
                  <a:pt x="62" y="0"/>
                </a:lnTo>
                <a:lnTo>
                  <a:pt x="34" y="5"/>
                </a:lnTo>
                <a:lnTo>
                  <a:pt x="8" y="4"/>
                </a:lnTo>
                <a:lnTo>
                  <a:pt x="0" y="12"/>
                </a:lnTo>
                <a:close/>
              </a:path>
            </a:pathLst>
          </a:custGeom>
          <a:solidFill>
            <a:srgbClr val="FFFFCC"/>
          </a:solidFill>
          <a:ln w="3175" cap="rnd">
            <a:solidFill>
              <a:srgbClr val="C0C0C0"/>
            </a:solidFill>
            <a:round/>
            <a:headEnd/>
            <a:tailEnd/>
          </a:ln>
        </p:spPr>
        <p:txBody>
          <a:bodyPr/>
          <a:lstStyle/>
          <a:p>
            <a:endParaRPr lang="en-US"/>
          </a:p>
        </p:txBody>
      </p:sp>
      <p:sp>
        <p:nvSpPr>
          <p:cNvPr id="22551" name="Freeform 24"/>
          <p:cNvSpPr>
            <a:spLocks noChangeAspect="1"/>
          </p:cNvSpPr>
          <p:nvPr/>
        </p:nvSpPr>
        <p:spPr bwMode="auto">
          <a:xfrm>
            <a:off x="866775" y="2044158"/>
            <a:ext cx="2070100" cy="1074738"/>
          </a:xfrm>
          <a:custGeom>
            <a:avLst/>
            <a:gdLst>
              <a:gd name="T0" fmla="*/ 81 w 1078"/>
              <a:gd name="T1" fmla="*/ 67 h 559"/>
              <a:gd name="T2" fmla="*/ 125 w 1078"/>
              <a:gd name="T3" fmla="*/ 58 h 559"/>
              <a:gd name="T4" fmla="*/ 191 w 1078"/>
              <a:gd name="T5" fmla="*/ 60 h 559"/>
              <a:gd name="T6" fmla="*/ 295 w 1078"/>
              <a:gd name="T7" fmla="*/ 69 h 559"/>
              <a:gd name="T8" fmla="*/ 332 w 1078"/>
              <a:gd name="T9" fmla="*/ 94 h 559"/>
              <a:gd name="T10" fmla="*/ 425 w 1078"/>
              <a:gd name="T11" fmla="*/ 109 h 559"/>
              <a:gd name="T12" fmla="*/ 407 w 1078"/>
              <a:gd name="T13" fmla="*/ 82 h 559"/>
              <a:gd name="T14" fmla="*/ 488 w 1078"/>
              <a:gd name="T15" fmla="*/ 96 h 559"/>
              <a:gd name="T16" fmla="*/ 553 w 1078"/>
              <a:gd name="T17" fmla="*/ 90 h 559"/>
              <a:gd name="T18" fmla="*/ 560 w 1078"/>
              <a:gd name="T19" fmla="*/ 89 h 559"/>
              <a:gd name="T20" fmla="*/ 574 w 1078"/>
              <a:gd name="T21" fmla="*/ 88 h 559"/>
              <a:gd name="T22" fmla="*/ 597 w 1078"/>
              <a:gd name="T23" fmla="*/ 57 h 559"/>
              <a:gd name="T24" fmla="*/ 579 w 1078"/>
              <a:gd name="T25" fmla="*/ 0 h 559"/>
              <a:gd name="T26" fmla="*/ 613 w 1078"/>
              <a:gd name="T27" fmla="*/ 41 h 559"/>
              <a:gd name="T28" fmla="*/ 627 w 1078"/>
              <a:gd name="T29" fmla="*/ 60 h 559"/>
              <a:gd name="T30" fmla="*/ 672 w 1078"/>
              <a:gd name="T31" fmla="*/ 86 h 559"/>
              <a:gd name="T32" fmla="*/ 698 w 1078"/>
              <a:gd name="T33" fmla="*/ 76 h 559"/>
              <a:gd name="T34" fmla="*/ 753 w 1078"/>
              <a:gd name="T35" fmla="*/ 66 h 559"/>
              <a:gd name="T36" fmla="*/ 752 w 1078"/>
              <a:gd name="T37" fmla="*/ 110 h 559"/>
              <a:gd name="T38" fmla="*/ 687 w 1078"/>
              <a:gd name="T39" fmla="*/ 122 h 559"/>
              <a:gd name="T40" fmla="*/ 657 w 1078"/>
              <a:gd name="T41" fmla="*/ 147 h 559"/>
              <a:gd name="T42" fmla="*/ 636 w 1078"/>
              <a:gd name="T43" fmla="*/ 186 h 559"/>
              <a:gd name="T44" fmla="*/ 613 w 1078"/>
              <a:gd name="T45" fmla="*/ 200 h 559"/>
              <a:gd name="T46" fmla="*/ 586 w 1078"/>
              <a:gd name="T47" fmla="*/ 227 h 559"/>
              <a:gd name="T48" fmla="*/ 610 w 1078"/>
              <a:gd name="T49" fmla="*/ 311 h 559"/>
              <a:gd name="T50" fmla="*/ 698 w 1078"/>
              <a:gd name="T51" fmla="*/ 348 h 559"/>
              <a:gd name="T52" fmla="*/ 751 w 1078"/>
              <a:gd name="T53" fmla="*/ 393 h 559"/>
              <a:gd name="T54" fmla="*/ 773 w 1078"/>
              <a:gd name="T55" fmla="*/ 414 h 559"/>
              <a:gd name="T56" fmla="*/ 818 w 1078"/>
              <a:gd name="T57" fmla="*/ 322 h 559"/>
              <a:gd name="T58" fmla="*/ 807 w 1078"/>
              <a:gd name="T59" fmla="*/ 261 h 559"/>
              <a:gd name="T60" fmla="*/ 803 w 1078"/>
              <a:gd name="T61" fmla="*/ 224 h 559"/>
              <a:gd name="T62" fmla="*/ 847 w 1078"/>
              <a:gd name="T63" fmla="*/ 205 h 559"/>
              <a:gd name="T64" fmla="*/ 904 w 1078"/>
              <a:gd name="T65" fmla="*/ 252 h 559"/>
              <a:gd name="T66" fmla="*/ 886 w 1078"/>
              <a:gd name="T67" fmla="*/ 283 h 559"/>
              <a:gd name="T68" fmla="*/ 923 w 1078"/>
              <a:gd name="T69" fmla="*/ 280 h 559"/>
              <a:gd name="T70" fmla="*/ 957 w 1078"/>
              <a:gd name="T71" fmla="*/ 263 h 559"/>
              <a:gd name="T72" fmla="*/ 969 w 1078"/>
              <a:gd name="T73" fmla="*/ 273 h 559"/>
              <a:gd name="T74" fmla="*/ 991 w 1078"/>
              <a:gd name="T75" fmla="*/ 283 h 559"/>
              <a:gd name="T76" fmla="*/ 994 w 1078"/>
              <a:gd name="T77" fmla="*/ 302 h 559"/>
              <a:gd name="T78" fmla="*/ 998 w 1078"/>
              <a:gd name="T79" fmla="*/ 324 h 559"/>
              <a:gd name="T80" fmla="*/ 1056 w 1078"/>
              <a:gd name="T81" fmla="*/ 353 h 559"/>
              <a:gd name="T82" fmla="*/ 1058 w 1078"/>
              <a:gd name="T83" fmla="*/ 373 h 559"/>
              <a:gd name="T84" fmla="*/ 1078 w 1078"/>
              <a:gd name="T85" fmla="*/ 394 h 559"/>
              <a:gd name="T86" fmla="*/ 884 w 1078"/>
              <a:gd name="T87" fmla="*/ 483 h 559"/>
              <a:gd name="T88" fmla="*/ 941 w 1078"/>
              <a:gd name="T89" fmla="*/ 463 h 559"/>
              <a:gd name="T90" fmla="*/ 1007 w 1078"/>
              <a:gd name="T91" fmla="*/ 504 h 559"/>
              <a:gd name="T92" fmla="*/ 1009 w 1078"/>
              <a:gd name="T93" fmla="*/ 508 h 559"/>
              <a:gd name="T94" fmla="*/ 982 w 1078"/>
              <a:gd name="T95" fmla="*/ 507 h 559"/>
              <a:gd name="T96" fmla="*/ 925 w 1078"/>
              <a:gd name="T97" fmla="*/ 501 h 559"/>
              <a:gd name="T98" fmla="*/ 824 w 1078"/>
              <a:gd name="T99" fmla="*/ 520 h 559"/>
              <a:gd name="T100" fmla="*/ 785 w 1078"/>
              <a:gd name="T101" fmla="*/ 545 h 559"/>
              <a:gd name="T102" fmla="*/ 740 w 1078"/>
              <a:gd name="T103" fmla="*/ 542 h 559"/>
              <a:gd name="T104" fmla="*/ 774 w 1078"/>
              <a:gd name="T105" fmla="*/ 514 h 559"/>
              <a:gd name="T106" fmla="*/ 708 w 1078"/>
              <a:gd name="T107" fmla="*/ 465 h 559"/>
              <a:gd name="T108" fmla="*/ 680 w 1078"/>
              <a:gd name="T109" fmla="*/ 460 h 559"/>
              <a:gd name="T110" fmla="*/ 579 w 1078"/>
              <a:gd name="T111" fmla="*/ 441 h 559"/>
              <a:gd name="T112" fmla="*/ 207 w 1078"/>
              <a:gd name="T113" fmla="*/ 432 h 559"/>
              <a:gd name="T114" fmla="*/ 165 w 1078"/>
              <a:gd name="T115" fmla="*/ 390 h 559"/>
              <a:gd name="T116" fmla="*/ 138 w 1078"/>
              <a:gd name="T117" fmla="*/ 327 h 559"/>
              <a:gd name="T118" fmla="*/ 37 w 1078"/>
              <a:gd name="T119" fmla="*/ 266 h 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8"/>
              <a:gd name="T181" fmla="*/ 0 h 559"/>
              <a:gd name="T182" fmla="*/ 1078 w 1078"/>
              <a:gd name="T183" fmla="*/ 559 h 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8" h="559">
                <a:moveTo>
                  <a:pt x="0" y="248"/>
                </a:moveTo>
                <a:lnTo>
                  <a:pt x="0" y="52"/>
                </a:lnTo>
                <a:lnTo>
                  <a:pt x="86" y="78"/>
                </a:lnTo>
                <a:lnTo>
                  <a:pt x="81" y="67"/>
                </a:lnTo>
                <a:lnTo>
                  <a:pt x="90" y="61"/>
                </a:lnTo>
                <a:lnTo>
                  <a:pt x="142" y="39"/>
                </a:lnTo>
                <a:lnTo>
                  <a:pt x="101" y="66"/>
                </a:lnTo>
                <a:lnTo>
                  <a:pt x="125" y="58"/>
                </a:lnTo>
                <a:lnTo>
                  <a:pt x="125" y="63"/>
                </a:lnTo>
                <a:lnTo>
                  <a:pt x="169" y="40"/>
                </a:lnTo>
                <a:lnTo>
                  <a:pt x="163" y="33"/>
                </a:lnTo>
                <a:lnTo>
                  <a:pt x="191" y="60"/>
                </a:lnTo>
                <a:lnTo>
                  <a:pt x="210" y="44"/>
                </a:lnTo>
                <a:lnTo>
                  <a:pt x="208" y="60"/>
                </a:lnTo>
                <a:lnTo>
                  <a:pt x="231" y="49"/>
                </a:lnTo>
                <a:lnTo>
                  <a:pt x="295" y="69"/>
                </a:lnTo>
                <a:lnTo>
                  <a:pt x="324" y="68"/>
                </a:lnTo>
                <a:lnTo>
                  <a:pt x="340" y="80"/>
                </a:lnTo>
                <a:lnTo>
                  <a:pt x="321" y="90"/>
                </a:lnTo>
                <a:lnTo>
                  <a:pt x="332" y="94"/>
                </a:lnTo>
                <a:lnTo>
                  <a:pt x="390" y="89"/>
                </a:lnTo>
                <a:lnTo>
                  <a:pt x="415" y="105"/>
                </a:lnTo>
                <a:lnTo>
                  <a:pt x="419" y="116"/>
                </a:lnTo>
                <a:lnTo>
                  <a:pt x="425" y="109"/>
                </a:lnTo>
                <a:lnTo>
                  <a:pt x="415" y="94"/>
                </a:lnTo>
                <a:lnTo>
                  <a:pt x="443" y="76"/>
                </a:lnTo>
                <a:lnTo>
                  <a:pt x="416" y="87"/>
                </a:lnTo>
                <a:lnTo>
                  <a:pt x="407" y="82"/>
                </a:lnTo>
                <a:lnTo>
                  <a:pt x="440" y="67"/>
                </a:lnTo>
                <a:lnTo>
                  <a:pt x="457" y="88"/>
                </a:lnTo>
                <a:lnTo>
                  <a:pt x="476" y="87"/>
                </a:lnTo>
                <a:lnTo>
                  <a:pt x="488" y="96"/>
                </a:lnTo>
                <a:lnTo>
                  <a:pt x="538" y="94"/>
                </a:lnTo>
                <a:lnTo>
                  <a:pt x="537" y="88"/>
                </a:lnTo>
                <a:lnTo>
                  <a:pt x="551" y="99"/>
                </a:lnTo>
                <a:lnTo>
                  <a:pt x="553" y="90"/>
                </a:lnTo>
                <a:lnTo>
                  <a:pt x="542" y="93"/>
                </a:lnTo>
                <a:lnTo>
                  <a:pt x="533" y="81"/>
                </a:lnTo>
                <a:lnTo>
                  <a:pt x="552" y="80"/>
                </a:lnTo>
                <a:lnTo>
                  <a:pt x="560" y="89"/>
                </a:lnTo>
                <a:lnTo>
                  <a:pt x="567" y="86"/>
                </a:lnTo>
                <a:lnTo>
                  <a:pt x="564" y="100"/>
                </a:lnTo>
                <a:lnTo>
                  <a:pt x="577" y="107"/>
                </a:lnTo>
                <a:lnTo>
                  <a:pt x="574" y="88"/>
                </a:lnTo>
                <a:lnTo>
                  <a:pt x="599" y="77"/>
                </a:lnTo>
                <a:lnTo>
                  <a:pt x="593" y="67"/>
                </a:lnTo>
                <a:lnTo>
                  <a:pt x="585" y="74"/>
                </a:lnTo>
                <a:lnTo>
                  <a:pt x="597" y="57"/>
                </a:lnTo>
                <a:lnTo>
                  <a:pt x="561" y="45"/>
                </a:lnTo>
                <a:lnTo>
                  <a:pt x="565" y="16"/>
                </a:lnTo>
                <a:lnTo>
                  <a:pt x="574" y="17"/>
                </a:lnTo>
                <a:lnTo>
                  <a:pt x="579" y="0"/>
                </a:lnTo>
                <a:lnTo>
                  <a:pt x="606" y="16"/>
                </a:lnTo>
                <a:lnTo>
                  <a:pt x="607" y="27"/>
                </a:lnTo>
                <a:lnTo>
                  <a:pt x="625" y="42"/>
                </a:lnTo>
                <a:lnTo>
                  <a:pt x="613" y="41"/>
                </a:lnTo>
                <a:lnTo>
                  <a:pt x="618" y="46"/>
                </a:lnTo>
                <a:lnTo>
                  <a:pt x="611" y="53"/>
                </a:lnTo>
                <a:lnTo>
                  <a:pt x="633" y="57"/>
                </a:lnTo>
                <a:lnTo>
                  <a:pt x="627" y="60"/>
                </a:lnTo>
                <a:lnTo>
                  <a:pt x="640" y="84"/>
                </a:lnTo>
                <a:lnTo>
                  <a:pt x="651" y="63"/>
                </a:lnTo>
                <a:lnTo>
                  <a:pt x="667" y="71"/>
                </a:lnTo>
                <a:lnTo>
                  <a:pt x="672" y="86"/>
                </a:lnTo>
                <a:lnTo>
                  <a:pt x="664" y="90"/>
                </a:lnTo>
                <a:lnTo>
                  <a:pt x="678" y="107"/>
                </a:lnTo>
                <a:lnTo>
                  <a:pt x="687" y="103"/>
                </a:lnTo>
                <a:lnTo>
                  <a:pt x="698" y="76"/>
                </a:lnTo>
                <a:lnTo>
                  <a:pt x="711" y="73"/>
                </a:lnTo>
                <a:lnTo>
                  <a:pt x="702" y="50"/>
                </a:lnTo>
                <a:lnTo>
                  <a:pt x="737" y="52"/>
                </a:lnTo>
                <a:lnTo>
                  <a:pt x="753" y="66"/>
                </a:lnTo>
                <a:lnTo>
                  <a:pt x="747" y="73"/>
                </a:lnTo>
                <a:lnTo>
                  <a:pt x="754" y="76"/>
                </a:lnTo>
                <a:lnTo>
                  <a:pt x="738" y="80"/>
                </a:lnTo>
                <a:lnTo>
                  <a:pt x="752" y="110"/>
                </a:lnTo>
                <a:lnTo>
                  <a:pt x="729" y="126"/>
                </a:lnTo>
                <a:lnTo>
                  <a:pt x="720" y="118"/>
                </a:lnTo>
                <a:lnTo>
                  <a:pt x="724" y="129"/>
                </a:lnTo>
                <a:lnTo>
                  <a:pt x="687" y="122"/>
                </a:lnTo>
                <a:lnTo>
                  <a:pt x="695" y="132"/>
                </a:lnTo>
                <a:lnTo>
                  <a:pt x="680" y="146"/>
                </a:lnTo>
                <a:lnTo>
                  <a:pt x="643" y="135"/>
                </a:lnTo>
                <a:lnTo>
                  <a:pt x="657" y="147"/>
                </a:lnTo>
                <a:lnTo>
                  <a:pt x="683" y="149"/>
                </a:lnTo>
                <a:lnTo>
                  <a:pt x="665" y="174"/>
                </a:lnTo>
                <a:lnTo>
                  <a:pt x="646" y="173"/>
                </a:lnTo>
                <a:lnTo>
                  <a:pt x="636" y="186"/>
                </a:lnTo>
                <a:lnTo>
                  <a:pt x="601" y="175"/>
                </a:lnTo>
                <a:lnTo>
                  <a:pt x="633" y="186"/>
                </a:lnTo>
                <a:lnTo>
                  <a:pt x="637" y="196"/>
                </a:lnTo>
                <a:lnTo>
                  <a:pt x="613" y="200"/>
                </a:lnTo>
                <a:lnTo>
                  <a:pt x="618" y="203"/>
                </a:lnTo>
                <a:lnTo>
                  <a:pt x="611" y="203"/>
                </a:lnTo>
                <a:lnTo>
                  <a:pt x="611" y="213"/>
                </a:lnTo>
                <a:lnTo>
                  <a:pt x="586" y="227"/>
                </a:lnTo>
                <a:lnTo>
                  <a:pt x="580" y="272"/>
                </a:lnTo>
                <a:lnTo>
                  <a:pt x="590" y="282"/>
                </a:lnTo>
                <a:lnTo>
                  <a:pt x="604" y="276"/>
                </a:lnTo>
                <a:lnTo>
                  <a:pt x="610" y="311"/>
                </a:lnTo>
                <a:lnTo>
                  <a:pt x="630" y="304"/>
                </a:lnTo>
                <a:lnTo>
                  <a:pt x="654" y="313"/>
                </a:lnTo>
                <a:lnTo>
                  <a:pt x="702" y="338"/>
                </a:lnTo>
                <a:lnTo>
                  <a:pt x="698" y="348"/>
                </a:lnTo>
                <a:lnTo>
                  <a:pt x="704" y="341"/>
                </a:lnTo>
                <a:lnTo>
                  <a:pt x="740" y="343"/>
                </a:lnTo>
                <a:lnTo>
                  <a:pt x="740" y="380"/>
                </a:lnTo>
                <a:lnTo>
                  <a:pt x="751" y="393"/>
                </a:lnTo>
                <a:lnTo>
                  <a:pt x="743" y="396"/>
                </a:lnTo>
                <a:lnTo>
                  <a:pt x="761" y="403"/>
                </a:lnTo>
                <a:lnTo>
                  <a:pt x="756" y="414"/>
                </a:lnTo>
                <a:lnTo>
                  <a:pt x="773" y="414"/>
                </a:lnTo>
                <a:lnTo>
                  <a:pt x="797" y="394"/>
                </a:lnTo>
                <a:lnTo>
                  <a:pt x="787" y="389"/>
                </a:lnTo>
                <a:lnTo>
                  <a:pt x="773" y="353"/>
                </a:lnTo>
                <a:lnTo>
                  <a:pt x="818" y="322"/>
                </a:lnTo>
                <a:lnTo>
                  <a:pt x="812" y="322"/>
                </a:lnTo>
                <a:lnTo>
                  <a:pt x="802" y="285"/>
                </a:lnTo>
                <a:lnTo>
                  <a:pt x="786" y="276"/>
                </a:lnTo>
                <a:lnTo>
                  <a:pt x="807" y="261"/>
                </a:lnTo>
                <a:lnTo>
                  <a:pt x="799" y="253"/>
                </a:lnTo>
                <a:lnTo>
                  <a:pt x="803" y="239"/>
                </a:lnTo>
                <a:lnTo>
                  <a:pt x="793" y="238"/>
                </a:lnTo>
                <a:lnTo>
                  <a:pt x="803" y="224"/>
                </a:lnTo>
                <a:lnTo>
                  <a:pt x="793" y="215"/>
                </a:lnTo>
                <a:lnTo>
                  <a:pt x="798" y="204"/>
                </a:lnTo>
                <a:lnTo>
                  <a:pt x="833" y="211"/>
                </a:lnTo>
                <a:lnTo>
                  <a:pt x="847" y="205"/>
                </a:lnTo>
                <a:lnTo>
                  <a:pt x="877" y="224"/>
                </a:lnTo>
                <a:lnTo>
                  <a:pt x="877" y="232"/>
                </a:lnTo>
                <a:lnTo>
                  <a:pt x="902" y="233"/>
                </a:lnTo>
                <a:lnTo>
                  <a:pt x="904" y="252"/>
                </a:lnTo>
                <a:lnTo>
                  <a:pt x="882" y="252"/>
                </a:lnTo>
                <a:lnTo>
                  <a:pt x="901" y="256"/>
                </a:lnTo>
                <a:lnTo>
                  <a:pt x="907" y="266"/>
                </a:lnTo>
                <a:lnTo>
                  <a:pt x="886" y="283"/>
                </a:lnTo>
                <a:lnTo>
                  <a:pt x="916" y="275"/>
                </a:lnTo>
                <a:lnTo>
                  <a:pt x="918" y="288"/>
                </a:lnTo>
                <a:lnTo>
                  <a:pt x="905" y="294"/>
                </a:lnTo>
                <a:lnTo>
                  <a:pt x="923" y="280"/>
                </a:lnTo>
                <a:lnTo>
                  <a:pt x="925" y="289"/>
                </a:lnTo>
                <a:lnTo>
                  <a:pt x="943" y="275"/>
                </a:lnTo>
                <a:lnTo>
                  <a:pt x="946" y="283"/>
                </a:lnTo>
                <a:lnTo>
                  <a:pt x="957" y="263"/>
                </a:lnTo>
                <a:lnTo>
                  <a:pt x="953" y="259"/>
                </a:lnTo>
                <a:lnTo>
                  <a:pt x="967" y="248"/>
                </a:lnTo>
                <a:lnTo>
                  <a:pt x="982" y="269"/>
                </a:lnTo>
                <a:lnTo>
                  <a:pt x="969" y="273"/>
                </a:lnTo>
                <a:lnTo>
                  <a:pt x="983" y="271"/>
                </a:lnTo>
                <a:lnTo>
                  <a:pt x="988" y="279"/>
                </a:lnTo>
                <a:lnTo>
                  <a:pt x="979" y="282"/>
                </a:lnTo>
                <a:lnTo>
                  <a:pt x="991" y="283"/>
                </a:lnTo>
                <a:lnTo>
                  <a:pt x="983" y="290"/>
                </a:lnTo>
                <a:lnTo>
                  <a:pt x="992" y="288"/>
                </a:lnTo>
                <a:lnTo>
                  <a:pt x="999" y="297"/>
                </a:lnTo>
                <a:lnTo>
                  <a:pt x="994" y="302"/>
                </a:lnTo>
                <a:lnTo>
                  <a:pt x="1006" y="309"/>
                </a:lnTo>
                <a:lnTo>
                  <a:pt x="986" y="316"/>
                </a:lnTo>
                <a:lnTo>
                  <a:pt x="1001" y="316"/>
                </a:lnTo>
                <a:lnTo>
                  <a:pt x="998" y="324"/>
                </a:lnTo>
                <a:lnTo>
                  <a:pt x="1019" y="331"/>
                </a:lnTo>
                <a:lnTo>
                  <a:pt x="1027" y="348"/>
                </a:lnTo>
                <a:lnTo>
                  <a:pt x="1035" y="341"/>
                </a:lnTo>
                <a:lnTo>
                  <a:pt x="1056" y="353"/>
                </a:lnTo>
                <a:lnTo>
                  <a:pt x="1010" y="368"/>
                </a:lnTo>
                <a:lnTo>
                  <a:pt x="1019" y="376"/>
                </a:lnTo>
                <a:lnTo>
                  <a:pt x="1058" y="359"/>
                </a:lnTo>
                <a:lnTo>
                  <a:pt x="1058" y="373"/>
                </a:lnTo>
                <a:lnTo>
                  <a:pt x="1076" y="370"/>
                </a:lnTo>
                <a:lnTo>
                  <a:pt x="1078" y="377"/>
                </a:lnTo>
                <a:lnTo>
                  <a:pt x="1070" y="377"/>
                </a:lnTo>
                <a:lnTo>
                  <a:pt x="1078" y="394"/>
                </a:lnTo>
                <a:lnTo>
                  <a:pt x="1023" y="427"/>
                </a:lnTo>
                <a:lnTo>
                  <a:pt x="944" y="427"/>
                </a:lnTo>
                <a:lnTo>
                  <a:pt x="911" y="450"/>
                </a:lnTo>
                <a:lnTo>
                  <a:pt x="884" y="483"/>
                </a:lnTo>
                <a:lnTo>
                  <a:pt x="911" y="458"/>
                </a:lnTo>
                <a:lnTo>
                  <a:pt x="954" y="443"/>
                </a:lnTo>
                <a:lnTo>
                  <a:pt x="969" y="455"/>
                </a:lnTo>
                <a:lnTo>
                  <a:pt x="941" y="463"/>
                </a:lnTo>
                <a:lnTo>
                  <a:pt x="963" y="468"/>
                </a:lnTo>
                <a:lnTo>
                  <a:pt x="957" y="478"/>
                </a:lnTo>
                <a:lnTo>
                  <a:pt x="974" y="497"/>
                </a:lnTo>
                <a:lnTo>
                  <a:pt x="1007" y="504"/>
                </a:lnTo>
                <a:lnTo>
                  <a:pt x="1016" y="480"/>
                </a:lnTo>
                <a:lnTo>
                  <a:pt x="1016" y="495"/>
                </a:lnTo>
                <a:lnTo>
                  <a:pt x="1025" y="493"/>
                </a:lnTo>
                <a:lnTo>
                  <a:pt x="1009" y="508"/>
                </a:lnTo>
                <a:lnTo>
                  <a:pt x="970" y="518"/>
                </a:lnTo>
                <a:lnTo>
                  <a:pt x="956" y="535"/>
                </a:lnTo>
                <a:lnTo>
                  <a:pt x="946" y="520"/>
                </a:lnTo>
                <a:lnTo>
                  <a:pt x="982" y="507"/>
                </a:lnTo>
                <a:lnTo>
                  <a:pt x="963" y="507"/>
                </a:lnTo>
                <a:lnTo>
                  <a:pt x="967" y="497"/>
                </a:lnTo>
                <a:lnTo>
                  <a:pt x="935" y="508"/>
                </a:lnTo>
                <a:lnTo>
                  <a:pt x="925" y="501"/>
                </a:lnTo>
                <a:lnTo>
                  <a:pt x="925" y="480"/>
                </a:lnTo>
                <a:lnTo>
                  <a:pt x="904" y="474"/>
                </a:lnTo>
                <a:lnTo>
                  <a:pt x="889" y="507"/>
                </a:lnTo>
                <a:lnTo>
                  <a:pt x="824" y="520"/>
                </a:lnTo>
                <a:lnTo>
                  <a:pt x="780" y="533"/>
                </a:lnTo>
                <a:lnTo>
                  <a:pt x="773" y="539"/>
                </a:lnTo>
                <a:lnTo>
                  <a:pt x="783" y="541"/>
                </a:lnTo>
                <a:lnTo>
                  <a:pt x="785" y="545"/>
                </a:lnTo>
                <a:lnTo>
                  <a:pt x="731" y="559"/>
                </a:lnTo>
                <a:lnTo>
                  <a:pt x="734" y="553"/>
                </a:lnTo>
                <a:lnTo>
                  <a:pt x="738" y="549"/>
                </a:lnTo>
                <a:lnTo>
                  <a:pt x="740" y="542"/>
                </a:lnTo>
                <a:lnTo>
                  <a:pt x="748" y="538"/>
                </a:lnTo>
                <a:lnTo>
                  <a:pt x="750" y="508"/>
                </a:lnTo>
                <a:lnTo>
                  <a:pt x="759" y="518"/>
                </a:lnTo>
                <a:lnTo>
                  <a:pt x="774" y="514"/>
                </a:lnTo>
                <a:lnTo>
                  <a:pt x="761" y="497"/>
                </a:lnTo>
                <a:lnTo>
                  <a:pt x="715" y="488"/>
                </a:lnTo>
                <a:lnTo>
                  <a:pt x="712" y="488"/>
                </a:lnTo>
                <a:lnTo>
                  <a:pt x="708" y="465"/>
                </a:lnTo>
                <a:lnTo>
                  <a:pt x="698" y="466"/>
                </a:lnTo>
                <a:lnTo>
                  <a:pt x="690" y="452"/>
                </a:lnTo>
                <a:lnTo>
                  <a:pt x="680" y="451"/>
                </a:lnTo>
                <a:lnTo>
                  <a:pt x="680" y="460"/>
                </a:lnTo>
                <a:lnTo>
                  <a:pt x="668" y="448"/>
                </a:lnTo>
                <a:lnTo>
                  <a:pt x="647" y="465"/>
                </a:lnTo>
                <a:lnTo>
                  <a:pt x="587" y="452"/>
                </a:lnTo>
                <a:lnTo>
                  <a:pt x="579" y="441"/>
                </a:lnTo>
                <a:lnTo>
                  <a:pt x="579" y="448"/>
                </a:lnTo>
                <a:lnTo>
                  <a:pt x="230" y="448"/>
                </a:lnTo>
                <a:lnTo>
                  <a:pt x="225" y="435"/>
                </a:lnTo>
                <a:lnTo>
                  <a:pt x="207" y="432"/>
                </a:lnTo>
                <a:lnTo>
                  <a:pt x="208" y="423"/>
                </a:lnTo>
                <a:lnTo>
                  <a:pt x="169" y="412"/>
                </a:lnTo>
                <a:lnTo>
                  <a:pt x="173" y="406"/>
                </a:lnTo>
                <a:lnTo>
                  <a:pt x="165" y="390"/>
                </a:lnTo>
                <a:lnTo>
                  <a:pt x="154" y="389"/>
                </a:lnTo>
                <a:lnTo>
                  <a:pt x="133" y="356"/>
                </a:lnTo>
                <a:lnTo>
                  <a:pt x="137" y="345"/>
                </a:lnTo>
                <a:lnTo>
                  <a:pt x="138" y="327"/>
                </a:lnTo>
                <a:lnTo>
                  <a:pt x="114" y="316"/>
                </a:lnTo>
                <a:lnTo>
                  <a:pt x="69" y="257"/>
                </a:lnTo>
                <a:lnTo>
                  <a:pt x="44" y="274"/>
                </a:lnTo>
                <a:lnTo>
                  <a:pt x="37" y="266"/>
                </a:lnTo>
                <a:lnTo>
                  <a:pt x="36" y="265"/>
                </a:lnTo>
                <a:lnTo>
                  <a:pt x="23" y="248"/>
                </a:lnTo>
                <a:lnTo>
                  <a:pt x="0" y="248"/>
                </a:lnTo>
                <a:close/>
              </a:path>
            </a:pathLst>
          </a:custGeom>
          <a:solidFill>
            <a:srgbClr val="FFFFCC"/>
          </a:solidFill>
          <a:ln w="9525">
            <a:noFill/>
            <a:round/>
            <a:headEnd/>
            <a:tailEnd/>
          </a:ln>
        </p:spPr>
        <p:txBody>
          <a:bodyPr/>
          <a:lstStyle/>
          <a:p>
            <a:endParaRPr lang="en-US"/>
          </a:p>
        </p:txBody>
      </p:sp>
      <p:sp>
        <p:nvSpPr>
          <p:cNvPr id="22552" name="Freeform 25"/>
          <p:cNvSpPr>
            <a:spLocks noChangeAspect="1"/>
          </p:cNvSpPr>
          <p:nvPr/>
        </p:nvSpPr>
        <p:spPr bwMode="auto">
          <a:xfrm>
            <a:off x="866775" y="2044158"/>
            <a:ext cx="2070100" cy="1074738"/>
          </a:xfrm>
          <a:custGeom>
            <a:avLst/>
            <a:gdLst>
              <a:gd name="T0" fmla="*/ 81 w 1078"/>
              <a:gd name="T1" fmla="*/ 67 h 559"/>
              <a:gd name="T2" fmla="*/ 125 w 1078"/>
              <a:gd name="T3" fmla="*/ 58 h 559"/>
              <a:gd name="T4" fmla="*/ 191 w 1078"/>
              <a:gd name="T5" fmla="*/ 60 h 559"/>
              <a:gd name="T6" fmla="*/ 295 w 1078"/>
              <a:gd name="T7" fmla="*/ 69 h 559"/>
              <a:gd name="T8" fmla="*/ 332 w 1078"/>
              <a:gd name="T9" fmla="*/ 94 h 559"/>
              <a:gd name="T10" fmla="*/ 425 w 1078"/>
              <a:gd name="T11" fmla="*/ 109 h 559"/>
              <a:gd name="T12" fmla="*/ 407 w 1078"/>
              <a:gd name="T13" fmla="*/ 82 h 559"/>
              <a:gd name="T14" fmla="*/ 488 w 1078"/>
              <a:gd name="T15" fmla="*/ 96 h 559"/>
              <a:gd name="T16" fmla="*/ 553 w 1078"/>
              <a:gd name="T17" fmla="*/ 90 h 559"/>
              <a:gd name="T18" fmla="*/ 560 w 1078"/>
              <a:gd name="T19" fmla="*/ 89 h 559"/>
              <a:gd name="T20" fmla="*/ 574 w 1078"/>
              <a:gd name="T21" fmla="*/ 88 h 559"/>
              <a:gd name="T22" fmla="*/ 597 w 1078"/>
              <a:gd name="T23" fmla="*/ 57 h 559"/>
              <a:gd name="T24" fmla="*/ 579 w 1078"/>
              <a:gd name="T25" fmla="*/ 0 h 559"/>
              <a:gd name="T26" fmla="*/ 613 w 1078"/>
              <a:gd name="T27" fmla="*/ 41 h 559"/>
              <a:gd name="T28" fmla="*/ 627 w 1078"/>
              <a:gd name="T29" fmla="*/ 60 h 559"/>
              <a:gd name="T30" fmla="*/ 672 w 1078"/>
              <a:gd name="T31" fmla="*/ 86 h 559"/>
              <a:gd name="T32" fmla="*/ 698 w 1078"/>
              <a:gd name="T33" fmla="*/ 76 h 559"/>
              <a:gd name="T34" fmla="*/ 753 w 1078"/>
              <a:gd name="T35" fmla="*/ 66 h 559"/>
              <a:gd name="T36" fmla="*/ 752 w 1078"/>
              <a:gd name="T37" fmla="*/ 110 h 559"/>
              <a:gd name="T38" fmla="*/ 687 w 1078"/>
              <a:gd name="T39" fmla="*/ 122 h 559"/>
              <a:gd name="T40" fmla="*/ 657 w 1078"/>
              <a:gd name="T41" fmla="*/ 147 h 559"/>
              <a:gd name="T42" fmla="*/ 636 w 1078"/>
              <a:gd name="T43" fmla="*/ 186 h 559"/>
              <a:gd name="T44" fmla="*/ 613 w 1078"/>
              <a:gd name="T45" fmla="*/ 200 h 559"/>
              <a:gd name="T46" fmla="*/ 586 w 1078"/>
              <a:gd name="T47" fmla="*/ 227 h 559"/>
              <a:gd name="T48" fmla="*/ 610 w 1078"/>
              <a:gd name="T49" fmla="*/ 311 h 559"/>
              <a:gd name="T50" fmla="*/ 698 w 1078"/>
              <a:gd name="T51" fmla="*/ 348 h 559"/>
              <a:gd name="T52" fmla="*/ 751 w 1078"/>
              <a:gd name="T53" fmla="*/ 393 h 559"/>
              <a:gd name="T54" fmla="*/ 773 w 1078"/>
              <a:gd name="T55" fmla="*/ 414 h 559"/>
              <a:gd name="T56" fmla="*/ 818 w 1078"/>
              <a:gd name="T57" fmla="*/ 322 h 559"/>
              <a:gd name="T58" fmla="*/ 807 w 1078"/>
              <a:gd name="T59" fmla="*/ 261 h 559"/>
              <a:gd name="T60" fmla="*/ 803 w 1078"/>
              <a:gd name="T61" fmla="*/ 224 h 559"/>
              <a:gd name="T62" fmla="*/ 847 w 1078"/>
              <a:gd name="T63" fmla="*/ 205 h 559"/>
              <a:gd name="T64" fmla="*/ 904 w 1078"/>
              <a:gd name="T65" fmla="*/ 252 h 559"/>
              <a:gd name="T66" fmla="*/ 886 w 1078"/>
              <a:gd name="T67" fmla="*/ 283 h 559"/>
              <a:gd name="T68" fmla="*/ 923 w 1078"/>
              <a:gd name="T69" fmla="*/ 280 h 559"/>
              <a:gd name="T70" fmla="*/ 957 w 1078"/>
              <a:gd name="T71" fmla="*/ 263 h 559"/>
              <a:gd name="T72" fmla="*/ 969 w 1078"/>
              <a:gd name="T73" fmla="*/ 273 h 559"/>
              <a:gd name="T74" fmla="*/ 991 w 1078"/>
              <a:gd name="T75" fmla="*/ 283 h 559"/>
              <a:gd name="T76" fmla="*/ 994 w 1078"/>
              <a:gd name="T77" fmla="*/ 302 h 559"/>
              <a:gd name="T78" fmla="*/ 998 w 1078"/>
              <a:gd name="T79" fmla="*/ 324 h 559"/>
              <a:gd name="T80" fmla="*/ 1056 w 1078"/>
              <a:gd name="T81" fmla="*/ 353 h 559"/>
              <a:gd name="T82" fmla="*/ 1058 w 1078"/>
              <a:gd name="T83" fmla="*/ 373 h 559"/>
              <a:gd name="T84" fmla="*/ 1078 w 1078"/>
              <a:gd name="T85" fmla="*/ 394 h 559"/>
              <a:gd name="T86" fmla="*/ 884 w 1078"/>
              <a:gd name="T87" fmla="*/ 483 h 559"/>
              <a:gd name="T88" fmla="*/ 941 w 1078"/>
              <a:gd name="T89" fmla="*/ 463 h 559"/>
              <a:gd name="T90" fmla="*/ 1007 w 1078"/>
              <a:gd name="T91" fmla="*/ 504 h 559"/>
              <a:gd name="T92" fmla="*/ 1009 w 1078"/>
              <a:gd name="T93" fmla="*/ 508 h 559"/>
              <a:gd name="T94" fmla="*/ 982 w 1078"/>
              <a:gd name="T95" fmla="*/ 507 h 559"/>
              <a:gd name="T96" fmla="*/ 925 w 1078"/>
              <a:gd name="T97" fmla="*/ 501 h 559"/>
              <a:gd name="T98" fmla="*/ 824 w 1078"/>
              <a:gd name="T99" fmla="*/ 520 h 559"/>
              <a:gd name="T100" fmla="*/ 785 w 1078"/>
              <a:gd name="T101" fmla="*/ 545 h 559"/>
              <a:gd name="T102" fmla="*/ 740 w 1078"/>
              <a:gd name="T103" fmla="*/ 542 h 559"/>
              <a:gd name="T104" fmla="*/ 774 w 1078"/>
              <a:gd name="T105" fmla="*/ 514 h 559"/>
              <a:gd name="T106" fmla="*/ 708 w 1078"/>
              <a:gd name="T107" fmla="*/ 465 h 559"/>
              <a:gd name="T108" fmla="*/ 680 w 1078"/>
              <a:gd name="T109" fmla="*/ 460 h 559"/>
              <a:gd name="T110" fmla="*/ 579 w 1078"/>
              <a:gd name="T111" fmla="*/ 441 h 559"/>
              <a:gd name="T112" fmla="*/ 207 w 1078"/>
              <a:gd name="T113" fmla="*/ 432 h 559"/>
              <a:gd name="T114" fmla="*/ 165 w 1078"/>
              <a:gd name="T115" fmla="*/ 390 h 559"/>
              <a:gd name="T116" fmla="*/ 138 w 1078"/>
              <a:gd name="T117" fmla="*/ 327 h 559"/>
              <a:gd name="T118" fmla="*/ 37 w 1078"/>
              <a:gd name="T119" fmla="*/ 266 h 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8"/>
              <a:gd name="T181" fmla="*/ 0 h 559"/>
              <a:gd name="T182" fmla="*/ 1078 w 1078"/>
              <a:gd name="T183" fmla="*/ 559 h 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8" h="559">
                <a:moveTo>
                  <a:pt x="0" y="248"/>
                </a:moveTo>
                <a:lnTo>
                  <a:pt x="0" y="52"/>
                </a:lnTo>
                <a:lnTo>
                  <a:pt x="86" y="78"/>
                </a:lnTo>
                <a:lnTo>
                  <a:pt x="81" y="67"/>
                </a:lnTo>
                <a:lnTo>
                  <a:pt x="90" y="61"/>
                </a:lnTo>
                <a:lnTo>
                  <a:pt x="142" y="39"/>
                </a:lnTo>
                <a:lnTo>
                  <a:pt x="101" y="66"/>
                </a:lnTo>
                <a:lnTo>
                  <a:pt x="125" y="58"/>
                </a:lnTo>
                <a:lnTo>
                  <a:pt x="125" y="63"/>
                </a:lnTo>
                <a:lnTo>
                  <a:pt x="169" y="40"/>
                </a:lnTo>
                <a:lnTo>
                  <a:pt x="163" y="33"/>
                </a:lnTo>
                <a:lnTo>
                  <a:pt x="191" y="60"/>
                </a:lnTo>
                <a:lnTo>
                  <a:pt x="210" y="44"/>
                </a:lnTo>
                <a:lnTo>
                  <a:pt x="208" y="60"/>
                </a:lnTo>
                <a:lnTo>
                  <a:pt x="231" y="49"/>
                </a:lnTo>
                <a:lnTo>
                  <a:pt x="295" y="69"/>
                </a:lnTo>
                <a:lnTo>
                  <a:pt x="324" y="68"/>
                </a:lnTo>
                <a:lnTo>
                  <a:pt x="340" y="80"/>
                </a:lnTo>
                <a:lnTo>
                  <a:pt x="321" y="90"/>
                </a:lnTo>
                <a:lnTo>
                  <a:pt x="332" y="94"/>
                </a:lnTo>
                <a:lnTo>
                  <a:pt x="390" y="89"/>
                </a:lnTo>
                <a:lnTo>
                  <a:pt x="415" y="105"/>
                </a:lnTo>
                <a:lnTo>
                  <a:pt x="419" y="116"/>
                </a:lnTo>
                <a:lnTo>
                  <a:pt x="425" y="109"/>
                </a:lnTo>
                <a:lnTo>
                  <a:pt x="415" y="94"/>
                </a:lnTo>
                <a:lnTo>
                  <a:pt x="443" y="76"/>
                </a:lnTo>
                <a:lnTo>
                  <a:pt x="416" y="87"/>
                </a:lnTo>
                <a:lnTo>
                  <a:pt x="407" y="82"/>
                </a:lnTo>
                <a:lnTo>
                  <a:pt x="440" y="67"/>
                </a:lnTo>
                <a:lnTo>
                  <a:pt x="457" y="88"/>
                </a:lnTo>
                <a:lnTo>
                  <a:pt x="476" y="87"/>
                </a:lnTo>
                <a:lnTo>
                  <a:pt x="488" y="96"/>
                </a:lnTo>
                <a:lnTo>
                  <a:pt x="538" y="94"/>
                </a:lnTo>
                <a:lnTo>
                  <a:pt x="537" y="88"/>
                </a:lnTo>
                <a:lnTo>
                  <a:pt x="551" y="99"/>
                </a:lnTo>
                <a:lnTo>
                  <a:pt x="553" y="90"/>
                </a:lnTo>
                <a:lnTo>
                  <a:pt x="542" y="93"/>
                </a:lnTo>
                <a:lnTo>
                  <a:pt x="533" y="81"/>
                </a:lnTo>
                <a:lnTo>
                  <a:pt x="552" y="80"/>
                </a:lnTo>
                <a:lnTo>
                  <a:pt x="560" y="89"/>
                </a:lnTo>
                <a:lnTo>
                  <a:pt x="567" y="86"/>
                </a:lnTo>
                <a:lnTo>
                  <a:pt x="564" y="100"/>
                </a:lnTo>
                <a:lnTo>
                  <a:pt x="577" y="107"/>
                </a:lnTo>
                <a:lnTo>
                  <a:pt x="574" y="88"/>
                </a:lnTo>
                <a:lnTo>
                  <a:pt x="599" y="77"/>
                </a:lnTo>
                <a:lnTo>
                  <a:pt x="593" y="67"/>
                </a:lnTo>
                <a:lnTo>
                  <a:pt x="585" y="74"/>
                </a:lnTo>
                <a:lnTo>
                  <a:pt x="597" y="57"/>
                </a:lnTo>
                <a:lnTo>
                  <a:pt x="561" y="45"/>
                </a:lnTo>
                <a:lnTo>
                  <a:pt x="565" y="16"/>
                </a:lnTo>
                <a:lnTo>
                  <a:pt x="574" y="17"/>
                </a:lnTo>
                <a:lnTo>
                  <a:pt x="579" y="0"/>
                </a:lnTo>
                <a:lnTo>
                  <a:pt x="606" y="16"/>
                </a:lnTo>
                <a:lnTo>
                  <a:pt x="607" y="27"/>
                </a:lnTo>
                <a:lnTo>
                  <a:pt x="625" y="42"/>
                </a:lnTo>
                <a:lnTo>
                  <a:pt x="613" y="41"/>
                </a:lnTo>
                <a:lnTo>
                  <a:pt x="618" y="46"/>
                </a:lnTo>
                <a:lnTo>
                  <a:pt x="611" y="53"/>
                </a:lnTo>
                <a:lnTo>
                  <a:pt x="633" y="57"/>
                </a:lnTo>
                <a:lnTo>
                  <a:pt x="627" y="60"/>
                </a:lnTo>
                <a:lnTo>
                  <a:pt x="640" y="84"/>
                </a:lnTo>
                <a:lnTo>
                  <a:pt x="651" y="63"/>
                </a:lnTo>
                <a:lnTo>
                  <a:pt x="667" y="71"/>
                </a:lnTo>
                <a:lnTo>
                  <a:pt x="672" y="86"/>
                </a:lnTo>
                <a:lnTo>
                  <a:pt x="664" y="90"/>
                </a:lnTo>
                <a:lnTo>
                  <a:pt x="678" y="107"/>
                </a:lnTo>
                <a:lnTo>
                  <a:pt x="687" y="103"/>
                </a:lnTo>
                <a:lnTo>
                  <a:pt x="698" y="76"/>
                </a:lnTo>
                <a:lnTo>
                  <a:pt x="711" y="73"/>
                </a:lnTo>
                <a:lnTo>
                  <a:pt x="702" y="50"/>
                </a:lnTo>
                <a:lnTo>
                  <a:pt x="737" y="52"/>
                </a:lnTo>
                <a:lnTo>
                  <a:pt x="753" y="66"/>
                </a:lnTo>
                <a:lnTo>
                  <a:pt x="747" y="73"/>
                </a:lnTo>
                <a:lnTo>
                  <a:pt x="754" y="76"/>
                </a:lnTo>
                <a:lnTo>
                  <a:pt x="738" y="80"/>
                </a:lnTo>
                <a:lnTo>
                  <a:pt x="752" y="110"/>
                </a:lnTo>
                <a:lnTo>
                  <a:pt x="729" y="126"/>
                </a:lnTo>
                <a:lnTo>
                  <a:pt x="720" y="118"/>
                </a:lnTo>
                <a:lnTo>
                  <a:pt x="724" y="129"/>
                </a:lnTo>
                <a:lnTo>
                  <a:pt x="687" y="122"/>
                </a:lnTo>
                <a:lnTo>
                  <a:pt x="695" y="132"/>
                </a:lnTo>
                <a:lnTo>
                  <a:pt x="680" y="146"/>
                </a:lnTo>
                <a:lnTo>
                  <a:pt x="643" y="135"/>
                </a:lnTo>
                <a:lnTo>
                  <a:pt x="657" y="147"/>
                </a:lnTo>
                <a:lnTo>
                  <a:pt x="683" y="149"/>
                </a:lnTo>
                <a:lnTo>
                  <a:pt x="665" y="174"/>
                </a:lnTo>
                <a:lnTo>
                  <a:pt x="646" y="173"/>
                </a:lnTo>
                <a:lnTo>
                  <a:pt x="636" y="186"/>
                </a:lnTo>
                <a:lnTo>
                  <a:pt x="601" y="175"/>
                </a:lnTo>
                <a:lnTo>
                  <a:pt x="633" y="186"/>
                </a:lnTo>
                <a:lnTo>
                  <a:pt x="637" y="196"/>
                </a:lnTo>
                <a:lnTo>
                  <a:pt x="613" y="200"/>
                </a:lnTo>
                <a:lnTo>
                  <a:pt x="618" y="203"/>
                </a:lnTo>
                <a:lnTo>
                  <a:pt x="611" y="203"/>
                </a:lnTo>
                <a:lnTo>
                  <a:pt x="611" y="213"/>
                </a:lnTo>
                <a:lnTo>
                  <a:pt x="586" y="227"/>
                </a:lnTo>
                <a:lnTo>
                  <a:pt x="580" y="272"/>
                </a:lnTo>
                <a:lnTo>
                  <a:pt x="590" y="282"/>
                </a:lnTo>
                <a:lnTo>
                  <a:pt x="604" y="276"/>
                </a:lnTo>
                <a:lnTo>
                  <a:pt x="610" y="311"/>
                </a:lnTo>
                <a:lnTo>
                  <a:pt x="630" y="304"/>
                </a:lnTo>
                <a:lnTo>
                  <a:pt x="654" y="313"/>
                </a:lnTo>
                <a:lnTo>
                  <a:pt x="702" y="338"/>
                </a:lnTo>
                <a:lnTo>
                  <a:pt x="698" y="348"/>
                </a:lnTo>
                <a:lnTo>
                  <a:pt x="704" y="341"/>
                </a:lnTo>
                <a:lnTo>
                  <a:pt x="740" y="343"/>
                </a:lnTo>
                <a:lnTo>
                  <a:pt x="740" y="380"/>
                </a:lnTo>
                <a:lnTo>
                  <a:pt x="751" y="393"/>
                </a:lnTo>
                <a:lnTo>
                  <a:pt x="743" y="396"/>
                </a:lnTo>
                <a:lnTo>
                  <a:pt x="761" y="403"/>
                </a:lnTo>
                <a:lnTo>
                  <a:pt x="756" y="414"/>
                </a:lnTo>
                <a:lnTo>
                  <a:pt x="773" y="414"/>
                </a:lnTo>
                <a:lnTo>
                  <a:pt x="797" y="394"/>
                </a:lnTo>
                <a:lnTo>
                  <a:pt x="787" y="389"/>
                </a:lnTo>
                <a:lnTo>
                  <a:pt x="773" y="353"/>
                </a:lnTo>
                <a:lnTo>
                  <a:pt x="818" y="322"/>
                </a:lnTo>
                <a:lnTo>
                  <a:pt x="812" y="322"/>
                </a:lnTo>
                <a:lnTo>
                  <a:pt x="802" y="285"/>
                </a:lnTo>
                <a:lnTo>
                  <a:pt x="786" y="276"/>
                </a:lnTo>
                <a:lnTo>
                  <a:pt x="807" y="261"/>
                </a:lnTo>
                <a:lnTo>
                  <a:pt x="799" y="253"/>
                </a:lnTo>
                <a:lnTo>
                  <a:pt x="803" y="239"/>
                </a:lnTo>
                <a:lnTo>
                  <a:pt x="793" y="238"/>
                </a:lnTo>
                <a:lnTo>
                  <a:pt x="803" y="224"/>
                </a:lnTo>
                <a:lnTo>
                  <a:pt x="793" y="215"/>
                </a:lnTo>
                <a:lnTo>
                  <a:pt x="798" y="204"/>
                </a:lnTo>
                <a:lnTo>
                  <a:pt x="833" y="211"/>
                </a:lnTo>
                <a:lnTo>
                  <a:pt x="847" y="205"/>
                </a:lnTo>
                <a:lnTo>
                  <a:pt x="877" y="224"/>
                </a:lnTo>
                <a:lnTo>
                  <a:pt x="877" y="232"/>
                </a:lnTo>
                <a:lnTo>
                  <a:pt x="902" y="233"/>
                </a:lnTo>
                <a:lnTo>
                  <a:pt x="904" y="252"/>
                </a:lnTo>
                <a:lnTo>
                  <a:pt x="882" y="252"/>
                </a:lnTo>
                <a:lnTo>
                  <a:pt x="901" y="256"/>
                </a:lnTo>
                <a:lnTo>
                  <a:pt x="907" y="266"/>
                </a:lnTo>
                <a:lnTo>
                  <a:pt x="886" y="283"/>
                </a:lnTo>
                <a:lnTo>
                  <a:pt x="916" y="275"/>
                </a:lnTo>
                <a:lnTo>
                  <a:pt x="918" y="288"/>
                </a:lnTo>
                <a:lnTo>
                  <a:pt x="905" y="294"/>
                </a:lnTo>
                <a:lnTo>
                  <a:pt x="923" y="280"/>
                </a:lnTo>
                <a:lnTo>
                  <a:pt x="925" y="289"/>
                </a:lnTo>
                <a:lnTo>
                  <a:pt x="943" y="275"/>
                </a:lnTo>
                <a:lnTo>
                  <a:pt x="946" y="283"/>
                </a:lnTo>
                <a:lnTo>
                  <a:pt x="957" y="263"/>
                </a:lnTo>
                <a:lnTo>
                  <a:pt x="953" y="259"/>
                </a:lnTo>
                <a:lnTo>
                  <a:pt x="967" y="248"/>
                </a:lnTo>
                <a:lnTo>
                  <a:pt x="982" y="269"/>
                </a:lnTo>
                <a:lnTo>
                  <a:pt x="969" y="273"/>
                </a:lnTo>
                <a:lnTo>
                  <a:pt x="983" y="271"/>
                </a:lnTo>
                <a:lnTo>
                  <a:pt x="988" y="279"/>
                </a:lnTo>
                <a:lnTo>
                  <a:pt x="979" y="282"/>
                </a:lnTo>
                <a:lnTo>
                  <a:pt x="991" y="283"/>
                </a:lnTo>
                <a:lnTo>
                  <a:pt x="983" y="290"/>
                </a:lnTo>
                <a:lnTo>
                  <a:pt x="992" y="288"/>
                </a:lnTo>
                <a:lnTo>
                  <a:pt x="999" y="297"/>
                </a:lnTo>
                <a:lnTo>
                  <a:pt x="994" y="302"/>
                </a:lnTo>
                <a:lnTo>
                  <a:pt x="1006" y="309"/>
                </a:lnTo>
                <a:lnTo>
                  <a:pt x="986" y="316"/>
                </a:lnTo>
                <a:lnTo>
                  <a:pt x="1001" y="316"/>
                </a:lnTo>
                <a:lnTo>
                  <a:pt x="998" y="324"/>
                </a:lnTo>
                <a:lnTo>
                  <a:pt x="1019" y="331"/>
                </a:lnTo>
                <a:lnTo>
                  <a:pt x="1027" y="348"/>
                </a:lnTo>
                <a:lnTo>
                  <a:pt x="1035" y="341"/>
                </a:lnTo>
                <a:lnTo>
                  <a:pt x="1056" y="353"/>
                </a:lnTo>
                <a:lnTo>
                  <a:pt x="1010" y="368"/>
                </a:lnTo>
                <a:lnTo>
                  <a:pt x="1019" y="376"/>
                </a:lnTo>
                <a:lnTo>
                  <a:pt x="1058" y="359"/>
                </a:lnTo>
                <a:lnTo>
                  <a:pt x="1058" y="373"/>
                </a:lnTo>
                <a:lnTo>
                  <a:pt x="1076" y="370"/>
                </a:lnTo>
                <a:lnTo>
                  <a:pt x="1078" y="377"/>
                </a:lnTo>
                <a:lnTo>
                  <a:pt x="1070" y="377"/>
                </a:lnTo>
                <a:lnTo>
                  <a:pt x="1078" y="394"/>
                </a:lnTo>
                <a:lnTo>
                  <a:pt x="1023" y="427"/>
                </a:lnTo>
                <a:lnTo>
                  <a:pt x="944" y="427"/>
                </a:lnTo>
                <a:lnTo>
                  <a:pt x="911" y="450"/>
                </a:lnTo>
                <a:lnTo>
                  <a:pt x="884" y="483"/>
                </a:lnTo>
                <a:lnTo>
                  <a:pt x="911" y="458"/>
                </a:lnTo>
                <a:lnTo>
                  <a:pt x="954" y="443"/>
                </a:lnTo>
                <a:lnTo>
                  <a:pt x="969" y="455"/>
                </a:lnTo>
                <a:lnTo>
                  <a:pt x="941" y="463"/>
                </a:lnTo>
                <a:lnTo>
                  <a:pt x="963" y="468"/>
                </a:lnTo>
                <a:lnTo>
                  <a:pt x="957" y="478"/>
                </a:lnTo>
                <a:lnTo>
                  <a:pt x="974" y="497"/>
                </a:lnTo>
                <a:lnTo>
                  <a:pt x="1007" y="504"/>
                </a:lnTo>
                <a:lnTo>
                  <a:pt x="1016" y="480"/>
                </a:lnTo>
                <a:lnTo>
                  <a:pt x="1016" y="495"/>
                </a:lnTo>
                <a:lnTo>
                  <a:pt x="1025" y="493"/>
                </a:lnTo>
                <a:lnTo>
                  <a:pt x="1009" y="508"/>
                </a:lnTo>
                <a:lnTo>
                  <a:pt x="970" y="518"/>
                </a:lnTo>
                <a:lnTo>
                  <a:pt x="956" y="535"/>
                </a:lnTo>
                <a:lnTo>
                  <a:pt x="946" y="520"/>
                </a:lnTo>
                <a:lnTo>
                  <a:pt x="982" y="507"/>
                </a:lnTo>
                <a:lnTo>
                  <a:pt x="963" y="507"/>
                </a:lnTo>
                <a:lnTo>
                  <a:pt x="967" y="497"/>
                </a:lnTo>
                <a:lnTo>
                  <a:pt x="935" y="508"/>
                </a:lnTo>
                <a:lnTo>
                  <a:pt x="925" y="501"/>
                </a:lnTo>
                <a:lnTo>
                  <a:pt x="925" y="480"/>
                </a:lnTo>
                <a:lnTo>
                  <a:pt x="904" y="474"/>
                </a:lnTo>
                <a:lnTo>
                  <a:pt x="889" y="507"/>
                </a:lnTo>
                <a:lnTo>
                  <a:pt x="824" y="520"/>
                </a:lnTo>
                <a:lnTo>
                  <a:pt x="780" y="533"/>
                </a:lnTo>
                <a:lnTo>
                  <a:pt x="773" y="539"/>
                </a:lnTo>
                <a:lnTo>
                  <a:pt x="783" y="541"/>
                </a:lnTo>
                <a:lnTo>
                  <a:pt x="785" y="545"/>
                </a:lnTo>
                <a:lnTo>
                  <a:pt x="731" y="559"/>
                </a:lnTo>
                <a:lnTo>
                  <a:pt x="734" y="553"/>
                </a:lnTo>
                <a:lnTo>
                  <a:pt x="738" y="549"/>
                </a:lnTo>
                <a:lnTo>
                  <a:pt x="740" y="542"/>
                </a:lnTo>
                <a:lnTo>
                  <a:pt x="748" y="538"/>
                </a:lnTo>
                <a:lnTo>
                  <a:pt x="750" y="508"/>
                </a:lnTo>
                <a:lnTo>
                  <a:pt x="759" y="518"/>
                </a:lnTo>
                <a:lnTo>
                  <a:pt x="774" y="514"/>
                </a:lnTo>
                <a:lnTo>
                  <a:pt x="761" y="497"/>
                </a:lnTo>
                <a:lnTo>
                  <a:pt x="715" y="488"/>
                </a:lnTo>
                <a:lnTo>
                  <a:pt x="712" y="488"/>
                </a:lnTo>
                <a:lnTo>
                  <a:pt x="708" y="465"/>
                </a:lnTo>
                <a:lnTo>
                  <a:pt x="698" y="466"/>
                </a:lnTo>
                <a:lnTo>
                  <a:pt x="690" y="452"/>
                </a:lnTo>
                <a:lnTo>
                  <a:pt x="680" y="451"/>
                </a:lnTo>
                <a:lnTo>
                  <a:pt x="680" y="460"/>
                </a:lnTo>
                <a:lnTo>
                  <a:pt x="668" y="448"/>
                </a:lnTo>
                <a:lnTo>
                  <a:pt x="647" y="465"/>
                </a:lnTo>
                <a:lnTo>
                  <a:pt x="587" y="452"/>
                </a:lnTo>
                <a:lnTo>
                  <a:pt x="579" y="441"/>
                </a:lnTo>
                <a:lnTo>
                  <a:pt x="579" y="448"/>
                </a:lnTo>
                <a:lnTo>
                  <a:pt x="230" y="448"/>
                </a:lnTo>
                <a:lnTo>
                  <a:pt x="225" y="435"/>
                </a:lnTo>
                <a:lnTo>
                  <a:pt x="207" y="432"/>
                </a:lnTo>
                <a:lnTo>
                  <a:pt x="208" y="423"/>
                </a:lnTo>
                <a:lnTo>
                  <a:pt x="169" y="412"/>
                </a:lnTo>
                <a:lnTo>
                  <a:pt x="173" y="406"/>
                </a:lnTo>
                <a:lnTo>
                  <a:pt x="165" y="390"/>
                </a:lnTo>
                <a:lnTo>
                  <a:pt x="154" y="389"/>
                </a:lnTo>
                <a:lnTo>
                  <a:pt x="133" y="356"/>
                </a:lnTo>
                <a:lnTo>
                  <a:pt x="137" y="345"/>
                </a:lnTo>
                <a:lnTo>
                  <a:pt x="138" y="327"/>
                </a:lnTo>
                <a:lnTo>
                  <a:pt x="114" y="316"/>
                </a:lnTo>
                <a:lnTo>
                  <a:pt x="69" y="257"/>
                </a:lnTo>
                <a:lnTo>
                  <a:pt x="44" y="274"/>
                </a:lnTo>
                <a:lnTo>
                  <a:pt x="37" y="266"/>
                </a:lnTo>
                <a:lnTo>
                  <a:pt x="36" y="265"/>
                </a:lnTo>
                <a:lnTo>
                  <a:pt x="23" y="248"/>
                </a:lnTo>
                <a:lnTo>
                  <a:pt x="0" y="248"/>
                </a:lnTo>
                <a:close/>
              </a:path>
            </a:pathLst>
          </a:custGeom>
          <a:solidFill>
            <a:srgbClr val="FFFFCC"/>
          </a:solidFill>
          <a:ln w="1588" cap="rnd">
            <a:solidFill>
              <a:srgbClr val="808080"/>
            </a:solidFill>
            <a:round/>
            <a:headEnd/>
            <a:tailEnd/>
          </a:ln>
        </p:spPr>
        <p:txBody>
          <a:bodyPr/>
          <a:lstStyle/>
          <a:p>
            <a:endParaRPr lang="en-US"/>
          </a:p>
        </p:txBody>
      </p:sp>
      <p:sp>
        <p:nvSpPr>
          <p:cNvPr id="22553" name="Freeform 26"/>
          <p:cNvSpPr>
            <a:spLocks noChangeAspect="1"/>
          </p:cNvSpPr>
          <p:nvPr/>
        </p:nvSpPr>
        <p:spPr bwMode="auto">
          <a:xfrm>
            <a:off x="1176338" y="2849021"/>
            <a:ext cx="120650" cy="71437"/>
          </a:xfrm>
          <a:custGeom>
            <a:avLst/>
            <a:gdLst>
              <a:gd name="T0" fmla="*/ 0 w 63"/>
              <a:gd name="T1" fmla="*/ 0 h 37"/>
              <a:gd name="T2" fmla="*/ 34 w 63"/>
              <a:gd name="T3" fmla="*/ 7 h 37"/>
              <a:gd name="T4" fmla="*/ 63 w 63"/>
              <a:gd name="T5" fmla="*/ 37 h 37"/>
              <a:gd name="T6" fmla="*/ 46 w 63"/>
              <a:gd name="T7" fmla="*/ 31 h 37"/>
              <a:gd name="T8" fmla="*/ 0 w 63"/>
              <a:gd name="T9" fmla="*/ 0 h 37"/>
              <a:gd name="T10" fmla="*/ 0 60000 65536"/>
              <a:gd name="T11" fmla="*/ 0 60000 65536"/>
              <a:gd name="T12" fmla="*/ 0 60000 65536"/>
              <a:gd name="T13" fmla="*/ 0 60000 65536"/>
              <a:gd name="T14" fmla="*/ 0 60000 65536"/>
              <a:gd name="T15" fmla="*/ 0 w 63"/>
              <a:gd name="T16" fmla="*/ 0 h 37"/>
              <a:gd name="T17" fmla="*/ 63 w 63"/>
              <a:gd name="T18" fmla="*/ 37 h 37"/>
            </a:gdLst>
            <a:ahLst/>
            <a:cxnLst>
              <a:cxn ang="T10">
                <a:pos x="T0" y="T1"/>
              </a:cxn>
              <a:cxn ang="T11">
                <a:pos x="T2" y="T3"/>
              </a:cxn>
              <a:cxn ang="T12">
                <a:pos x="T4" y="T5"/>
              </a:cxn>
              <a:cxn ang="T13">
                <a:pos x="T6" y="T7"/>
              </a:cxn>
              <a:cxn ang="T14">
                <a:pos x="T8" y="T9"/>
              </a:cxn>
            </a:cxnLst>
            <a:rect l="T15" t="T16" r="T17" b="T18"/>
            <a:pathLst>
              <a:path w="63" h="37">
                <a:moveTo>
                  <a:pt x="0" y="0"/>
                </a:moveTo>
                <a:lnTo>
                  <a:pt x="34" y="7"/>
                </a:lnTo>
                <a:lnTo>
                  <a:pt x="63" y="37"/>
                </a:lnTo>
                <a:lnTo>
                  <a:pt x="46" y="31"/>
                </a:lnTo>
                <a:lnTo>
                  <a:pt x="0" y="0"/>
                </a:lnTo>
                <a:close/>
              </a:path>
            </a:pathLst>
          </a:custGeom>
          <a:solidFill>
            <a:srgbClr val="FFFFCC"/>
          </a:solidFill>
          <a:ln w="9525">
            <a:noFill/>
            <a:round/>
            <a:headEnd/>
            <a:tailEnd/>
          </a:ln>
        </p:spPr>
        <p:txBody>
          <a:bodyPr/>
          <a:lstStyle/>
          <a:p>
            <a:endParaRPr lang="en-US"/>
          </a:p>
        </p:txBody>
      </p:sp>
      <p:sp>
        <p:nvSpPr>
          <p:cNvPr id="22554" name="Freeform 27"/>
          <p:cNvSpPr>
            <a:spLocks noChangeAspect="1"/>
          </p:cNvSpPr>
          <p:nvPr/>
        </p:nvSpPr>
        <p:spPr bwMode="auto">
          <a:xfrm>
            <a:off x="1176338" y="2849021"/>
            <a:ext cx="120650" cy="71437"/>
          </a:xfrm>
          <a:custGeom>
            <a:avLst/>
            <a:gdLst>
              <a:gd name="T0" fmla="*/ 0 w 63"/>
              <a:gd name="T1" fmla="*/ 0 h 37"/>
              <a:gd name="T2" fmla="*/ 34 w 63"/>
              <a:gd name="T3" fmla="*/ 7 h 37"/>
              <a:gd name="T4" fmla="*/ 63 w 63"/>
              <a:gd name="T5" fmla="*/ 37 h 37"/>
              <a:gd name="T6" fmla="*/ 46 w 63"/>
              <a:gd name="T7" fmla="*/ 31 h 37"/>
              <a:gd name="T8" fmla="*/ 0 w 63"/>
              <a:gd name="T9" fmla="*/ 0 h 37"/>
              <a:gd name="T10" fmla="*/ 0 60000 65536"/>
              <a:gd name="T11" fmla="*/ 0 60000 65536"/>
              <a:gd name="T12" fmla="*/ 0 60000 65536"/>
              <a:gd name="T13" fmla="*/ 0 60000 65536"/>
              <a:gd name="T14" fmla="*/ 0 60000 65536"/>
              <a:gd name="T15" fmla="*/ 0 w 63"/>
              <a:gd name="T16" fmla="*/ 0 h 37"/>
              <a:gd name="T17" fmla="*/ 63 w 63"/>
              <a:gd name="T18" fmla="*/ 37 h 37"/>
            </a:gdLst>
            <a:ahLst/>
            <a:cxnLst>
              <a:cxn ang="T10">
                <a:pos x="T0" y="T1"/>
              </a:cxn>
              <a:cxn ang="T11">
                <a:pos x="T2" y="T3"/>
              </a:cxn>
              <a:cxn ang="T12">
                <a:pos x="T4" y="T5"/>
              </a:cxn>
              <a:cxn ang="T13">
                <a:pos x="T6" y="T7"/>
              </a:cxn>
              <a:cxn ang="T14">
                <a:pos x="T8" y="T9"/>
              </a:cxn>
            </a:cxnLst>
            <a:rect l="T15" t="T16" r="T17" b="T18"/>
            <a:pathLst>
              <a:path w="63" h="37">
                <a:moveTo>
                  <a:pt x="0" y="0"/>
                </a:moveTo>
                <a:lnTo>
                  <a:pt x="34" y="7"/>
                </a:lnTo>
                <a:lnTo>
                  <a:pt x="63" y="37"/>
                </a:lnTo>
                <a:lnTo>
                  <a:pt x="46" y="3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55" name="Freeform 28"/>
          <p:cNvSpPr>
            <a:spLocks noChangeAspect="1"/>
          </p:cNvSpPr>
          <p:nvPr/>
        </p:nvSpPr>
        <p:spPr bwMode="auto">
          <a:xfrm>
            <a:off x="1231900" y="1920333"/>
            <a:ext cx="255588" cy="160338"/>
          </a:xfrm>
          <a:custGeom>
            <a:avLst/>
            <a:gdLst>
              <a:gd name="T0" fmla="*/ 0 w 133"/>
              <a:gd name="T1" fmla="*/ 64 h 84"/>
              <a:gd name="T2" fmla="*/ 6 w 133"/>
              <a:gd name="T3" fmla="*/ 53 h 84"/>
              <a:gd name="T4" fmla="*/ 25 w 133"/>
              <a:gd name="T5" fmla="*/ 18 h 84"/>
              <a:gd name="T6" fmla="*/ 16 w 133"/>
              <a:gd name="T7" fmla="*/ 3 h 84"/>
              <a:gd name="T8" fmla="*/ 57 w 133"/>
              <a:gd name="T9" fmla="*/ 0 h 84"/>
              <a:gd name="T10" fmla="*/ 85 w 133"/>
              <a:gd name="T11" fmla="*/ 14 h 84"/>
              <a:gd name="T12" fmla="*/ 104 w 133"/>
              <a:gd name="T13" fmla="*/ 6 h 84"/>
              <a:gd name="T14" fmla="*/ 133 w 133"/>
              <a:gd name="T15" fmla="*/ 26 h 84"/>
              <a:gd name="T16" fmla="*/ 72 w 133"/>
              <a:gd name="T17" fmla="*/ 57 h 84"/>
              <a:gd name="T18" fmla="*/ 67 w 133"/>
              <a:gd name="T19" fmla="*/ 75 h 84"/>
              <a:gd name="T20" fmla="*/ 36 w 133"/>
              <a:gd name="T21" fmla="*/ 84 h 84"/>
              <a:gd name="T22" fmla="*/ 23 w 133"/>
              <a:gd name="T23" fmla="*/ 69 h 84"/>
              <a:gd name="T24" fmla="*/ 0 w 133"/>
              <a:gd name="T25" fmla="*/ 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84"/>
              <a:gd name="T41" fmla="*/ 133 w 133"/>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84">
                <a:moveTo>
                  <a:pt x="0" y="64"/>
                </a:moveTo>
                <a:lnTo>
                  <a:pt x="6" y="53"/>
                </a:lnTo>
                <a:lnTo>
                  <a:pt x="25" y="18"/>
                </a:lnTo>
                <a:lnTo>
                  <a:pt x="16" y="3"/>
                </a:lnTo>
                <a:lnTo>
                  <a:pt x="57" y="0"/>
                </a:lnTo>
                <a:lnTo>
                  <a:pt x="85" y="14"/>
                </a:lnTo>
                <a:lnTo>
                  <a:pt x="104" y="6"/>
                </a:lnTo>
                <a:lnTo>
                  <a:pt x="133" y="26"/>
                </a:lnTo>
                <a:lnTo>
                  <a:pt x="72" y="57"/>
                </a:lnTo>
                <a:lnTo>
                  <a:pt x="67" y="75"/>
                </a:lnTo>
                <a:lnTo>
                  <a:pt x="36" y="84"/>
                </a:lnTo>
                <a:lnTo>
                  <a:pt x="23" y="69"/>
                </a:lnTo>
                <a:lnTo>
                  <a:pt x="0" y="64"/>
                </a:lnTo>
                <a:close/>
              </a:path>
            </a:pathLst>
          </a:custGeom>
          <a:solidFill>
            <a:srgbClr val="FFFFCC"/>
          </a:solidFill>
          <a:ln w="9525">
            <a:noFill/>
            <a:round/>
            <a:headEnd/>
            <a:tailEnd/>
          </a:ln>
        </p:spPr>
        <p:txBody>
          <a:bodyPr/>
          <a:lstStyle/>
          <a:p>
            <a:endParaRPr lang="en-US"/>
          </a:p>
        </p:txBody>
      </p:sp>
      <p:sp>
        <p:nvSpPr>
          <p:cNvPr id="22556" name="Freeform 29"/>
          <p:cNvSpPr>
            <a:spLocks noChangeAspect="1"/>
          </p:cNvSpPr>
          <p:nvPr/>
        </p:nvSpPr>
        <p:spPr bwMode="auto">
          <a:xfrm>
            <a:off x="1231900" y="1920333"/>
            <a:ext cx="255588" cy="160338"/>
          </a:xfrm>
          <a:custGeom>
            <a:avLst/>
            <a:gdLst>
              <a:gd name="T0" fmla="*/ 0 w 133"/>
              <a:gd name="T1" fmla="*/ 64 h 84"/>
              <a:gd name="T2" fmla="*/ 6 w 133"/>
              <a:gd name="T3" fmla="*/ 53 h 84"/>
              <a:gd name="T4" fmla="*/ 25 w 133"/>
              <a:gd name="T5" fmla="*/ 18 h 84"/>
              <a:gd name="T6" fmla="*/ 16 w 133"/>
              <a:gd name="T7" fmla="*/ 3 h 84"/>
              <a:gd name="T8" fmla="*/ 57 w 133"/>
              <a:gd name="T9" fmla="*/ 0 h 84"/>
              <a:gd name="T10" fmla="*/ 85 w 133"/>
              <a:gd name="T11" fmla="*/ 14 h 84"/>
              <a:gd name="T12" fmla="*/ 104 w 133"/>
              <a:gd name="T13" fmla="*/ 6 h 84"/>
              <a:gd name="T14" fmla="*/ 133 w 133"/>
              <a:gd name="T15" fmla="*/ 26 h 84"/>
              <a:gd name="T16" fmla="*/ 72 w 133"/>
              <a:gd name="T17" fmla="*/ 57 h 84"/>
              <a:gd name="T18" fmla="*/ 67 w 133"/>
              <a:gd name="T19" fmla="*/ 75 h 84"/>
              <a:gd name="T20" fmla="*/ 36 w 133"/>
              <a:gd name="T21" fmla="*/ 84 h 84"/>
              <a:gd name="T22" fmla="*/ 23 w 133"/>
              <a:gd name="T23" fmla="*/ 69 h 84"/>
              <a:gd name="T24" fmla="*/ 0 w 133"/>
              <a:gd name="T25" fmla="*/ 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84"/>
              <a:gd name="T41" fmla="*/ 133 w 133"/>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84">
                <a:moveTo>
                  <a:pt x="0" y="64"/>
                </a:moveTo>
                <a:lnTo>
                  <a:pt x="6" y="53"/>
                </a:lnTo>
                <a:lnTo>
                  <a:pt x="25" y="18"/>
                </a:lnTo>
                <a:lnTo>
                  <a:pt x="16" y="3"/>
                </a:lnTo>
                <a:lnTo>
                  <a:pt x="57" y="0"/>
                </a:lnTo>
                <a:lnTo>
                  <a:pt x="85" y="14"/>
                </a:lnTo>
                <a:lnTo>
                  <a:pt x="104" y="6"/>
                </a:lnTo>
                <a:lnTo>
                  <a:pt x="133" y="26"/>
                </a:lnTo>
                <a:lnTo>
                  <a:pt x="72" y="57"/>
                </a:lnTo>
                <a:lnTo>
                  <a:pt x="67" y="75"/>
                </a:lnTo>
                <a:lnTo>
                  <a:pt x="36" y="84"/>
                </a:lnTo>
                <a:lnTo>
                  <a:pt x="23" y="69"/>
                </a:lnTo>
                <a:lnTo>
                  <a:pt x="0" y="64"/>
                </a:lnTo>
                <a:close/>
              </a:path>
            </a:pathLst>
          </a:custGeom>
          <a:solidFill>
            <a:srgbClr val="FFFFCC"/>
          </a:solidFill>
          <a:ln w="1588" cap="rnd">
            <a:solidFill>
              <a:srgbClr val="808080"/>
            </a:solidFill>
            <a:round/>
            <a:headEnd/>
            <a:tailEnd/>
          </a:ln>
        </p:spPr>
        <p:txBody>
          <a:bodyPr/>
          <a:lstStyle/>
          <a:p>
            <a:endParaRPr lang="en-US"/>
          </a:p>
        </p:txBody>
      </p:sp>
      <p:sp>
        <p:nvSpPr>
          <p:cNvPr id="22557" name="Freeform 30"/>
          <p:cNvSpPr>
            <a:spLocks noChangeAspect="1"/>
          </p:cNvSpPr>
          <p:nvPr/>
        </p:nvSpPr>
        <p:spPr bwMode="auto">
          <a:xfrm>
            <a:off x="1306513" y="1771108"/>
            <a:ext cx="177800" cy="87313"/>
          </a:xfrm>
          <a:custGeom>
            <a:avLst/>
            <a:gdLst>
              <a:gd name="T0" fmla="*/ 0 w 93"/>
              <a:gd name="T1" fmla="*/ 35 h 46"/>
              <a:gd name="T2" fmla="*/ 21 w 93"/>
              <a:gd name="T3" fmla="*/ 42 h 46"/>
              <a:gd name="T4" fmla="*/ 26 w 93"/>
              <a:gd name="T5" fmla="*/ 35 h 46"/>
              <a:gd name="T6" fmla="*/ 31 w 93"/>
              <a:gd name="T7" fmla="*/ 46 h 46"/>
              <a:gd name="T8" fmla="*/ 41 w 93"/>
              <a:gd name="T9" fmla="*/ 41 h 46"/>
              <a:gd name="T10" fmla="*/ 39 w 93"/>
              <a:gd name="T11" fmla="*/ 30 h 46"/>
              <a:gd name="T12" fmla="*/ 49 w 93"/>
              <a:gd name="T13" fmla="*/ 37 h 46"/>
              <a:gd name="T14" fmla="*/ 55 w 93"/>
              <a:gd name="T15" fmla="*/ 20 h 46"/>
              <a:gd name="T16" fmla="*/ 63 w 93"/>
              <a:gd name="T17" fmla="*/ 19 h 46"/>
              <a:gd name="T18" fmla="*/ 67 w 93"/>
              <a:gd name="T19" fmla="*/ 34 h 46"/>
              <a:gd name="T20" fmla="*/ 87 w 93"/>
              <a:gd name="T21" fmla="*/ 23 h 46"/>
              <a:gd name="T22" fmla="*/ 80 w 93"/>
              <a:gd name="T23" fmla="*/ 10 h 46"/>
              <a:gd name="T24" fmla="*/ 93 w 93"/>
              <a:gd name="T25" fmla="*/ 6 h 46"/>
              <a:gd name="T26" fmla="*/ 80 w 93"/>
              <a:gd name="T27" fmla="*/ 0 h 46"/>
              <a:gd name="T28" fmla="*/ 46 w 93"/>
              <a:gd name="T29" fmla="*/ 6 h 46"/>
              <a:gd name="T30" fmla="*/ 0 w 93"/>
              <a:gd name="T31" fmla="*/ 3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46"/>
              <a:gd name="T50" fmla="*/ 93 w 93"/>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46">
                <a:moveTo>
                  <a:pt x="0" y="35"/>
                </a:moveTo>
                <a:lnTo>
                  <a:pt x="21" y="42"/>
                </a:lnTo>
                <a:lnTo>
                  <a:pt x="26" y="35"/>
                </a:lnTo>
                <a:lnTo>
                  <a:pt x="31" y="46"/>
                </a:lnTo>
                <a:lnTo>
                  <a:pt x="41" y="41"/>
                </a:lnTo>
                <a:lnTo>
                  <a:pt x="39" y="30"/>
                </a:lnTo>
                <a:lnTo>
                  <a:pt x="49" y="37"/>
                </a:lnTo>
                <a:lnTo>
                  <a:pt x="55" y="20"/>
                </a:lnTo>
                <a:lnTo>
                  <a:pt x="63" y="19"/>
                </a:lnTo>
                <a:lnTo>
                  <a:pt x="67" y="34"/>
                </a:lnTo>
                <a:lnTo>
                  <a:pt x="87" y="23"/>
                </a:lnTo>
                <a:lnTo>
                  <a:pt x="80" y="10"/>
                </a:lnTo>
                <a:lnTo>
                  <a:pt x="93" y="6"/>
                </a:lnTo>
                <a:lnTo>
                  <a:pt x="80" y="0"/>
                </a:lnTo>
                <a:lnTo>
                  <a:pt x="46" y="6"/>
                </a:lnTo>
                <a:lnTo>
                  <a:pt x="0" y="35"/>
                </a:lnTo>
                <a:close/>
              </a:path>
            </a:pathLst>
          </a:custGeom>
          <a:solidFill>
            <a:srgbClr val="FFFFCC"/>
          </a:solidFill>
          <a:ln w="9525">
            <a:noFill/>
            <a:round/>
            <a:headEnd/>
            <a:tailEnd/>
          </a:ln>
        </p:spPr>
        <p:txBody>
          <a:bodyPr/>
          <a:lstStyle/>
          <a:p>
            <a:endParaRPr lang="en-US"/>
          </a:p>
        </p:txBody>
      </p:sp>
      <p:sp>
        <p:nvSpPr>
          <p:cNvPr id="22558" name="Freeform 31"/>
          <p:cNvSpPr>
            <a:spLocks noChangeAspect="1"/>
          </p:cNvSpPr>
          <p:nvPr/>
        </p:nvSpPr>
        <p:spPr bwMode="auto">
          <a:xfrm>
            <a:off x="1306513" y="1771108"/>
            <a:ext cx="177800" cy="87313"/>
          </a:xfrm>
          <a:custGeom>
            <a:avLst/>
            <a:gdLst>
              <a:gd name="T0" fmla="*/ 0 w 93"/>
              <a:gd name="T1" fmla="*/ 35 h 46"/>
              <a:gd name="T2" fmla="*/ 21 w 93"/>
              <a:gd name="T3" fmla="*/ 42 h 46"/>
              <a:gd name="T4" fmla="*/ 26 w 93"/>
              <a:gd name="T5" fmla="*/ 35 h 46"/>
              <a:gd name="T6" fmla="*/ 31 w 93"/>
              <a:gd name="T7" fmla="*/ 46 h 46"/>
              <a:gd name="T8" fmla="*/ 41 w 93"/>
              <a:gd name="T9" fmla="*/ 41 h 46"/>
              <a:gd name="T10" fmla="*/ 39 w 93"/>
              <a:gd name="T11" fmla="*/ 30 h 46"/>
              <a:gd name="T12" fmla="*/ 49 w 93"/>
              <a:gd name="T13" fmla="*/ 37 h 46"/>
              <a:gd name="T14" fmla="*/ 55 w 93"/>
              <a:gd name="T15" fmla="*/ 20 h 46"/>
              <a:gd name="T16" fmla="*/ 63 w 93"/>
              <a:gd name="T17" fmla="*/ 19 h 46"/>
              <a:gd name="T18" fmla="*/ 67 w 93"/>
              <a:gd name="T19" fmla="*/ 34 h 46"/>
              <a:gd name="T20" fmla="*/ 87 w 93"/>
              <a:gd name="T21" fmla="*/ 23 h 46"/>
              <a:gd name="T22" fmla="*/ 80 w 93"/>
              <a:gd name="T23" fmla="*/ 10 h 46"/>
              <a:gd name="T24" fmla="*/ 93 w 93"/>
              <a:gd name="T25" fmla="*/ 6 h 46"/>
              <a:gd name="T26" fmla="*/ 80 w 93"/>
              <a:gd name="T27" fmla="*/ 0 h 46"/>
              <a:gd name="T28" fmla="*/ 46 w 93"/>
              <a:gd name="T29" fmla="*/ 6 h 46"/>
              <a:gd name="T30" fmla="*/ 0 w 93"/>
              <a:gd name="T31" fmla="*/ 3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46"/>
              <a:gd name="T50" fmla="*/ 93 w 93"/>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46">
                <a:moveTo>
                  <a:pt x="0" y="35"/>
                </a:moveTo>
                <a:lnTo>
                  <a:pt x="21" y="42"/>
                </a:lnTo>
                <a:lnTo>
                  <a:pt x="26" y="35"/>
                </a:lnTo>
                <a:lnTo>
                  <a:pt x="31" y="46"/>
                </a:lnTo>
                <a:lnTo>
                  <a:pt x="41" y="41"/>
                </a:lnTo>
                <a:lnTo>
                  <a:pt x="39" y="30"/>
                </a:lnTo>
                <a:lnTo>
                  <a:pt x="49" y="37"/>
                </a:lnTo>
                <a:lnTo>
                  <a:pt x="55" y="20"/>
                </a:lnTo>
                <a:lnTo>
                  <a:pt x="63" y="19"/>
                </a:lnTo>
                <a:lnTo>
                  <a:pt x="67" y="34"/>
                </a:lnTo>
                <a:lnTo>
                  <a:pt x="87" y="23"/>
                </a:lnTo>
                <a:lnTo>
                  <a:pt x="80" y="10"/>
                </a:lnTo>
                <a:lnTo>
                  <a:pt x="93" y="6"/>
                </a:lnTo>
                <a:lnTo>
                  <a:pt x="80" y="0"/>
                </a:lnTo>
                <a:lnTo>
                  <a:pt x="46" y="6"/>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2559" name="Freeform 32"/>
          <p:cNvSpPr>
            <a:spLocks noChangeAspect="1"/>
          </p:cNvSpPr>
          <p:nvPr/>
        </p:nvSpPr>
        <p:spPr bwMode="auto">
          <a:xfrm>
            <a:off x="1398588" y="1977483"/>
            <a:ext cx="438150" cy="217488"/>
          </a:xfrm>
          <a:custGeom>
            <a:avLst/>
            <a:gdLst>
              <a:gd name="T0" fmla="*/ 0 w 228"/>
              <a:gd name="T1" fmla="*/ 36 h 113"/>
              <a:gd name="T2" fmla="*/ 12 w 228"/>
              <a:gd name="T3" fmla="*/ 27 h 113"/>
              <a:gd name="T4" fmla="*/ 6 w 228"/>
              <a:gd name="T5" fmla="*/ 22 h 113"/>
              <a:gd name="T6" fmla="*/ 33 w 228"/>
              <a:gd name="T7" fmla="*/ 6 h 113"/>
              <a:gd name="T8" fmla="*/ 56 w 228"/>
              <a:gd name="T9" fmla="*/ 0 h 113"/>
              <a:gd name="T10" fmla="*/ 63 w 228"/>
              <a:gd name="T11" fmla="*/ 11 h 113"/>
              <a:gd name="T12" fmla="*/ 55 w 228"/>
              <a:gd name="T13" fmla="*/ 18 h 113"/>
              <a:gd name="T14" fmla="*/ 75 w 228"/>
              <a:gd name="T15" fmla="*/ 9 h 113"/>
              <a:gd name="T16" fmla="*/ 97 w 228"/>
              <a:gd name="T17" fmla="*/ 17 h 113"/>
              <a:gd name="T18" fmla="*/ 89 w 228"/>
              <a:gd name="T19" fmla="*/ 25 h 113"/>
              <a:gd name="T20" fmla="*/ 115 w 228"/>
              <a:gd name="T21" fmla="*/ 19 h 113"/>
              <a:gd name="T22" fmla="*/ 108 w 228"/>
              <a:gd name="T23" fmla="*/ 10 h 113"/>
              <a:gd name="T24" fmla="*/ 118 w 228"/>
              <a:gd name="T25" fmla="*/ 11 h 113"/>
              <a:gd name="T26" fmla="*/ 139 w 228"/>
              <a:gd name="T27" fmla="*/ 41 h 113"/>
              <a:gd name="T28" fmla="*/ 146 w 228"/>
              <a:gd name="T29" fmla="*/ 34 h 113"/>
              <a:gd name="T30" fmla="*/ 137 w 228"/>
              <a:gd name="T31" fmla="*/ 1 h 113"/>
              <a:gd name="T32" fmla="*/ 154 w 228"/>
              <a:gd name="T33" fmla="*/ 1 h 113"/>
              <a:gd name="T34" fmla="*/ 172 w 228"/>
              <a:gd name="T35" fmla="*/ 13 h 113"/>
              <a:gd name="T36" fmla="*/ 183 w 228"/>
              <a:gd name="T37" fmla="*/ 55 h 113"/>
              <a:gd name="T38" fmla="*/ 228 w 228"/>
              <a:gd name="T39" fmla="*/ 74 h 113"/>
              <a:gd name="T40" fmla="*/ 227 w 228"/>
              <a:gd name="T41" fmla="*/ 86 h 113"/>
              <a:gd name="T42" fmla="*/ 215 w 228"/>
              <a:gd name="T43" fmla="*/ 81 h 113"/>
              <a:gd name="T44" fmla="*/ 201 w 228"/>
              <a:gd name="T45" fmla="*/ 88 h 113"/>
              <a:gd name="T46" fmla="*/ 221 w 228"/>
              <a:gd name="T47" fmla="*/ 97 h 113"/>
              <a:gd name="T48" fmla="*/ 203 w 228"/>
              <a:gd name="T49" fmla="*/ 107 h 113"/>
              <a:gd name="T50" fmla="*/ 174 w 228"/>
              <a:gd name="T51" fmla="*/ 102 h 113"/>
              <a:gd name="T52" fmla="*/ 157 w 228"/>
              <a:gd name="T53" fmla="*/ 91 h 113"/>
              <a:gd name="T54" fmla="*/ 119 w 228"/>
              <a:gd name="T55" fmla="*/ 109 h 113"/>
              <a:gd name="T56" fmla="*/ 73 w 228"/>
              <a:gd name="T57" fmla="*/ 113 h 113"/>
              <a:gd name="T58" fmla="*/ 63 w 228"/>
              <a:gd name="T59" fmla="*/ 95 h 113"/>
              <a:gd name="T60" fmla="*/ 37 w 228"/>
              <a:gd name="T61" fmla="*/ 94 h 113"/>
              <a:gd name="T62" fmla="*/ 21 w 228"/>
              <a:gd name="T63" fmla="*/ 79 h 113"/>
              <a:gd name="T64" fmla="*/ 87 w 228"/>
              <a:gd name="T65" fmla="*/ 69 h 113"/>
              <a:gd name="T66" fmla="*/ 18 w 228"/>
              <a:gd name="T67" fmla="*/ 64 h 113"/>
              <a:gd name="T68" fmla="*/ 10 w 228"/>
              <a:gd name="T69" fmla="*/ 55 h 113"/>
              <a:gd name="T70" fmla="*/ 45 w 228"/>
              <a:gd name="T71" fmla="*/ 45 h 113"/>
              <a:gd name="T72" fmla="*/ 12 w 228"/>
              <a:gd name="T73" fmla="*/ 46 h 113"/>
              <a:gd name="T74" fmla="*/ 14 w 228"/>
              <a:gd name="T75" fmla="*/ 41 h 113"/>
              <a:gd name="T76" fmla="*/ 0 w 228"/>
              <a:gd name="T77" fmla="*/ 3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113"/>
              <a:gd name="T119" fmla="*/ 228 w 228"/>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113">
                <a:moveTo>
                  <a:pt x="0" y="36"/>
                </a:moveTo>
                <a:lnTo>
                  <a:pt x="12" y="27"/>
                </a:lnTo>
                <a:lnTo>
                  <a:pt x="6" y="22"/>
                </a:lnTo>
                <a:lnTo>
                  <a:pt x="33" y="6"/>
                </a:lnTo>
                <a:lnTo>
                  <a:pt x="56" y="0"/>
                </a:lnTo>
                <a:lnTo>
                  <a:pt x="63" y="11"/>
                </a:lnTo>
                <a:lnTo>
                  <a:pt x="55" y="18"/>
                </a:lnTo>
                <a:lnTo>
                  <a:pt x="75" y="9"/>
                </a:lnTo>
                <a:lnTo>
                  <a:pt x="97" y="17"/>
                </a:lnTo>
                <a:lnTo>
                  <a:pt x="89" y="25"/>
                </a:lnTo>
                <a:lnTo>
                  <a:pt x="115" y="19"/>
                </a:lnTo>
                <a:lnTo>
                  <a:pt x="108" y="10"/>
                </a:lnTo>
                <a:lnTo>
                  <a:pt x="118" y="11"/>
                </a:lnTo>
                <a:lnTo>
                  <a:pt x="139" y="41"/>
                </a:lnTo>
                <a:lnTo>
                  <a:pt x="146" y="34"/>
                </a:lnTo>
                <a:lnTo>
                  <a:pt x="137" y="1"/>
                </a:lnTo>
                <a:lnTo>
                  <a:pt x="154" y="1"/>
                </a:lnTo>
                <a:lnTo>
                  <a:pt x="172" y="13"/>
                </a:lnTo>
                <a:lnTo>
                  <a:pt x="183" y="55"/>
                </a:lnTo>
                <a:lnTo>
                  <a:pt x="228" y="74"/>
                </a:lnTo>
                <a:lnTo>
                  <a:pt x="227" y="86"/>
                </a:lnTo>
                <a:lnTo>
                  <a:pt x="215" y="81"/>
                </a:lnTo>
                <a:lnTo>
                  <a:pt x="201" y="88"/>
                </a:lnTo>
                <a:lnTo>
                  <a:pt x="221" y="97"/>
                </a:lnTo>
                <a:lnTo>
                  <a:pt x="203" y="107"/>
                </a:lnTo>
                <a:lnTo>
                  <a:pt x="174" y="102"/>
                </a:lnTo>
                <a:lnTo>
                  <a:pt x="157" y="91"/>
                </a:lnTo>
                <a:lnTo>
                  <a:pt x="119" y="109"/>
                </a:lnTo>
                <a:lnTo>
                  <a:pt x="73" y="113"/>
                </a:lnTo>
                <a:lnTo>
                  <a:pt x="63" y="95"/>
                </a:lnTo>
                <a:lnTo>
                  <a:pt x="37" y="94"/>
                </a:lnTo>
                <a:lnTo>
                  <a:pt x="21" y="79"/>
                </a:lnTo>
                <a:lnTo>
                  <a:pt x="87" y="69"/>
                </a:lnTo>
                <a:lnTo>
                  <a:pt x="18" y="64"/>
                </a:lnTo>
                <a:lnTo>
                  <a:pt x="10" y="55"/>
                </a:lnTo>
                <a:lnTo>
                  <a:pt x="45" y="45"/>
                </a:lnTo>
                <a:lnTo>
                  <a:pt x="12" y="46"/>
                </a:lnTo>
                <a:lnTo>
                  <a:pt x="14" y="41"/>
                </a:lnTo>
                <a:lnTo>
                  <a:pt x="0" y="36"/>
                </a:lnTo>
                <a:close/>
              </a:path>
            </a:pathLst>
          </a:custGeom>
          <a:solidFill>
            <a:srgbClr val="FFFFCC"/>
          </a:solidFill>
          <a:ln w="9525">
            <a:noFill/>
            <a:round/>
            <a:headEnd/>
            <a:tailEnd/>
          </a:ln>
        </p:spPr>
        <p:txBody>
          <a:bodyPr/>
          <a:lstStyle/>
          <a:p>
            <a:endParaRPr lang="en-US"/>
          </a:p>
        </p:txBody>
      </p:sp>
      <p:sp>
        <p:nvSpPr>
          <p:cNvPr id="22560" name="Freeform 33"/>
          <p:cNvSpPr>
            <a:spLocks noChangeAspect="1"/>
          </p:cNvSpPr>
          <p:nvPr/>
        </p:nvSpPr>
        <p:spPr bwMode="auto">
          <a:xfrm>
            <a:off x="1398588" y="1977483"/>
            <a:ext cx="438150" cy="217488"/>
          </a:xfrm>
          <a:custGeom>
            <a:avLst/>
            <a:gdLst>
              <a:gd name="T0" fmla="*/ 0 w 228"/>
              <a:gd name="T1" fmla="*/ 36 h 113"/>
              <a:gd name="T2" fmla="*/ 12 w 228"/>
              <a:gd name="T3" fmla="*/ 27 h 113"/>
              <a:gd name="T4" fmla="*/ 6 w 228"/>
              <a:gd name="T5" fmla="*/ 22 h 113"/>
              <a:gd name="T6" fmla="*/ 33 w 228"/>
              <a:gd name="T7" fmla="*/ 6 h 113"/>
              <a:gd name="T8" fmla="*/ 56 w 228"/>
              <a:gd name="T9" fmla="*/ 0 h 113"/>
              <a:gd name="T10" fmla="*/ 63 w 228"/>
              <a:gd name="T11" fmla="*/ 11 h 113"/>
              <a:gd name="T12" fmla="*/ 55 w 228"/>
              <a:gd name="T13" fmla="*/ 18 h 113"/>
              <a:gd name="T14" fmla="*/ 75 w 228"/>
              <a:gd name="T15" fmla="*/ 9 h 113"/>
              <a:gd name="T16" fmla="*/ 97 w 228"/>
              <a:gd name="T17" fmla="*/ 17 h 113"/>
              <a:gd name="T18" fmla="*/ 89 w 228"/>
              <a:gd name="T19" fmla="*/ 25 h 113"/>
              <a:gd name="T20" fmla="*/ 115 w 228"/>
              <a:gd name="T21" fmla="*/ 19 h 113"/>
              <a:gd name="T22" fmla="*/ 108 w 228"/>
              <a:gd name="T23" fmla="*/ 10 h 113"/>
              <a:gd name="T24" fmla="*/ 118 w 228"/>
              <a:gd name="T25" fmla="*/ 11 h 113"/>
              <a:gd name="T26" fmla="*/ 139 w 228"/>
              <a:gd name="T27" fmla="*/ 41 h 113"/>
              <a:gd name="T28" fmla="*/ 146 w 228"/>
              <a:gd name="T29" fmla="*/ 34 h 113"/>
              <a:gd name="T30" fmla="*/ 137 w 228"/>
              <a:gd name="T31" fmla="*/ 1 h 113"/>
              <a:gd name="T32" fmla="*/ 154 w 228"/>
              <a:gd name="T33" fmla="*/ 1 h 113"/>
              <a:gd name="T34" fmla="*/ 172 w 228"/>
              <a:gd name="T35" fmla="*/ 13 h 113"/>
              <a:gd name="T36" fmla="*/ 183 w 228"/>
              <a:gd name="T37" fmla="*/ 55 h 113"/>
              <a:gd name="T38" fmla="*/ 228 w 228"/>
              <a:gd name="T39" fmla="*/ 74 h 113"/>
              <a:gd name="T40" fmla="*/ 227 w 228"/>
              <a:gd name="T41" fmla="*/ 86 h 113"/>
              <a:gd name="T42" fmla="*/ 215 w 228"/>
              <a:gd name="T43" fmla="*/ 81 h 113"/>
              <a:gd name="T44" fmla="*/ 201 w 228"/>
              <a:gd name="T45" fmla="*/ 88 h 113"/>
              <a:gd name="T46" fmla="*/ 221 w 228"/>
              <a:gd name="T47" fmla="*/ 97 h 113"/>
              <a:gd name="T48" fmla="*/ 203 w 228"/>
              <a:gd name="T49" fmla="*/ 107 h 113"/>
              <a:gd name="T50" fmla="*/ 174 w 228"/>
              <a:gd name="T51" fmla="*/ 102 h 113"/>
              <a:gd name="T52" fmla="*/ 157 w 228"/>
              <a:gd name="T53" fmla="*/ 91 h 113"/>
              <a:gd name="T54" fmla="*/ 119 w 228"/>
              <a:gd name="T55" fmla="*/ 109 h 113"/>
              <a:gd name="T56" fmla="*/ 73 w 228"/>
              <a:gd name="T57" fmla="*/ 113 h 113"/>
              <a:gd name="T58" fmla="*/ 63 w 228"/>
              <a:gd name="T59" fmla="*/ 95 h 113"/>
              <a:gd name="T60" fmla="*/ 37 w 228"/>
              <a:gd name="T61" fmla="*/ 94 h 113"/>
              <a:gd name="T62" fmla="*/ 21 w 228"/>
              <a:gd name="T63" fmla="*/ 79 h 113"/>
              <a:gd name="T64" fmla="*/ 87 w 228"/>
              <a:gd name="T65" fmla="*/ 69 h 113"/>
              <a:gd name="T66" fmla="*/ 18 w 228"/>
              <a:gd name="T67" fmla="*/ 64 h 113"/>
              <a:gd name="T68" fmla="*/ 10 w 228"/>
              <a:gd name="T69" fmla="*/ 55 h 113"/>
              <a:gd name="T70" fmla="*/ 45 w 228"/>
              <a:gd name="T71" fmla="*/ 45 h 113"/>
              <a:gd name="T72" fmla="*/ 12 w 228"/>
              <a:gd name="T73" fmla="*/ 46 h 113"/>
              <a:gd name="T74" fmla="*/ 14 w 228"/>
              <a:gd name="T75" fmla="*/ 41 h 113"/>
              <a:gd name="T76" fmla="*/ 0 w 228"/>
              <a:gd name="T77" fmla="*/ 3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113"/>
              <a:gd name="T119" fmla="*/ 228 w 228"/>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113">
                <a:moveTo>
                  <a:pt x="0" y="36"/>
                </a:moveTo>
                <a:lnTo>
                  <a:pt x="12" y="27"/>
                </a:lnTo>
                <a:lnTo>
                  <a:pt x="6" y="22"/>
                </a:lnTo>
                <a:lnTo>
                  <a:pt x="33" y="6"/>
                </a:lnTo>
                <a:lnTo>
                  <a:pt x="56" y="0"/>
                </a:lnTo>
                <a:lnTo>
                  <a:pt x="63" y="11"/>
                </a:lnTo>
                <a:lnTo>
                  <a:pt x="55" y="18"/>
                </a:lnTo>
                <a:lnTo>
                  <a:pt x="75" y="9"/>
                </a:lnTo>
                <a:lnTo>
                  <a:pt x="97" y="17"/>
                </a:lnTo>
                <a:lnTo>
                  <a:pt x="89" y="25"/>
                </a:lnTo>
                <a:lnTo>
                  <a:pt x="115" y="19"/>
                </a:lnTo>
                <a:lnTo>
                  <a:pt x="108" y="10"/>
                </a:lnTo>
                <a:lnTo>
                  <a:pt x="118" y="11"/>
                </a:lnTo>
                <a:lnTo>
                  <a:pt x="139" y="41"/>
                </a:lnTo>
                <a:lnTo>
                  <a:pt x="146" y="34"/>
                </a:lnTo>
                <a:lnTo>
                  <a:pt x="137" y="1"/>
                </a:lnTo>
                <a:lnTo>
                  <a:pt x="154" y="1"/>
                </a:lnTo>
                <a:lnTo>
                  <a:pt x="172" y="13"/>
                </a:lnTo>
                <a:lnTo>
                  <a:pt x="183" y="55"/>
                </a:lnTo>
                <a:lnTo>
                  <a:pt x="228" y="74"/>
                </a:lnTo>
                <a:lnTo>
                  <a:pt x="227" y="86"/>
                </a:lnTo>
                <a:lnTo>
                  <a:pt x="215" y="81"/>
                </a:lnTo>
                <a:lnTo>
                  <a:pt x="201" y="88"/>
                </a:lnTo>
                <a:lnTo>
                  <a:pt x="221" y="97"/>
                </a:lnTo>
                <a:lnTo>
                  <a:pt x="203" y="107"/>
                </a:lnTo>
                <a:lnTo>
                  <a:pt x="174" y="102"/>
                </a:lnTo>
                <a:lnTo>
                  <a:pt x="157" y="91"/>
                </a:lnTo>
                <a:lnTo>
                  <a:pt x="119" y="109"/>
                </a:lnTo>
                <a:lnTo>
                  <a:pt x="73" y="113"/>
                </a:lnTo>
                <a:lnTo>
                  <a:pt x="63" y="95"/>
                </a:lnTo>
                <a:lnTo>
                  <a:pt x="37" y="94"/>
                </a:lnTo>
                <a:lnTo>
                  <a:pt x="21" y="79"/>
                </a:lnTo>
                <a:lnTo>
                  <a:pt x="87" y="69"/>
                </a:lnTo>
                <a:lnTo>
                  <a:pt x="18" y="64"/>
                </a:lnTo>
                <a:lnTo>
                  <a:pt x="10" y="55"/>
                </a:lnTo>
                <a:lnTo>
                  <a:pt x="45" y="45"/>
                </a:lnTo>
                <a:lnTo>
                  <a:pt x="12" y="46"/>
                </a:lnTo>
                <a:lnTo>
                  <a:pt x="14" y="41"/>
                </a:lnTo>
                <a:lnTo>
                  <a:pt x="0" y="36"/>
                </a:lnTo>
                <a:close/>
              </a:path>
            </a:pathLst>
          </a:custGeom>
          <a:solidFill>
            <a:srgbClr val="FFFFCC"/>
          </a:solidFill>
          <a:ln w="1588" cap="rnd">
            <a:solidFill>
              <a:srgbClr val="808080"/>
            </a:solidFill>
            <a:round/>
            <a:headEnd/>
            <a:tailEnd/>
          </a:ln>
        </p:spPr>
        <p:txBody>
          <a:bodyPr/>
          <a:lstStyle/>
          <a:p>
            <a:endParaRPr lang="en-US"/>
          </a:p>
        </p:txBody>
      </p:sp>
      <p:sp>
        <p:nvSpPr>
          <p:cNvPr id="22561" name="Freeform 34"/>
          <p:cNvSpPr>
            <a:spLocks noChangeAspect="1"/>
          </p:cNvSpPr>
          <p:nvPr/>
        </p:nvSpPr>
        <p:spPr bwMode="auto">
          <a:xfrm>
            <a:off x="1431925" y="1802858"/>
            <a:ext cx="296863" cy="120650"/>
          </a:xfrm>
          <a:custGeom>
            <a:avLst/>
            <a:gdLst>
              <a:gd name="T0" fmla="*/ 0 w 155"/>
              <a:gd name="T1" fmla="*/ 42 h 63"/>
              <a:gd name="T2" fmla="*/ 6 w 155"/>
              <a:gd name="T3" fmla="*/ 37 h 63"/>
              <a:gd name="T4" fmla="*/ 32 w 155"/>
              <a:gd name="T5" fmla="*/ 31 h 63"/>
              <a:gd name="T6" fmla="*/ 6 w 155"/>
              <a:gd name="T7" fmla="*/ 32 h 63"/>
              <a:gd name="T8" fmla="*/ 36 w 155"/>
              <a:gd name="T9" fmla="*/ 26 h 63"/>
              <a:gd name="T10" fmla="*/ 11 w 155"/>
              <a:gd name="T11" fmla="*/ 26 h 63"/>
              <a:gd name="T12" fmla="*/ 14 w 155"/>
              <a:gd name="T13" fmla="*/ 19 h 63"/>
              <a:gd name="T14" fmla="*/ 38 w 155"/>
              <a:gd name="T15" fmla="*/ 18 h 63"/>
              <a:gd name="T16" fmla="*/ 21 w 155"/>
              <a:gd name="T17" fmla="*/ 17 h 63"/>
              <a:gd name="T18" fmla="*/ 34 w 155"/>
              <a:gd name="T19" fmla="*/ 10 h 63"/>
              <a:gd name="T20" fmla="*/ 65 w 155"/>
              <a:gd name="T21" fmla="*/ 18 h 63"/>
              <a:gd name="T22" fmla="*/ 81 w 155"/>
              <a:gd name="T23" fmla="*/ 34 h 63"/>
              <a:gd name="T24" fmla="*/ 110 w 155"/>
              <a:gd name="T25" fmla="*/ 35 h 63"/>
              <a:gd name="T26" fmla="*/ 99 w 155"/>
              <a:gd name="T27" fmla="*/ 26 h 63"/>
              <a:gd name="T28" fmla="*/ 105 w 155"/>
              <a:gd name="T29" fmla="*/ 20 h 63"/>
              <a:gd name="T30" fmla="*/ 92 w 155"/>
              <a:gd name="T31" fmla="*/ 12 h 63"/>
              <a:gd name="T32" fmla="*/ 113 w 155"/>
              <a:gd name="T33" fmla="*/ 0 h 63"/>
              <a:gd name="T34" fmla="*/ 121 w 155"/>
              <a:gd name="T35" fmla="*/ 14 h 63"/>
              <a:gd name="T36" fmla="*/ 115 w 155"/>
              <a:gd name="T37" fmla="*/ 21 h 63"/>
              <a:gd name="T38" fmla="*/ 127 w 155"/>
              <a:gd name="T39" fmla="*/ 23 h 63"/>
              <a:gd name="T40" fmla="*/ 122 w 155"/>
              <a:gd name="T41" fmla="*/ 29 h 63"/>
              <a:gd name="T42" fmla="*/ 137 w 155"/>
              <a:gd name="T43" fmla="*/ 31 h 63"/>
              <a:gd name="T44" fmla="*/ 145 w 155"/>
              <a:gd name="T45" fmla="*/ 22 h 63"/>
              <a:gd name="T46" fmla="*/ 155 w 155"/>
              <a:gd name="T47" fmla="*/ 33 h 63"/>
              <a:gd name="T48" fmla="*/ 147 w 155"/>
              <a:gd name="T49" fmla="*/ 47 h 63"/>
              <a:gd name="T50" fmla="*/ 114 w 155"/>
              <a:gd name="T51" fmla="*/ 46 h 63"/>
              <a:gd name="T52" fmla="*/ 63 w 155"/>
              <a:gd name="T53" fmla="*/ 63 h 63"/>
              <a:gd name="T54" fmla="*/ 42 w 155"/>
              <a:gd name="T55" fmla="*/ 54 h 63"/>
              <a:gd name="T56" fmla="*/ 85 w 155"/>
              <a:gd name="T57" fmla="*/ 41 h 63"/>
              <a:gd name="T58" fmla="*/ 48 w 155"/>
              <a:gd name="T59" fmla="*/ 49 h 63"/>
              <a:gd name="T60" fmla="*/ 54 w 155"/>
              <a:gd name="T61" fmla="*/ 37 h 63"/>
              <a:gd name="T62" fmla="*/ 36 w 155"/>
              <a:gd name="T63" fmla="*/ 49 h 63"/>
              <a:gd name="T64" fmla="*/ 14 w 155"/>
              <a:gd name="T65" fmla="*/ 46 h 63"/>
              <a:gd name="T66" fmla="*/ 0 w 155"/>
              <a:gd name="T67" fmla="*/ 42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63"/>
              <a:gd name="T104" fmla="*/ 155 w 155"/>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63">
                <a:moveTo>
                  <a:pt x="0" y="42"/>
                </a:moveTo>
                <a:lnTo>
                  <a:pt x="6" y="37"/>
                </a:lnTo>
                <a:lnTo>
                  <a:pt x="32" y="31"/>
                </a:lnTo>
                <a:lnTo>
                  <a:pt x="6" y="32"/>
                </a:lnTo>
                <a:lnTo>
                  <a:pt x="36" y="26"/>
                </a:lnTo>
                <a:lnTo>
                  <a:pt x="11" y="26"/>
                </a:lnTo>
                <a:lnTo>
                  <a:pt x="14" y="19"/>
                </a:lnTo>
                <a:lnTo>
                  <a:pt x="38" y="18"/>
                </a:lnTo>
                <a:lnTo>
                  <a:pt x="21" y="17"/>
                </a:lnTo>
                <a:lnTo>
                  <a:pt x="34" y="10"/>
                </a:lnTo>
                <a:lnTo>
                  <a:pt x="65" y="18"/>
                </a:lnTo>
                <a:lnTo>
                  <a:pt x="81" y="34"/>
                </a:lnTo>
                <a:lnTo>
                  <a:pt x="110" y="35"/>
                </a:lnTo>
                <a:lnTo>
                  <a:pt x="99" y="26"/>
                </a:lnTo>
                <a:lnTo>
                  <a:pt x="105" y="20"/>
                </a:lnTo>
                <a:lnTo>
                  <a:pt x="92" y="12"/>
                </a:lnTo>
                <a:lnTo>
                  <a:pt x="113" y="0"/>
                </a:lnTo>
                <a:lnTo>
                  <a:pt x="121" y="14"/>
                </a:lnTo>
                <a:lnTo>
                  <a:pt x="115" y="21"/>
                </a:lnTo>
                <a:lnTo>
                  <a:pt x="127" y="23"/>
                </a:lnTo>
                <a:lnTo>
                  <a:pt x="122" y="29"/>
                </a:lnTo>
                <a:lnTo>
                  <a:pt x="137" y="31"/>
                </a:lnTo>
                <a:lnTo>
                  <a:pt x="145" y="22"/>
                </a:lnTo>
                <a:lnTo>
                  <a:pt x="155" y="33"/>
                </a:lnTo>
                <a:lnTo>
                  <a:pt x="147" y="47"/>
                </a:lnTo>
                <a:lnTo>
                  <a:pt x="114" y="46"/>
                </a:lnTo>
                <a:lnTo>
                  <a:pt x="63" y="63"/>
                </a:lnTo>
                <a:lnTo>
                  <a:pt x="42" y="54"/>
                </a:lnTo>
                <a:lnTo>
                  <a:pt x="85" y="41"/>
                </a:lnTo>
                <a:lnTo>
                  <a:pt x="48" y="49"/>
                </a:lnTo>
                <a:lnTo>
                  <a:pt x="54" y="37"/>
                </a:lnTo>
                <a:lnTo>
                  <a:pt x="36" y="49"/>
                </a:lnTo>
                <a:lnTo>
                  <a:pt x="14" y="46"/>
                </a:lnTo>
                <a:lnTo>
                  <a:pt x="0" y="42"/>
                </a:lnTo>
                <a:close/>
              </a:path>
            </a:pathLst>
          </a:custGeom>
          <a:solidFill>
            <a:srgbClr val="FFFFCC"/>
          </a:solidFill>
          <a:ln w="9525">
            <a:noFill/>
            <a:round/>
            <a:headEnd/>
            <a:tailEnd/>
          </a:ln>
        </p:spPr>
        <p:txBody>
          <a:bodyPr/>
          <a:lstStyle/>
          <a:p>
            <a:endParaRPr lang="en-US"/>
          </a:p>
        </p:txBody>
      </p:sp>
      <p:sp>
        <p:nvSpPr>
          <p:cNvPr id="22562" name="Freeform 35"/>
          <p:cNvSpPr>
            <a:spLocks noChangeAspect="1"/>
          </p:cNvSpPr>
          <p:nvPr/>
        </p:nvSpPr>
        <p:spPr bwMode="auto">
          <a:xfrm>
            <a:off x="1431925" y="1802858"/>
            <a:ext cx="296863" cy="120650"/>
          </a:xfrm>
          <a:custGeom>
            <a:avLst/>
            <a:gdLst>
              <a:gd name="T0" fmla="*/ 0 w 155"/>
              <a:gd name="T1" fmla="*/ 42 h 63"/>
              <a:gd name="T2" fmla="*/ 6 w 155"/>
              <a:gd name="T3" fmla="*/ 37 h 63"/>
              <a:gd name="T4" fmla="*/ 32 w 155"/>
              <a:gd name="T5" fmla="*/ 31 h 63"/>
              <a:gd name="T6" fmla="*/ 6 w 155"/>
              <a:gd name="T7" fmla="*/ 32 h 63"/>
              <a:gd name="T8" fmla="*/ 36 w 155"/>
              <a:gd name="T9" fmla="*/ 26 h 63"/>
              <a:gd name="T10" fmla="*/ 11 w 155"/>
              <a:gd name="T11" fmla="*/ 26 h 63"/>
              <a:gd name="T12" fmla="*/ 14 w 155"/>
              <a:gd name="T13" fmla="*/ 19 h 63"/>
              <a:gd name="T14" fmla="*/ 38 w 155"/>
              <a:gd name="T15" fmla="*/ 18 h 63"/>
              <a:gd name="T16" fmla="*/ 21 w 155"/>
              <a:gd name="T17" fmla="*/ 17 h 63"/>
              <a:gd name="T18" fmla="*/ 34 w 155"/>
              <a:gd name="T19" fmla="*/ 10 h 63"/>
              <a:gd name="T20" fmla="*/ 65 w 155"/>
              <a:gd name="T21" fmla="*/ 18 h 63"/>
              <a:gd name="T22" fmla="*/ 81 w 155"/>
              <a:gd name="T23" fmla="*/ 34 h 63"/>
              <a:gd name="T24" fmla="*/ 110 w 155"/>
              <a:gd name="T25" fmla="*/ 35 h 63"/>
              <a:gd name="T26" fmla="*/ 99 w 155"/>
              <a:gd name="T27" fmla="*/ 26 h 63"/>
              <a:gd name="T28" fmla="*/ 105 w 155"/>
              <a:gd name="T29" fmla="*/ 20 h 63"/>
              <a:gd name="T30" fmla="*/ 92 w 155"/>
              <a:gd name="T31" fmla="*/ 12 h 63"/>
              <a:gd name="T32" fmla="*/ 113 w 155"/>
              <a:gd name="T33" fmla="*/ 0 h 63"/>
              <a:gd name="T34" fmla="*/ 121 w 155"/>
              <a:gd name="T35" fmla="*/ 14 h 63"/>
              <a:gd name="T36" fmla="*/ 115 w 155"/>
              <a:gd name="T37" fmla="*/ 21 h 63"/>
              <a:gd name="T38" fmla="*/ 127 w 155"/>
              <a:gd name="T39" fmla="*/ 23 h 63"/>
              <a:gd name="T40" fmla="*/ 122 w 155"/>
              <a:gd name="T41" fmla="*/ 29 h 63"/>
              <a:gd name="T42" fmla="*/ 137 w 155"/>
              <a:gd name="T43" fmla="*/ 31 h 63"/>
              <a:gd name="T44" fmla="*/ 145 w 155"/>
              <a:gd name="T45" fmla="*/ 22 h 63"/>
              <a:gd name="T46" fmla="*/ 155 w 155"/>
              <a:gd name="T47" fmla="*/ 33 h 63"/>
              <a:gd name="T48" fmla="*/ 147 w 155"/>
              <a:gd name="T49" fmla="*/ 47 h 63"/>
              <a:gd name="T50" fmla="*/ 114 w 155"/>
              <a:gd name="T51" fmla="*/ 46 h 63"/>
              <a:gd name="T52" fmla="*/ 63 w 155"/>
              <a:gd name="T53" fmla="*/ 63 h 63"/>
              <a:gd name="T54" fmla="*/ 42 w 155"/>
              <a:gd name="T55" fmla="*/ 54 h 63"/>
              <a:gd name="T56" fmla="*/ 85 w 155"/>
              <a:gd name="T57" fmla="*/ 41 h 63"/>
              <a:gd name="T58" fmla="*/ 48 w 155"/>
              <a:gd name="T59" fmla="*/ 49 h 63"/>
              <a:gd name="T60" fmla="*/ 54 w 155"/>
              <a:gd name="T61" fmla="*/ 37 h 63"/>
              <a:gd name="T62" fmla="*/ 36 w 155"/>
              <a:gd name="T63" fmla="*/ 49 h 63"/>
              <a:gd name="T64" fmla="*/ 14 w 155"/>
              <a:gd name="T65" fmla="*/ 46 h 63"/>
              <a:gd name="T66" fmla="*/ 0 w 155"/>
              <a:gd name="T67" fmla="*/ 42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63"/>
              <a:gd name="T104" fmla="*/ 155 w 155"/>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63">
                <a:moveTo>
                  <a:pt x="0" y="42"/>
                </a:moveTo>
                <a:lnTo>
                  <a:pt x="6" y="37"/>
                </a:lnTo>
                <a:lnTo>
                  <a:pt x="32" y="31"/>
                </a:lnTo>
                <a:lnTo>
                  <a:pt x="6" y="32"/>
                </a:lnTo>
                <a:lnTo>
                  <a:pt x="36" y="26"/>
                </a:lnTo>
                <a:lnTo>
                  <a:pt x="11" y="26"/>
                </a:lnTo>
                <a:lnTo>
                  <a:pt x="14" y="19"/>
                </a:lnTo>
                <a:lnTo>
                  <a:pt x="38" y="18"/>
                </a:lnTo>
                <a:lnTo>
                  <a:pt x="21" y="17"/>
                </a:lnTo>
                <a:lnTo>
                  <a:pt x="34" y="10"/>
                </a:lnTo>
                <a:lnTo>
                  <a:pt x="65" y="18"/>
                </a:lnTo>
                <a:lnTo>
                  <a:pt x="81" y="34"/>
                </a:lnTo>
                <a:lnTo>
                  <a:pt x="110" y="35"/>
                </a:lnTo>
                <a:lnTo>
                  <a:pt x="99" y="26"/>
                </a:lnTo>
                <a:lnTo>
                  <a:pt x="105" y="20"/>
                </a:lnTo>
                <a:lnTo>
                  <a:pt x="92" y="12"/>
                </a:lnTo>
                <a:lnTo>
                  <a:pt x="113" y="0"/>
                </a:lnTo>
                <a:lnTo>
                  <a:pt x="121" y="14"/>
                </a:lnTo>
                <a:lnTo>
                  <a:pt x="115" y="21"/>
                </a:lnTo>
                <a:lnTo>
                  <a:pt x="127" y="23"/>
                </a:lnTo>
                <a:lnTo>
                  <a:pt x="122" y="29"/>
                </a:lnTo>
                <a:lnTo>
                  <a:pt x="137" y="31"/>
                </a:lnTo>
                <a:lnTo>
                  <a:pt x="145" y="22"/>
                </a:lnTo>
                <a:lnTo>
                  <a:pt x="155" y="33"/>
                </a:lnTo>
                <a:lnTo>
                  <a:pt x="147" y="47"/>
                </a:lnTo>
                <a:lnTo>
                  <a:pt x="114" y="46"/>
                </a:lnTo>
                <a:lnTo>
                  <a:pt x="63" y="63"/>
                </a:lnTo>
                <a:lnTo>
                  <a:pt x="42" y="54"/>
                </a:lnTo>
                <a:lnTo>
                  <a:pt x="85" y="41"/>
                </a:lnTo>
                <a:lnTo>
                  <a:pt x="48" y="49"/>
                </a:lnTo>
                <a:lnTo>
                  <a:pt x="54" y="37"/>
                </a:lnTo>
                <a:lnTo>
                  <a:pt x="36" y="49"/>
                </a:lnTo>
                <a:lnTo>
                  <a:pt x="14" y="46"/>
                </a:lnTo>
                <a:lnTo>
                  <a:pt x="0" y="42"/>
                </a:lnTo>
                <a:close/>
              </a:path>
            </a:pathLst>
          </a:custGeom>
          <a:solidFill>
            <a:srgbClr val="FFFFCC"/>
          </a:solidFill>
          <a:ln w="1588" cap="rnd">
            <a:solidFill>
              <a:srgbClr val="808080"/>
            </a:solidFill>
            <a:round/>
            <a:headEnd/>
            <a:tailEnd/>
          </a:ln>
        </p:spPr>
        <p:txBody>
          <a:bodyPr/>
          <a:lstStyle/>
          <a:p>
            <a:endParaRPr lang="en-US"/>
          </a:p>
        </p:txBody>
      </p:sp>
      <p:sp>
        <p:nvSpPr>
          <p:cNvPr id="22563" name="Freeform 36"/>
          <p:cNvSpPr>
            <a:spLocks noChangeAspect="1"/>
          </p:cNvSpPr>
          <p:nvPr/>
        </p:nvSpPr>
        <p:spPr bwMode="auto">
          <a:xfrm>
            <a:off x="1727200" y="1675858"/>
            <a:ext cx="153988" cy="77788"/>
          </a:xfrm>
          <a:custGeom>
            <a:avLst/>
            <a:gdLst>
              <a:gd name="T0" fmla="*/ 0 w 80"/>
              <a:gd name="T1" fmla="*/ 0 h 40"/>
              <a:gd name="T2" fmla="*/ 6 w 80"/>
              <a:gd name="T3" fmla="*/ 14 h 40"/>
              <a:gd name="T4" fmla="*/ 26 w 80"/>
              <a:gd name="T5" fmla="*/ 14 h 40"/>
              <a:gd name="T6" fmla="*/ 19 w 80"/>
              <a:gd name="T7" fmla="*/ 17 h 40"/>
              <a:gd name="T8" fmla="*/ 24 w 80"/>
              <a:gd name="T9" fmla="*/ 22 h 40"/>
              <a:gd name="T10" fmla="*/ 7 w 80"/>
              <a:gd name="T11" fmla="*/ 24 h 40"/>
              <a:gd name="T12" fmla="*/ 35 w 80"/>
              <a:gd name="T13" fmla="*/ 29 h 40"/>
              <a:gd name="T14" fmla="*/ 80 w 80"/>
              <a:gd name="T15" fmla="*/ 40 h 40"/>
              <a:gd name="T16" fmla="*/ 73 w 80"/>
              <a:gd name="T17" fmla="*/ 16 h 40"/>
              <a:gd name="T18" fmla="*/ 41 w 80"/>
              <a:gd name="T19" fmla="*/ 3 h 40"/>
              <a:gd name="T20" fmla="*/ 30 w 80"/>
              <a:gd name="T21" fmla="*/ 9 h 40"/>
              <a:gd name="T22" fmla="*/ 27 w 80"/>
              <a:gd name="T23" fmla="*/ 0 h 40"/>
              <a:gd name="T24" fmla="*/ 0 w 80"/>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40"/>
              <a:gd name="T41" fmla="*/ 80 w 8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40">
                <a:moveTo>
                  <a:pt x="0" y="0"/>
                </a:moveTo>
                <a:lnTo>
                  <a:pt x="6" y="14"/>
                </a:lnTo>
                <a:lnTo>
                  <a:pt x="26" y="14"/>
                </a:lnTo>
                <a:lnTo>
                  <a:pt x="19" y="17"/>
                </a:lnTo>
                <a:lnTo>
                  <a:pt x="24" y="22"/>
                </a:lnTo>
                <a:lnTo>
                  <a:pt x="7" y="24"/>
                </a:lnTo>
                <a:lnTo>
                  <a:pt x="35" y="29"/>
                </a:lnTo>
                <a:lnTo>
                  <a:pt x="80" y="40"/>
                </a:lnTo>
                <a:lnTo>
                  <a:pt x="73" y="16"/>
                </a:lnTo>
                <a:lnTo>
                  <a:pt x="41" y="3"/>
                </a:lnTo>
                <a:lnTo>
                  <a:pt x="30" y="9"/>
                </a:lnTo>
                <a:lnTo>
                  <a:pt x="27" y="0"/>
                </a:lnTo>
                <a:lnTo>
                  <a:pt x="0" y="0"/>
                </a:lnTo>
                <a:close/>
              </a:path>
            </a:pathLst>
          </a:custGeom>
          <a:solidFill>
            <a:srgbClr val="FFFFCC"/>
          </a:solidFill>
          <a:ln w="9525">
            <a:noFill/>
            <a:round/>
            <a:headEnd/>
            <a:tailEnd/>
          </a:ln>
        </p:spPr>
        <p:txBody>
          <a:bodyPr/>
          <a:lstStyle/>
          <a:p>
            <a:endParaRPr lang="en-US"/>
          </a:p>
        </p:txBody>
      </p:sp>
      <p:sp>
        <p:nvSpPr>
          <p:cNvPr id="22564" name="Freeform 37"/>
          <p:cNvSpPr>
            <a:spLocks noChangeAspect="1"/>
          </p:cNvSpPr>
          <p:nvPr/>
        </p:nvSpPr>
        <p:spPr bwMode="auto">
          <a:xfrm>
            <a:off x="1727200" y="1675858"/>
            <a:ext cx="153988" cy="77788"/>
          </a:xfrm>
          <a:custGeom>
            <a:avLst/>
            <a:gdLst>
              <a:gd name="T0" fmla="*/ 0 w 80"/>
              <a:gd name="T1" fmla="*/ 0 h 40"/>
              <a:gd name="T2" fmla="*/ 6 w 80"/>
              <a:gd name="T3" fmla="*/ 14 h 40"/>
              <a:gd name="T4" fmla="*/ 26 w 80"/>
              <a:gd name="T5" fmla="*/ 14 h 40"/>
              <a:gd name="T6" fmla="*/ 19 w 80"/>
              <a:gd name="T7" fmla="*/ 17 h 40"/>
              <a:gd name="T8" fmla="*/ 24 w 80"/>
              <a:gd name="T9" fmla="*/ 22 h 40"/>
              <a:gd name="T10" fmla="*/ 7 w 80"/>
              <a:gd name="T11" fmla="*/ 24 h 40"/>
              <a:gd name="T12" fmla="*/ 35 w 80"/>
              <a:gd name="T13" fmla="*/ 29 h 40"/>
              <a:gd name="T14" fmla="*/ 80 w 80"/>
              <a:gd name="T15" fmla="*/ 40 h 40"/>
              <a:gd name="T16" fmla="*/ 73 w 80"/>
              <a:gd name="T17" fmla="*/ 16 h 40"/>
              <a:gd name="T18" fmla="*/ 41 w 80"/>
              <a:gd name="T19" fmla="*/ 3 h 40"/>
              <a:gd name="T20" fmla="*/ 30 w 80"/>
              <a:gd name="T21" fmla="*/ 9 h 40"/>
              <a:gd name="T22" fmla="*/ 27 w 80"/>
              <a:gd name="T23" fmla="*/ 0 h 40"/>
              <a:gd name="T24" fmla="*/ 0 w 80"/>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40"/>
              <a:gd name="T41" fmla="*/ 80 w 8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40">
                <a:moveTo>
                  <a:pt x="0" y="0"/>
                </a:moveTo>
                <a:lnTo>
                  <a:pt x="6" y="14"/>
                </a:lnTo>
                <a:lnTo>
                  <a:pt x="26" y="14"/>
                </a:lnTo>
                <a:lnTo>
                  <a:pt x="19" y="17"/>
                </a:lnTo>
                <a:lnTo>
                  <a:pt x="24" y="22"/>
                </a:lnTo>
                <a:lnTo>
                  <a:pt x="7" y="24"/>
                </a:lnTo>
                <a:lnTo>
                  <a:pt x="35" y="29"/>
                </a:lnTo>
                <a:lnTo>
                  <a:pt x="80" y="40"/>
                </a:lnTo>
                <a:lnTo>
                  <a:pt x="73" y="16"/>
                </a:lnTo>
                <a:lnTo>
                  <a:pt x="41" y="3"/>
                </a:lnTo>
                <a:lnTo>
                  <a:pt x="30" y="9"/>
                </a:lnTo>
                <a:lnTo>
                  <a:pt x="27" y="0"/>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65" name="Freeform 38"/>
          <p:cNvSpPr>
            <a:spLocks noChangeAspect="1"/>
          </p:cNvSpPr>
          <p:nvPr/>
        </p:nvSpPr>
        <p:spPr bwMode="auto">
          <a:xfrm>
            <a:off x="1798638" y="1820321"/>
            <a:ext cx="122237" cy="76200"/>
          </a:xfrm>
          <a:custGeom>
            <a:avLst/>
            <a:gdLst>
              <a:gd name="T0" fmla="*/ 0 w 64"/>
              <a:gd name="T1" fmla="*/ 26 h 40"/>
              <a:gd name="T2" fmla="*/ 7 w 64"/>
              <a:gd name="T3" fmla="*/ 16 h 40"/>
              <a:gd name="T4" fmla="*/ 20 w 64"/>
              <a:gd name="T5" fmla="*/ 18 h 40"/>
              <a:gd name="T6" fmla="*/ 4 w 64"/>
              <a:gd name="T7" fmla="*/ 8 h 40"/>
              <a:gd name="T8" fmla="*/ 8 w 64"/>
              <a:gd name="T9" fmla="*/ 2 h 40"/>
              <a:gd name="T10" fmla="*/ 33 w 64"/>
              <a:gd name="T11" fmla="*/ 15 h 40"/>
              <a:gd name="T12" fmla="*/ 19 w 64"/>
              <a:gd name="T13" fmla="*/ 1 h 40"/>
              <a:gd name="T14" fmla="*/ 57 w 64"/>
              <a:gd name="T15" fmla="*/ 0 h 40"/>
              <a:gd name="T16" fmla="*/ 64 w 64"/>
              <a:gd name="T17" fmla="*/ 29 h 40"/>
              <a:gd name="T18" fmla="*/ 56 w 64"/>
              <a:gd name="T19" fmla="*/ 25 h 40"/>
              <a:gd name="T20" fmla="*/ 56 w 64"/>
              <a:gd name="T21" fmla="*/ 40 h 40"/>
              <a:gd name="T22" fmla="*/ 24 w 64"/>
              <a:gd name="T23" fmla="*/ 39 h 40"/>
              <a:gd name="T24" fmla="*/ 31 w 64"/>
              <a:gd name="T25" fmla="*/ 34 h 40"/>
              <a:gd name="T26" fmla="*/ 23 w 64"/>
              <a:gd name="T27" fmla="*/ 28 h 40"/>
              <a:gd name="T28" fmla="*/ 45 w 64"/>
              <a:gd name="T29" fmla="*/ 20 h 40"/>
              <a:gd name="T30" fmla="*/ 0 w 64"/>
              <a:gd name="T31" fmla="*/ 2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40"/>
              <a:gd name="T50" fmla="*/ 64 w 6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40">
                <a:moveTo>
                  <a:pt x="0" y="26"/>
                </a:moveTo>
                <a:lnTo>
                  <a:pt x="7" y="16"/>
                </a:lnTo>
                <a:lnTo>
                  <a:pt x="20" y="18"/>
                </a:lnTo>
                <a:lnTo>
                  <a:pt x="4" y="8"/>
                </a:lnTo>
                <a:lnTo>
                  <a:pt x="8" y="2"/>
                </a:lnTo>
                <a:lnTo>
                  <a:pt x="33" y="15"/>
                </a:lnTo>
                <a:lnTo>
                  <a:pt x="19" y="1"/>
                </a:lnTo>
                <a:lnTo>
                  <a:pt x="57" y="0"/>
                </a:lnTo>
                <a:lnTo>
                  <a:pt x="64" y="29"/>
                </a:lnTo>
                <a:lnTo>
                  <a:pt x="56" y="25"/>
                </a:lnTo>
                <a:lnTo>
                  <a:pt x="56" y="40"/>
                </a:lnTo>
                <a:lnTo>
                  <a:pt x="24" y="39"/>
                </a:lnTo>
                <a:lnTo>
                  <a:pt x="31" y="34"/>
                </a:lnTo>
                <a:lnTo>
                  <a:pt x="23" y="28"/>
                </a:lnTo>
                <a:lnTo>
                  <a:pt x="45" y="20"/>
                </a:lnTo>
                <a:lnTo>
                  <a:pt x="0" y="26"/>
                </a:lnTo>
                <a:close/>
              </a:path>
            </a:pathLst>
          </a:custGeom>
          <a:solidFill>
            <a:srgbClr val="FFFFCC"/>
          </a:solidFill>
          <a:ln w="9525">
            <a:noFill/>
            <a:round/>
            <a:headEnd/>
            <a:tailEnd/>
          </a:ln>
        </p:spPr>
        <p:txBody>
          <a:bodyPr/>
          <a:lstStyle/>
          <a:p>
            <a:endParaRPr lang="en-US"/>
          </a:p>
        </p:txBody>
      </p:sp>
      <p:sp>
        <p:nvSpPr>
          <p:cNvPr id="22566" name="Freeform 39"/>
          <p:cNvSpPr>
            <a:spLocks noChangeAspect="1"/>
          </p:cNvSpPr>
          <p:nvPr/>
        </p:nvSpPr>
        <p:spPr bwMode="auto">
          <a:xfrm>
            <a:off x="1798638" y="1820321"/>
            <a:ext cx="122237" cy="76200"/>
          </a:xfrm>
          <a:custGeom>
            <a:avLst/>
            <a:gdLst>
              <a:gd name="T0" fmla="*/ 0 w 64"/>
              <a:gd name="T1" fmla="*/ 26 h 40"/>
              <a:gd name="T2" fmla="*/ 7 w 64"/>
              <a:gd name="T3" fmla="*/ 16 h 40"/>
              <a:gd name="T4" fmla="*/ 20 w 64"/>
              <a:gd name="T5" fmla="*/ 18 h 40"/>
              <a:gd name="T6" fmla="*/ 4 w 64"/>
              <a:gd name="T7" fmla="*/ 8 h 40"/>
              <a:gd name="T8" fmla="*/ 8 w 64"/>
              <a:gd name="T9" fmla="*/ 2 h 40"/>
              <a:gd name="T10" fmla="*/ 33 w 64"/>
              <a:gd name="T11" fmla="*/ 15 h 40"/>
              <a:gd name="T12" fmla="*/ 19 w 64"/>
              <a:gd name="T13" fmla="*/ 1 h 40"/>
              <a:gd name="T14" fmla="*/ 57 w 64"/>
              <a:gd name="T15" fmla="*/ 0 h 40"/>
              <a:gd name="T16" fmla="*/ 64 w 64"/>
              <a:gd name="T17" fmla="*/ 29 h 40"/>
              <a:gd name="T18" fmla="*/ 56 w 64"/>
              <a:gd name="T19" fmla="*/ 25 h 40"/>
              <a:gd name="T20" fmla="*/ 56 w 64"/>
              <a:gd name="T21" fmla="*/ 40 h 40"/>
              <a:gd name="T22" fmla="*/ 24 w 64"/>
              <a:gd name="T23" fmla="*/ 39 h 40"/>
              <a:gd name="T24" fmla="*/ 31 w 64"/>
              <a:gd name="T25" fmla="*/ 34 h 40"/>
              <a:gd name="T26" fmla="*/ 23 w 64"/>
              <a:gd name="T27" fmla="*/ 28 h 40"/>
              <a:gd name="T28" fmla="*/ 45 w 64"/>
              <a:gd name="T29" fmla="*/ 20 h 40"/>
              <a:gd name="T30" fmla="*/ 0 w 64"/>
              <a:gd name="T31" fmla="*/ 2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40"/>
              <a:gd name="T50" fmla="*/ 64 w 6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40">
                <a:moveTo>
                  <a:pt x="0" y="26"/>
                </a:moveTo>
                <a:lnTo>
                  <a:pt x="7" y="16"/>
                </a:lnTo>
                <a:lnTo>
                  <a:pt x="20" y="18"/>
                </a:lnTo>
                <a:lnTo>
                  <a:pt x="4" y="8"/>
                </a:lnTo>
                <a:lnTo>
                  <a:pt x="8" y="2"/>
                </a:lnTo>
                <a:lnTo>
                  <a:pt x="33" y="15"/>
                </a:lnTo>
                <a:lnTo>
                  <a:pt x="19" y="1"/>
                </a:lnTo>
                <a:lnTo>
                  <a:pt x="57" y="0"/>
                </a:lnTo>
                <a:lnTo>
                  <a:pt x="64" y="29"/>
                </a:lnTo>
                <a:lnTo>
                  <a:pt x="56" y="25"/>
                </a:lnTo>
                <a:lnTo>
                  <a:pt x="56" y="40"/>
                </a:lnTo>
                <a:lnTo>
                  <a:pt x="24" y="39"/>
                </a:lnTo>
                <a:lnTo>
                  <a:pt x="31" y="34"/>
                </a:lnTo>
                <a:lnTo>
                  <a:pt x="23" y="28"/>
                </a:lnTo>
                <a:lnTo>
                  <a:pt x="45" y="20"/>
                </a:lnTo>
                <a:lnTo>
                  <a:pt x="0" y="26"/>
                </a:lnTo>
                <a:close/>
              </a:path>
            </a:pathLst>
          </a:custGeom>
          <a:solidFill>
            <a:srgbClr val="FFFFCC"/>
          </a:solidFill>
          <a:ln w="1588" cap="rnd">
            <a:solidFill>
              <a:srgbClr val="808080"/>
            </a:solidFill>
            <a:round/>
            <a:headEnd/>
            <a:tailEnd/>
          </a:ln>
        </p:spPr>
        <p:txBody>
          <a:bodyPr/>
          <a:lstStyle/>
          <a:p>
            <a:endParaRPr lang="en-US"/>
          </a:p>
        </p:txBody>
      </p:sp>
      <p:sp>
        <p:nvSpPr>
          <p:cNvPr id="22567" name="Freeform 40"/>
          <p:cNvSpPr>
            <a:spLocks noChangeAspect="1"/>
          </p:cNvSpPr>
          <p:nvPr/>
        </p:nvSpPr>
        <p:spPr bwMode="auto">
          <a:xfrm>
            <a:off x="1801813" y="1955258"/>
            <a:ext cx="146050" cy="115888"/>
          </a:xfrm>
          <a:custGeom>
            <a:avLst/>
            <a:gdLst>
              <a:gd name="T0" fmla="*/ 0 w 76"/>
              <a:gd name="T1" fmla="*/ 30 h 61"/>
              <a:gd name="T2" fmla="*/ 4 w 76"/>
              <a:gd name="T3" fmla="*/ 23 h 61"/>
              <a:gd name="T4" fmla="*/ 29 w 76"/>
              <a:gd name="T5" fmla="*/ 27 h 61"/>
              <a:gd name="T6" fmla="*/ 25 w 76"/>
              <a:gd name="T7" fmla="*/ 17 h 61"/>
              <a:gd name="T8" fmla="*/ 32 w 76"/>
              <a:gd name="T9" fmla="*/ 18 h 61"/>
              <a:gd name="T10" fmla="*/ 15 w 76"/>
              <a:gd name="T11" fmla="*/ 13 h 61"/>
              <a:gd name="T12" fmla="*/ 23 w 76"/>
              <a:gd name="T13" fmla="*/ 10 h 61"/>
              <a:gd name="T14" fmla="*/ 16 w 76"/>
              <a:gd name="T15" fmla="*/ 5 h 61"/>
              <a:gd name="T16" fmla="*/ 64 w 76"/>
              <a:gd name="T17" fmla="*/ 0 h 61"/>
              <a:gd name="T18" fmla="*/ 66 w 76"/>
              <a:gd name="T19" fmla="*/ 13 h 61"/>
              <a:gd name="T20" fmla="*/ 51 w 76"/>
              <a:gd name="T21" fmla="*/ 24 h 61"/>
              <a:gd name="T22" fmla="*/ 73 w 76"/>
              <a:gd name="T23" fmla="*/ 27 h 61"/>
              <a:gd name="T24" fmla="*/ 76 w 76"/>
              <a:gd name="T25" fmla="*/ 49 h 61"/>
              <a:gd name="T26" fmla="*/ 43 w 76"/>
              <a:gd name="T27" fmla="*/ 61 h 61"/>
              <a:gd name="T28" fmla="*/ 29 w 76"/>
              <a:gd name="T29" fmla="*/ 44 h 61"/>
              <a:gd name="T30" fmla="*/ 0 w 76"/>
              <a:gd name="T31" fmla="*/ 3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61"/>
              <a:gd name="T50" fmla="*/ 76 w 76"/>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61">
                <a:moveTo>
                  <a:pt x="0" y="30"/>
                </a:moveTo>
                <a:lnTo>
                  <a:pt x="4" y="23"/>
                </a:lnTo>
                <a:lnTo>
                  <a:pt x="29" y="27"/>
                </a:lnTo>
                <a:lnTo>
                  <a:pt x="25" y="17"/>
                </a:lnTo>
                <a:lnTo>
                  <a:pt x="32" y="18"/>
                </a:lnTo>
                <a:lnTo>
                  <a:pt x="15" y="13"/>
                </a:lnTo>
                <a:lnTo>
                  <a:pt x="23" y="10"/>
                </a:lnTo>
                <a:lnTo>
                  <a:pt x="16" y="5"/>
                </a:lnTo>
                <a:lnTo>
                  <a:pt x="64" y="0"/>
                </a:lnTo>
                <a:lnTo>
                  <a:pt x="66" y="13"/>
                </a:lnTo>
                <a:lnTo>
                  <a:pt x="51" y="24"/>
                </a:lnTo>
                <a:lnTo>
                  <a:pt x="73" y="27"/>
                </a:lnTo>
                <a:lnTo>
                  <a:pt x="76" y="49"/>
                </a:lnTo>
                <a:lnTo>
                  <a:pt x="43" y="61"/>
                </a:lnTo>
                <a:lnTo>
                  <a:pt x="29" y="44"/>
                </a:lnTo>
                <a:lnTo>
                  <a:pt x="0" y="30"/>
                </a:lnTo>
                <a:close/>
              </a:path>
            </a:pathLst>
          </a:custGeom>
          <a:solidFill>
            <a:srgbClr val="FFFFCC"/>
          </a:solidFill>
          <a:ln w="9525">
            <a:noFill/>
            <a:round/>
            <a:headEnd/>
            <a:tailEnd/>
          </a:ln>
        </p:spPr>
        <p:txBody>
          <a:bodyPr/>
          <a:lstStyle/>
          <a:p>
            <a:endParaRPr lang="en-US"/>
          </a:p>
        </p:txBody>
      </p:sp>
      <p:sp>
        <p:nvSpPr>
          <p:cNvPr id="22568" name="Freeform 41"/>
          <p:cNvSpPr>
            <a:spLocks noChangeAspect="1"/>
          </p:cNvSpPr>
          <p:nvPr/>
        </p:nvSpPr>
        <p:spPr bwMode="auto">
          <a:xfrm>
            <a:off x="1801813" y="1955258"/>
            <a:ext cx="146050" cy="115888"/>
          </a:xfrm>
          <a:custGeom>
            <a:avLst/>
            <a:gdLst>
              <a:gd name="T0" fmla="*/ 0 w 76"/>
              <a:gd name="T1" fmla="*/ 30 h 61"/>
              <a:gd name="T2" fmla="*/ 4 w 76"/>
              <a:gd name="T3" fmla="*/ 23 h 61"/>
              <a:gd name="T4" fmla="*/ 29 w 76"/>
              <a:gd name="T5" fmla="*/ 27 h 61"/>
              <a:gd name="T6" fmla="*/ 25 w 76"/>
              <a:gd name="T7" fmla="*/ 17 h 61"/>
              <a:gd name="T8" fmla="*/ 32 w 76"/>
              <a:gd name="T9" fmla="*/ 18 h 61"/>
              <a:gd name="T10" fmla="*/ 15 w 76"/>
              <a:gd name="T11" fmla="*/ 13 h 61"/>
              <a:gd name="T12" fmla="*/ 23 w 76"/>
              <a:gd name="T13" fmla="*/ 10 h 61"/>
              <a:gd name="T14" fmla="*/ 16 w 76"/>
              <a:gd name="T15" fmla="*/ 5 h 61"/>
              <a:gd name="T16" fmla="*/ 64 w 76"/>
              <a:gd name="T17" fmla="*/ 0 h 61"/>
              <a:gd name="T18" fmla="*/ 66 w 76"/>
              <a:gd name="T19" fmla="*/ 13 h 61"/>
              <a:gd name="T20" fmla="*/ 51 w 76"/>
              <a:gd name="T21" fmla="*/ 24 h 61"/>
              <a:gd name="T22" fmla="*/ 73 w 76"/>
              <a:gd name="T23" fmla="*/ 27 h 61"/>
              <a:gd name="T24" fmla="*/ 76 w 76"/>
              <a:gd name="T25" fmla="*/ 49 h 61"/>
              <a:gd name="T26" fmla="*/ 43 w 76"/>
              <a:gd name="T27" fmla="*/ 61 h 61"/>
              <a:gd name="T28" fmla="*/ 29 w 76"/>
              <a:gd name="T29" fmla="*/ 44 h 61"/>
              <a:gd name="T30" fmla="*/ 0 w 76"/>
              <a:gd name="T31" fmla="*/ 3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61"/>
              <a:gd name="T50" fmla="*/ 76 w 76"/>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61">
                <a:moveTo>
                  <a:pt x="0" y="30"/>
                </a:moveTo>
                <a:lnTo>
                  <a:pt x="4" y="23"/>
                </a:lnTo>
                <a:lnTo>
                  <a:pt x="29" y="27"/>
                </a:lnTo>
                <a:lnTo>
                  <a:pt x="25" y="17"/>
                </a:lnTo>
                <a:lnTo>
                  <a:pt x="32" y="18"/>
                </a:lnTo>
                <a:lnTo>
                  <a:pt x="15" y="13"/>
                </a:lnTo>
                <a:lnTo>
                  <a:pt x="23" y="10"/>
                </a:lnTo>
                <a:lnTo>
                  <a:pt x="16" y="5"/>
                </a:lnTo>
                <a:lnTo>
                  <a:pt x="64" y="0"/>
                </a:lnTo>
                <a:lnTo>
                  <a:pt x="66" y="13"/>
                </a:lnTo>
                <a:lnTo>
                  <a:pt x="51" y="24"/>
                </a:lnTo>
                <a:lnTo>
                  <a:pt x="73" y="27"/>
                </a:lnTo>
                <a:lnTo>
                  <a:pt x="76" y="49"/>
                </a:lnTo>
                <a:lnTo>
                  <a:pt x="43" y="61"/>
                </a:lnTo>
                <a:lnTo>
                  <a:pt x="29" y="44"/>
                </a:lnTo>
                <a:lnTo>
                  <a:pt x="0" y="30"/>
                </a:lnTo>
                <a:close/>
              </a:path>
            </a:pathLst>
          </a:custGeom>
          <a:solidFill>
            <a:srgbClr val="FFFFCC"/>
          </a:solidFill>
          <a:ln w="1588" cap="rnd">
            <a:solidFill>
              <a:srgbClr val="808080"/>
            </a:solidFill>
            <a:round/>
            <a:headEnd/>
            <a:tailEnd/>
          </a:ln>
        </p:spPr>
        <p:txBody>
          <a:bodyPr/>
          <a:lstStyle/>
          <a:p>
            <a:endParaRPr lang="en-US"/>
          </a:p>
        </p:txBody>
      </p:sp>
      <p:sp>
        <p:nvSpPr>
          <p:cNvPr id="22569" name="Freeform 42"/>
          <p:cNvSpPr>
            <a:spLocks noChangeAspect="1"/>
          </p:cNvSpPr>
          <p:nvPr/>
        </p:nvSpPr>
        <p:spPr bwMode="auto">
          <a:xfrm>
            <a:off x="1903413" y="1694908"/>
            <a:ext cx="87312" cy="63500"/>
          </a:xfrm>
          <a:custGeom>
            <a:avLst/>
            <a:gdLst>
              <a:gd name="T0" fmla="*/ 0 w 45"/>
              <a:gd name="T1" fmla="*/ 0 h 33"/>
              <a:gd name="T2" fmla="*/ 5 w 45"/>
              <a:gd name="T3" fmla="*/ 20 h 33"/>
              <a:gd name="T4" fmla="*/ 19 w 45"/>
              <a:gd name="T5" fmla="*/ 21 h 33"/>
              <a:gd name="T6" fmla="*/ 7 w 45"/>
              <a:gd name="T7" fmla="*/ 24 h 33"/>
              <a:gd name="T8" fmla="*/ 13 w 45"/>
              <a:gd name="T9" fmla="*/ 33 h 33"/>
              <a:gd name="T10" fmla="*/ 41 w 45"/>
              <a:gd name="T11" fmla="*/ 28 h 33"/>
              <a:gd name="T12" fmla="*/ 45 w 45"/>
              <a:gd name="T13" fmla="*/ 17 h 33"/>
              <a:gd name="T14" fmla="*/ 0 w 4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3"/>
              <a:gd name="T26" fmla="*/ 45 w 4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3">
                <a:moveTo>
                  <a:pt x="0" y="0"/>
                </a:moveTo>
                <a:lnTo>
                  <a:pt x="5" y="20"/>
                </a:lnTo>
                <a:lnTo>
                  <a:pt x="19" y="21"/>
                </a:lnTo>
                <a:lnTo>
                  <a:pt x="7" y="24"/>
                </a:lnTo>
                <a:lnTo>
                  <a:pt x="13" y="33"/>
                </a:lnTo>
                <a:lnTo>
                  <a:pt x="41" y="28"/>
                </a:lnTo>
                <a:lnTo>
                  <a:pt x="45" y="17"/>
                </a:lnTo>
                <a:lnTo>
                  <a:pt x="0" y="0"/>
                </a:lnTo>
                <a:close/>
              </a:path>
            </a:pathLst>
          </a:custGeom>
          <a:solidFill>
            <a:srgbClr val="FFFFCC"/>
          </a:solidFill>
          <a:ln w="9525">
            <a:noFill/>
            <a:round/>
            <a:headEnd/>
            <a:tailEnd/>
          </a:ln>
        </p:spPr>
        <p:txBody>
          <a:bodyPr/>
          <a:lstStyle/>
          <a:p>
            <a:endParaRPr lang="en-US"/>
          </a:p>
        </p:txBody>
      </p:sp>
      <p:sp>
        <p:nvSpPr>
          <p:cNvPr id="22570" name="Freeform 43"/>
          <p:cNvSpPr>
            <a:spLocks noChangeAspect="1"/>
          </p:cNvSpPr>
          <p:nvPr/>
        </p:nvSpPr>
        <p:spPr bwMode="auto">
          <a:xfrm>
            <a:off x="1903413" y="1694908"/>
            <a:ext cx="87312" cy="63500"/>
          </a:xfrm>
          <a:custGeom>
            <a:avLst/>
            <a:gdLst>
              <a:gd name="T0" fmla="*/ 0 w 45"/>
              <a:gd name="T1" fmla="*/ 0 h 33"/>
              <a:gd name="T2" fmla="*/ 5 w 45"/>
              <a:gd name="T3" fmla="*/ 20 h 33"/>
              <a:gd name="T4" fmla="*/ 19 w 45"/>
              <a:gd name="T5" fmla="*/ 21 h 33"/>
              <a:gd name="T6" fmla="*/ 7 w 45"/>
              <a:gd name="T7" fmla="*/ 24 h 33"/>
              <a:gd name="T8" fmla="*/ 13 w 45"/>
              <a:gd name="T9" fmla="*/ 33 h 33"/>
              <a:gd name="T10" fmla="*/ 41 w 45"/>
              <a:gd name="T11" fmla="*/ 28 h 33"/>
              <a:gd name="T12" fmla="*/ 45 w 45"/>
              <a:gd name="T13" fmla="*/ 17 h 33"/>
              <a:gd name="T14" fmla="*/ 0 w 4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3"/>
              <a:gd name="T26" fmla="*/ 45 w 4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3">
                <a:moveTo>
                  <a:pt x="0" y="0"/>
                </a:moveTo>
                <a:lnTo>
                  <a:pt x="5" y="20"/>
                </a:lnTo>
                <a:lnTo>
                  <a:pt x="19" y="21"/>
                </a:lnTo>
                <a:lnTo>
                  <a:pt x="7" y="24"/>
                </a:lnTo>
                <a:lnTo>
                  <a:pt x="13" y="33"/>
                </a:lnTo>
                <a:lnTo>
                  <a:pt x="41" y="28"/>
                </a:lnTo>
                <a:lnTo>
                  <a:pt x="45" y="1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71" name="Freeform 44"/>
          <p:cNvSpPr>
            <a:spLocks noChangeAspect="1"/>
          </p:cNvSpPr>
          <p:nvPr/>
        </p:nvSpPr>
        <p:spPr bwMode="auto">
          <a:xfrm>
            <a:off x="1931988" y="1791746"/>
            <a:ext cx="419100" cy="131762"/>
          </a:xfrm>
          <a:custGeom>
            <a:avLst/>
            <a:gdLst>
              <a:gd name="T0" fmla="*/ 0 w 218"/>
              <a:gd name="T1" fmla="*/ 11 h 69"/>
              <a:gd name="T2" fmla="*/ 14 w 218"/>
              <a:gd name="T3" fmla="*/ 0 h 69"/>
              <a:gd name="T4" fmla="*/ 33 w 218"/>
              <a:gd name="T5" fmla="*/ 6 h 69"/>
              <a:gd name="T6" fmla="*/ 46 w 218"/>
              <a:gd name="T7" fmla="*/ 11 h 69"/>
              <a:gd name="T8" fmla="*/ 42 w 218"/>
              <a:gd name="T9" fmla="*/ 19 h 69"/>
              <a:gd name="T10" fmla="*/ 67 w 218"/>
              <a:gd name="T11" fmla="*/ 12 h 69"/>
              <a:gd name="T12" fmla="*/ 83 w 218"/>
              <a:gd name="T13" fmla="*/ 19 h 69"/>
              <a:gd name="T14" fmla="*/ 70 w 218"/>
              <a:gd name="T15" fmla="*/ 19 h 69"/>
              <a:gd name="T16" fmla="*/ 97 w 218"/>
              <a:gd name="T17" fmla="*/ 24 h 69"/>
              <a:gd name="T18" fmla="*/ 67 w 218"/>
              <a:gd name="T19" fmla="*/ 26 h 69"/>
              <a:gd name="T20" fmla="*/ 83 w 218"/>
              <a:gd name="T21" fmla="*/ 31 h 69"/>
              <a:gd name="T22" fmla="*/ 71 w 218"/>
              <a:gd name="T23" fmla="*/ 37 h 69"/>
              <a:gd name="T24" fmla="*/ 86 w 218"/>
              <a:gd name="T25" fmla="*/ 32 h 69"/>
              <a:gd name="T26" fmla="*/ 100 w 218"/>
              <a:gd name="T27" fmla="*/ 46 h 69"/>
              <a:gd name="T28" fmla="*/ 103 w 218"/>
              <a:gd name="T29" fmla="*/ 39 h 69"/>
              <a:gd name="T30" fmla="*/ 143 w 218"/>
              <a:gd name="T31" fmla="*/ 46 h 69"/>
              <a:gd name="T32" fmla="*/ 185 w 218"/>
              <a:gd name="T33" fmla="*/ 33 h 69"/>
              <a:gd name="T34" fmla="*/ 218 w 218"/>
              <a:gd name="T35" fmla="*/ 48 h 69"/>
              <a:gd name="T36" fmla="*/ 208 w 218"/>
              <a:gd name="T37" fmla="*/ 55 h 69"/>
              <a:gd name="T38" fmla="*/ 212 w 218"/>
              <a:gd name="T39" fmla="*/ 66 h 69"/>
              <a:gd name="T40" fmla="*/ 192 w 218"/>
              <a:gd name="T41" fmla="*/ 69 h 69"/>
              <a:gd name="T42" fmla="*/ 169 w 218"/>
              <a:gd name="T43" fmla="*/ 58 h 69"/>
              <a:gd name="T44" fmla="*/ 169 w 218"/>
              <a:gd name="T45" fmla="*/ 66 h 69"/>
              <a:gd name="T46" fmla="*/ 157 w 218"/>
              <a:gd name="T47" fmla="*/ 68 h 69"/>
              <a:gd name="T48" fmla="*/ 108 w 218"/>
              <a:gd name="T49" fmla="*/ 69 h 69"/>
              <a:gd name="T50" fmla="*/ 103 w 218"/>
              <a:gd name="T51" fmla="*/ 60 h 69"/>
              <a:gd name="T52" fmla="*/ 91 w 218"/>
              <a:gd name="T53" fmla="*/ 68 h 69"/>
              <a:gd name="T54" fmla="*/ 76 w 218"/>
              <a:gd name="T55" fmla="*/ 60 h 69"/>
              <a:gd name="T56" fmla="*/ 66 w 218"/>
              <a:gd name="T57" fmla="*/ 65 h 69"/>
              <a:gd name="T58" fmla="*/ 47 w 218"/>
              <a:gd name="T59" fmla="*/ 20 h 69"/>
              <a:gd name="T60" fmla="*/ 25 w 218"/>
              <a:gd name="T61" fmla="*/ 25 h 69"/>
              <a:gd name="T62" fmla="*/ 0 w 218"/>
              <a:gd name="T63" fmla="*/ 1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
              <a:gd name="T97" fmla="*/ 0 h 69"/>
              <a:gd name="T98" fmla="*/ 218 w 218"/>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 h="69">
                <a:moveTo>
                  <a:pt x="0" y="11"/>
                </a:moveTo>
                <a:lnTo>
                  <a:pt x="14" y="0"/>
                </a:lnTo>
                <a:lnTo>
                  <a:pt x="33" y="6"/>
                </a:lnTo>
                <a:lnTo>
                  <a:pt x="46" y="11"/>
                </a:lnTo>
                <a:lnTo>
                  <a:pt x="42" y="19"/>
                </a:lnTo>
                <a:lnTo>
                  <a:pt x="67" y="12"/>
                </a:lnTo>
                <a:lnTo>
                  <a:pt x="83" y="19"/>
                </a:lnTo>
                <a:lnTo>
                  <a:pt x="70" y="19"/>
                </a:lnTo>
                <a:lnTo>
                  <a:pt x="97" y="24"/>
                </a:lnTo>
                <a:lnTo>
                  <a:pt x="67" y="26"/>
                </a:lnTo>
                <a:lnTo>
                  <a:pt x="83" y="31"/>
                </a:lnTo>
                <a:lnTo>
                  <a:pt x="71" y="37"/>
                </a:lnTo>
                <a:lnTo>
                  <a:pt x="86" y="32"/>
                </a:lnTo>
                <a:lnTo>
                  <a:pt x="100" y="46"/>
                </a:lnTo>
                <a:lnTo>
                  <a:pt x="103" y="39"/>
                </a:lnTo>
                <a:lnTo>
                  <a:pt x="143" y="46"/>
                </a:lnTo>
                <a:lnTo>
                  <a:pt x="185" y="33"/>
                </a:lnTo>
                <a:lnTo>
                  <a:pt x="218" y="48"/>
                </a:lnTo>
                <a:lnTo>
                  <a:pt x="208" y="55"/>
                </a:lnTo>
                <a:lnTo>
                  <a:pt x="212" y="66"/>
                </a:lnTo>
                <a:lnTo>
                  <a:pt x="192" y="69"/>
                </a:lnTo>
                <a:lnTo>
                  <a:pt x="169" y="58"/>
                </a:lnTo>
                <a:lnTo>
                  <a:pt x="169" y="66"/>
                </a:lnTo>
                <a:lnTo>
                  <a:pt x="157" y="68"/>
                </a:lnTo>
                <a:lnTo>
                  <a:pt x="108" y="69"/>
                </a:lnTo>
                <a:lnTo>
                  <a:pt x="103" y="60"/>
                </a:lnTo>
                <a:lnTo>
                  <a:pt x="91" y="68"/>
                </a:lnTo>
                <a:lnTo>
                  <a:pt x="76" y="60"/>
                </a:lnTo>
                <a:lnTo>
                  <a:pt x="66" y="65"/>
                </a:lnTo>
                <a:lnTo>
                  <a:pt x="47" y="20"/>
                </a:lnTo>
                <a:lnTo>
                  <a:pt x="25" y="25"/>
                </a:lnTo>
                <a:lnTo>
                  <a:pt x="0" y="11"/>
                </a:lnTo>
                <a:close/>
              </a:path>
            </a:pathLst>
          </a:custGeom>
          <a:solidFill>
            <a:srgbClr val="FFFFCC"/>
          </a:solidFill>
          <a:ln w="9525">
            <a:noFill/>
            <a:round/>
            <a:headEnd/>
            <a:tailEnd/>
          </a:ln>
        </p:spPr>
        <p:txBody>
          <a:bodyPr/>
          <a:lstStyle/>
          <a:p>
            <a:endParaRPr lang="en-US"/>
          </a:p>
        </p:txBody>
      </p:sp>
      <p:sp>
        <p:nvSpPr>
          <p:cNvPr id="22572" name="Freeform 45"/>
          <p:cNvSpPr>
            <a:spLocks noChangeAspect="1"/>
          </p:cNvSpPr>
          <p:nvPr/>
        </p:nvSpPr>
        <p:spPr bwMode="auto">
          <a:xfrm>
            <a:off x="1931988" y="1791746"/>
            <a:ext cx="419100" cy="131762"/>
          </a:xfrm>
          <a:custGeom>
            <a:avLst/>
            <a:gdLst>
              <a:gd name="T0" fmla="*/ 0 w 218"/>
              <a:gd name="T1" fmla="*/ 11 h 69"/>
              <a:gd name="T2" fmla="*/ 14 w 218"/>
              <a:gd name="T3" fmla="*/ 0 h 69"/>
              <a:gd name="T4" fmla="*/ 33 w 218"/>
              <a:gd name="T5" fmla="*/ 6 h 69"/>
              <a:gd name="T6" fmla="*/ 46 w 218"/>
              <a:gd name="T7" fmla="*/ 11 h 69"/>
              <a:gd name="T8" fmla="*/ 42 w 218"/>
              <a:gd name="T9" fmla="*/ 19 h 69"/>
              <a:gd name="T10" fmla="*/ 67 w 218"/>
              <a:gd name="T11" fmla="*/ 12 h 69"/>
              <a:gd name="T12" fmla="*/ 83 w 218"/>
              <a:gd name="T13" fmla="*/ 19 h 69"/>
              <a:gd name="T14" fmla="*/ 70 w 218"/>
              <a:gd name="T15" fmla="*/ 19 h 69"/>
              <a:gd name="T16" fmla="*/ 97 w 218"/>
              <a:gd name="T17" fmla="*/ 24 h 69"/>
              <a:gd name="T18" fmla="*/ 67 w 218"/>
              <a:gd name="T19" fmla="*/ 26 h 69"/>
              <a:gd name="T20" fmla="*/ 83 w 218"/>
              <a:gd name="T21" fmla="*/ 31 h 69"/>
              <a:gd name="T22" fmla="*/ 71 w 218"/>
              <a:gd name="T23" fmla="*/ 37 h 69"/>
              <a:gd name="T24" fmla="*/ 86 w 218"/>
              <a:gd name="T25" fmla="*/ 32 h 69"/>
              <a:gd name="T26" fmla="*/ 100 w 218"/>
              <a:gd name="T27" fmla="*/ 46 h 69"/>
              <a:gd name="T28" fmla="*/ 103 w 218"/>
              <a:gd name="T29" fmla="*/ 39 h 69"/>
              <a:gd name="T30" fmla="*/ 143 w 218"/>
              <a:gd name="T31" fmla="*/ 46 h 69"/>
              <a:gd name="T32" fmla="*/ 185 w 218"/>
              <a:gd name="T33" fmla="*/ 33 h 69"/>
              <a:gd name="T34" fmla="*/ 218 w 218"/>
              <a:gd name="T35" fmla="*/ 48 h 69"/>
              <a:gd name="T36" fmla="*/ 208 w 218"/>
              <a:gd name="T37" fmla="*/ 55 h 69"/>
              <a:gd name="T38" fmla="*/ 212 w 218"/>
              <a:gd name="T39" fmla="*/ 66 h 69"/>
              <a:gd name="T40" fmla="*/ 192 w 218"/>
              <a:gd name="T41" fmla="*/ 69 h 69"/>
              <a:gd name="T42" fmla="*/ 169 w 218"/>
              <a:gd name="T43" fmla="*/ 58 h 69"/>
              <a:gd name="T44" fmla="*/ 169 w 218"/>
              <a:gd name="T45" fmla="*/ 66 h 69"/>
              <a:gd name="T46" fmla="*/ 157 w 218"/>
              <a:gd name="T47" fmla="*/ 68 h 69"/>
              <a:gd name="T48" fmla="*/ 108 w 218"/>
              <a:gd name="T49" fmla="*/ 69 h 69"/>
              <a:gd name="T50" fmla="*/ 103 w 218"/>
              <a:gd name="T51" fmla="*/ 60 h 69"/>
              <a:gd name="T52" fmla="*/ 91 w 218"/>
              <a:gd name="T53" fmla="*/ 68 h 69"/>
              <a:gd name="T54" fmla="*/ 76 w 218"/>
              <a:gd name="T55" fmla="*/ 60 h 69"/>
              <a:gd name="T56" fmla="*/ 66 w 218"/>
              <a:gd name="T57" fmla="*/ 65 h 69"/>
              <a:gd name="T58" fmla="*/ 47 w 218"/>
              <a:gd name="T59" fmla="*/ 20 h 69"/>
              <a:gd name="T60" fmla="*/ 25 w 218"/>
              <a:gd name="T61" fmla="*/ 25 h 69"/>
              <a:gd name="T62" fmla="*/ 0 w 218"/>
              <a:gd name="T63" fmla="*/ 1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
              <a:gd name="T97" fmla="*/ 0 h 69"/>
              <a:gd name="T98" fmla="*/ 218 w 218"/>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 h="69">
                <a:moveTo>
                  <a:pt x="0" y="11"/>
                </a:moveTo>
                <a:lnTo>
                  <a:pt x="14" y="0"/>
                </a:lnTo>
                <a:lnTo>
                  <a:pt x="33" y="6"/>
                </a:lnTo>
                <a:lnTo>
                  <a:pt x="46" y="11"/>
                </a:lnTo>
                <a:lnTo>
                  <a:pt x="42" y="19"/>
                </a:lnTo>
                <a:lnTo>
                  <a:pt x="67" y="12"/>
                </a:lnTo>
                <a:lnTo>
                  <a:pt x="83" y="19"/>
                </a:lnTo>
                <a:lnTo>
                  <a:pt x="70" y="19"/>
                </a:lnTo>
                <a:lnTo>
                  <a:pt x="97" y="24"/>
                </a:lnTo>
                <a:lnTo>
                  <a:pt x="67" y="26"/>
                </a:lnTo>
                <a:lnTo>
                  <a:pt x="83" y="31"/>
                </a:lnTo>
                <a:lnTo>
                  <a:pt x="71" y="37"/>
                </a:lnTo>
                <a:lnTo>
                  <a:pt x="86" y="32"/>
                </a:lnTo>
                <a:lnTo>
                  <a:pt x="100" y="46"/>
                </a:lnTo>
                <a:lnTo>
                  <a:pt x="103" y="39"/>
                </a:lnTo>
                <a:lnTo>
                  <a:pt x="143" y="46"/>
                </a:lnTo>
                <a:lnTo>
                  <a:pt x="185" y="33"/>
                </a:lnTo>
                <a:lnTo>
                  <a:pt x="218" y="48"/>
                </a:lnTo>
                <a:lnTo>
                  <a:pt x="208" y="55"/>
                </a:lnTo>
                <a:lnTo>
                  <a:pt x="212" y="66"/>
                </a:lnTo>
                <a:lnTo>
                  <a:pt x="192" y="69"/>
                </a:lnTo>
                <a:lnTo>
                  <a:pt x="169" y="58"/>
                </a:lnTo>
                <a:lnTo>
                  <a:pt x="169" y="66"/>
                </a:lnTo>
                <a:lnTo>
                  <a:pt x="157" y="68"/>
                </a:lnTo>
                <a:lnTo>
                  <a:pt x="108" y="69"/>
                </a:lnTo>
                <a:lnTo>
                  <a:pt x="103" y="60"/>
                </a:lnTo>
                <a:lnTo>
                  <a:pt x="91" y="68"/>
                </a:lnTo>
                <a:lnTo>
                  <a:pt x="76" y="60"/>
                </a:lnTo>
                <a:lnTo>
                  <a:pt x="66" y="65"/>
                </a:lnTo>
                <a:lnTo>
                  <a:pt x="47" y="20"/>
                </a:lnTo>
                <a:lnTo>
                  <a:pt x="25" y="25"/>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2573" name="Freeform 46"/>
          <p:cNvSpPr>
            <a:spLocks noChangeAspect="1"/>
          </p:cNvSpPr>
          <p:nvPr/>
        </p:nvSpPr>
        <p:spPr bwMode="auto">
          <a:xfrm>
            <a:off x="1949450" y="1561558"/>
            <a:ext cx="273050" cy="177800"/>
          </a:xfrm>
          <a:custGeom>
            <a:avLst/>
            <a:gdLst>
              <a:gd name="T0" fmla="*/ 0 w 142"/>
              <a:gd name="T1" fmla="*/ 29 h 93"/>
              <a:gd name="T2" fmla="*/ 34 w 142"/>
              <a:gd name="T3" fmla="*/ 24 h 93"/>
              <a:gd name="T4" fmla="*/ 16 w 142"/>
              <a:gd name="T5" fmla="*/ 11 h 93"/>
              <a:gd name="T6" fmla="*/ 47 w 142"/>
              <a:gd name="T7" fmla="*/ 5 h 93"/>
              <a:gd name="T8" fmla="*/ 23 w 142"/>
              <a:gd name="T9" fmla="*/ 0 h 93"/>
              <a:gd name="T10" fmla="*/ 61 w 142"/>
              <a:gd name="T11" fmla="*/ 7 h 93"/>
              <a:gd name="T12" fmla="*/ 72 w 142"/>
              <a:gd name="T13" fmla="*/ 24 h 93"/>
              <a:gd name="T14" fmla="*/ 91 w 142"/>
              <a:gd name="T15" fmla="*/ 25 h 93"/>
              <a:gd name="T16" fmla="*/ 99 w 142"/>
              <a:gd name="T17" fmla="*/ 37 h 93"/>
              <a:gd name="T18" fmla="*/ 100 w 142"/>
              <a:gd name="T19" fmla="*/ 29 h 93"/>
              <a:gd name="T20" fmla="*/ 110 w 142"/>
              <a:gd name="T21" fmla="*/ 29 h 93"/>
              <a:gd name="T22" fmla="*/ 106 w 142"/>
              <a:gd name="T23" fmla="*/ 37 h 93"/>
              <a:gd name="T24" fmla="*/ 117 w 142"/>
              <a:gd name="T25" fmla="*/ 43 h 93"/>
              <a:gd name="T26" fmla="*/ 110 w 142"/>
              <a:gd name="T27" fmla="*/ 51 h 93"/>
              <a:gd name="T28" fmla="*/ 132 w 142"/>
              <a:gd name="T29" fmla="*/ 50 h 93"/>
              <a:gd name="T30" fmla="*/ 142 w 142"/>
              <a:gd name="T31" fmla="*/ 62 h 93"/>
              <a:gd name="T32" fmla="*/ 115 w 142"/>
              <a:gd name="T33" fmla="*/ 67 h 93"/>
              <a:gd name="T34" fmla="*/ 108 w 142"/>
              <a:gd name="T35" fmla="*/ 78 h 93"/>
              <a:gd name="T36" fmla="*/ 103 w 142"/>
              <a:gd name="T37" fmla="*/ 66 h 93"/>
              <a:gd name="T38" fmla="*/ 95 w 142"/>
              <a:gd name="T39" fmla="*/ 92 h 93"/>
              <a:gd name="T40" fmla="*/ 78 w 142"/>
              <a:gd name="T41" fmla="*/ 79 h 93"/>
              <a:gd name="T42" fmla="*/ 87 w 142"/>
              <a:gd name="T43" fmla="*/ 93 h 93"/>
              <a:gd name="T44" fmla="*/ 54 w 142"/>
              <a:gd name="T45" fmla="*/ 91 h 93"/>
              <a:gd name="T46" fmla="*/ 44 w 142"/>
              <a:gd name="T47" fmla="*/ 84 h 93"/>
              <a:gd name="T48" fmla="*/ 59 w 142"/>
              <a:gd name="T49" fmla="*/ 82 h 93"/>
              <a:gd name="T50" fmla="*/ 42 w 142"/>
              <a:gd name="T51" fmla="*/ 80 h 93"/>
              <a:gd name="T52" fmla="*/ 38 w 142"/>
              <a:gd name="T53" fmla="*/ 75 h 93"/>
              <a:gd name="T54" fmla="*/ 47 w 142"/>
              <a:gd name="T55" fmla="*/ 75 h 93"/>
              <a:gd name="T56" fmla="*/ 33 w 142"/>
              <a:gd name="T57" fmla="*/ 69 h 93"/>
              <a:gd name="T58" fmla="*/ 77 w 142"/>
              <a:gd name="T59" fmla="*/ 61 h 93"/>
              <a:gd name="T60" fmla="*/ 23 w 142"/>
              <a:gd name="T61" fmla="*/ 62 h 93"/>
              <a:gd name="T62" fmla="*/ 13 w 142"/>
              <a:gd name="T63" fmla="*/ 53 h 93"/>
              <a:gd name="T64" fmla="*/ 33 w 142"/>
              <a:gd name="T65" fmla="*/ 49 h 93"/>
              <a:gd name="T66" fmla="*/ 2 w 142"/>
              <a:gd name="T67" fmla="*/ 43 h 93"/>
              <a:gd name="T68" fmla="*/ 9 w 142"/>
              <a:gd name="T69" fmla="*/ 42 h 93"/>
              <a:gd name="T70" fmla="*/ 1 w 142"/>
              <a:gd name="T71" fmla="*/ 36 h 93"/>
              <a:gd name="T72" fmla="*/ 34 w 142"/>
              <a:gd name="T73" fmla="*/ 36 h 93"/>
              <a:gd name="T74" fmla="*/ 0 w 142"/>
              <a:gd name="T75" fmla="*/ 2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93"/>
              <a:gd name="T116" fmla="*/ 142 w 142"/>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93">
                <a:moveTo>
                  <a:pt x="0" y="29"/>
                </a:moveTo>
                <a:lnTo>
                  <a:pt x="34" y="24"/>
                </a:lnTo>
                <a:lnTo>
                  <a:pt x="16" y="11"/>
                </a:lnTo>
                <a:lnTo>
                  <a:pt x="47" y="5"/>
                </a:lnTo>
                <a:lnTo>
                  <a:pt x="23" y="0"/>
                </a:lnTo>
                <a:lnTo>
                  <a:pt x="61" y="7"/>
                </a:lnTo>
                <a:lnTo>
                  <a:pt x="72" y="24"/>
                </a:lnTo>
                <a:lnTo>
                  <a:pt x="91" y="25"/>
                </a:lnTo>
                <a:lnTo>
                  <a:pt x="99" y="37"/>
                </a:lnTo>
                <a:lnTo>
                  <a:pt x="100" y="29"/>
                </a:lnTo>
                <a:lnTo>
                  <a:pt x="110" y="29"/>
                </a:lnTo>
                <a:lnTo>
                  <a:pt x="106" y="37"/>
                </a:lnTo>
                <a:lnTo>
                  <a:pt x="117" y="43"/>
                </a:lnTo>
                <a:lnTo>
                  <a:pt x="110" y="51"/>
                </a:lnTo>
                <a:lnTo>
                  <a:pt x="132" y="50"/>
                </a:lnTo>
                <a:lnTo>
                  <a:pt x="142" y="62"/>
                </a:lnTo>
                <a:lnTo>
                  <a:pt x="115" y="67"/>
                </a:lnTo>
                <a:lnTo>
                  <a:pt x="108" y="78"/>
                </a:lnTo>
                <a:lnTo>
                  <a:pt x="103" y="66"/>
                </a:lnTo>
                <a:lnTo>
                  <a:pt x="95" y="92"/>
                </a:lnTo>
                <a:lnTo>
                  <a:pt x="78" y="79"/>
                </a:lnTo>
                <a:lnTo>
                  <a:pt x="87" y="93"/>
                </a:lnTo>
                <a:lnTo>
                  <a:pt x="54" y="91"/>
                </a:lnTo>
                <a:lnTo>
                  <a:pt x="44" y="84"/>
                </a:lnTo>
                <a:lnTo>
                  <a:pt x="59" y="82"/>
                </a:lnTo>
                <a:lnTo>
                  <a:pt x="42" y="80"/>
                </a:lnTo>
                <a:lnTo>
                  <a:pt x="38" y="75"/>
                </a:lnTo>
                <a:lnTo>
                  <a:pt x="47" y="75"/>
                </a:lnTo>
                <a:lnTo>
                  <a:pt x="33" y="69"/>
                </a:lnTo>
                <a:lnTo>
                  <a:pt x="77" y="61"/>
                </a:lnTo>
                <a:lnTo>
                  <a:pt x="23" y="62"/>
                </a:lnTo>
                <a:lnTo>
                  <a:pt x="13" y="53"/>
                </a:lnTo>
                <a:lnTo>
                  <a:pt x="33" y="49"/>
                </a:lnTo>
                <a:lnTo>
                  <a:pt x="2" y="43"/>
                </a:lnTo>
                <a:lnTo>
                  <a:pt x="9" y="42"/>
                </a:lnTo>
                <a:lnTo>
                  <a:pt x="1" y="36"/>
                </a:lnTo>
                <a:lnTo>
                  <a:pt x="34" y="36"/>
                </a:lnTo>
                <a:lnTo>
                  <a:pt x="0" y="29"/>
                </a:lnTo>
                <a:close/>
              </a:path>
            </a:pathLst>
          </a:custGeom>
          <a:solidFill>
            <a:srgbClr val="FFFFCC"/>
          </a:solidFill>
          <a:ln w="9525">
            <a:noFill/>
            <a:round/>
            <a:headEnd/>
            <a:tailEnd/>
          </a:ln>
        </p:spPr>
        <p:txBody>
          <a:bodyPr/>
          <a:lstStyle/>
          <a:p>
            <a:endParaRPr lang="en-US"/>
          </a:p>
        </p:txBody>
      </p:sp>
      <p:sp>
        <p:nvSpPr>
          <p:cNvPr id="22574" name="Freeform 47"/>
          <p:cNvSpPr>
            <a:spLocks noChangeAspect="1"/>
          </p:cNvSpPr>
          <p:nvPr/>
        </p:nvSpPr>
        <p:spPr bwMode="auto">
          <a:xfrm>
            <a:off x="1949450" y="1561558"/>
            <a:ext cx="273050" cy="177800"/>
          </a:xfrm>
          <a:custGeom>
            <a:avLst/>
            <a:gdLst>
              <a:gd name="T0" fmla="*/ 0 w 142"/>
              <a:gd name="T1" fmla="*/ 29 h 93"/>
              <a:gd name="T2" fmla="*/ 34 w 142"/>
              <a:gd name="T3" fmla="*/ 24 h 93"/>
              <a:gd name="T4" fmla="*/ 16 w 142"/>
              <a:gd name="T5" fmla="*/ 11 h 93"/>
              <a:gd name="T6" fmla="*/ 47 w 142"/>
              <a:gd name="T7" fmla="*/ 5 h 93"/>
              <a:gd name="T8" fmla="*/ 23 w 142"/>
              <a:gd name="T9" fmla="*/ 0 h 93"/>
              <a:gd name="T10" fmla="*/ 61 w 142"/>
              <a:gd name="T11" fmla="*/ 7 h 93"/>
              <a:gd name="T12" fmla="*/ 72 w 142"/>
              <a:gd name="T13" fmla="*/ 24 h 93"/>
              <a:gd name="T14" fmla="*/ 91 w 142"/>
              <a:gd name="T15" fmla="*/ 25 h 93"/>
              <a:gd name="T16" fmla="*/ 99 w 142"/>
              <a:gd name="T17" fmla="*/ 37 h 93"/>
              <a:gd name="T18" fmla="*/ 100 w 142"/>
              <a:gd name="T19" fmla="*/ 29 h 93"/>
              <a:gd name="T20" fmla="*/ 110 w 142"/>
              <a:gd name="T21" fmla="*/ 29 h 93"/>
              <a:gd name="T22" fmla="*/ 106 w 142"/>
              <a:gd name="T23" fmla="*/ 37 h 93"/>
              <a:gd name="T24" fmla="*/ 117 w 142"/>
              <a:gd name="T25" fmla="*/ 43 h 93"/>
              <a:gd name="T26" fmla="*/ 110 w 142"/>
              <a:gd name="T27" fmla="*/ 51 h 93"/>
              <a:gd name="T28" fmla="*/ 132 w 142"/>
              <a:gd name="T29" fmla="*/ 50 h 93"/>
              <a:gd name="T30" fmla="*/ 142 w 142"/>
              <a:gd name="T31" fmla="*/ 62 h 93"/>
              <a:gd name="T32" fmla="*/ 115 w 142"/>
              <a:gd name="T33" fmla="*/ 67 h 93"/>
              <a:gd name="T34" fmla="*/ 108 w 142"/>
              <a:gd name="T35" fmla="*/ 78 h 93"/>
              <a:gd name="T36" fmla="*/ 103 w 142"/>
              <a:gd name="T37" fmla="*/ 66 h 93"/>
              <a:gd name="T38" fmla="*/ 95 w 142"/>
              <a:gd name="T39" fmla="*/ 92 h 93"/>
              <a:gd name="T40" fmla="*/ 78 w 142"/>
              <a:gd name="T41" fmla="*/ 79 h 93"/>
              <a:gd name="T42" fmla="*/ 87 w 142"/>
              <a:gd name="T43" fmla="*/ 93 h 93"/>
              <a:gd name="T44" fmla="*/ 54 w 142"/>
              <a:gd name="T45" fmla="*/ 91 h 93"/>
              <a:gd name="T46" fmla="*/ 44 w 142"/>
              <a:gd name="T47" fmla="*/ 84 h 93"/>
              <a:gd name="T48" fmla="*/ 59 w 142"/>
              <a:gd name="T49" fmla="*/ 82 h 93"/>
              <a:gd name="T50" fmla="*/ 42 w 142"/>
              <a:gd name="T51" fmla="*/ 80 h 93"/>
              <a:gd name="T52" fmla="*/ 38 w 142"/>
              <a:gd name="T53" fmla="*/ 75 h 93"/>
              <a:gd name="T54" fmla="*/ 47 w 142"/>
              <a:gd name="T55" fmla="*/ 75 h 93"/>
              <a:gd name="T56" fmla="*/ 33 w 142"/>
              <a:gd name="T57" fmla="*/ 69 h 93"/>
              <a:gd name="T58" fmla="*/ 77 w 142"/>
              <a:gd name="T59" fmla="*/ 61 h 93"/>
              <a:gd name="T60" fmla="*/ 23 w 142"/>
              <a:gd name="T61" fmla="*/ 62 h 93"/>
              <a:gd name="T62" fmla="*/ 13 w 142"/>
              <a:gd name="T63" fmla="*/ 53 h 93"/>
              <a:gd name="T64" fmla="*/ 33 w 142"/>
              <a:gd name="T65" fmla="*/ 49 h 93"/>
              <a:gd name="T66" fmla="*/ 2 w 142"/>
              <a:gd name="T67" fmla="*/ 43 h 93"/>
              <a:gd name="T68" fmla="*/ 9 w 142"/>
              <a:gd name="T69" fmla="*/ 42 h 93"/>
              <a:gd name="T70" fmla="*/ 1 w 142"/>
              <a:gd name="T71" fmla="*/ 36 h 93"/>
              <a:gd name="T72" fmla="*/ 34 w 142"/>
              <a:gd name="T73" fmla="*/ 36 h 93"/>
              <a:gd name="T74" fmla="*/ 0 w 142"/>
              <a:gd name="T75" fmla="*/ 2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93"/>
              <a:gd name="T116" fmla="*/ 142 w 142"/>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93">
                <a:moveTo>
                  <a:pt x="0" y="29"/>
                </a:moveTo>
                <a:lnTo>
                  <a:pt x="34" y="24"/>
                </a:lnTo>
                <a:lnTo>
                  <a:pt x="16" y="11"/>
                </a:lnTo>
                <a:lnTo>
                  <a:pt x="47" y="5"/>
                </a:lnTo>
                <a:lnTo>
                  <a:pt x="23" y="0"/>
                </a:lnTo>
                <a:lnTo>
                  <a:pt x="61" y="7"/>
                </a:lnTo>
                <a:lnTo>
                  <a:pt x="72" y="24"/>
                </a:lnTo>
                <a:lnTo>
                  <a:pt x="91" y="25"/>
                </a:lnTo>
                <a:lnTo>
                  <a:pt x="99" y="37"/>
                </a:lnTo>
                <a:lnTo>
                  <a:pt x="100" y="29"/>
                </a:lnTo>
                <a:lnTo>
                  <a:pt x="110" y="29"/>
                </a:lnTo>
                <a:lnTo>
                  <a:pt x="106" y="37"/>
                </a:lnTo>
                <a:lnTo>
                  <a:pt x="117" y="43"/>
                </a:lnTo>
                <a:lnTo>
                  <a:pt x="110" y="51"/>
                </a:lnTo>
                <a:lnTo>
                  <a:pt x="132" y="50"/>
                </a:lnTo>
                <a:lnTo>
                  <a:pt x="142" y="62"/>
                </a:lnTo>
                <a:lnTo>
                  <a:pt x="115" y="67"/>
                </a:lnTo>
                <a:lnTo>
                  <a:pt x="108" y="78"/>
                </a:lnTo>
                <a:lnTo>
                  <a:pt x="103" y="66"/>
                </a:lnTo>
                <a:lnTo>
                  <a:pt x="95" y="92"/>
                </a:lnTo>
                <a:lnTo>
                  <a:pt x="78" y="79"/>
                </a:lnTo>
                <a:lnTo>
                  <a:pt x="87" y="93"/>
                </a:lnTo>
                <a:lnTo>
                  <a:pt x="54" y="91"/>
                </a:lnTo>
                <a:lnTo>
                  <a:pt x="44" y="84"/>
                </a:lnTo>
                <a:lnTo>
                  <a:pt x="59" y="82"/>
                </a:lnTo>
                <a:lnTo>
                  <a:pt x="42" y="80"/>
                </a:lnTo>
                <a:lnTo>
                  <a:pt x="38" y="75"/>
                </a:lnTo>
                <a:lnTo>
                  <a:pt x="47" y="75"/>
                </a:lnTo>
                <a:lnTo>
                  <a:pt x="33" y="69"/>
                </a:lnTo>
                <a:lnTo>
                  <a:pt x="77" y="61"/>
                </a:lnTo>
                <a:lnTo>
                  <a:pt x="23" y="62"/>
                </a:lnTo>
                <a:lnTo>
                  <a:pt x="13" y="53"/>
                </a:lnTo>
                <a:lnTo>
                  <a:pt x="33" y="49"/>
                </a:lnTo>
                <a:lnTo>
                  <a:pt x="2" y="43"/>
                </a:lnTo>
                <a:lnTo>
                  <a:pt x="9" y="42"/>
                </a:lnTo>
                <a:lnTo>
                  <a:pt x="1" y="36"/>
                </a:lnTo>
                <a:lnTo>
                  <a:pt x="34" y="36"/>
                </a:lnTo>
                <a:lnTo>
                  <a:pt x="0" y="29"/>
                </a:lnTo>
                <a:close/>
              </a:path>
            </a:pathLst>
          </a:custGeom>
          <a:solidFill>
            <a:srgbClr val="FFFFCC"/>
          </a:solidFill>
          <a:ln w="1588" cap="rnd">
            <a:solidFill>
              <a:srgbClr val="808080"/>
            </a:solidFill>
            <a:round/>
            <a:headEnd/>
            <a:tailEnd/>
          </a:ln>
        </p:spPr>
        <p:txBody>
          <a:bodyPr/>
          <a:lstStyle/>
          <a:p>
            <a:endParaRPr lang="en-US"/>
          </a:p>
        </p:txBody>
      </p:sp>
      <p:sp>
        <p:nvSpPr>
          <p:cNvPr id="22575" name="Freeform 48"/>
          <p:cNvSpPr>
            <a:spLocks noChangeAspect="1"/>
          </p:cNvSpPr>
          <p:nvPr/>
        </p:nvSpPr>
        <p:spPr bwMode="auto">
          <a:xfrm>
            <a:off x="1949450" y="1869533"/>
            <a:ext cx="66675" cy="44450"/>
          </a:xfrm>
          <a:custGeom>
            <a:avLst/>
            <a:gdLst>
              <a:gd name="T0" fmla="*/ 0 w 35"/>
              <a:gd name="T1" fmla="*/ 16 h 23"/>
              <a:gd name="T2" fmla="*/ 6 w 35"/>
              <a:gd name="T3" fmla="*/ 0 h 23"/>
              <a:gd name="T4" fmla="*/ 29 w 35"/>
              <a:gd name="T5" fmla="*/ 5 h 23"/>
              <a:gd name="T6" fmla="*/ 35 w 35"/>
              <a:gd name="T7" fmla="*/ 23 h 23"/>
              <a:gd name="T8" fmla="*/ 0 w 35"/>
              <a:gd name="T9" fmla="*/ 16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6"/>
                </a:moveTo>
                <a:lnTo>
                  <a:pt x="6" y="0"/>
                </a:lnTo>
                <a:lnTo>
                  <a:pt x="29" y="5"/>
                </a:lnTo>
                <a:lnTo>
                  <a:pt x="35" y="23"/>
                </a:lnTo>
                <a:lnTo>
                  <a:pt x="0" y="16"/>
                </a:lnTo>
                <a:close/>
              </a:path>
            </a:pathLst>
          </a:custGeom>
          <a:solidFill>
            <a:srgbClr val="FFFFCC"/>
          </a:solidFill>
          <a:ln w="9525">
            <a:noFill/>
            <a:round/>
            <a:headEnd/>
            <a:tailEnd/>
          </a:ln>
        </p:spPr>
        <p:txBody>
          <a:bodyPr/>
          <a:lstStyle/>
          <a:p>
            <a:endParaRPr lang="en-US"/>
          </a:p>
        </p:txBody>
      </p:sp>
      <p:sp>
        <p:nvSpPr>
          <p:cNvPr id="22576" name="Freeform 49"/>
          <p:cNvSpPr>
            <a:spLocks noChangeAspect="1"/>
          </p:cNvSpPr>
          <p:nvPr/>
        </p:nvSpPr>
        <p:spPr bwMode="auto">
          <a:xfrm>
            <a:off x="1949450" y="1869533"/>
            <a:ext cx="66675" cy="44450"/>
          </a:xfrm>
          <a:custGeom>
            <a:avLst/>
            <a:gdLst>
              <a:gd name="T0" fmla="*/ 0 w 35"/>
              <a:gd name="T1" fmla="*/ 16 h 23"/>
              <a:gd name="T2" fmla="*/ 6 w 35"/>
              <a:gd name="T3" fmla="*/ 0 h 23"/>
              <a:gd name="T4" fmla="*/ 29 w 35"/>
              <a:gd name="T5" fmla="*/ 5 h 23"/>
              <a:gd name="T6" fmla="*/ 35 w 35"/>
              <a:gd name="T7" fmla="*/ 23 h 23"/>
              <a:gd name="T8" fmla="*/ 0 w 35"/>
              <a:gd name="T9" fmla="*/ 16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6"/>
                </a:moveTo>
                <a:lnTo>
                  <a:pt x="6" y="0"/>
                </a:lnTo>
                <a:lnTo>
                  <a:pt x="29" y="5"/>
                </a:lnTo>
                <a:lnTo>
                  <a:pt x="35" y="23"/>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2577" name="Freeform 50"/>
          <p:cNvSpPr>
            <a:spLocks noChangeAspect="1"/>
          </p:cNvSpPr>
          <p:nvPr/>
        </p:nvSpPr>
        <p:spPr bwMode="auto">
          <a:xfrm>
            <a:off x="1951038" y="1758408"/>
            <a:ext cx="73025" cy="15875"/>
          </a:xfrm>
          <a:custGeom>
            <a:avLst/>
            <a:gdLst>
              <a:gd name="T0" fmla="*/ 0 w 38"/>
              <a:gd name="T1" fmla="*/ 3 h 8"/>
              <a:gd name="T2" fmla="*/ 9 w 38"/>
              <a:gd name="T3" fmla="*/ 8 h 8"/>
              <a:gd name="T4" fmla="*/ 38 w 38"/>
              <a:gd name="T5" fmla="*/ 3 h 8"/>
              <a:gd name="T6" fmla="*/ 11 w 38"/>
              <a:gd name="T7" fmla="*/ 0 h 8"/>
              <a:gd name="T8" fmla="*/ 0 w 38"/>
              <a:gd name="T9" fmla="*/ 3 h 8"/>
              <a:gd name="T10" fmla="*/ 0 60000 65536"/>
              <a:gd name="T11" fmla="*/ 0 60000 65536"/>
              <a:gd name="T12" fmla="*/ 0 60000 65536"/>
              <a:gd name="T13" fmla="*/ 0 60000 65536"/>
              <a:gd name="T14" fmla="*/ 0 60000 65536"/>
              <a:gd name="T15" fmla="*/ 0 w 38"/>
              <a:gd name="T16" fmla="*/ 0 h 8"/>
              <a:gd name="T17" fmla="*/ 38 w 38"/>
              <a:gd name="T18" fmla="*/ 8 h 8"/>
            </a:gdLst>
            <a:ahLst/>
            <a:cxnLst>
              <a:cxn ang="T10">
                <a:pos x="T0" y="T1"/>
              </a:cxn>
              <a:cxn ang="T11">
                <a:pos x="T2" y="T3"/>
              </a:cxn>
              <a:cxn ang="T12">
                <a:pos x="T4" y="T5"/>
              </a:cxn>
              <a:cxn ang="T13">
                <a:pos x="T6" y="T7"/>
              </a:cxn>
              <a:cxn ang="T14">
                <a:pos x="T8" y="T9"/>
              </a:cxn>
            </a:cxnLst>
            <a:rect l="T15" t="T16" r="T17" b="T18"/>
            <a:pathLst>
              <a:path w="38" h="8">
                <a:moveTo>
                  <a:pt x="0" y="3"/>
                </a:moveTo>
                <a:lnTo>
                  <a:pt x="9" y="8"/>
                </a:lnTo>
                <a:lnTo>
                  <a:pt x="38" y="3"/>
                </a:lnTo>
                <a:lnTo>
                  <a:pt x="11" y="0"/>
                </a:lnTo>
                <a:lnTo>
                  <a:pt x="0" y="3"/>
                </a:lnTo>
                <a:close/>
              </a:path>
            </a:pathLst>
          </a:custGeom>
          <a:solidFill>
            <a:srgbClr val="FFFFCC"/>
          </a:solidFill>
          <a:ln w="9525">
            <a:noFill/>
            <a:round/>
            <a:headEnd/>
            <a:tailEnd/>
          </a:ln>
        </p:spPr>
        <p:txBody>
          <a:bodyPr/>
          <a:lstStyle/>
          <a:p>
            <a:endParaRPr lang="en-US"/>
          </a:p>
        </p:txBody>
      </p:sp>
      <p:sp>
        <p:nvSpPr>
          <p:cNvPr id="22578" name="Freeform 51"/>
          <p:cNvSpPr>
            <a:spLocks noChangeAspect="1"/>
          </p:cNvSpPr>
          <p:nvPr/>
        </p:nvSpPr>
        <p:spPr bwMode="auto">
          <a:xfrm>
            <a:off x="1951038" y="1758408"/>
            <a:ext cx="73025" cy="15875"/>
          </a:xfrm>
          <a:custGeom>
            <a:avLst/>
            <a:gdLst>
              <a:gd name="T0" fmla="*/ 0 w 38"/>
              <a:gd name="T1" fmla="*/ 3 h 8"/>
              <a:gd name="T2" fmla="*/ 9 w 38"/>
              <a:gd name="T3" fmla="*/ 8 h 8"/>
              <a:gd name="T4" fmla="*/ 38 w 38"/>
              <a:gd name="T5" fmla="*/ 3 h 8"/>
              <a:gd name="T6" fmla="*/ 11 w 38"/>
              <a:gd name="T7" fmla="*/ 0 h 8"/>
              <a:gd name="T8" fmla="*/ 0 w 38"/>
              <a:gd name="T9" fmla="*/ 3 h 8"/>
              <a:gd name="T10" fmla="*/ 0 60000 65536"/>
              <a:gd name="T11" fmla="*/ 0 60000 65536"/>
              <a:gd name="T12" fmla="*/ 0 60000 65536"/>
              <a:gd name="T13" fmla="*/ 0 60000 65536"/>
              <a:gd name="T14" fmla="*/ 0 60000 65536"/>
              <a:gd name="T15" fmla="*/ 0 w 38"/>
              <a:gd name="T16" fmla="*/ 0 h 8"/>
              <a:gd name="T17" fmla="*/ 38 w 38"/>
              <a:gd name="T18" fmla="*/ 8 h 8"/>
            </a:gdLst>
            <a:ahLst/>
            <a:cxnLst>
              <a:cxn ang="T10">
                <a:pos x="T0" y="T1"/>
              </a:cxn>
              <a:cxn ang="T11">
                <a:pos x="T2" y="T3"/>
              </a:cxn>
              <a:cxn ang="T12">
                <a:pos x="T4" y="T5"/>
              </a:cxn>
              <a:cxn ang="T13">
                <a:pos x="T6" y="T7"/>
              </a:cxn>
              <a:cxn ang="T14">
                <a:pos x="T8" y="T9"/>
              </a:cxn>
            </a:cxnLst>
            <a:rect l="T15" t="T16" r="T17" b="T18"/>
            <a:pathLst>
              <a:path w="38" h="8">
                <a:moveTo>
                  <a:pt x="0" y="3"/>
                </a:moveTo>
                <a:lnTo>
                  <a:pt x="9" y="8"/>
                </a:lnTo>
                <a:lnTo>
                  <a:pt x="38" y="3"/>
                </a:lnTo>
                <a:lnTo>
                  <a:pt x="11" y="0"/>
                </a:lnTo>
                <a:lnTo>
                  <a:pt x="0" y="3"/>
                </a:lnTo>
                <a:close/>
              </a:path>
            </a:pathLst>
          </a:custGeom>
          <a:solidFill>
            <a:srgbClr val="FFFFCC"/>
          </a:solidFill>
          <a:ln w="1588" cap="rnd">
            <a:solidFill>
              <a:srgbClr val="808080"/>
            </a:solidFill>
            <a:round/>
            <a:headEnd/>
            <a:tailEnd/>
          </a:ln>
        </p:spPr>
        <p:txBody>
          <a:bodyPr/>
          <a:lstStyle/>
          <a:p>
            <a:endParaRPr lang="en-US"/>
          </a:p>
        </p:txBody>
      </p:sp>
      <p:sp>
        <p:nvSpPr>
          <p:cNvPr id="22579" name="Freeform 52"/>
          <p:cNvSpPr>
            <a:spLocks noChangeAspect="1"/>
          </p:cNvSpPr>
          <p:nvPr/>
        </p:nvSpPr>
        <p:spPr bwMode="auto">
          <a:xfrm>
            <a:off x="1965325" y="1947321"/>
            <a:ext cx="128588" cy="95250"/>
          </a:xfrm>
          <a:custGeom>
            <a:avLst/>
            <a:gdLst>
              <a:gd name="T0" fmla="*/ 0 w 67"/>
              <a:gd name="T1" fmla="*/ 8 h 50"/>
              <a:gd name="T2" fmla="*/ 1 w 67"/>
              <a:gd name="T3" fmla="*/ 32 h 50"/>
              <a:gd name="T4" fmla="*/ 8 w 67"/>
              <a:gd name="T5" fmla="*/ 36 h 50"/>
              <a:gd name="T6" fmla="*/ 6 w 67"/>
              <a:gd name="T7" fmla="*/ 49 h 50"/>
              <a:gd name="T8" fmla="*/ 16 w 67"/>
              <a:gd name="T9" fmla="*/ 50 h 50"/>
              <a:gd name="T10" fmla="*/ 27 w 67"/>
              <a:gd name="T11" fmla="*/ 39 h 50"/>
              <a:gd name="T12" fmla="*/ 16 w 67"/>
              <a:gd name="T13" fmla="*/ 32 h 50"/>
              <a:gd name="T14" fmla="*/ 44 w 67"/>
              <a:gd name="T15" fmla="*/ 32 h 50"/>
              <a:gd name="T16" fmla="*/ 67 w 67"/>
              <a:gd name="T17" fmla="*/ 3 h 50"/>
              <a:gd name="T18" fmla="*/ 5 w 67"/>
              <a:gd name="T19" fmla="*/ 0 h 50"/>
              <a:gd name="T20" fmla="*/ 13 w 67"/>
              <a:gd name="T21" fmla="*/ 9 h 50"/>
              <a:gd name="T22" fmla="*/ 0 w 67"/>
              <a:gd name="T23" fmla="*/ 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50"/>
              <a:gd name="T38" fmla="*/ 67 w 67"/>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50">
                <a:moveTo>
                  <a:pt x="0" y="8"/>
                </a:moveTo>
                <a:lnTo>
                  <a:pt x="1" y="32"/>
                </a:lnTo>
                <a:lnTo>
                  <a:pt x="8" y="36"/>
                </a:lnTo>
                <a:lnTo>
                  <a:pt x="6" y="49"/>
                </a:lnTo>
                <a:lnTo>
                  <a:pt x="16" y="50"/>
                </a:lnTo>
                <a:lnTo>
                  <a:pt x="27" y="39"/>
                </a:lnTo>
                <a:lnTo>
                  <a:pt x="16" y="32"/>
                </a:lnTo>
                <a:lnTo>
                  <a:pt x="44" y="32"/>
                </a:lnTo>
                <a:lnTo>
                  <a:pt x="67" y="3"/>
                </a:lnTo>
                <a:lnTo>
                  <a:pt x="5" y="0"/>
                </a:lnTo>
                <a:lnTo>
                  <a:pt x="13" y="9"/>
                </a:lnTo>
                <a:lnTo>
                  <a:pt x="0" y="8"/>
                </a:lnTo>
                <a:close/>
              </a:path>
            </a:pathLst>
          </a:custGeom>
          <a:solidFill>
            <a:srgbClr val="FFFFCC"/>
          </a:solidFill>
          <a:ln w="9525">
            <a:noFill/>
            <a:round/>
            <a:headEnd/>
            <a:tailEnd/>
          </a:ln>
        </p:spPr>
        <p:txBody>
          <a:bodyPr/>
          <a:lstStyle/>
          <a:p>
            <a:endParaRPr lang="en-US"/>
          </a:p>
        </p:txBody>
      </p:sp>
      <p:sp>
        <p:nvSpPr>
          <p:cNvPr id="22580" name="Freeform 53"/>
          <p:cNvSpPr>
            <a:spLocks noChangeAspect="1"/>
          </p:cNvSpPr>
          <p:nvPr/>
        </p:nvSpPr>
        <p:spPr bwMode="auto">
          <a:xfrm>
            <a:off x="1965325" y="1947321"/>
            <a:ext cx="128588" cy="95250"/>
          </a:xfrm>
          <a:custGeom>
            <a:avLst/>
            <a:gdLst>
              <a:gd name="T0" fmla="*/ 0 w 67"/>
              <a:gd name="T1" fmla="*/ 8 h 50"/>
              <a:gd name="T2" fmla="*/ 1 w 67"/>
              <a:gd name="T3" fmla="*/ 32 h 50"/>
              <a:gd name="T4" fmla="*/ 8 w 67"/>
              <a:gd name="T5" fmla="*/ 36 h 50"/>
              <a:gd name="T6" fmla="*/ 6 w 67"/>
              <a:gd name="T7" fmla="*/ 49 h 50"/>
              <a:gd name="T8" fmla="*/ 16 w 67"/>
              <a:gd name="T9" fmla="*/ 50 h 50"/>
              <a:gd name="T10" fmla="*/ 27 w 67"/>
              <a:gd name="T11" fmla="*/ 39 h 50"/>
              <a:gd name="T12" fmla="*/ 16 w 67"/>
              <a:gd name="T13" fmla="*/ 32 h 50"/>
              <a:gd name="T14" fmla="*/ 44 w 67"/>
              <a:gd name="T15" fmla="*/ 32 h 50"/>
              <a:gd name="T16" fmla="*/ 67 w 67"/>
              <a:gd name="T17" fmla="*/ 3 h 50"/>
              <a:gd name="T18" fmla="*/ 5 w 67"/>
              <a:gd name="T19" fmla="*/ 0 h 50"/>
              <a:gd name="T20" fmla="*/ 13 w 67"/>
              <a:gd name="T21" fmla="*/ 9 h 50"/>
              <a:gd name="T22" fmla="*/ 0 w 67"/>
              <a:gd name="T23" fmla="*/ 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50"/>
              <a:gd name="T38" fmla="*/ 67 w 67"/>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50">
                <a:moveTo>
                  <a:pt x="0" y="8"/>
                </a:moveTo>
                <a:lnTo>
                  <a:pt x="1" y="32"/>
                </a:lnTo>
                <a:lnTo>
                  <a:pt x="8" y="36"/>
                </a:lnTo>
                <a:lnTo>
                  <a:pt x="6" y="49"/>
                </a:lnTo>
                <a:lnTo>
                  <a:pt x="16" y="50"/>
                </a:lnTo>
                <a:lnTo>
                  <a:pt x="27" y="39"/>
                </a:lnTo>
                <a:lnTo>
                  <a:pt x="16" y="32"/>
                </a:lnTo>
                <a:lnTo>
                  <a:pt x="44" y="32"/>
                </a:lnTo>
                <a:lnTo>
                  <a:pt x="67" y="3"/>
                </a:lnTo>
                <a:lnTo>
                  <a:pt x="5" y="0"/>
                </a:lnTo>
                <a:lnTo>
                  <a:pt x="13" y="9"/>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581" name="Freeform 54"/>
          <p:cNvSpPr>
            <a:spLocks noChangeAspect="1"/>
          </p:cNvSpPr>
          <p:nvPr/>
        </p:nvSpPr>
        <p:spPr bwMode="auto">
          <a:xfrm>
            <a:off x="2055813" y="1456783"/>
            <a:ext cx="742950" cy="384175"/>
          </a:xfrm>
          <a:custGeom>
            <a:avLst/>
            <a:gdLst>
              <a:gd name="T0" fmla="*/ 22 w 387"/>
              <a:gd name="T1" fmla="*/ 55 h 200"/>
              <a:gd name="T2" fmla="*/ 41 w 387"/>
              <a:gd name="T3" fmla="*/ 58 h 200"/>
              <a:gd name="T4" fmla="*/ 94 w 387"/>
              <a:gd name="T5" fmla="*/ 56 h 200"/>
              <a:gd name="T6" fmla="*/ 84 w 387"/>
              <a:gd name="T7" fmla="*/ 63 h 200"/>
              <a:gd name="T8" fmla="*/ 72 w 387"/>
              <a:gd name="T9" fmla="*/ 78 h 200"/>
              <a:gd name="T10" fmla="*/ 106 w 387"/>
              <a:gd name="T11" fmla="*/ 78 h 200"/>
              <a:gd name="T12" fmla="*/ 149 w 387"/>
              <a:gd name="T13" fmla="*/ 59 h 200"/>
              <a:gd name="T14" fmla="*/ 207 w 387"/>
              <a:gd name="T15" fmla="*/ 65 h 200"/>
              <a:gd name="T16" fmla="*/ 150 w 387"/>
              <a:gd name="T17" fmla="*/ 103 h 200"/>
              <a:gd name="T18" fmla="*/ 69 w 387"/>
              <a:gd name="T19" fmla="*/ 84 h 200"/>
              <a:gd name="T20" fmla="*/ 68 w 387"/>
              <a:gd name="T21" fmla="*/ 100 h 200"/>
              <a:gd name="T22" fmla="*/ 131 w 387"/>
              <a:gd name="T23" fmla="*/ 124 h 200"/>
              <a:gd name="T24" fmla="*/ 85 w 387"/>
              <a:gd name="T25" fmla="*/ 125 h 200"/>
              <a:gd name="T26" fmla="*/ 77 w 387"/>
              <a:gd name="T27" fmla="*/ 141 h 200"/>
              <a:gd name="T28" fmla="*/ 93 w 387"/>
              <a:gd name="T29" fmla="*/ 134 h 200"/>
              <a:gd name="T30" fmla="*/ 78 w 387"/>
              <a:gd name="T31" fmla="*/ 152 h 200"/>
              <a:gd name="T32" fmla="*/ 90 w 387"/>
              <a:gd name="T33" fmla="*/ 163 h 200"/>
              <a:gd name="T34" fmla="*/ 94 w 387"/>
              <a:gd name="T35" fmla="*/ 170 h 200"/>
              <a:gd name="T36" fmla="*/ 65 w 387"/>
              <a:gd name="T37" fmla="*/ 173 h 200"/>
              <a:gd name="T38" fmla="*/ 42 w 387"/>
              <a:gd name="T39" fmla="*/ 183 h 200"/>
              <a:gd name="T40" fmla="*/ 82 w 387"/>
              <a:gd name="T41" fmla="*/ 198 h 200"/>
              <a:gd name="T42" fmla="*/ 108 w 387"/>
              <a:gd name="T43" fmla="*/ 192 h 200"/>
              <a:gd name="T44" fmla="*/ 122 w 387"/>
              <a:gd name="T45" fmla="*/ 192 h 200"/>
              <a:gd name="T46" fmla="*/ 138 w 387"/>
              <a:gd name="T47" fmla="*/ 200 h 200"/>
              <a:gd name="T48" fmla="*/ 161 w 387"/>
              <a:gd name="T49" fmla="*/ 183 h 200"/>
              <a:gd name="T50" fmla="*/ 173 w 387"/>
              <a:gd name="T51" fmla="*/ 169 h 200"/>
              <a:gd name="T52" fmla="*/ 201 w 387"/>
              <a:gd name="T53" fmla="*/ 152 h 200"/>
              <a:gd name="T54" fmla="*/ 213 w 387"/>
              <a:gd name="T55" fmla="*/ 144 h 200"/>
              <a:gd name="T56" fmla="*/ 216 w 387"/>
              <a:gd name="T57" fmla="*/ 128 h 200"/>
              <a:gd name="T58" fmla="*/ 178 w 387"/>
              <a:gd name="T59" fmla="*/ 118 h 200"/>
              <a:gd name="T60" fmla="*/ 177 w 387"/>
              <a:gd name="T61" fmla="*/ 115 h 200"/>
              <a:gd name="T62" fmla="*/ 255 w 387"/>
              <a:gd name="T63" fmla="*/ 103 h 200"/>
              <a:gd name="T64" fmla="*/ 272 w 387"/>
              <a:gd name="T65" fmla="*/ 90 h 200"/>
              <a:gd name="T66" fmla="*/ 346 w 387"/>
              <a:gd name="T67" fmla="*/ 51 h 200"/>
              <a:gd name="T68" fmla="*/ 290 w 387"/>
              <a:gd name="T69" fmla="*/ 50 h 200"/>
              <a:gd name="T70" fmla="*/ 387 w 387"/>
              <a:gd name="T71" fmla="*/ 30 h 200"/>
              <a:gd name="T72" fmla="*/ 356 w 387"/>
              <a:gd name="T73" fmla="*/ 8 h 200"/>
              <a:gd name="T74" fmla="*/ 230 w 387"/>
              <a:gd name="T75" fmla="*/ 0 h 200"/>
              <a:gd name="T76" fmla="*/ 213 w 387"/>
              <a:gd name="T77" fmla="*/ 3 h 200"/>
              <a:gd name="T78" fmla="*/ 192 w 387"/>
              <a:gd name="T79" fmla="*/ 22 h 200"/>
              <a:gd name="T80" fmla="*/ 149 w 387"/>
              <a:gd name="T81" fmla="*/ 12 h 200"/>
              <a:gd name="T82" fmla="*/ 113 w 387"/>
              <a:gd name="T83" fmla="*/ 14 h 200"/>
              <a:gd name="T84" fmla="*/ 135 w 387"/>
              <a:gd name="T85" fmla="*/ 35 h 200"/>
              <a:gd name="T86" fmla="*/ 84 w 387"/>
              <a:gd name="T87" fmla="*/ 35 h 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200"/>
              <a:gd name="T134" fmla="*/ 387 w 387"/>
              <a:gd name="T135" fmla="*/ 200 h 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200">
                <a:moveTo>
                  <a:pt x="0" y="47"/>
                </a:moveTo>
                <a:lnTo>
                  <a:pt x="34" y="47"/>
                </a:lnTo>
                <a:lnTo>
                  <a:pt x="22" y="55"/>
                </a:lnTo>
                <a:lnTo>
                  <a:pt x="69" y="49"/>
                </a:lnTo>
                <a:lnTo>
                  <a:pt x="28" y="55"/>
                </a:lnTo>
                <a:lnTo>
                  <a:pt x="41" y="58"/>
                </a:lnTo>
                <a:lnTo>
                  <a:pt x="27" y="59"/>
                </a:lnTo>
                <a:lnTo>
                  <a:pt x="33" y="64"/>
                </a:lnTo>
                <a:lnTo>
                  <a:pt x="94" y="56"/>
                </a:lnTo>
                <a:lnTo>
                  <a:pt x="34" y="68"/>
                </a:lnTo>
                <a:lnTo>
                  <a:pt x="60" y="78"/>
                </a:lnTo>
                <a:lnTo>
                  <a:pt x="84" y="63"/>
                </a:lnTo>
                <a:lnTo>
                  <a:pt x="124" y="61"/>
                </a:lnTo>
                <a:lnTo>
                  <a:pt x="82" y="66"/>
                </a:lnTo>
                <a:lnTo>
                  <a:pt x="72" y="78"/>
                </a:lnTo>
                <a:lnTo>
                  <a:pt x="97" y="79"/>
                </a:lnTo>
                <a:lnTo>
                  <a:pt x="124" y="68"/>
                </a:lnTo>
                <a:lnTo>
                  <a:pt x="106" y="78"/>
                </a:lnTo>
                <a:lnTo>
                  <a:pt x="124" y="78"/>
                </a:lnTo>
                <a:lnTo>
                  <a:pt x="153" y="70"/>
                </a:lnTo>
                <a:lnTo>
                  <a:pt x="149" y="59"/>
                </a:lnTo>
                <a:lnTo>
                  <a:pt x="181" y="50"/>
                </a:lnTo>
                <a:lnTo>
                  <a:pt x="158" y="69"/>
                </a:lnTo>
                <a:lnTo>
                  <a:pt x="207" y="65"/>
                </a:lnTo>
                <a:lnTo>
                  <a:pt x="108" y="84"/>
                </a:lnTo>
                <a:lnTo>
                  <a:pt x="131" y="103"/>
                </a:lnTo>
                <a:lnTo>
                  <a:pt x="150" y="103"/>
                </a:lnTo>
                <a:lnTo>
                  <a:pt x="140" y="107"/>
                </a:lnTo>
                <a:lnTo>
                  <a:pt x="102" y="87"/>
                </a:lnTo>
                <a:lnTo>
                  <a:pt x="69" y="84"/>
                </a:lnTo>
                <a:lnTo>
                  <a:pt x="68" y="92"/>
                </a:lnTo>
                <a:lnTo>
                  <a:pt x="83" y="97"/>
                </a:lnTo>
                <a:lnTo>
                  <a:pt x="68" y="100"/>
                </a:lnTo>
                <a:lnTo>
                  <a:pt x="108" y="121"/>
                </a:lnTo>
                <a:lnTo>
                  <a:pt x="92" y="122"/>
                </a:lnTo>
                <a:lnTo>
                  <a:pt x="131" y="124"/>
                </a:lnTo>
                <a:lnTo>
                  <a:pt x="109" y="129"/>
                </a:lnTo>
                <a:lnTo>
                  <a:pt x="121" y="136"/>
                </a:lnTo>
                <a:lnTo>
                  <a:pt x="85" y="125"/>
                </a:lnTo>
                <a:lnTo>
                  <a:pt x="65" y="129"/>
                </a:lnTo>
                <a:lnTo>
                  <a:pt x="56" y="147"/>
                </a:lnTo>
                <a:lnTo>
                  <a:pt x="77" y="141"/>
                </a:lnTo>
                <a:lnTo>
                  <a:pt x="73" y="148"/>
                </a:lnTo>
                <a:lnTo>
                  <a:pt x="81" y="148"/>
                </a:lnTo>
                <a:lnTo>
                  <a:pt x="93" y="134"/>
                </a:lnTo>
                <a:lnTo>
                  <a:pt x="89" y="145"/>
                </a:lnTo>
                <a:lnTo>
                  <a:pt x="100" y="146"/>
                </a:lnTo>
                <a:lnTo>
                  <a:pt x="78" y="152"/>
                </a:lnTo>
                <a:lnTo>
                  <a:pt x="92" y="152"/>
                </a:lnTo>
                <a:lnTo>
                  <a:pt x="81" y="156"/>
                </a:lnTo>
                <a:lnTo>
                  <a:pt x="90" y="163"/>
                </a:lnTo>
                <a:lnTo>
                  <a:pt x="106" y="163"/>
                </a:lnTo>
                <a:lnTo>
                  <a:pt x="121" y="149"/>
                </a:lnTo>
                <a:lnTo>
                  <a:pt x="94" y="170"/>
                </a:lnTo>
                <a:lnTo>
                  <a:pt x="68" y="155"/>
                </a:lnTo>
                <a:lnTo>
                  <a:pt x="46" y="157"/>
                </a:lnTo>
                <a:lnTo>
                  <a:pt x="65" y="173"/>
                </a:lnTo>
                <a:lnTo>
                  <a:pt x="33" y="182"/>
                </a:lnTo>
                <a:lnTo>
                  <a:pt x="36" y="194"/>
                </a:lnTo>
                <a:lnTo>
                  <a:pt x="42" y="183"/>
                </a:lnTo>
                <a:lnTo>
                  <a:pt x="43" y="194"/>
                </a:lnTo>
                <a:lnTo>
                  <a:pt x="66" y="189"/>
                </a:lnTo>
                <a:lnTo>
                  <a:pt x="82" y="198"/>
                </a:lnTo>
                <a:lnTo>
                  <a:pt x="93" y="198"/>
                </a:lnTo>
                <a:lnTo>
                  <a:pt x="85" y="190"/>
                </a:lnTo>
                <a:lnTo>
                  <a:pt x="108" y="192"/>
                </a:lnTo>
                <a:lnTo>
                  <a:pt x="106" y="185"/>
                </a:lnTo>
                <a:lnTo>
                  <a:pt x="116" y="194"/>
                </a:lnTo>
                <a:lnTo>
                  <a:pt x="122" y="192"/>
                </a:lnTo>
                <a:lnTo>
                  <a:pt x="119" y="186"/>
                </a:lnTo>
                <a:lnTo>
                  <a:pt x="137" y="192"/>
                </a:lnTo>
                <a:lnTo>
                  <a:pt x="138" y="200"/>
                </a:lnTo>
                <a:lnTo>
                  <a:pt x="170" y="192"/>
                </a:lnTo>
                <a:lnTo>
                  <a:pt x="176" y="180"/>
                </a:lnTo>
                <a:lnTo>
                  <a:pt x="161" y="183"/>
                </a:lnTo>
                <a:lnTo>
                  <a:pt x="161" y="173"/>
                </a:lnTo>
                <a:lnTo>
                  <a:pt x="124" y="172"/>
                </a:lnTo>
                <a:lnTo>
                  <a:pt x="173" y="169"/>
                </a:lnTo>
                <a:lnTo>
                  <a:pt x="181" y="161"/>
                </a:lnTo>
                <a:lnTo>
                  <a:pt x="173" y="151"/>
                </a:lnTo>
                <a:lnTo>
                  <a:pt x="201" y="152"/>
                </a:lnTo>
                <a:lnTo>
                  <a:pt x="207" y="148"/>
                </a:lnTo>
                <a:lnTo>
                  <a:pt x="188" y="145"/>
                </a:lnTo>
                <a:lnTo>
                  <a:pt x="213" y="144"/>
                </a:lnTo>
                <a:lnTo>
                  <a:pt x="197" y="137"/>
                </a:lnTo>
                <a:lnTo>
                  <a:pt x="217" y="133"/>
                </a:lnTo>
                <a:lnTo>
                  <a:pt x="216" y="128"/>
                </a:lnTo>
                <a:lnTo>
                  <a:pt x="178" y="125"/>
                </a:lnTo>
                <a:lnTo>
                  <a:pt x="200" y="120"/>
                </a:lnTo>
                <a:lnTo>
                  <a:pt x="178" y="118"/>
                </a:lnTo>
                <a:lnTo>
                  <a:pt x="217" y="122"/>
                </a:lnTo>
                <a:lnTo>
                  <a:pt x="218" y="117"/>
                </a:lnTo>
                <a:lnTo>
                  <a:pt x="177" y="115"/>
                </a:lnTo>
                <a:lnTo>
                  <a:pt x="231" y="107"/>
                </a:lnTo>
                <a:lnTo>
                  <a:pt x="216" y="101"/>
                </a:lnTo>
                <a:lnTo>
                  <a:pt x="255" y="103"/>
                </a:lnTo>
                <a:lnTo>
                  <a:pt x="267" y="92"/>
                </a:lnTo>
                <a:lnTo>
                  <a:pt x="247" y="91"/>
                </a:lnTo>
                <a:lnTo>
                  <a:pt x="272" y="90"/>
                </a:lnTo>
                <a:lnTo>
                  <a:pt x="269" y="82"/>
                </a:lnTo>
                <a:lnTo>
                  <a:pt x="281" y="84"/>
                </a:lnTo>
                <a:lnTo>
                  <a:pt x="346" y="51"/>
                </a:lnTo>
                <a:lnTo>
                  <a:pt x="274" y="63"/>
                </a:lnTo>
                <a:lnTo>
                  <a:pt x="314" y="49"/>
                </a:lnTo>
                <a:lnTo>
                  <a:pt x="290" y="50"/>
                </a:lnTo>
                <a:lnTo>
                  <a:pt x="284" y="44"/>
                </a:lnTo>
                <a:lnTo>
                  <a:pt x="329" y="47"/>
                </a:lnTo>
                <a:lnTo>
                  <a:pt x="387" y="30"/>
                </a:lnTo>
                <a:lnTo>
                  <a:pt x="386" y="22"/>
                </a:lnTo>
                <a:lnTo>
                  <a:pt x="362" y="22"/>
                </a:lnTo>
                <a:lnTo>
                  <a:pt x="356" y="8"/>
                </a:lnTo>
                <a:lnTo>
                  <a:pt x="290" y="14"/>
                </a:lnTo>
                <a:lnTo>
                  <a:pt x="318" y="5"/>
                </a:lnTo>
                <a:lnTo>
                  <a:pt x="230" y="0"/>
                </a:lnTo>
                <a:lnTo>
                  <a:pt x="223" y="6"/>
                </a:lnTo>
                <a:lnTo>
                  <a:pt x="229" y="10"/>
                </a:lnTo>
                <a:lnTo>
                  <a:pt x="213" y="3"/>
                </a:lnTo>
                <a:lnTo>
                  <a:pt x="174" y="4"/>
                </a:lnTo>
                <a:lnTo>
                  <a:pt x="202" y="17"/>
                </a:lnTo>
                <a:lnTo>
                  <a:pt x="192" y="22"/>
                </a:lnTo>
                <a:lnTo>
                  <a:pt x="178" y="7"/>
                </a:lnTo>
                <a:lnTo>
                  <a:pt x="142" y="6"/>
                </a:lnTo>
                <a:lnTo>
                  <a:pt x="149" y="12"/>
                </a:lnTo>
                <a:lnTo>
                  <a:pt x="121" y="10"/>
                </a:lnTo>
                <a:lnTo>
                  <a:pt x="135" y="20"/>
                </a:lnTo>
                <a:lnTo>
                  <a:pt x="113" y="14"/>
                </a:lnTo>
                <a:lnTo>
                  <a:pt x="120" y="20"/>
                </a:lnTo>
                <a:lnTo>
                  <a:pt x="107" y="22"/>
                </a:lnTo>
                <a:lnTo>
                  <a:pt x="135" y="35"/>
                </a:lnTo>
                <a:lnTo>
                  <a:pt x="75" y="20"/>
                </a:lnTo>
                <a:lnTo>
                  <a:pt x="59" y="31"/>
                </a:lnTo>
                <a:lnTo>
                  <a:pt x="84" y="35"/>
                </a:lnTo>
                <a:lnTo>
                  <a:pt x="43" y="32"/>
                </a:lnTo>
                <a:lnTo>
                  <a:pt x="0" y="47"/>
                </a:lnTo>
                <a:close/>
              </a:path>
            </a:pathLst>
          </a:custGeom>
          <a:solidFill>
            <a:srgbClr val="FFFFCC"/>
          </a:solidFill>
          <a:ln w="9525">
            <a:noFill/>
            <a:round/>
            <a:headEnd/>
            <a:tailEnd/>
          </a:ln>
        </p:spPr>
        <p:txBody>
          <a:bodyPr/>
          <a:lstStyle/>
          <a:p>
            <a:endParaRPr lang="en-US"/>
          </a:p>
        </p:txBody>
      </p:sp>
      <p:sp>
        <p:nvSpPr>
          <p:cNvPr id="22582" name="Freeform 55"/>
          <p:cNvSpPr>
            <a:spLocks noChangeAspect="1"/>
          </p:cNvSpPr>
          <p:nvPr/>
        </p:nvSpPr>
        <p:spPr bwMode="auto">
          <a:xfrm>
            <a:off x="2055813" y="1456783"/>
            <a:ext cx="742950" cy="384175"/>
          </a:xfrm>
          <a:custGeom>
            <a:avLst/>
            <a:gdLst>
              <a:gd name="T0" fmla="*/ 22 w 387"/>
              <a:gd name="T1" fmla="*/ 55 h 200"/>
              <a:gd name="T2" fmla="*/ 41 w 387"/>
              <a:gd name="T3" fmla="*/ 58 h 200"/>
              <a:gd name="T4" fmla="*/ 94 w 387"/>
              <a:gd name="T5" fmla="*/ 56 h 200"/>
              <a:gd name="T6" fmla="*/ 84 w 387"/>
              <a:gd name="T7" fmla="*/ 63 h 200"/>
              <a:gd name="T8" fmla="*/ 72 w 387"/>
              <a:gd name="T9" fmla="*/ 78 h 200"/>
              <a:gd name="T10" fmla="*/ 106 w 387"/>
              <a:gd name="T11" fmla="*/ 78 h 200"/>
              <a:gd name="T12" fmla="*/ 149 w 387"/>
              <a:gd name="T13" fmla="*/ 59 h 200"/>
              <a:gd name="T14" fmla="*/ 207 w 387"/>
              <a:gd name="T15" fmla="*/ 65 h 200"/>
              <a:gd name="T16" fmla="*/ 150 w 387"/>
              <a:gd name="T17" fmla="*/ 103 h 200"/>
              <a:gd name="T18" fmla="*/ 69 w 387"/>
              <a:gd name="T19" fmla="*/ 84 h 200"/>
              <a:gd name="T20" fmla="*/ 68 w 387"/>
              <a:gd name="T21" fmla="*/ 100 h 200"/>
              <a:gd name="T22" fmla="*/ 131 w 387"/>
              <a:gd name="T23" fmla="*/ 124 h 200"/>
              <a:gd name="T24" fmla="*/ 85 w 387"/>
              <a:gd name="T25" fmla="*/ 125 h 200"/>
              <a:gd name="T26" fmla="*/ 77 w 387"/>
              <a:gd name="T27" fmla="*/ 141 h 200"/>
              <a:gd name="T28" fmla="*/ 93 w 387"/>
              <a:gd name="T29" fmla="*/ 134 h 200"/>
              <a:gd name="T30" fmla="*/ 78 w 387"/>
              <a:gd name="T31" fmla="*/ 152 h 200"/>
              <a:gd name="T32" fmla="*/ 90 w 387"/>
              <a:gd name="T33" fmla="*/ 163 h 200"/>
              <a:gd name="T34" fmla="*/ 94 w 387"/>
              <a:gd name="T35" fmla="*/ 170 h 200"/>
              <a:gd name="T36" fmla="*/ 65 w 387"/>
              <a:gd name="T37" fmla="*/ 173 h 200"/>
              <a:gd name="T38" fmla="*/ 42 w 387"/>
              <a:gd name="T39" fmla="*/ 183 h 200"/>
              <a:gd name="T40" fmla="*/ 82 w 387"/>
              <a:gd name="T41" fmla="*/ 198 h 200"/>
              <a:gd name="T42" fmla="*/ 108 w 387"/>
              <a:gd name="T43" fmla="*/ 192 h 200"/>
              <a:gd name="T44" fmla="*/ 122 w 387"/>
              <a:gd name="T45" fmla="*/ 192 h 200"/>
              <a:gd name="T46" fmla="*/ 138 w 387"/>
              <a:gd name="T47" fmla="*/ 200 h 200"/>
              <a:gd name="T48" fmla="*/ 161 w 387"/>
              <a:gd name="T49" fmla="*/ 183 h 200"/>
              <a:gd name="T50" fmla="*/ 173 w 387"/>
              <a:gd name="T51" fmla="*/ 169 h 200"/>
              <a:gd name="T52" fmla="*/ 201 w 387"/>
              <a:gd name="T53" fmla="*/ 152 h 200"/>
              <a:gd name="T54" fmla="*/ 213 w 387"/>
              <a:gd name="T55" fmla="*/ 144 h 200"/>
              <a:gd name="T56" fmla="*/ 216 w 387"/>
              <a:gd name="T57" fmla="*/ 128 h 200"/>
              <a:gd name="T58" fmla="*/ 178 w 387"/>
              <a:gd name="T59" fmla="*/ 118 h 200"/>
              <a:gd name="T60" fmla="*/ 177 w 387"/>
              <a:gd name="T61" fmla="*/ 115 h 200"/>
              <a:gd name="T62" fmla="*/ 255 w 387"/>
              <a:gd name="T63" fmla="*/ 103 h 200"/>
              <a:gd name="T64" fmla="*/ 272 w 387"/>
              <a:gd name="T65" fmla="*/ 90 h 200"/>
              <a:gd name="T66" fmla="*/ 346 w 387"/>
              <a:gd name="T67" fmla="*/ 51 h 200"/>
              <a:gd name="T68" fmla="*/ 290 w 387"/>
              <a:gd name="T69" fmla="*/ 50 h 200"/>
              <a:gd name="T70" fmla="*/ 387 w 387"/>
              <a:gd name="T71" fmla="*/ 30 h 200"/>
              <a:gd name="T72" fmla="*/ 356 w 387"/>
              <a:gd name="T73" fmla="*/ 8 h 200"/>
              <a:gd name="T74" fmla="*/ 230 w 387"/>
              <a:gd name="T75" fmla="*/ 0 h 200"/>
              <a:gd name="T76" fmla="*/ 213 w 387"/>
              <a:gd name="T77" fmla="*/ 3 h 200"/>
              <a:gd name="T78" fmla="*/ 192 w 387"/>
              <a:gd name="T79" fmla="*/ 22 h 200"/>
              <a:gd name="T80" fmla="*/ 149 w 387"/>
              <a:gd name="T81" fmla="*/ 12 h 200"/>
              <a:gd name="T82" fmla="*/ 113 w 387"/>
              <a:gd name="T83" fmla="*/ 14 h 200"/>
              <a:gd name="T84" fmla="*/ 135 w 387"/>
              <a:gd name="T85" fmla="*/ 35 h 200"/>
              <a:gd name="T86" fmla="*/ 84 w 387"/>
              <a:gd name="T87" fmla="*/ 35 h 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200"/>
              <a:gd name="T134" fmla="*/ 387 w 387"/>
              <a:gd name="T135" fmla="*/ 200 h 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200">
                <a:moveTo>
                  <a:pt x="0" y="47"/>
                </a:moveTo>
                <a:lnTo>
                  <a:pt x="34" y="47"/>
                </a:lnTo>
                <a:lnTo>
                  <a:pt x="22" y="55"/>
                </a:lnTo>
                <a:lnTo>
                  <a:pt x="69" y="49"/>
                </a:lnTo>
                <a:lnTo>
                  <a:pt x="28" y="55"/>
                </a:lnTo>
                <a:lnTo>
                  <a:pt x="41" y="58"/>
                </a:lnTo>
                <a:lnTo>
                  <a:pt x="27" y="59"/>
                </a:lnTo>
                <a:lnTo>
                  <a:pt x="33" y="64"/>
                </a:lnTo>
                <a:lnTo>
                  <a:pt x="94" y="56"/>
                </a:lnTo>
                <a:lnTo>
                  <a:pt x="34" y="68"/>
                </a:lnTo>
                <a:lnTo>
                  <a:pt x="60" y="78"/>
                </a:lnTo>
                <a:lnTo>
                  <a:pt x="84" y="63"/>
                </a:lnTo>
                <a:lnTo>
                  <a:pt x="124" y="61"/>
                </a:lnTo>
                <a:lnTo>
                  <a:pt x="82" y="66"/>
                </a:lnTo>
                <a:lnTo>
                  <a:pt x="72" y="78"/>
                </a:lnTo>
                <a:lnTo>
                  <a:pt x="97" y="79"/>
                </a:lnTo>
                <a:lnTo>
                  <a:pt x="124" y="68"/>
                </a:lnTo>
                <a:lnTo>
                  <a:pt x="106" y="78"/>
                </a:lnTo>
                <a:lnTo>
                  <a:pt x="124" y="78"/>
                </a:lnTo>
                <a:lnTo>
                  <a:pt x="153" y="70"/>
                </a:lnTo>
                <a:lnTo>
                  <a:pt x="149" y="59"/>
                </a:lnTo>
                <a:lnTo>
                  <a:pt x="181" y="50"/>
                </a:lnTo>
                <a:lnTo>
                  <a:pt x="158" y="69"/>
                </a:lnTo>
                <a:lnTo>
                  <a:pt x="207" y="65"/>
                </a:lnTo>
                <a:lnTo>
                  <a:pt x="108" y="84"/>
                </a:lnTo>
                <a:lnTo>
                  <a:pt x="131" y="103"/>
                </a:lnTo>
                <a:lnTo>
                  <a:pt x="150" y="103"/>
                </a:lnTo>
                <a:lnTo>
                  <a:pt x="140" y="107"/>
                </a:lnTo>
                <a:lnTo>
                  <a:pt x="102" y="87"/>
                </a:lnTo>
                <a:lnTo>
                  <a:pt x="69" y="84"/>
                </a:lnTo>
                <a:lnTo>
                  <a:pt x="68" y="92"/>
                </a:lnTo>
                <a:lnTo>
                  <a:pt x="83" y="97"/>
                </a:lnTo>
                <a:lnTo>
                  <a:pt x="68" y="100"/>
                </a:lnTo>
                <a:lnTo>
                  <a:pt x="108" y="121"/>
                </a:lnTo>
                <a:lnTo>
                  <a:pt x="92" y="122"/>
                </a:lnTo>
                <a:lnTo>
                  <a:pt x="131" y="124"/>
                </a:lnTo>
                <a:lnTo>
                  <a:pt x="109" y="129"/>
                </a:lnTo>
                <a:lnTo>
                  <a:pt x="121" y="136"/>
                </a:lnTo>
                <a:lnTo>
                  <a:pt x="85" y="125"/>
                </a:lnTo>
                <a:lnTo>
                  <a:pt x="65" y="129"/>
                </a:lnTo>
                <a:lnTo>
                  <a:pt x="56" y="147"/>
                </a:lnTo>
                <a:lnTo>
                  <a:pt x="77" y="141"/>
                </a:lnTo>
                <a:lnTo>
                  <a:pt x="73" y="148"/>
                </a:lnTo>
                <a:lnTo>
                  <a:pt x="81" y="148"/>
                </a:lnTo>
                <a:lnTo>
                  <a:pt x="93" y="134"/>
                </a:lnTo>
                <a:lnTo>
                  <a:pt x="89" y="145"/>
                </a:lnTo>
                <a:lnTo>
                  <a:pt x="100" y="146"/>
                </a:lnTo>
                <a:lnTo>
                  <a:pt x="78" y="152"/>
                </a:lnTo>
                <a:lnTo>
                  <a:pt x="92" y="152"/>
                </a:lnTo>
                <a:lnTo>
                  <a:pt x="81" y="156"/>
                </a:lnTo>
                <a:lnTo>
                  <a:pt x="90" y="163"/>
                </a:lnTo>
                <a:lnTo>
                  <a:pt x="106" y="163"/>
                </a:lnTo>
                <a:lnTo>
                  <a:pt x="121" y="149"/>
                </a:lnTo>
                <a:lnTo>
                  <a:pt x="94" y="170"/>
                </a:lnTo>
                <a:lnTo>
                  <a:pt x="68" y="155"/>
                </a:lnTo>
                <a:lnTo>
                  <a:pt x="46" y="157"/>
                </a:lnTo>
                <a:lnTo>
                  <a:pt x="65" y="173"/>
                </a:lnTo>
                <a:lnTo>
                  <a:pt x="33" y="182"/>
                </a:lnTo>
                <a:lnTo>
                  <a:pt x="36" y="194"/>
                </a:lnTo>
                <a:lnTo>
                  <a:pt x="42" y="183"/>
                </a:lnTo>
                <a:lnTo>
                  <a:pt x="43" y="194"/>
                </a:lnTo>
                <a:lnTo>
                  <a:pt x="66" y="189"/>
                </a:lnTo>
                <a:lnTo>
                  <a:pt x="82" y="198"/>
                </a:lnTo>
                <a:lnTo>
                  <a:pt x="93" y="198"/>
                </a:lnTo>
                <a:lnTo>
                  <a:pt x="85" y="190"/>
                </a:lnTo>
                <a:lnTo>
                  <a:pt x="108" y="192"/>
                </a:lnTo>
                <a:lnTo>
                  <a:pt x="106" y="185"/>
                </a:lnTo>
                <a:lnTo>
                  <a:pt x="116" y="194"/>
                </a:lnTo>
                <a:lnTo>
                  <a:pt x="122" y="192"/>
                </a:lnTo>
                <a:lnTo>
                  <a:pt x="119" y="186"/>
                </a:lnTo>
                <a:lnTo>
                  <a:pt x="137" y="192"/>
                </a:lnTo>
                <a:lnTo>
                  <a:pt x="138" y="200"/>
                </a:lnTo>
                <a:lnTo>
                  <a:pt x="170" y="192"/>
                </a:lnTo>
                <a:lnTo>
                  <a:pt x="176" y="180"/>
                </a:lnTo>
                <a:lnTo>
                  <a:pt x="161" y="183"/>
                </a:lnTo>
                <a:lnTo>
                  <a:pt x="161" y="173"/>
                </a:lnTo>
                <a:lnTo>
                  <a:pt x="124" y="172"/>
                </a:lnTo>
                <a:lnTo>
                  <a:pt x="173" y="169"/>
                </a:lnTo>
                <a:lnTo>
                  <a:pt x="181" y="161"/>
                </a:lnTo>
                <a:lnTo>
                  <a:pt x="173" y="151"/>
                </a:lnTo>
                <a:lnTo>
                  <a:pt x="201" y="152"/>
                </a:lnTo>
                <a:lnTo>
                  <a:pt x="207" y="148"/>
                </a:lnTo>
                <a:lnTo>
                  <a:pt x="188" y="145"/>
                </a:lnTo>
                <a:lnTo>
                  <a:pt x="213" y="144"/>
                </a:lnTo>
                <a:lnTo>
                  <a:pt x="197" y="137"/>
                </a:lnTo>
                <a:lnTo>
                  <a:pt x="217" y="133"/>
                </a:lnTo>
                <a:lnTo>
                  <a:pt x="216" y="128"/>
                </a:lnTo>
                <a:lnTo>
                  <a:pt x="178" y="125"/>
                </a:lnTo>
                <a:lnTo>
                  <a:pt x="200" y="120"/>
                </a:lnTo>
                <a:lnTo>
                  <a:pt x="178" y="118"/>
                </a:lnTo>
                <a:lnTo>
                  <a:pt x="217" y="122"/>
                </a:lnTo>
                <a:lnTo>
                  <a:pt x="218" y="117"/>
                </a:lnTo>
                <a:lnTo>
                  <a:pt x="177" y="115"/>
                </a:lnTo>
                <a:lnTo>
                  <a:pt x="231" y="107"/>
                </a:lnTo>
                <a:lnTo>
                  <a:pt x="216" y="101"/>
                </a:lnTo>
                <a:lnTo>
                  <a:pt x="255" y="103"/>
                </a:lnTo>
                <a:lnTo>
                  <a:pt x="267" y="92"/>
                </a:lnTo>
                <a:lnTo>
                  <a:pt x="247" y="91"/>
                </a:lnTo>
                <a:lnTo>
                  <a:pt x="272" y="90"/>
                </a:lnTo>
                <a:lnTo>
                  <a:pt x="269" y="82"/>
                </a:lnTo>
                <a:lnTo>
                  <a:pt x="281" y="84"/>
                </a:lnTo>
                <a:lnTo>
                  <a:pt x="346" y="51"/>
                </a:lnTo>
                <a:lnTo>
                  <a:pt x="274" y="63"/>
                </a:lnTo>
                <a:lnTo>
                  <a:pt x="314" y="49"/>
                </a:lnTo>
                <a:lnTo>
                  <a:pt x="290" y="50"/>
                </a:lnTo>
                <a:lnTo>
                  <a:pt x="284" y="44"/>
                </a:lnTo>
                <a:lnTo>
                  <a:pt x="329" y="47"/>
                </a:lnTo>
                <a:lnTo>
                  <a:pt x="387" y="30"/>
                </a:lnTo>
                <a:lnTo>
                  <a:pt x="386" y="22"/>
                </a:lnTo>
                <a:lnTo>
                  <a:pt x="362" y="22"/>
                </a:lnTo>
                <a:lnTo>
                  <a:pt x="356" y="8"/>
                </a:lnTo>
                <a:lnTo>
                  <a:pt x="290" y="14"/>
                </a:lnTo>
                <a:lnTo>
                  <a:pt x="318" y="5"/>
                </a:lnTo>
                <a:lnTo>
                  <a:pt x="230" y="0"/>
                </a:lnTo>
                <a:lnTo>
                  <a:pt x="223" y="6"/>
                </a:lnTo>
                <a:lnTo>
                  <a:pt x="229" y="10"/>
                </a:lnTo>
                <a:lnTo>
                  <a:pt x="213" y="3"/>
                </a:lnTo>
                <a:lnTo>
                  <a:pt x="174" y="4"/>
                </a:lnTo>
                <a:lnTo>
                  <a:pt x="202" y="17"/>
                </a:lnTo>
                <a:lnTo>
                  <a:pt x="192" y="22"/>
                </a:lnTo>
                <a:lnTo>
                  <a:pt x="178" y="7"/>
                </a:lnTo>
                <a:lnTo>
                  <a:pt x="142" y="6"/>
                </a:lnTo>
                <a:lnTo>
                  <a:pt x="149" y="12"/>
                </a:lnTo>
                <a:lnTo>
                  <a:pt x="121" y="10"/>
                </a:lnTo>
                <a:lnTo>
                  <a:pt x="135" y="20"/>
                </a:lnTo>
                <a:lnTo>
                  <a:pt x="113" y="14"/>
                </a:lnTo>
                <a:lnTo>
                  <a:pt x="120" y="20"/>
                </a:lnTo>
                <a:lnTo>
                  <a:pt x="107" y="22"/>
                </a:lnTo>
                <a:lnTo>
                  <a:pt x="135" y="35"/>
                </a:lnTo>
                <a:lnTo>
                  <a:pt x="75" y="20"/>
                </a:lnTo>
                <a:lnTo>
                  <a:pt x="59" y="31"/>
                </a:lnTo>
                <a:lnTo>
                  <a:pt x="84" y="35"/>
                </a:lnTo>
                <a:lnTo>
                  <a:pt x="43" y="32"/>
                </a:lnTo>
                <a:lnTo>
                  <a:pt x="0" y="47"/>
                </a:lnTo>
                <a:close/>
              </a:path>
            </a:pathLst>
          </a:custGeom>
          <a:solidFill>
            <a:srgbClr val="FFFFCC"/>
          </a:solidFill>
          <a:ln w="1588" cap="rnd">
            <a:solidFill>
              <a:srgbClr val="808080"/>
            </a:solidFill>
            <a:round/>
            <a:headEnd/>
            <a:tailEnd/>
          </a:ln>
        </p:spPr>
        <p:txBody>
          <a:bodyPr/>
          <a:lstStyle/>
          <a:p>
            <a:endParaRPr lang="en-US"/>
          </a:p>
        </p:txBody>
      </p:sp>
      <p:sp>
        <p:nvSpPr>
          <p:cNvPr id="22583" name="Freeform 56"/>
          <p:cNvSpPr>
            <a:spLocks noChangeAspect="1"/>
          </p:cNvSpPr>
          <p:nvPr/>
        </p:nvSpPr>
        <p:spPr bwMode="auto">
          <a:xfrm>
            <a:off x="2098675" y="1955258"/>
            <a:ext cx="695325" cy="503238"/>
          </a:xfrm>
          <a:custGeom>
            <a:avLst/>
            <a:gdLst>
              <a:gd name="T0" fmla="*/ 2 w 362"/>
              <a:gd name="T1" fmla="*/ 30 h 262"/>
              <a:gd name="T2" fmla="*/ 43 w 362"/>
              <a:gd name="T3" fmla="*/ 0 h 262"/>
              <a:gd name="T4" fmla="*/ 41 w 362"/>
              <a:gd name="T5" fmla="*/ 30 h 262"/>
              <a:gd name="T6" fmla="*/ 64 w 362"/>
              <a:gd name="T7" fmla="*/ 62 h 262"/>
              <a:gd name="T8" fmla="*/ 65 w 362"/>
              <a:gd name="T9" fmla="*/ 67 h 262"/>
              <a:gd name="T10" fmla="*/ 51 w 362"/>
              <a:gd name="T11" fmla="*/ 45 h 262"/>
              <a:gd name="T12" fmla="*/ 54 w 362"/>
              <a:gd name="T13" fmla="*/ 23 h 262"/>
              <a:gd name="T14" fmla="*/ 57 w 362"/>
              <a:gd name="T15" fmla="*/ 20 h 262"/>
              <a:gd name="T16" fmla="*/ 63 w 362"/>
              <a:gd name="T17" fmla="*/ 13 h 262"/>
              <a:gd name="T18" fmla="*/ 93 w 362"/>
              <a:gd name="T19" fmla="*/ 4 h 262"/>
              <a:gd name="T20" fmla="*/ 108 w 362"/>
              <a:gd name="T21" fmla="*/ 15 h 262"/>
              <a:gd name="T22" fmla="*/ 115 w 362"/>
              <a:gd name="T23" fmla="*/ 46 h 262"/>
              <a:gd name="T24" fmla="*/ 137 w 362"/>
              <a:gd name="T25" fmla="*/ 39 h 262"/>
              <a:gd name="T26" fmla="*/ 187 w 362"/>
              <a:gd name="T27" fmla="*/ 34 h 262"/>
              <a:gd name="T28" fmla="*/ 191 w 362"/>
              <a:gd name="T29" fmla="*/ 54 h 262"/>
              <a:gd name="T30" fmla="*/ 203 w 362"/>
              <a:gd name="T31" fmla="*/ 58 h 262"/>
              <a:gd name="T32" fmla="*/ 222 w 362"/>
              <a:gd name="T33" fmla="*/ 52 h 262"/>
              <a:gd name="T34" fmla="*/ 239 w 362"/>
              <a:gd name="T35" fmla="*/ 65 h 262"/>
              <a:gd name="T36" fmla="*/ 245 w 362"/>
              <a:gd name="T37" fmla="*/ 67 h 262"/>
              <a:gd name="T38" fmla="*/ 255 w 362"/>
              <a:gd name="T39" fmla="*/ 72 h 262"/>
              <a:gd name="T40" fmla="*/ 273 w 362"/>
              <a:gd name="T41" fmla="*/ 78 h 262"/>
              <a:gd name="T42" fmla="*/ 271 w 362"/>
              <a:gd name="T43" fmla="*/ 87 h 262"/>
              <a:gd name="T44" fmla="*/ 278 w 362"/>
              <a:gd name="T45" fmla="*/ 85 h 262"/>
              <a:gd name="T46" fmla="*/ 268 w 362"/>
              <a:gd name="T47" fmla="*/ 102 h 262"/>
              <a:gd name="T48" fmla="*/ 272 w 362"/>
              <a:gd name="T49" fmla="*/ 110 h 262"/>
              <a:gd name="T50" fmla="*/ 275 w 362"/>
              <a:gd name="T51" fmla="*/ 123 h 262"/>
              <a:gd name="T52" fmla="*/ 319 w 362"/>
              <a:gd name="T53" fmla="*/ 136 h 262"/>
              <a:gd name="T54" fmla="*/ 341 w 362"/>
              <a:gd name="T55" fmla="*/ 153 h 262"/>
              <a:gd name="T56" fmla="*/ 362 w 362"/>
              <a:gd name="T57" fmla="*/ 165 h 262"/>
              <a:gd name="T58" fmla="*/ 348 w 362"/>
              <a:gd name="T59" fmla="*/ 173 h 262"/>
              <a:gd name="T60" fmla="*/ 347 w 362"/>
              <a:gd name="T61" fmla="*/ 189 h 262"/>
              <a:gd name="T62" fmla="*/ 335 w 362"/>
              <a:gd name="T63" fmla="*/ 203 h 262"/>
              <a:gd name="T64" fmla="*/ 278 w 362"/>
              <a:gd name="T65" fmla="*/ 172 h 262"/>
              <a:gd name="T66" fmla="*/ 281 w 362"/>
              <a:gd name="T67" fmla="*/ 189 h 262"/>
              <a:gd name="T68" fmla="*/ 296 w 362"/>
              <a:gd name="T69" fmla="*/ 205 h 262"/>
              <a:gd name="T70" fmla="*/ 314 w 362"/>
              <a:gd name="T71" fmla="*/ 218 h 262"/>
              <a:gd name="T72" fmla="*/ 320 w 362"/>
              <a:gd name="T73" fmla="*/ 250 h 262"/>
              <a:gd name="T74" fmla="*/ 303 w 362"/>
              <a:gd name="T75" fmla="*/ 262 h 262"/>
              <a:gd name="T76" fmla="*/ 228 w 362"/>
              <a:gd name="T77" fmla="*/ 230 h 262"/>
              <a:gd name="T78" fmla="*/ 216 w 362"/>
              <a:gd name="T79" fmla="*/ 221 h 262"/>
              <a:gd name="T80" fmla="*/ 194 w 362"/>
              <a:gd name="T81" fmla="*/ 203 h 262"/>
              <a:gd name="T82" fmla="*/ 183 w 362"/>
              <a:gd name="T83" fmla="*/ 208 h 262"/>
              <a:gd name="T84" fmla="*/ 150 w 362"/>
              <a:gd name="T85" fmla="*/ 208 h 262"/>
              <a:gd name="T86" fmla="*/ 208 w 362"/>
              <a:gd name="T87" fmla="*/ 192 h 262"/>
              <a:gd name="T88" fmla="*/ 224 w 362"/>
              <a:gd name="T89" fmla="*/ 153 h 262"/>
              <a:gd name="T90" fmla="*/ 192 w 362"/>
              <a:gd name="T91" fmla="*/ 119 h 262"/>
              <a:gd name="T92" fmla="*/ 169 w 362"/>
              <a:gd name="T93" fmla="*/ 122 h 262"/>
              <a:gd name="T94" fmla="*/ 180 w 362"/>
              <a:gd name="T95" fmla="*/ 108 h 262"/>
              <a:gd name="T96" fmla="*/ 157 w 362"/>
              <a:gd name="T97" fmla="*/ 86 h 262"/>
              <a:gd name="T98" fmla="*/ 142 w 362"/>
              <a:gd name="T99" fmla="*/ 95 h 262"/>
              <a:gd name="T100" fmla="*/ 115 w 362"/>
              <a:gd name="T101" fmla="*/ 97 h 262"/>
              <a:gd name="T102" fmla="*/ 8 w 362"/>
              <a:gd name="T103" fmla="*/ 67 h 262"/>
              <a:gd name="T104" fmla="*/ 0 w 362"/>
              <a:gd name="T105" fmla="*/ 58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262"/>
              <a:gd name="T161" fmla="*/ 362 w 362"/>
              <a:gd name="T162" fmla="*/ 262 h 2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262">
                <a:moveTo>
                  <a:pt x="0" y="58"/>
                </a:moveTo>
                <a:lnTo>
                  <a:pt x="2" y="30"/>
                </a:lnTo>
                <a:lnTo>
                  <a:pt x="18" y="9"/>
                </a:lnTo>
                <a:lnTo>
                  <a:pt x="43" y="0"/>
                </a:lnTo>
                <a:lnTo>
                  <a:pt x="64" y="4"/>
                </a:lnTo>
                <a:lnTo>
                  <a:pt x="41" y="30"/>
                </a:lnTo>
                <a:lnTo>
                  <a:pt x="47" y="46"/>
                </a:lnTo>
                <a:lnTo>
                  <a:pt x="64" y="62"/>
                </a:lnTo>
                <a:lnTo>
                  <a:pt x="43" y="68"/>
                </a:lnTo>
                <a:lnTo>
                  <a:pt x="65" y="67"/>
                </a:lnTo>
                <a:lnTo>
                  <a:pt x="68" y="54"/>
                </a:lnTo>
                <a:lnTo>
                  <a:pt x="51" y="45"/>
                </a:lnTo>
                <a:lnTo>
                  <a:pt x="65" y="36"/>
                </a:lnTo>
                <a:lnTo>
                  <a:pt x="54" y="23"/>
                </a:lnTo>
                <a:lnTo>
                  <a:pt x="76" y="26"/>
                </a:lnTo>
                <a:lnTo>
                  <a:pt x="57" y="20"/>
                </a:lnTo>
                <a:lnTo>
                  <a:pt x="78" y="21"/>
                </a:lnTo>
                <a:lnTo>
                  <a:pt x="63" y="13"/>
                </a:lnTo>
                <a:lnTo>
                  <a:pt x="81" y="13"/>
                </a:lnTo>
                <a:lnTo>
                  <a:pt x="93" y="4"/>
                </a:lnTo>
                <a:lnTo>
                  <a:pt x="107" y="3"/>
                </a:lnTo>
                <a:lnTo>
                  <a:pt x="108" y="15"/>
                </a:lnTo>
                <a:lnTo>
                  <a:pt x="118" y="20"/>
                </a:lnTo>
                <a:lnTo>
                  <a:pt x="115" y="46"/>
                </a:lnTo>
                <a:lnTo>
                  <a:pt x="129" y="34"/>
                </a:lnTo>
                <a:lnTo>
                  <a:pt x="137" y="39"/>
                </a:lnTo>
                <a:lnTo>
                  <a:pt x="157" y="27"/>
                </a:lnTo>
                <a:lnTo>
                  <a:pt x="187" y="34"/>
                </a:lnTo>
                <a:lnTo>
                  <a:pt x="200" y="46"/>
                </a:lnTo>
                <a:lnTo>
                  <a:pt x="191" y="54"/>
                </a:lnTo>
                <a:lnTo>
                  <a:pt x="208" y="50"/>
                </a:lnTo>
                <a:lnTo>
                  <a:pt x="203" y="58"/>
                </a:lnTo>
                <a:lnTo>
                  <a:pt x="214" y="62"/>
                </a:lnTo>
                <a:lnTo>
                  <a:pt x="222" y="52"/>
                </a:lnTo>
                <a:lnTo>
                  <a:pt x="235" y="57"/>
                </a:lnTo>
                <a:lnTo>
                  <a:pt x="239" y="65"/>
                </a:lnTo>
                <a:lnTo>
                  <a:pt x="228" y="67"/>
                </a:lnTo>
                <a:lnTo>
                  <a:pt x="245" y="67"/>
                </a:lnTo>
                <a:lnTo>
                  <a:pt x="243" y="78"/>
                </a:lnTo>
                <a:lnTo>
                  <a:pt x="255" y="72"/>
                </a:lnTo>
                <a:lnTo>
                  <a:pt x="247" y="81"/>
                </a:lnTo>
                <a:lnTo>
                  <a:pt x="273" y="78"/>
                </a:lnTo>
                <a:lnTo>
                  <a:pt x="259" y="87"/>
                </a:lnTo>
                <a:lnTo>
                  <a:pt x="271" y="87"/>
                </a:lnTo>
                <a:lnTo>
                  <a:pt x="266" y="93"/>
                </a:lnTo>
                <a:lnTo>
                  <a:pt x="278" y="85"/>
                </a:lnTo>
                <a:lnTo>
                  <a:pt x="289" y="94"/>
                </a:lnTo>
                <a:lnTo>
                  <a:pt x="268" y="102"/>
                </a:lnTo>
                <a:lnTo>
                  <a:pt x="298" y="108"/>
                </a:lnTo>
                <a:lnTo>
                  <a:pt x="272" y="110"/>
                </a:lnTo>
                <a:lnTo>
                  <a:pt x="282" y="114"/>
                </a:lnTo>
                <a:lnTo>
                  <a:pt x="275" y="123"/>
                </a:lnTo>
                <a:lnTo>
                  <a:pt x="304" y="138"/>
                </a:lnTo>
                <a:lnTo>
                  <a:pt x="319" y="136"/>
                </a:lnTo>
                <a:lnTo>
                  <a:pt x="326" y="154"/>
                </a:lnTo>
                <a:lnTo>
                  <a:pt x="341" y="153"/>
                </a:lnTo>
                <a:lnTo>
                  <a:pt x="339" y="160"/>
                </a:lnTo>
                <a:lnTo>
                  <a:pt x="362" y="165"/>
                </a:lnTo>
                <a:lnTo>
                  <a:pt x="359" y="175"/>
                </a:lnTo>
                <a:lnTo>
                  <a:pt x="348" y="173"/>
                </a:lnTo>
                <a:lnTo>
                  <a:pt x="353" y="180"/>
                </a:lnTo>
                <a:lnTo>
                  <a:pt x="347" y="189"/>
                </a:lnTo>
                <a:lnTo>
                  <a:pt x="337" y="184"/>
                </a:lnTo>
                <a:lnTo>
                  <a:pt x="335" y="203"/>
                </a:lnTo>
                <a:lnTo>
                  <a:pt x="293" y="168"/>
                </a:lnTo>
                <a:lnTo>
                  <a:pt x="278" y="172"/>
                </a:lnTo>
                <a:lnTo>
                  <a:pt x="289" y="180"/>
                </a:lnTo>
                <a:lnTo>
                  <a:pt x="281" y="189"/>
                </a:lnTo>
                <a:lnTo>
                  <a:pt x="287" y="188"/>
                </a:lnTo>
                <a:lnTo>
                  <a:pt x="296" y="205"/>
                </a:lnTo>
                <a:lnTo>
                  <a:pt x="316" y="209"/>
                </a:lnTo>
                <a:lnTo>
                  <a:pt x="314" y="218"/>
                </a:lnTo>
                <a:lnTo>
                  <a:pt x="325" y="227"/>
                </a:lnTo>
                <a:lnTo>
                  <a:pt x="320" y="250"/>
                </a:lnTo>
                <a:lnTo>
                  <a:pt x="268" y="226"/>
                </a:lnTo>
                <a:lnTo>
                  <a:pt x="303" y="262"/>
                </a:lnTo>
                <a:lnTo>
                  <a:pt x="237" y="242"/>
                </a:lnTo>
                <a:lnTo>
                  <a:pt x="228" y="230"/>
                </a:lnTo>
                <a:lnTo>
                  <a:pt x="237" y="229"/>
                </a:lnTo>
                <a:lnTo>
                  <a:pt x="216" y="221"/>
                </a:lnTo>
                <a:lnTo>
                  <a:pt x="210" y="208"/>
                </a:lnTo>
                <a:lnTo>
                  <a:pt x="194" y="203"/>
                </a:lnTo>
                <a:lnTo>
                  <a:pt x="193" y="213"/>
                </a:lnTo>
                <a:lnTo>
                  <a:pt x="183" y="208"/>
                </a:lnTo>
                <a:lnTo>
                  <a:pt x="169" y="217"/>
                </a:lnTo>
                <a:lnTo>
                  <a:pt x="150" y="208"/>
                </a:lnTo>
                <a:lnTo>
                  <a:pt x="161" y="192"/>
                </a:lnTo>
                <a:lnTo>
                  <a:pt x="208" y="192"/>
                </a:lnTo>
                <a:lnTo>
                  <a:pt x="197" y="176"/>
                </a:lnTo>
                <a:lnTo>
                  <a:pt x="224" y="153"/>
                </a:lnTo>
                <a:lnTo>
                  <a:pt x="205" y="122"/>
                </a:lnTo>
                <a:lnTo>
                  <a:pt x="192" y="119"/>
                </a:lnTo>
                <a:lnTo>
                  <a:pt x="199" y="114"/>
                </a:lnTo>
                <a:lnTo>
                  <a:pt x="169" y="122"/>
                </a:lnTo>
                <a:lnTo>
                  <a:pt x="169" y="113"/>
                </a:lnTo>
                <a:lnTo>
                  <a:pt x="180" y="108"/>
                </a:lnTo>
                <a:lnTo>
                  <a:pt x="157" y="96"/>
                </a:lnTo>
                <a:lnTo>
                  <a:pt x="157" y="86"/>
                </a:lnTo>
                <a:lnTo>
                  <a:pt x="136" y="82"/>
                </a:lnTo>
                <a:lnTo>
                  <a:pt x="142" y="95"/>
                </a:lnTo>
                <a:lnTo>
                  <a:pt x="106" y="90"/>
                </a:lnTo>
                <a:lnTo>
                  <a:pt x="115" y="97"/>
                </a:lnTo>
                <a:lnTo>
                  <a:pt x="24" y="84"/>
                </a:lnTo>
                <a:lnTo>
                  <a:pt x="8" y="67"/>
                </a:lnTo>
                <a:lnTo>
                  <a:pt x="36" y="68"/>
                </a:lnTo>
                <a:lnTo>
                  <a:pt x="0" y="58"/>
                </a:lnTo>
                <a:close/>
              </a:path>
            </a:pathLst>
          </a:custGeom>
          <a:solidFill>
            <a:srgbClr val="FFFFCC"/>
          </a:solidFill>
          <a:ln w="9525">
            <a:noFill/>
            <a:round/>
            <a:headEnd/>
            <a:tailEnd/>
          </a:ln>
        </p:spPr>
        <p:txBody>
          <a:bodyPr/>
          <a:lstStyle/>
          <a:p>
            <a:endParaRPr lang="en-US"/>
          </a:p>
        </p:txBody>
      </p:sp>
      <p:sp>
        <p:nvSpPr>
          <p:cNvPr id="22584" name="Freeform 57"/>
          <p:cNvSpPr>
            <a:spLocks noChangeAspect="1"/>
          </p:cNvSpPr>
          <p:nvPr/>
        </p:nvSpPr>
        <p:spPr bwMode="auto">
          <a:xfrm>
            <a:off x="2098675" y="1955258"/>
            <a:ext cx="695325" cy="503238"/>
          </a:xfrm>
          <a:custGeom>
            <a:avLst/>
            <a:gdLst>
              <a:gd name="T0" fmla="*/ 2 w 362"/>
              <a:gd name="T1" fmla="*/ 30 h 262"/>
              <a:gd name="T2" fmla="*/ 43 w 362"/>
              <a:gd name="T3" fmla="*/ 0 h 262"/>
              <a:gd name="T4" fmla="*/ 41 w 362"/>
              <a:gd name="T5" fmla="*/ 30 h 262"/>
              <a:gd name="T6" fmla="*/ 64 w 362"/>
              <a:gd name="T7" fmla="*/ 62 h 262"/>
              <a:gd name="T8" fmla="*/ 65 w 362"/>
              <a:gd name="T9" fmla="*/ 67 h 262"/>
              <a:gd name="T10" fmla="*/ 51 w 362"/>
              <a:gd name="T11" fmla="*/ 45 h 262"/>
              <a:gd name="T12" fmla="*/ 54 w 362"/>
              <a:gd name="T13" fmla="*/ 23 h 262"/>
              <a:gd name="T14" fmla="*/ 57 w 362"/>
              <a:gd name="T15" fmla="*/ 20 h 262"/>
              <a:gd name="T16" fmla="*/ 63 w 362"/>
              <a:gd name="T17" fmla="*/ 13 h 262"/>
              <a:gd name="T18" fmla="*/ 93 w 362"/>
              <a:gd name="T19" fmla="*/ 4 h 262"/>
              <a:gd name="T20" fmla="*/ 108 w 362"/>
              <a:gd name="T21" fmla="*/ 15 h 262"/>
              <a:gd name="T22" fmla="*/ 115 w 362"/>
              <a:gd name="T23" fmla="*/ 46 h 262"/>
              <a:gd name="T24" fmla="*/ 137 w 362"/>
              <a:gd name="T25" fmla="*/ 39 h 262"/>
              <a:gd name="T26" fmla="*/ 187 w 362"/>
              <a:gd name="T27" fmla="*/ 34 h 262"/>
              <a:gd name="T28" fmla="*/ 191 w 362"/>
              <a:gd name="T29" fmla="*/ 54 h 262"/>
              <a:gd name="T30" fmla="*/ 203 w 362"/>
              <a:gd name="T31" fmla="*/ 58 h 262"/>
              <a:gd name="T32" fmla="*/ 222 w 362"/>
              <a:gd name="T33" fmla="*/ 52 h 262"/>
              <a:gd name="T34" fmla="*/ 239 w 362"/>
              <a:gd name="T35" fmla="*/ 65 h 262"/>
              <a:gd name="T36" fmla="*/ 245 w 362"/>
              <a:gd name="T37" fmla="*/ 67 h 262"/>
              <a:gd name="T38" fmla="*/ 255 w 362"/>
              <a:gd name="T39" fmla="*/ 72 h 262"/>
              <a:gd name="T40" fmla="*/ 273 w 362"/>
              <a:gd name="T41" fmla="*/ 78 h 262"/>
              <a:gd name="T42" fmla="*/ 271 w 362"/>
              <a:gd name="T43" fmla="*/ 87 h 262"/>
              <a:gd name="T44" fmla="*/ 278 w 362"/>
              <a:gd name="T45" fmla="*/ 85 h 262"/>
              <a:gd name="T46" fmla="*/ 268 w 362"/>
              <a:gd name="T47" fmla="*/ 102 h 262"/>
              <a:gd name="T48" fmla="*/ 272 w 362"/>
              <a:gd name="T49" fmla="*/ 110 h 262"/>
              <a:gd name="T50" fmla="*/ 275 w 362"/>
              <a:gd name="T51" fmla="*/ 123 h 262"/>
              <a:gd name="T52" fmla="*/ 319 w 362"/>
              <a:gd name="T53" fmla="*/ 136 h 262"/>
              <a:gd name="T54" fmla="*/ 341 w 362"/>
              <a:gd name="T55" fmla="*/ 153 h 262"/>
              <a:gd name="T56" fmla="*/ 362 w 362"/>
              <a:gd name="T57" fmla="*/ 165 h 262"/>
              <a:gd name="T58" fmla="*/ 348 w 362"/>
              <a:gd name="T59" fmla="*/ 173 h 262"/>
              <a:gd name="T60" fmla="*/ 347 w 362"/>
              <a:gd name="T61" fmla="*/ 189 h 262"/>
              <a:gd name="T62" fmla="*/ 335 w 362"/>
              <a:gd name="T63" fmla="*/ 203 h 262"/>
              <a:gd name="T64" fmla="*/ 278 w 362"/>
              <a:gd name="T65" fmla="*/ 172 h 262"/>
              <a:gd name="T66" fmla="*/ 281 w 362"/>
              <a:gd name="T67" fmla="*/ 189 h 262"/>
              <a:gd name="T68" fmla="*/ 296 w 362"/>
              <a:gd name="T69" fmla="*/ 205 h 262"/>
              <a:gd name="T70" fmla="*/ 314 w 362"/>
              <a:gd name="T71" fmla="*/ 218 h 262"/>
              <a:gd name="T72" fmla="*/ 320 w 362"/>
              <a:gd name="T73" fmla="*/ 250 h 262"/>
              <a:gd name="T74" fmla="*/ 303 w 362"/>
              <a:gd name="T75" fmla="*/ 262 h 262"/>
              <a:gd name="T76" fmla="*/ 228 w 362"/>
              <a:gd name="T77" fmla="*/ 230 h 262"/>
              <a:gd name="T78" fmla="*/ 216 w 362"/>
              <a:gd name="T79" fmla="*/ 221 h 262"/>
              <a:gd name="T80" fmla="*/ 194 w 362"/>
              <a:gd name="T81" fmla="*/ 203 h 262"/>
              <a:gd name="T82" fmla="*/ 183 w 362"/>
              <a:gd name="T83" fmla="*/ 208 h 262"/>
              <a:gd name="T84" fmla="*/ 150 w 362"/>
              <a:gd name="T85" fmla="*/ 208 h 262"/>
              <a:gd name="T86" fmla="*/ 208 w 362"/>
              <a:gd name="T87" fmla="*/ 192 h 262"/>
              <a:gd name="T88" fmla="*/ 224 w 362"/>
              <a:gd name="T89" fmla="*/ 153 h 262"/>
              <a:gd name="T90" fmla="*/ 192 w 362"/>
              <a:gd name="T91" fmla="*/ 119 h 262"/>
              <a:gd name="T92" fmla="*/ 169 w 362"/>
              <a:gd name="T93" fmla="*/ 122 h 262"/>
              <a:gd name="T94" fmla="*/ 180 w 362"/>
              <a:gd name="T95" fmla="*/ 108 h 262"/>
              <a:gd name="T96" fmla="*/ 157 w 362"/>
              <a:gd name="T97" fmla="*/ 86 h 262"/>
              <a:gd name="T98" fmla="*/ 142 w 362"/>
              <a:gd name="T99" fmla="*/ 95 h 262"/>
              <a:gd name="T100" fmla="*/ 115 w 362"/>
              <a:gd name="T101" fmla="*/ 97 h 262"/>
              <a:gd name="T102" fmla="*/ 8 w 362"/>
              <a:gd name="T103" fmla="*/ 67 h 262"/>
              <a:gd name="T104" fmla="*/ 0 w 362"/>
              <a:gd name="T105" fmla="*/ 58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262"/>
              <a:gd name="T161" fmla="*/ 362 w 362"/>
              <a:gd name="T162" fmla="*/ 262 h 2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262">
                <a:moveTo>
                  <a:pt x="0" y="58"/>
                </a:moveTo>
                <a:lnTo>
                  <a:pt x="2" y="30"/>
                </a:lnTo>
                <a:lnTo>
                  <a:pt x="18" y="9"/>
                </a:lnTo>
                <a:lnTo>
                  <a:pt x="43" y="0"/>
                </a:lnTo>
                <a:lnTo>
                  <a:pt x="64" y="4"/>
                </a:lnTo>
                <a:lnTo>
                  <a:pt x="41" y="30"/>
                </a:lnTo>
                <a:lnTo>
                  <a:pt x="47" y="46"/>
                </a:lnTo>
                <a:lnTo>
                  <a:pt x="64" y="62"/>
                </a:lnTo>
                <a:lnTo>
                  <a:pt x="43" y="68"/>
                </a:lnTo>
                <a:lnTo>
                  <a:pt x="65" y="67"/>
                </a:lnTo>
                <a:lnTo>
                  <a:pt x="68" y="54"/>
                </a:lnTo>
                <a:lnTo>
                  <a:pt x="51" y="45"/>
                </a:lnTo>
                <a:lnTo>
                  <a:pt x="65" y="36"/>
                </a:lnTo>
                <a:lnTo>
                  <a:pt x="54" y="23"/>
                </a:lnTo>
                <a:lnTo>
                  <a:pt x="76" y="26"/>
                </a:lnTo>
                <a:lnTo>
                  <a:pt x="57" y="20"/>
                </a:lnTo>
                <a:lnTo>
                  <a:pt x="78" y="21"/>
                </a:lnTo>
                <a:lnTo>
                  <a:pt x="63" y="13"/>
                </a:lnTo>
                <a:lnTo>
                  <a:pt x="81" y="13"/>
                </a:lnTo>
                <a:lnTo>
                  <a:pt x="93" y="4"/>
                </a:lnTo>
                <a:lnTo>
                  <a:pt x="107" y="3"/>
                </a:lnTo>
                <a:lnTo>
                  <a:pt x="108" y="15"/>
                </a:lnTo>
                <a:lnTo>
                  <a:pt x="118" y="20"/>
                </a:lnTo>
                <a:lnTo>
                  <a:pt x="115" y="46"/>
                </a:lnTo>
                <a:lnTo>
                  <a:pt x="129" y="34"/>
                </a:lnTo>
                <a:lnTo>
                  <a:pt x="137" y="39"/>
                </a:lnTo>
                <a:lnTo>
                  <a:pt x="157" y="27"/>
                </a:lnTo>
                <a:lnTo>
                  <a:pt x="187" y="34"/>
                </a:lnTo>
                <a:lnTo>
                  <a:pt x="200" y="46"/>
                </a:lnTo>
                <a:lnTo>
                  <a:pt x="191" y="54"/>
                </a:lnTo>
                <a:lnTo>
                  <a:pt x="208" y="50"/>
                </a:lnTo>
                <a:lnTo>
                  <a:pt x="203" y="58"/>
                </a:lnTo>
                <a:lnTo>
                  <a:pt x="214" y="62"/>
                </a:lnTo>
                <a:lnTo>
                  <a:pt x="222" y="52"/>
                </a:lnTo>
                <a:lnTo>
                  <a:pt x="235" y="57"/>
                </a:lnTo>
                <a:lnTo>
                  <a:pt x="239" y="65"/>
                </a:lnTo>
                <a:lnTo>
                  <a:pt x="228" y="67"/>
                </a:lnTo>
                <a:lnTo>
                  <a:pt x="245" y="67"/>
                </a:lnTo>
                <a:lnTo>
                  <a:pt x="243" y="78"/>
                </a:lnTo>
                <a:lnTo>
                  <a:pt x="255" y="72"/>
                </a:lnTo>
                <a:lnTo>
                  <a:pt x="247" y="81"/>
                </a:lnTo>
                <a:lnTo>
                  <a:pt x="273" y="78"/>
                </a:lnTo>
                <a:lnTo>
                  <a:pt x="259" y="87"/>
                </a:lnTo>
                <a:lnTo>
                  <a:pt x="271" y="87"/>
                </a:lnTo>
                <a:lnTo>
                  <a:pt x="266" y="93"/>
                </a:lnTo>
                <a:lnTo>
                  <a:pt x="278" y="85"/>
                </a:lnTo>
                <a:lnTo>
                  <a:pt x="289" y="94"/>
                </a:lnTo>
                <a:lnTo>
                  <a:pt x="268" y="102"/>
                </a:lnTo>
                <a:lnTo>
                  <a:pt x="298" y="108"/>
                </a:lnTo>
                <a:lnTo>
                  <a:pt x="272" y="110"/>
                </a:lnTo>
                <a:lnTo>
                  <a:pt x="282" y="114"/>
                </a:lnTo>
                <a:lnTo>
                  <a:pt x="275" y="123"/>
                </a:lnTo>
                <a:lnTo>
                  <a:pt x="304" y="138"/>
                </a:lnTo>
                <a:lnTo>
                  <a:pt x="319" y="136"/>
                </a:lnTo>
                <a:lnTo>
                  <a:pt x="326" y="154"/>
                </a:lnTo>
                <a:lnTo>
                  <a:pt x="341" y="153"/>
                </a:lnTo>
                <a:lnTo>
                  <a:pt x="339" y="160"/>
                </a:lnTo>
                <a:lnTo>
                  <a:pt x="362" y="165"/>
                </a:lnTo>
                <a:lnTo>
                  <a:pt x="359" y="175"/>
                </a:lnTo>
                <a:lnTo>
                  <a:pt x="348" y="173"/>
                </a:lnTo>
                <a:lnTo>
                  <a:pt x="353" y="180"/>
                </a:lnTo>
                <a:lnTo>
                  <a:pt x="347" y="189"/>
                </a:lnTo>
                <a:lnTo>
                  <a:pt x="337" y="184"/>
                </a:lnTo>
                <a:lnTo>
                  <a:pt x="335" y="203"/>
                </a:lnTo>
                <a:lnTo>
                  <a:pt x="293" y="168"/>
                </a:lnTo>
                <a:lnTo>
                  <a:pt x="278" y="172"/>
                </a:lnTo>
                <a:lnTo>
                  <a:pt x="289" y="180"/>
                </a:lnTo>
                <a:lnTo>
                  <a:pt x="281" y="189"/>
                </a:lnTo>
                <a:lnTo>
                  <a:pt x="287" y="188"/>
                </a:lnTo>
                <a:lnTo>
                  <a:pt x="296" y="205"/>
                </a:lnTo>
                <a:lnTo>
                  <a:pt x="316" y="209"/>
                </a:lnTo>
                <a:lnTo>
                  <a:pt x="314" y="218"/>
                </a:lnTo>
                <a:lnTo>
                  <a:pt x="325" y="227"/>
                </a:lnTo>
                <a:lnTo>
                  <a:pt x="320" y="250"/>
                </a:lnTo>
                <a:lnTo>
                  <a:pt x="268" y="226"/>
                </a:lnTo>
                <a:lnTo>
                  <a:pt x="303" y="262"/>
                </a:lnTo>
                <a:lnTo>
                  <a:pt x="237" y="242"/>
                </a:lnTo>
                <a:lnTo>
                  <a:pt x="228" y="230"/>
                </a:lnTo>
                <a:lnTo>
                  <a:pt x="237" y="229"/>
                </a:lnTo>
                <a:lnTo>
                  <a:pt x="216" y="221"/>
                </a:lnTo>
                <a:lnTo>
                  <a:pt x="210" y="208"/>
                </a:lnTo>
                <a:lnTo>
                  <a:pt x="194" y="203"/>
                </a:lnTo>
                <a:lnTo>
                  <a:pt x="193" y="213"/>
                </a:lnTo>
                <a:lnTo>
                  <a:pt x="183" y="208"/>
                </a:lnTo>
                <a:lnTo>
                  <a:pt x="169" y="217"/>
                </a:lnTo>
                <a:lnTo>
                  <a:pt x="150" y="208"/>
                </a:lnTo>
                <a:lnTo>
                  <a:pt x="161" y="192"/>
                </a:lnTo>
                <a:lnTo>
                  <a:pt x="208" y="192"/>
                </a:lnTo>
                <a:lnTo>
                  <a:pt x="197" y="176"/>
                </a:lnTo>
                <a:lnTo>
                  <a:pt x="224" y="153"/>
                </a:lnTo>
                <a:lnTo>
                  <a:pt x="205" y="122"/>
                </a:lnTo>
                <a:lnTo>
                  <a:pt x="192" y="119"/>
                </a:lnTo>
                <a:lnTo>
                  <a:pt x="199" y="114"/>
                </a:lnTo>
                <a:lnTo>
                  <a:pt x="169" y="122"/>
                </a:lnTo>
                <a:lnTo>
                  <a:pt x="169" y="113"/>
                </a:lnTo>
                <a:lnTo>
                  <a:pt x="180" y="108"/>
                </a:lnTo>
                <a:lnTo>
                  <a:pt x="157" y="96"/>
                </a:lnTo>
                <a:lnTo>
                  <a:pt x="157" y="86"/>
                </a:lnTo>
                <a:lnTo>
                  <a:pt x="136" y="82"/>
                </a:lnTo>
                <a:lnTo>
                  <a:pt x="142" y="95"/>
                </a:lnTo>
                <a:lnTo>
                  <a:pt x="106" y="90"/>
                </a:lnTo>
                <a:lnTo>
                  <a:pt x="115" y="97"/>
                </a:lnTo>
                <a:lnTo>
                  <a:pt x="24" y="84"/>
                </a:lnTo>
                <a:lnTo>
                  <a:pt x="8" y="67"/>
                </a:lnTo>
                <a:lnTo>
                  <a:pt x="36" y="68"/>
                </a:lnTo>
                <a:lnTo>
                  <a:pt x="0" y="58"/>
                </a:lnTo>
                <a:close/>
              </a:path>
            </a:pathLst>
          </a:custGeom>
          <a:solidFill>
            <a:srgbClr val="FFFFCC"/>
          </a:solidFill>
          <a:ln w="1588" cap="rnd">
            <a:solidFill>
              <a:srgbClr val="808080"/>
            </a:solidFill>
            <a:round/>
            <a:headEnd/>
            <a:tailEnd/>
          </a:ln>
        </p:spPr>
        <p:txBody>
          <a:bodyPr/>
          <a:lstStyle/>
          <a:p>
            <a:endParaRPr lang="en-US"/>
          </a:p>
        </p:txBody>
      </p:sp>
      <p:sp>
        <p:nvSpPr>
          <p:cNvPr id="22585" name="Freeform 58"/>
          <p:cNvSpPr>
            <a:spLocks noChangeAspect="1"/>
          </p:cNvSpPr>
          <p:nvPr/>
        </p:nvSpPr>
        <p:spPr bwMode="auto">
          <a:xfrm>
            <a:off x="2171700" y="2299746"/>
            <a:ext cx="160338" cy="112712"/>
          </a:xfrm>
          <a:custGeom>
            <a:avLst/>
            <a:gdLst>
              <a:gd name="T0" fmla="*/ 0 w 83"/>
              <a:gd name="T1" fmla="*/ 48 h 58"/>
              <a:gd name="T2" fmla="*/ 12 w 83"/>
              <a:gd name="T3" fmla="*/ 36 h 58"/>
              <a:gd name="T4" fmla="*/ 20 w 83"/>
              <a:gd name="T5" fmla="*/ 0 h 58"/>
              <a:gd name="T6" fmla="*/ 27 w 83"/>
              <a:gd name="T7" fmla="*/ 13 h 58"/>
              <a:gd name="T8" fmla="*/ 46 w 83"/>
              <a:gd name="T9" fmla="*/ 16 h 58"/>
              <a:gd name="T10" fmla="*/ 83 w 83"/>
              <a:gd name="T11" fmla="*/ 43 h 58"/>
              <a:gd name="T12" fmla="*/ 78 w 83"/>
              <a:gd name="T13" fmla="*/ 52 h 58"/>
              <a:gd name="T14" fmla="*/ 45 w 83"/>
              <a:gd name="T15" fmla="*/ 40 h 58"/>
              <a:gd name="T16" fmla="*/ 24 w 83"/>
              <a:gd name="T17" fmla="*/ 58 h 58"/>
              <a:gd name="T18" fmla="*/ 19 w 83"/>
              <a:gd name="T19" fmla="*/ 43 h 58"/>
              <a:gd name="T20" fmla="*/ 0 w 83"/>
              <a:gd name="T21" fmla="*/ 48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58"/>
              <a:gd name="T35" fmla="*/ 83 w 8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58">
                <a:moveTo>
                  <a:pt x="0" y="48"/>
                </a:moveTo>
                <a:lnTo>
                  <a:pt x="12" y="36"/>
                </a:lnTo>
                <a:lnTo>
                  <a:pt x="20" y="0"/>
                </a:lnTo>
                <a:lnTo>
                  <a:pt x="27" y="13"/>
                </a:lnTo>
                <a:lnTo>
                  <a:pt x="46" y="16"/>
                </a:lnTo>
                <a:lnTo>
                  <a:pt x="83" y="43"/>
                </a:lnTo>
                <a:lnTo>
                  <a:pt x="78" y="52"/>
                </a:lnTo>
                <a:lnTo>
                  <a:pt x="45" y="40"/>
                </a:lnTo>
                <a:lnTo>
                  <a:pt x="24" y="58"/>
                </a:lnTo>
                <a:lnTo>
                  <a:pt x="19" y="43"/>
                </a:lnTo>
                <a:lnTo>
                  <a:pt x="0" y="48"/>
                </a:lnTo>
                <a:close/>
              </a:path>
            </a:pathLst>
          </a:custGeom>
          <a:solidFill>
            <a:srgbClr val="FFFFCC"/>
          </a:solidFill>
          <a:ln w="9525">
            <a:noFill/>
            <a:round/>
            <a:headEnd/>
            <a:tailEnd/>
          </a:ln>
        </p:spPr>
        <p:txBody>
          <a:bodyPr/>
          <a:lstStyle/>
          <a:p>
            <a:endParaRPr lang="en-US"/>
          </a:p>
        </p:txBody>
      </p:sp>
      <p:sp>
        <p:nvSpPr>
          <p:cNvPr id="22586" name="Freeform 59"/>
          <p:cNvSpPr>
            <a:spLocks noChangeAspect="1"/>
          </p:cNvSpPr>
          <p:nvPr/>
        </p:nvSpPr>
        <p:spPr bwMode="auto">
          <a:xfrm>
            <a:off x="2171700" y="2299746"/>
            <a:ext cx="160338" cy="112712"/>
          </a:xfrm>
          <a:custGeom>
            <a:avLst/>
            <a:gdLst>
              <a:gd name="T0" fmla="*/ 0 w 83"/>
              <a:gd name="T1" fmla="*/ 48 h 58"/>
              <a:gd name="T2" fmla="*/ 12 w 83"/>
              <a:gd name="T3" fmla="*/ 36 h 58"/>
              <a:gd name="T4" fmla="*/ 20 w 83"/>
              <a:gd name="T5" fmla="*/ 0 h 58"/>
              <a:gd name="T6" fmla="*/ 27 w 83"/>
              <a:gd name="T7" fmla="*/ 13 h 58"/>
              <a:gd name="T8" fmla="*/ 46 w 83"/>
              <a:gd name="T9" fmla="*/ 16 h 58"/>
              <a:gd name="T10" fmla="*/ 83 w 83"/>
              <a:gd name="T11" fmla="*/ 43 h 58"/>
              <a:gd name="T12" fmla="*/ 78 w 83"/>
              <a:gd name="T13" fmla="*/ 52 h 58"/>
              <a:gd name="T14" fmla="*/ 45 w 83"/>
              <a:gd name="T15" fmla="*/ 40 h 58"/>
              <a:gd name="T16" fmla="*/ 24 w 83"/>
              <a:gd name="T17" fmla="*/ 58 h 58"/>
              <a:gd name="T18" fmla="*/ 19 w 83"/>
              <a:gd name="T19" fmla="*/ 43 h 58"/>
              <a:gd name="T20" fmla="*/ 0 w 83"/>
              <a:gd name="T21" fmla="*/ 48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58"/>
              <a:gd name="T35" fmla="*/ 83 w 8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58">
                <a:moveTo>
                  <a:pt x="0" y="48"/>
                </a:moveTo>
                <a:lnTo>
                  <a:pt x="12" y="36"/>
                </a:lnTo>
                <a:lnTo>
                  <a:pt x="20" y="0"/>
                </a:lnTo>
                <a:lnTo>
                  <a:pt x="27" y="13"/>
                </a:lnTo>
                <a:lnTo>
                  <a:pt x="46" y="16"/>
                </a:lnTo>
                <a:lnTo>
                  <a:pt x="83" y="43"/>
                </a:lnTo>
                <a:lnTo>
                  <a:pt x="78" y="52"/>
                </a:lnTo>
                <a:lnTo>
                  <a:pt x="45" y="40"/>
                </a:lnTo>
                <a:lnTo>
                  <a:pt x="24" y="58"/>
                </a:lnTo>
                <a:lnTo>
                  <a:pt x="19" y="43"/>
                </a:lnTo>
                <a:lnTo>
                  <a:pt x="0" y="48"/>
                </a:lnTo>
                <a:close/>
              </a:path>
            </a:pathLst>
          </a:custGeom>
          <a:solidFill>
            <a:srgbClr val="FFFFCC"/>
          </a:solidFill>
          <a:ln w="1588" cap="rnd">
            <a:solidFill>
              <a:srgbClr val="808080"/>
            </a:solidFill>
            <a:round/>
            <a:headEnd/>
            <a:tailEnd/>
          </a:ln>
        </p:spPr>
        <p:txBody>
          <a:bodyPr/>
          <a:lstStyle/>
          <a:p>
            <a:endParaRPr lang="en-US"/>
          </a:p>
        </p:txBody>
      </p:sp>
      <p:sp>
        <p:nvSpPr>
          <p:cNvPr id="22587" name="Freeform 60"/>
          <p:cNvSpPr>
            <a:spLocks noChangeAspect="1"/>
          </p:cNvSpPr>
          <p:nvPr/>
        </p:nvSpPr>
        <p:spPr bwMode="auto">
          <a:xfrm>
            <a:off x="2846388" y="2820446"/>
            <a:ext cx="163512" cy="157162"/>
          </a:xfrm>
          <a:custGeom>
            <a:avLst/>
            <a:gdLst>
              <a:gd name="T0" fmla="*/ 0 w 85"/>
              <a:gd name="T1" fmla="*/ 65 h 82"/>
              <a:gd name="T2" fmla="*/ 35 w 85"/>
              <a:gd name="T3" fmla="*/ 5 h 82"/>
              <a:gd name="T4" fmla="*/ 48 w 85"/>
              <a:gd name="T5" fmla="*/ 0 h 82"/>
              <a:gd name="T6" fmla="*/ 32 w 85"/>
              <a:gd name="T7" fmla="*/ 32 h 82"/>
              <a:gd name="T8" fmla="*/ 43 w 85"/>
              <a:gd name="T9" fmla="*/ 25 h 82"/>
              <a:gd name="T10" fmla="*/ 50 w 85"/>
              <a:gd name="T11" fmla="*/ 39 h 82"/>
              <a:gd name="T12" fmla="*/ 73 w 85"/>
              <a:gd name="T13" fmla="*/ 39 h 82"/>
              <a:gd name="T14" fmla="*/ 68 w 85"/>
              <a:gd name="T15" fmla="*/ 51 h 82"/>
              <a:gd name="T16" fmla="*/ 79 w 85"/>
              <a:gd name="T17" fmla="*/ 50 h 82"/>
              <a:gd name="T18" fmla="*/ 71 w 85"/>
              <a:gd name="T19" fmla="*/ 63 h 82"/>
              <a:gd name="T20" fmla="*/ 82 w 85"/>
              <a:gd name="T21" fmla="*/ 56 h 82"/>
              <a:gd name="T22" fmla="*/ 85 w 85"/>
              <a:gd name="T23" fmla="*/ 69 h 82"/>
              <a:gd name="T24" fmla="*/ 74 w 85"/>
              <a:gd name="T25" fmla="*/ 82 h 82"/>
              <a:gd name="T26" fmla="*/ 73 w 85"/>
              <a:gd name="T27" fmla="*/ 72 h 82"/>
              <a:gd name="T28" fmla="*/ 67 w 85"/>
              <a:gd name="T29" fmla="*/ 77 h 82"/>
              <a:gd name="T30" fmla="*/ 67 w 85"/>
              <a:gd name="T31" fmla="*/ 62 h 82"/>
              <a:gd name="T32" fmla="*/ 46 w 85"/>
              <a:gd name="T33" fmla="*/ 77 h 82"/>
              <a:gd name="T34" fmla="*/ 59 w 85"/>
              <a:gd name="T35" fmla="*/ 67 h 82"/>
              <a:gd name="T36" fmla="*/ 41 w 85"/>
              <a:gd name="T37" fmla="*/ 69 h 82"/>
              <a:gd name="T38" fmla="*/ 45 w 85"/>
              <a:gd name="T39" fmla="*/ 62 h 82"/>
              <a:gd name="T40" fmla="*/ 0 w 85"/>
              <a:gd name="T41" fmla="*/ 65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82"/>
              <a:gd name="T65" fmla="*/ 85 w 85"/>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82">
                <a:moveTo>
                  <a:pt x="0" y="65"/>
                </a:moveTo>
                <a:lnTo>
                  <a:pt x="35" y="5"/>
                </a:lnTo>
                <a:lnTo>
                  <a:pt x="48" y="0"/>
                </a:lnTo>
                <a:lnTo>
                  <a:pt x="32" y="32"/>
                </a:lnTo>
                <a:lnTo>
                  <a:pt x="43" y="25"/>
                </a:lnTo>
                <a:lnTo>
                  <a:pt x="50" y="39"/>
                </a:lnTo>
                <a:lnTo>
                  <a:pt x="73" y="39"/>
                </a:lnTo>
                <a:lnTo>
                  <a:pt x="68" y="51"/>
                </a:lnTo>
                <a:lnTo>
                  <a:pt x="79" y="50"/>
                </a:lnTo>
                <a:lnTo>
                  <a:pt x="71" y="63"/>
                </a:lnTo>
                <a:lnTo>
                  <a:pt x="82" y="56"/>
                </a:lnTo>
                <a:lnTo>
                  <a:pt x="85" y="69"/>
                </a:lnTo>
                <a:lnTo>
                  <a:pt x="74" y="82"/>
                </a:lnTo>
                <a:lnTo>
                  <a:pt x="73" y="72"/>
                </a:lnTo>
                <a:lnTo>
                  <a:pt x="67" y="77"/>
                </a:lnTo>
                <a:lnTo>
                  <a:pt x="67" y="62"/>
                </a:lnTo>
                <a:lnTo>
                  <a:pt x="46" y="77"/>
                </a:lnTo>
                <a:lnTo>
                  <a:pt x="59" y="67"/>
                </a:lnTo>
                <a:lnTo>
                  <a:pt x="41" y="69"/>
                </a:lnTo>
                <a:lnTo>
                  <a:pt x="45" y="62"/>
                </a:lnTo>
                <a:lnTo>
                  <a:pt x="0" y="65"/>
                </a:lnTo>
                <a:close/>
              </a:path>
            </a:pathLst>
          </a:custGeom>
          <a:solidFill>
            <a:srgbClr val="FFFFCC"/>
          </a:solidFill>
          <a:ln w="9525">
            <a:noFill/>
            <a:round/>
            <a:headEnd/>
            <a:tailEnd/>
          </a:ln>
        </p:spPr>
        <p:txBody>
          <a:bodyPr/>
          <a:lstStyle/>
          <a:p>
            <a:endParaRPr lang="en-US"/>
          </a:p>
        </p:txBody>
      </p:sp>
      <p:sp>
        <p:nvSpPr>
          <p:cNvPr id="22588" name="Freeform 61"/>
          <p:cNvSpPr>
            <a:spLocks noChangeAspect="1"/>
          </p:cNvSpPr>
          <p:nvPr/>
        </p:nvSpPr>
        <p:spPr bwMode="auto">
          <a:xfrm>
            <a:off x="2846388" y="2820446"/>
            <a:ext cx="163512" cy="157162"/>
          </a:xfrm>
          <a:custGeom>
            <a:avLst/>
            <a:gdLst>
              <a:gd name="T0" fmla="*/ 0 w 85"/>
              <a:gd name="T1" fmla="*/ 65 h 82"/>
              <a:gd name="T2" fmla="*/ 35 w 85"/>
              <a:gd name="T3" fmla="*/ 5 h 82"/>
              <a:gd name="T4" fmla="*/ 48 w 85"/>
              <a:gd name="T5" fmla="*/ 0 h 82"/>
              <a:gd name="T6" fmla="*/ 32 w 85"/>
              <a:gd name="T7" fmla="*/ 32 h 82"/>
              <a:gd name="T8" fmla="*/ 43 w 85"/>
              <a:gd name="T9" fmla="*/ 25 h 82"/>
              <a:gd name="T10" fmla="*/ 50 w 85"/>
              <a:gd name="T11" fmla="*/ 39 h 82"/>
              <a:gd name="T12" fmla="*/ 73 w 85"/>
              <a:gd name="T13" fmla="*/ 39 h 82"/>
              <a:gd name="T14" fmla="*/ 68 w 85"/>
              <a:gd name="T15" fmla="*/ 51 h 82"/>
              <a:gd name="T16" fmla="*/ 79 w 85"/>
              <a:gd name="T17" fmla="*/ 50 h 82"/>
              <a:gd name="T18" fmla="*/ 71 w 85"/>
              <a:gd name="T19" fmla="*/ 63 h 82"/>
              <a:gd name="T20" fmla="*/ 82 w 85"/>
              <a:gd name="T21" fmla="*/ 56 h 82"/>
              <a:gd name="T22" fmla="*/ 85 w 85"/>
              <a:gd name="T23" fmla="*/ 69 h 82"/>
              <a:gd name="T24" fmla="*/ 74 w 85"/>
              <a:gd name="T25" fmla="*/ 82 h 82"/>
              <a:gd name="T26" fmla="*/ 73 w 85"/>
              <a:gd name="T27" fmla="*/ 72 h 82"/>
              <a:gd name="T28" fmla="*/ 67 w 85"/>
              <a:gd name="T29" fmla="*/ 77 h 82"/>
              <a:gd name="T30" fmla="*/ 67 w 85"/>
              <a:gd name="T31" fmla="*/ 62 h 82"/>
              <a:gd name="T32" fmla="*/ 46 w 85"/>
              <a:gd name="T33" fmla="*/ 77 h 82"/>
              <a:gd name="T34" fmla="*/ 59 w 85"/>
              <a:gd name="T35" fmla="*/ 67 h 82"/>
              <a:gd name="T36" fmla="*/ 41 w 85"/>
              <a:gd name="T37" fmla="*/ 69 h 82"/>
              <a:gd name="T38" fmla="*/ 45 w 85"/>
              <a:gd name="T39" fmla="*/ 62 h 82"/>
              <a:gd name="T40" fmla="*/ 0 w 85"/>
              <a:gd name="T41" fmla="*/ 65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82"/>
              <a:gd name="T65" fmla="*/ 85 w 85"/>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82">
                <a:moveTo>
                  <a:pt x="0" y="65"/>
                </a:moveTo>
                <a:lnTo>
                  <a:pt x="35" y="5"/>
                </a:lnTo>
                <a:lnTo>
                  <a:pt x="48" y="0"/>
                </a:lnTo>
                <a:lnTo>
                  <a:pt x="32" y="32"/>
                </a:lnTo>
                <a:lnTo>
                  <a:pt x="43" y="25"/>
                </a:lnTo>
                <a:lnTo>
                  <a:pt x="50" y="39"/>
                </a:lnTo>
                <a:lnTo>
                  <a:pt x="73" y="39"/>
                </a:lnTo>
                <a:lnTo>
                  <a:pt x="68" y="51"/>
                </a:lnTo>
                <a:lnTo>
                  <a:pt x="79" y="50"/>
                </a:lnTo>
                <a:lnTo>
                  <a:pt x="71" y="63"/>
                </a:lnTo>
                <a:lnTo>
                  <a:pt x="82" y="56"/>
                </a:lnTo>
                <a:lnTo>
                  <a:pt x="85" y="69"/>
                </a:lnTo>
                <a:lnTo>
                  <a:pt x="74" y="82"/>
                </a:lnTo>
                <a:lnTo>
                  <a:pt x="73" y="72"/>
                </a:lnTo>
                <a:lnTo>
                  <a:pt x="67" y="77"/>
                </a:lnTo>
                <a:lnTo>
                  <a:pt x="67" y="62"/>
                </a:lnTo>
                <a:lnTo>
                  <a:pt x="46" y="77"/>
                </a:lnTo>
                <a:lnTo>
                  <a:pt x="59" y="67"/>
                </a:lnTo>
                <a:lnTo>
                  <a:pt x="41" y="69"/>
                </a:lnTo>
                <a:lnTo>
                  <a:pt x="45" y="62"/>
                </a:lnTo>
                <a:lnTo>
                  <a:pt x="0" y="65"/>
                </a:lnTo>
                <a:close/>
              </a:path>
            </a:pathLst>
          </a:custGeom>
          <a:solidFill>
            <a:srgbClr val="FFFFCC"/>
          </a:solidFill>
          <a:ln w="1588" cap="rnd">
            <a:solidFill>
              <a:srgbClr val="808080"/>
            </a:solidFill>
            <a:round/>
            <a:headEnd/>
            <a:tailEnd/>
          </a:ln>
        </p:spPr>
        <p:txBody>
          <a:bodyPr/>
          <a:lstStyle/>
          <a:p>
            <a:endParaRPr lang="en-US"/>
          </a:p>
        </p:txBody>
      </p:sp>
      <p:sp>
        <p:nvSpPr>
          <p:cNvPr id="22589" name="Freeform 62"/>
          <p:cNvSpPr>
            <a:spLocks noChangeAspect="1"/>
          </p:cNvSpPr>
          <p:nvPr/>
        </p:nvSpPr>
        <p:spPr bwMode="auto">
          <a:xfrm>
            <a:off x="6219825" y="3972971"/>
            <a:ext cx="46038" cy="90487"/>
          </a:xfrm>
          <a:custGeom>
            <a:avLst/>
            <a:gdLst>
              <a:gd name="T0" fmla="*/ 0 w 24"/>
              <a:gd name="T1" fmla="*/ 0 h 47"/>
              <a:gd name="T2" fmla="*/ 5 w 24"/>
              <a:gd name="T3" fmla="*/ 47 h 47"/>
              <a:gd name="T4" fmla="*/ 24 w 24"/>
              <a:gd name="T5" fmla="*/ 39 h 47"/>
              <a:gd name="T6" fmla="*/ 15 w 24"/>
              <a:gd name="T7" fmla="*/ 12 h 47"/>
              <a:gd name="T8" fmla="*/ 0 w 24"/>
              <a:gd name="T9" fmla="*/ 0 h 47"/>
              <a:gd name="T10" fmla="*/ 0 60000 65536"/>
              <a:gd name="T11" fmla="*/ 0 60000 65536"/>
              <a:gd name="T12" fmla="*/ 0 60000 65536"/>
              <a:gd name="T13" fmla="*/ 0 60000 65536"/>
              <a:gd name="T14" fmla="*/ 0 60000 65536"/>
              <a:gd name="T15" fmla="*/ 0 w 24"/>
              <a:gd name="T16" fmla="*/ 0 h 47"/>
              <a:gd name="T17" fmla="*/ 24 w 24"/>
              <a:gd name="T18" fmla="*/ 47 h 47"/>
            </a:gdLst>
            <a:ahLst/>
            <a:cxnLst>
              <a:cxn ang="T10">
                <a:pos x="T0" y="T1"/>
              </a:cxn>
              <a:cxn ang="T11">
                <a:pos x="T2" y="T3"/>
              </a:cxn>
              <a:cxn ang="T12">
                <a:pos x="T4" y="T5"/>
              </a:cxn>
              <a:cxn ang="T13">
                <a:pos x="T6" y="T7"/>
              </a:cxn>
              <a:cxn ang="T14">
                <a:pos x="T8" y="T9"/>
              </a:cxn>
            </a:cxnLst>
            <a:rect l="T15" t="T16" r="T17" b="T18"/>
            <a:pathLst>
              <a:path w="24" h="47">
                <a:moveTo>
                  <a:pt x="0" y="0"/>
                </a:moveTo>
                <a:lnTo>
                  <a:pt x="5" y="47"/>
                </a:lnTo>
                <a:lnTo>
                  <a:pt x="24" y="39"/>
                </a:lnTo>
                <a:lnTo>
                  <a:pt x="15" y="12"/>
                </a:lnTo>
                <a:lnTo>
                  <a:pt x="0" y="0"/>
                </a:lnTo>
                <a:close/>
              </a:path>
            </a:pathLst>
          </a:custGeom>
          <a:solidFill>
            <a:srgbClr val="FFFFCC"/>
          </a:solidFill>
          <a:ln w="9525">
            <a:noFill/>
            <a:round/>
            <a:headEnd/>
            <a:tailEnd/>
          </a:ln>
        </p:spPr>
        <p:txBody>
          <a:bodyPr/>
          <a:lstStyle/>
          <a:p>
            <a:endParaRPr lang="en-US"/>
          </a:p>
        </p:txBody>
      </p:sp>
      <p:sp>
        <p:nvSpPr>
          <p:cNvPr id="22590" name="Freeform 63"/>
          <p:cNvSpPr>
            <a:spLocks noChangeAspect="1"/>
          </p:cNvSpPr>
          <p:nvPr/>
        </p:nvSpPr>
        <p:spPr bwMode="auto">
          <a:xfrm>
            <a:off x="6219825" y="3972971"/>
            <a:ext cx="46038" cy="90487"/>
          </a:xfrm>
          <a:custGeom>
            <a:avLst/>
            <a:gdLst>
              <a:gd name="T0" fmla="*/ 0 w 24"/>
              <a:gd name="T1" fmla="*/ 0 h 47"/>
              <a:gd name="T2" fmla="*/ 5 w 24"/>
              <a:gd name="T3" fmla="*/ 47 h 47"/>
              <a:gd name="T4" fmla="*/ 24 w 24"/>
              <a:gd name="T5" fmla="*/ 39 h 47"/>
              <a:gd name="T6" fmla="*/ 15 w 24"/>
              <a:gd name="T7" fmla="*/ 12 h 47"/>
              <a:gd name="T8" fmla="*/ 0 w 24"/>
              <a:gd name="T9" fmla="*/ 0 h 47"/>
              <a:gd name="T10" fmla="*/ 0 60000 65536"/>
              <a:gd name="T11" fmla="*/ 0 60000 65536"/>
              <a:gd name="T12" fmla="*/ 0 60000 65536"/>
              <a:gd name="T13" fmla="*/ 0 60000 65536"/>
              <a:gd name="T14" fmla="*/ 0 60000 65536"/>
              <a:gd name="T15" fmla="*/ 0 w 24"/>
              <a:gd name="T16" fmla="*/ 0 h 47"/>
              <a:gd name="T17" fmla="*/ 24 w 24"/>
              <a:gd name="T18" fmla="*/ 47 h 47"/>
            </a:gdLst>
            <a:ahLst/>
            <a:cxnLst>
              <a:cxn ang="T10">
                <a:pos x="T0" y="T1"/>
              </a:cxn>
              <a:cxn ang="T11">
                <a:pos x="T2" y="T3"/>
              </a:cxn>
              <a:cxn ang="T12">
                <a:pos x="T4" y="T5"/>
              </a:cxn>
              <a:cxn ang="T13">
                <a:pos x="T6" y="T7"/>
              </a:cxn>
              <a:cxn ang="T14">
                <a:pos x="T8" y="T9"/>
              </a:cxn>
            </a:cxnLst>
            <a:rect l="T15" t="T16" r="T17" b="T18"/>
            <a:pathLst>
              <a:path w="24" h="47">
                <a:moveTo>
                  <a:pt x="0" y="0"/>
                </a:moveTo>
                <a:lnTo>
                  <a:pt x="5" y="47"/>
                </a:lnTo>
                <a:lnTo>
                  <a:pt x="24" y="39"/>
                </a:lnTo>
                <a:lnTo>
                  <a:pt x="15" y="1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91" name="Freeform 64"/>
          <p:cNvSpPr>
            <a:spLocks noChangeAspect="1"/>
          </p:cNvSpPr>
          <p:nvPr/>
        </p:nvSpPr>
        <p:spPr bwMode="auto">
          <a:xfrm>
            <a:off x="7197725" y="3587208"/>
            <a:ext cx="42863" cy="80963"/>
          </a:xfrm>
          <a:custGeom>
            <a:avLst/>
            <a:gdLst>
              <a:gd name="T0" fmla="*/ 0 w 22"/>
              <a:gd name="T1" fmla="*/ 17 h 42"/>
              <a:gd name="T2" fmla="*/ 9 w 22"/>
              <a:gd name="T3" fmla="*/ 42 h 42"/>
              <a:gd name="T4" fmla="*/ 22 w 22"/>
              <a:gd name="T5" fmla="*/ 0 h 42"/>
              <a:gd name="T6" fmla="*/ 11 w 22"/>
              <a:gd name="T7" fmla="*/ 0 h 42"/>
              <a:gd name="T8" fmla="*/ 0 w 22"/>
              <a:gd name="T9" fmla="*/ 17 h 42"/>
              <a:gd name="T10" fmla="*/ 0 60000 65536"/>
              <a:gd name="T11" fmla="*/ 0 60000 65536"/>
              <a:gd name="T12" fmla="*/ 0 60000 65536"/>
              <a:gd name="T13" fmla="*/ 0 60000 65536"/>
              <a:gd name="T14" fmla="*/ 0 60000 65536"/>
              <a:gd name="T15" fmla="*/ 0 w 22"/>
              <a:gd name="T16" fmla="*/ 0 h 42"/>
              <a:gd name="T17" fmla="*/ 22 w 22"/>
              <a:gd name="T18" fmla="*/ 42 h 42"/>
            </a:gdLst>
            <a:ahLst/>
            <a:cxnLst>
              <a:cxn ang="T10">
                <a:pos x="T0" y="T1"/>
              </a:cxn>
              <a:cxn ang="T11">
                <a:pos x="T2" y="T3"/>
              </a:cxn>
              <a:cxn ang="T12">
                <a:pos x="T4" y="T5"/>
              </a:cxn>
              <a:cxn ang="T13">
                <a:pos x="T6" y="T7"/>
              </a:cxn>
              <a:cxn ang="T14">
                <a:pos x="T8" y="T9"/>
              </a:cxn>
            </a:cxnLst>
            <a:rect l="T15" t="T16" r="T17" b="T18"/>
            <a:pathLst>
              <a:path w="22" h="42">
                <a:moveTo>
                  <a:pt x="0" y="17"/>
                </a:moveTo>
                <a:lnTo>
                  <a:pt x="9" y="42"/>
                </a:lnTo>
                <a:lnTo>
                  <a:pt x="22" y="0"/>
                </a:lnTo>
                <a:lnTo>
                  <a:pt x="11" y="0"/>
                </a:lnTo>
                <a:lnTo>
                  <a:pt x="0" y="17"/>
                </a:lnTo>
                <a:close/>
              </a:path>
            </a:pathLst>
          </a:custGeom>
          <a:solidFill>
            <a:srgbClr val="FFFFCC"/>
          </a:solidFill>
          <a:ln w="9525">
            <a:noFill/>
            <a:round/>
            <a:headEnd/>
            <a:tailEnd/>
          </a:ln>
        </p:spPr>
        <p:txBody>
          <a:bodyPr/>
          <a:lstStyle/>
          <a:p>
            <a:endParaRPr lang="en-US"/>
          </a:p>
        </p:txBody>
      </p:sp>
      <p:sp>
        <p:nvSpPr>
          <p:cNvPr id="22592" name="Freeform 65"/>
          <p:cNvSpPr>
            <a:spLocks noChangeAspect="1"/>
          </p:cNvSpPr>
          <p:nvPr/>
        </p:nvSpPr>
        <p:spPr bwMode="auto">
          <a:xfrm>
            <a:off x="7197725" y="3587208"/>
            <a:ext cx="42863" cy="80963"/>
          </a:xfrm>
          <a:custGeom>
            <a:avLst/>
            <a:gdLst>
              <a:gd name="T0" fmla="*/ 0 w 22"/>
              <a:gd name="T1" fmla="*/ 17 h 42"/>
              <a:gd name="T2" fmla="*/ 9 w 22"/>
              <a:gd name="T3" fmla="*/ 42 h 42"/>
              <a:gd name="T4" fmla="*/ 22 w 22"/>
              <a:gd name="T5" fmla="*/ 0 h 42"/>
              <a:gd name="T6" fmla="*/ 11 w 22"/>
              <a:gd name="T7" fmla="*/ 0 h 42"/>
              <a:gd name="T8" fmla="*/ 0 w 22"/>
              <a:gd name="T9" fmla="*/ 17 h 42"/>
              <a:gd name="T10" fmla="*/ 0 60000 65536"/>
              <a:gd name="T11" fmla="*/ 0 60000 65536"/>
              <a:gd name="T12" fmla="*/ 0 60000 65536"/>
              <a:gd name="T13" fmla="*/ 0 60000 65536"/>
              <a:gd name="T14" fmla="*/ 0 60000 65536"/>
              <a:gd name="T15" fmla="*/ 0 w 22"/>
              <a:gd name="T16" fmla="*/ 0 h 42"/>
              <a:gd name="T17" fmla="*/ 22 w 22"/>
              <a:gd name="T18" fmla="*/ 42 h 42"/>
            </a:gdLst>
            <a:ahLst/>
            <a:cxnLst>
              <a:cxn ang="T10">
                <a:pos x="T0" y="T1"/>
              </a:cxn>
              <a:cxn ang="T11">
                <a:pos x="T2" y="T3"/>
              </a:cxn>
              <a:cxn ang="T12">
                <a:pos x="T4" y="T5"/>
              </a:cxn>
              <a:cxn ang="T13">
                <a:pos x="T6" y="T7"/>
              </a:cxn>
              <a:cxn ang="T14">
                <a:pos x="T8" y="T9"/>
              </a:cxn>
            </a:cxnLst>
            <a:rect l="T15" t="T16" r="T17" b="T18"/>
            <a:pathLst>
              <a:path w="22" h="42">
                <a:moveTo>
                  <a:pt x="0" y="17"/>
                </a:moveTo>
                <a:lnTo>
                  <a:pt x="9" y="42"/>
                </a:lnTo>
                <a:lnTo>
                  <a:pt x="22" y="0"/>
                </a:lnTo>
                <a:lnTo>
                  <a:pt x="11" y="0"/>
                </a:lnTo>
                <a:lnTo>
                  <a:pt x="0" y="17"/>
                </a:lnTo>
                <a:close/>
              </a:path>
            </a:pathLst>
          </a:custGeom>
          <a:solidFill>
            <a:srgbClr val="FFFFCC"/>
          </a:solidFill>
          <a:ln w="7938" cap="rnd">
            <a:solidFill>
              <a:srgbClr val="FFFFFF"/>
            </a:solidFill>
            <a:round/>
            <a:headEnd/>
            <a:tailEnd/>
          </a:ln>
        </p:spPr>
        <p:txBody>
          <a:bodyPr/>
          <a:lstStyle/>
          <a:p>
            <a:endParaRPr lang="en-US"/>
          </a:p>
        </p:txBody>
      </p:sp>
      <p:sp>
        <p:nvSpPr>
          <p:cNvPr id="22593" name="Freeform 66"/>
          <p:cNvSpPr>
            <a:spLocks noChangeAspect="1"/>
          </p:cNvSpPr>
          <p:nvPr/>
        </p:nvSpPr>
        <p:spPr bwMode="auto">
          <a:xfrm>
            <a:off x="2206625" y="3942808"/>
            <a:ext cx="74613" cy="68263"/>
          </a:xfrm>
          <a:custGeom>
            <a:avLst/>
            <a:gdLst>
              <a:gd name="T0" fmla="*/ 0 w 39"/>
              <a:gd name="T1" fmla="*/ 0 h 36"/>
              <a:gd name="T2" fmla="*/ 0 w 39"/>
              <a:gd name="T3" fmla="*/ 14 h 36"/>
              <a:gd name="T4" fmla="*/ 9 w 39"/>
              <a:gd name="T5" fmla="*/ 12 h 36"/>
              <a:gd name="T6" fmla="*/ 34 w 39"/>
              <a:gd name="T7" fmla="*/ 36 h 36"/>
              <a:gd name="T8" fmla="*/ 39 w 39"/>
              <a:gd name="T9" fmla="*/ 18 h 36"/>
              <a:gd name="T10" fmla="*/ 26 w 39"/>
              <a:gd name="T11" fmla="*/ 1 h 36"/>
              <a:gd name="T12" fmla="*/ 0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0"/>
                </a:moveTo>
                <a:lnTo>
                  <a:pt x="0" y="14"/>
                </a:lnTo>
                <a:lnTo>
                  <a:pt x="9" y="12"/>
                </a:lnTo>
                <a:lnTo>
                  <a:pt x="34" y="36"/>
                </a:lnTo>
                <a:lnTo>
                  <a:pt x="39" y="18"/>
                </a:lnTo>
                <a:lnTo>
                  <a:pt x="26" y="1"/>
                </a:lnTo>
                <a:lnTo>
                  <a:pt x="0" y="0"/>
                </a:lnTo>
                <a:close/>
              </a:path>
            </a:pathLst>
          </a:custGeom>
          <a:solidFill>
            <a:srgbClr val="FFFFCC"/>
          </a:solidFill>
          <a:ln w="9525">
            <a:noFill/>
            <a:round/>
            <a:headEnd/>
            <a:tailEnd/>
          </a:ln>
        </p:spPr>
        <p:txBody>
          <a:bodyPr/>
          <a:lstStyle/>
          <a:p>
            <a:endParaRPr lang="en-US"/>
          </a:p>
        </p:txBody>
      </p:sp>
      <p:sp>
        <p:nvSpPr>
          <p:cNvPr id="22594" name="Freeform 67"/>
          <p:cNvSpPr>
            <a:spLocks noChangeAspect="1"/>
          </p:cNvSpPr>
          <p:nvPr/>
        </p:nvSpPr>
        <p:spPr bwMode="auto">
          <a:xfrm>
            <a:off x="2206625" y="3942808"/>
            <a:ext cx="74613" cy="68263"/>
          </a:xfrm>
          <a:custGeom>
            <a:avLst/>
            <a:gdLst>
              <a:gd name="T0" fmla="*/ 0 w 39"/>
              <a:gd name="T1" fmla="*/ 0 h 36"/>
              <a:gd name="T2" fmla="*/ 0 w 39"/>
              <a:gd name="T3" fmla="*/ 14 h 36"/>
              <a:gd name="T4" fmla="*/ 9 w 39"/>
              <a:gd name="T5" fmla="*/ 12 h 36"/>
              <a:gd name="T6" fmla="*/ 34 w 39"/>
              <a:gd name="T7" fmla="*/ 36 h 36"/>
              <a:gd name="T8" fmla="*/ 39 w 39"/>
              <a:gd name="T9" fmla="*/ 18 h 36"/>
              <a:gd name="T10" fmla="*/ 26 w 39"/>
              <a:gd name="T11" fmla="*/ 1 h 36"/>
              <a:gd name="T12" fmla="*/ 0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0"/>
                </a:moveTo>
                <a:lnTo>
                  <a:pt x="0" y="14"/>
                </a:lnTo>
                <a:lnTo>
                  <a:pt x="9" y="12"/>
                </a:lnTo>
                <a:lnTo>
                  <a:pt x="34" y="36"/>
                </a:lnTo>
                <a:lnTo>
                  <a:pt x="39" y="18"/>
                </a:lnTo>
                <a:lnTo>
                  <a:pt x="26" y="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595" name="Freeform 68"/>
          <p:cNvSpPr>
            <a:spLocks noChangeAspect="1"/>
          </p:cNvSpPr>
          <p:nvPr/>
        </p:nvSpPr>
        <p:spPr bwMode="auto">
          <a:xfrm>
            <a:off x="2224088" y="3634833"/>
            <a:ext cx="263525" cy="85725"/>
          </a:xfrm>
          <a:custGeom>
            <a:avLst/>
            <a:gdLst>
              <a:gd name="T0" fmla="*/ 0 w 137"/>
              <a:gd name="T1" fmla="*/ 18 h 45"/>
              <a:gd name="T2" fmla="*/ 19 w 137"/>
              <a:gd name="T3" fmla="*/ 2 h 45"/>
              <a:gd name="T4" fmla="*/ 54 w 137"/>
              <a:gd name="T5" fmla="*/ 0 h 45"/>
              <a:gd name="T6" fmla="*/ 137 w 137"/>
              <a:gd name="T7" fmla="*/ 38 h 45"/>
              <a:gd name="T8" fmla="*/ 93 w 137"/>
              <a:gd name="T9" fmla="*/ 45 h 45"/>
              <a:gd name="T10" fmla="*/ 100 w 137"/>
              <a:gd name="T11" fmla="*/ 36 h 45"/>
              <a:gd name="T12" fmla="*/ 79 w 137"/>
              <a:gd name="T13" fmla="*/ 22 h 45"/>
              <a:gd name="T14" fmla="*/ 37 w 137"/>
              <a:gd name="T15" fmla="*/ 14 h 45"/>
              <a:gd name="T16" fmla="*/ 40 w 137"/>
              <a:gd name="T17" fmla="*/ 8 h 45"/>
              <a:gd name="T18" fmla="*/ 0 w 137"/>
              <a:gd name="T19" fmla="*/ 18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45"/>
              <a:gd name="T32" fmla="*/ 137 w 137"/>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45">
                <a:moveTo>
                  <a:pt x="0" y="18"/>
                </a:moveTo>
                <a:lnTo>
                  <a:pt x="19" y="2"/>
                </a:lnTo>
                <a:lnTo>
                  <a:pt x="54" y="0"/>
                </a:lnTo>
                <a:lnTo>
                  <a:pt x="137" y="38"/>
                </a:lnTo>
                <a:lnTo>
                  <a:pt x="93" y="45"/>
                </a:lnTo>
                <a:lnTo>
                  <a:pt x="100" y="36"/>
                </a:lnTo>
                <a:lnTo>
                  <a:pt x="79" y="22"/>
                </a:lnTo>
                <a:lnTo>
                  <a:pt x="37" y="14"/>
                </a:lnTo>
                <a:lnTo>
                  <a:pt x="40" y="8"/>
                </a:lnTo>
                <a:lnTo>
                  <a:pt x="0" y="18"/>
                </a:lnTo>
                <a:close/>
              </a:path>
            </a:pathLst>
          </a:custGeom>
          <a:solidFill>
            <a:srgbClr val="FFFFCC"/>
          </a:solidFill>
          <a:ln w="9525">
            <a:noFill/>
            <a:round/>
            <a:headEnd/>
            <a:tailEnd/>
          </a:ln>
        </p:spPr>
        <p:txBody>
          <a:bodyPr/>
          <a:lstStyle/>
          <a:p>
            <a:endParaRPr lang="en-US"/>
          </a:p>
        </p:txBody>
      </p:sp>
      <p:sp>
        <p:nvSpPr>
          <p:cNvPr id="22596" name="Freeform 69"/>
          <p:cNvSpPr>
            <a:spLocks noChangeAspect="1"/>
          </p:cNvSpPr>
          <p:nvPr/>
        </p:nvSpPr>
        <p:spPr bwMode="auto">
          <a:xfrm>
            <a:off x="2224088" y="3634833"/>
            <a:ext cx="263525" cy="85725"/>
          </a:xfrm>
          <a:custGeom>
            <a:avLst/>
            <a:gdLst>
              <a:gd name="T0" fmla="*/ 0 w 137"/>
              <a:gd name="T1" fmla="*/ 18 h 45"/>
              <a:gd name="T2" fmla="*/ 19 w 137"/>
              <a:gd name="T3" fmla="*/ 2 h 45"/>
              <a:gd name="T4" fmla="*/ 54 w 137"/>
              <a:gd name="T5" fmla="*/ 0 h 45"/>
              <a:gd name="T6" fmla="*/ 137 w 137"/>
              <a:gd name="T7" fmla="*/ 38 h 45"/>
              <a:gd name="T8" fmla="*/ 93 w 137"/>
              <a:gd name="T9" fmla="*/ 45 h 45"/>
              <a:gd name="T10" fmla="*/ 100 w 137"/>
              <a:gd name="T11" fmla="*/ 36 h 45"/>
              <a:gd name="T12" fmla="*/ 79 w 137"/>
              <a:gd name="T13" fmla="*/ 22 h 45"/>
              <a:gd name="T14" fmla="*/ 37 w 137"/>
              <a:gd name="T15" fmla="*/ 14 h 45"/>
              <a:gd name="T16" fmla="*/ 40 w 137"/>
              <a:gd name="T17" fmla="*/ 8 h 45"/>
              <a:gd name="T18" fmla="*/ 0 w 137"/>
              <a:gd name="T19" fmla="*/ 18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45"/>
              <a:gd name="T32" fmla="*/ 137 w 137"/>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45">
                <a:moveTo>
                  <a:pt x="0" y="18"/>
                </a:moveTo>
                <a:lnTo>
                  <a:pt x="19" y="2"/>
                </a:lnTo>
                <a:lnTo>
                  <a:pt x="54" y="0"/>
                </a:lnTo>
                <a:lnTo>
                  <a:pt x="137" y="38"/>
                </a:lnTo>
                <a:lnTo>
                  <a:pt x="93" y="45"/>
                </a:lnTo>
                <a:lnTo>
                  <a:pt x="100" y="36"/>
                </a:lnTo>
                <a:lnTo>
                  <a:pt x="79" y="22"/>
                </a:lnTo>
                <a:lnTo>
                  <a:pt x="37" y="14"/>
                </a:lnTo>
                <a:lnTo>
                  <a:pt x="40" y="8"/>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2597" name="Freeform 70"/>
          <p:cNvSpPr>
            <a:spLocks noChangeAspect="1"/>
          </p:cNvSpPr>
          <p:nvPr/>
        </p:nvSpPr>
        <p:spPr bwMode="auto">
          <a:xfrm>
            <a:off x="4483100" y="2614071"/>
            <a:ext cx="65088" cy="96837"/>
          </a:xfrm>
          <a:custGeom>
            <a:avLst/>
            <a:gdLst>
              <a:gd name="T0" fmla="*/ 0 w 34"/>
              <a:gd name="T1" fmla="*/ 39 h 51"/>
              <a:gd name="T2" fmla="*/ 2 w 34"/>
              <a:gd name="T3" fmla="*/ 14 h 51"/>
              <a:gd name="T4" fmla="*/ 29 w 34"/>
              <a:gd name="T5" fmla="*/ 0 h 51"/>
              <a:gd name="T6" fmla="*/ 25 w 34"/>
              <a:gd name="T7" fmla="*/ 20 h 51"/>
              <a:gd name="T8" fmla="*/ 34 w 34"/>
              <a:gd name="T9" fmla="*/ 25 h 51"/>
              <a:gd name="T10" fmla="*/ 17 w 34"/>
              <a:gd name="T11" fmla="*/ 37 h 51"/>
              <a:gd name="T12" fmla="*/ 17 w 34"/>
              <a:gd name="T13" fmla="*/ 51 h 51"/>
              <a:gd name="T14" fmla="*/ 7 w 34"/>
              <a:gd name="T15" fmla="*/ 51 h 51"/>
              <a:gd name="T16" fmla="*/ 0 w 34"/>
              <a:gd name="T17" fmla="*/ 3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1"/>
              <a:gd name="T29" fmla="*/ 34 w 34"/>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1">
                <a:moveTo>
                  <a:pt x="0" y="39"/>
                </a:moveTo>
                <a:lnTo>
                  <a:pt x="2" y="14"/>
                </a:lnTo>
                <a:lnTo>
                  <a:pt x="29" y="0"/>
                </a:lnTo>
                <a:lnTo>
                  <a:pt x="25" y="20"/>
                </a:lnTo>
                <a:lnTo>
                  <a:pt x="34" y="25"/>
                </a:lnTo>
                <a:lnTo>
                  <a:pt x="17" y="37"/>
                </a:lnTo>
                <a:lnTo>
                  <a:pt x="17" y="51"/>
                </a:lnTo>
                <a:lnTo>
                  <a:pt x="7" y="51"/>
                </a:lnTo>
                <a:lnTo>
                  <a:pt x="0" y="39"/>
                </a:lnTo>
                <a:close/>
              </a:path>
            </a:pathLst>
          </a:custGeom>
          <a:solidFill>
            <a:srgbClr val="FFFFCC"/>
          </a:solidFill>
          <a:ln w="9525">
            <a:noFill/>
            <a:round/>
            <a:headEnd/>
            <a:tailEnd/>
          </a:ln>
        </p:spPr>
        <p:txBody>
          <a:bodyPr/>
          <a:lstStyle/>
          <a:p>
            <a:endParaRPr lang="en-US"/>
          </a:p>
        </p:txBody>
      </p:sp>
      <p:sp>
        <p:nvSpPr>
          <p:cNvPr id="22598" name="Freeform 71"/>
          <p:cNvSpPr>
            <a:spLocks noChangeAspect="1"/>
          </p:cNvSpPr>
          <p:nvPr/>
        </p:nvSpPr>
        <p:spPr bwMode="auto">
          <a:xfrm>
            <a:off x="4483100" y="2614071"/>
            <a:ext cx="65088" cy="96837"/>
          </a:xfrm>
          <a:custGeom>
            <a:avLst/>
            <a:gdLst>
              <a:gd name="T0" fmla="*/ 0 w 34"/>
              <a:gd name="T1" fmla="*/ 39 h 51"/>
              <a:gd name="T2" fmla="*/ 2 w 34"/>
              <a:gd name="T3" fmla="*/ 14 h 51"/>
              <a:gd name="T4" fmla="*/ 29 w 34"/>
              <a:gd name="T5" fmla="*/ 0 h 51"/>
              <a:gd name="T6" fmla="*/ 25 w 34"/>
              <a:gd name="T7" fmla="*/ 20 h 51"/>
              <a:gd name="T8" fmla="*/ 34 w 34"/>
              <a:gd name="T9" fmla="*/ 25 h 51"/>
              <a:gd name="T10" fmla="*/ 17 w 34"/>
              <a:gd name="T11" fmla="*/ 37 h 51"/>
              <a:gd name="T12" fmla="*/ 17 w 34"/>
              <a:gd name="T13" fmla="*/ 51 h 51"/>
              <a:gd name="T14" fmla="*/ 7 w 34"/>
              <a:gd name="T15" fmla="*/ 51 h 51"/>
              <a:gd name="T16" fmla="*/ 0 w 34"/>
              <a:gd name="T17" fmla="*/ 3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1"/>
              <a:gd name="T29" fmla="*/ 34 w 34"/>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1">
                <a:moveTo>
                  <a:pt x="0" y="39"/>
                </a:moveTo>
                <a:lnTo>
                  <a:pt x="2" y="14"/>
                </a:lnTo>
                <a:lnTo>
                  <a:pt x="29" y="0"/>
                </a:lnTo>
                <a:lnTo>
                  <a:pt x="25" y="20"/>
                </a:lnTo>
                <a:lnTo>
                  <a:pt x="34" y="25"/>
                </a:lnTo>
                <a:lnTo>
                  <a:pt x="17" y="37"/>
                </a:lnTo>
                <a:lnTo>
                  <a:pt x="17" y="51"/>
                </a:lnTo>
                <a:lnTo>
                  <a:pt x="7" y="51"/>
                </a:lnTo>
                <a:lnTo>
                  <a:pt x="0" y="39"/>
                </a:lnTo>
                <a:close/>
              </a:path>
            </a:pathLst>
          </a:custGeom>
          <a:solidFill>
            <a:srgbClr val="FFFFCC"/>
          </a:solidFill>
          <a:ln w="1588" cap="rnd">
            <a:solidFill>
              <a:srgbClr val="808080"/>
            </a:solidFill>
            <a:round/>
            <a:headEnd/>
            <a:tailEnd/>
          </a:ln>
        </p:spPr>
        <p:txBody>
          <a:bodyPr/>
          <a:lstStyle/>
          <a:p>
            <a:endParaRPr lang="en-US"/>
          </a:p>
        </p:txBody>
      </p:sp>
      <p:sp>
        <p:nvSpPr>
          <p:cNvPr id="22599" name="Freeform 72"/>
          <p:cNvSpPr>
            <a:spLocks noChangeAspect="1"/>
          </p:cNvSpPr>
          <p:nvPr/>
        </p:nvSpPr>
        <p:spPr bwMode="auto">
          <a:xfrm>
            <a:off x="4524375" y="2687096"/>
            <a:ext cx="23813" cy="11112"/>
          </a:xfrm>
          <a:custGeom>
            <a:avLst/>
            <a:gdLst>
              <a:gd name="T0" fmla="*/ 0 w 12"/>
              <a:gd name="T1" fmla="*/ 6 h 6"/>
              <a:gd name="T2" fmla="*/ 9 w 12"/>
              <a:gd name="T3" fmla="*/ 0 h 6"/>
              <a:gd name="T4" fmla="*/ 12 w 12"/>
              <a:gd name="T5" fmla="*/ 4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9" y="0"/>
                </a:lnTo>
                <a:lnTo>
                  <a:pt x="12" y="4"/>
                </a:lnTo>
                <a:lnTo>
                  <a:pt x="0" y="6"/>
                </a:lnTo>
                <a:close/>
              </a:path>
            </a:pathLst>
          </a:custGeom>
          <a:solidFill>
            <a:srgbClr val="FFFFCC"/>
          </a:solidFill>
          <a:ln w="9525">
            <a:noFill/>
            <a:round/>
            <a:headEnd/>
            <a:tailEnd/>
          </a:ln>
        </p:spPr>
        <p:txBody>
          <a:bodyPr/>
          <a:lstStyle/>
          <a:p>
            <a:endParaRPr lang="en-US"/>
          </a:p>
        </p:txBody>
      </p:sp>
      <p:sp>
        <p:nvSpPr>
          <p:cNvPr id="22600" name="Freeform 73"/>
          <p:cNvSpPr>
            <a:spLocks noChangeAspect="1"/>
          </p:cNvSpPr>
          <p:nvPr/>
        </p:nvSpPr>
        <p:spPr bwMode="auto">
          <a:xfrm>
            <a:off x="4524375" y="2687096"/>
            <a:ext cx="23813" cy="11112"/>
          </a:xfrm>
          <a:custGeom>
            <a:avLst/>
            <a:gdLst>
              <a:gd name="T0" fmla="*/ 0 w 12"/>
              <a:gd name="T1" fmla="*/ 6 h 6"/>
              <a:gd name="T2" fmla="*/ 9 w 12"/>
              <a:gd name="T3" fmla="*/ 0 h 6"/>
              <a:gd name="T4" fmla="*/ 12 w 12"/>
              <a:gd name="T5" fmla="*/ 4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9" y="0"/>
                </a:lnTo>
                <a:lnTo>
                  <a:pt x="12" y="4"/>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601" name="Freeform 74"/>
          <p:cNvSpPr>
            <a:spLocks noChangeAspect="1"/>
          </p:cNvSpPr>
          <p:nvPr/>
        </p:nvSpPr>
        <p:spPr bwMode="auto">
          <a:xfrm>
            <a:off x="4556125" y="2663283"/>
            <a:ext cx="36513" cy="44450"/>
          </a:xfrm>
          <a:custGeom>
            <a:avLst/>
            <a:gdLst>
              <a:gd name="T0" fmla="*/ 0 w 19"/>
              <a:gd name="T1" fmla="*/ 12 h 23"/>
              <a:gd name="T2" fmla="*/ 14 w 19"/>
              <a:gd name="T3" fmla="*/ 23 h 23"/>
              <a:gd name="T4" fmla="*/ 19 w 19"/>
              <a:gd name="T5" fmla="*/ 11 h 23"/>
              <a:gd name="T6" fmla="*/ 15 w 19"/>
              <a:gd name="T7" fmla="*/ 0 h 23"/>
              <a:gd name="T8" fmla="*/ 0 w 19"/>
              <a:gd name="T9" fmla="*/ 12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12"/>
                </a:moveTo>
                <a:lnTo>
                  <a:pt x="14" y="23"/>
                </a:lnTo>
                <a:lnTo>
                  <a:pt x="19" y="11"/>
                </a:lnTo>
                <a:lnTo>
                  <a:pt x="15" y="0"/>
                </a:lnTo>
                <a:lnTo>
                  <a:pt x="0" y="12"/>
                </a:lnTo>
                <a:close/>
              </a:path>
            </a:pathLst>
          </a:custGeom>
          <a:solidFill>
            <a:srgbClr val="FFFFCC"/>
          </a:solidFill>
          <a:ln w="9525">
            <a:noFill/>
            <a:round/>
            <a:headEnd/>
            <a:tailEnd/>
          </a:ln>
        </p:spPr>
        <p:txBody>
          <a:bodyPr/>
          <a:lstStyle/>
          <a:p>
            <a:endParaRPr lang="en-US"/>
          </a:p>
        </p:txBody>
      </p:sp>
      <p:sp>
        <p:nvSpPr>
          <p:cNvPr id="22602" name="Freeform 75"/>
          <p:cNvSpPr>
            <a:spLocks noChangeAspect="1"/>
          </p:cNvSpPr>
          <p:nvPr/>
        </p:nvSpPr>
        <p:spPr bwMode="auto">
          <a:xfrm>
            <a:off x="4556125" y="2663283"/>
            <a:ext cx="36513" cy="44450"/>
          </a:xfrm>
          <a:custGeom>
            <a:avLst/>
            <a:gdLst>
              <a:gd name="T0" fmla="*/ 0 w 19"/>
              <a:gd name="T1" fmla="*/ 12 h 23"/>
              <a:gd name="T2" fmla="*/ 14 w 19"/>
              <a:gd name="T3" fmla="*/ 23 h 23"/>
              <a:gd name="T4" fmla="*/ 19 w 19"/>
              <a:gd name="T5" fmla="*/ 11 h 23"/>
              <a:gd name="T6" fmla="*/ 15 w 19"/>
              <a:gd name="T7" fmla="*/ 0 h 23"/>
              <a:gd name="T8" fmla="*/ 0 w 19"/>
              <a:gd name="T9" fmla="*/ 12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12"/>
                </a:moveTo>
                <a:lnTo>
                  <a:pt x="14" y="23"/>
                </a:lnTo>
                <a:lnTo>
                  <a:pt x="19" y="11"/>
                </a:lnTo>
                <a:lnTo>
                  <a:pt x="15"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2603" name="Freeform 76"/>
          <p:cNvSpPr>
            <a:spLocks noChangeAspect="1"/>
          </p:cNvSpPr>
          <p:nvPr/>
        </p:nvSpPr>
        <p:spPr bwMode="auto">
          <a:xfrm>
            <a:off x="2544763" y="3720558"/>
            <a:ext cx="80962" cy="47625"/>
          </a:xfrm>
          <a:custGeom>
            <a:avLst/>
            <a:gdLst>
              <a:gd name="T0" fmla="*/ 0 w 42"/>
              <a:gd name="T1" fmla="*/ 0 h 24"/>
              <a:gd name="T2" fmla="*/ 0 w 42"/>
              <a:gd name="T3" fmla="*/ 24 h 24"/>
              <a:gd name="T4" fmla="*/ 42 w 42"/>
              <a:gd name="T5" fmla="*/ 16 h 24"/>
              <a:gd name="T6" fmla="*/ 23 w 42"/>
              <a:gd name="T7" fmla="*/ 2 h 24"/>
              <a:gd name="T8" fmla="*/ 0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0"/>
                </a:moveTo>
                <a:lnTo>
                  <a:pt x="0" y="24"/>
                </a:lnTo>
                <a:lnTo>
                  <a:pt x="42" y="16"/>
                </a:lnTo>
                <a:lnTo>
                  <a:pt x="23" y="2"/>
                </a:lnTo>
                <a:lnTo>
                  <a:pt x="0" y="0"/>
                </a:lnTo>
                <a:close/>
              </a:path>
            </a:pathLst>
          </a:custGeom>
          <a:solidFill>
            <a:srgbClr val="FFFFCC"/>
          </a:solidFill>
          <a:ln w="9525">
            <a:noFill/>
            <a:round/>
            <a:headEnd/>
            <a:tailEnd/>
          </a:ln>
        </p:spPr>
        <p:txBody>
          <a:bodyPr/>
          <a:lstStyle/>
          <a:p>
            <a:endParaRPr lang="en-US"/>
          </a:p>
        </p:txBody>
      </p:sp>
      <p:sp>
        <p:nvSpPr>
          <p:cNvPr id="22604" name="Freeform 77"/>
          <p:cNvSpPr>
            <a:spLocks noChangeAspect="1"/>
          </p:cNvSpPr>
          <p:nvPr/>
        </p:nvSpPr>
        <p:spPr bwMode="auto">
          <a:xfrm>
            <a:off x="2544763" y="3720558"/>
            <a:ext cx="80962" cy="47625"/>
          </a:xfrm>
          <a:custGeom>
            <a:avLst/>
            <a:gdLst>
              <a:gd name="T0" fmla="*/ 0 w 42"/>
              <a:gd name="T1" fmla="*/ 0 h 24"/>
              <a:gd name="T2" fmla="*/ 0 w 42"/>
              <a:gd name="T3" fmla="*/ 24 h 24"/>
              <a:gd name="T4" fmla="*/ 42 w 42"/>
              <a:gd name="T5" fmla="*/ 16 h 24"/>
              <a:gd name="T6" fmla="*/ 23 w 42"/>
              <a:gd name="T7" fmla="*/ 2 h 24"/>
              <a:gd name="T8" fmla="*/ 0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0"/>
                </a:moveTo>
                <a:lnTo>
                  <a:pt x="0" y="24"/>
                </a:lnTo>
                <a:lnTo>
                  <a:pt x="42" y="16"/>
                </a:lnTo>
                <a:lnTo>
                  <a:pt x="23" y="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605" name="Freeform 78"/>
          <p:cNvSpPr>
            <a:spLocks noChangeAspect="1"/>
          </p:cNvSpPr>
          <p:nvPr/>
        </p:nvSpPr>
        <p:spPr bwMode="auto">
          <a:xfrm>
            <a:off x="2101850" y="3855496"/>
            <a:ext cx="57150" cy="26987"/>
          </a:xfrm>
          <a:custGeom>
            <a:avLst/>
            <a:gdLst>
              <a:gd name="T0" fmla="*/ 0 w 30"/>
              <a:gd name="T1" fmla="*/ 10 h 14"/>
              <a:gd name="T2" fmla="*/ 8 w 30"/>
              <a:gd name="T3" fmla="*/ 0 h 14"/>
              <a:gd name="T4" fmla="*/ 30 w 30"/>
              <a:gd name="T5" fmla="*/ 14 h 14"/>
              <a:gd name="T6" fmla="*/ 0 w 30"/>
              <a:gd name="T7" fmla="*/ 10 h 14"/>
              <a:gd name="T8" fmla="*/ 0 60000 65536"/>
              <a:gd name="T9" fmla="*/ 0 60000 65536"/>
              <a:gd name="T10" fmla="*/ 0 60000 65536"/>
              <a:gd name="T11" fmla="*/ 0 60000 65536"/>
              <a:gd name="T12" fmla="*/ 0 w 30"/>
              <a:gd name="T13" fmla="*/ 0 h 14"/>
              <a:gd name="T14" fmla="*/ 30 w 30"/>
              <a:gd name="T15" fmla="*/ 14 h 14"/>
            </a:gdLst>
            <a:ahLst/>
            <a:cxnLst>
              <a:cxn ang="T8">
                <a:pos x="T0" y="T1"/>
              </a:cxn>
              <a:cxn ang="T9">
                <a:pos x="T2" y="T3"/>
              </a:cxn>
              <a:cxn ang="T10">
                <a:pos x="T4" y="T5"/>
              </a:cxn>
              <a:cxn ang="T11">
                <a:pos x="T6" y="T7"/>
              </a:cxn>
            </a:cxnLst>
            <a:rect l="T12" t="T13" r="T14" b="T15"/>
            <a:pathLst>
              <a:path w="30" h="14">
                <a:moveTo>
                  <a:pt x="0" y="10"/>
                </a:moveTo>
                <a:lnTo>
                  <a:pt x="8" y="0"/>
                </a:lnTo>
                <a:lnTo>
                  <a:pt x="30" y="14"/>
                </a:lnTo>
                <a:lnTo>
                  <a:pt x="0" y="10"/>
                </a:lnTo>
                <a:close/>
              </a:path>
            </a:pathLst>
          </a:custGeom>
          <a:solidFill>
            <a:srgbClr val="FFFFCC"/>
          </a:solidFill>
          <a:ln w="9525">
            <a:noFill/>
            <a:round/>
            <a:headEnd/>
            <a:tailEnd/>
          </a:ln>
        </p:spPr>
        <p:txBody>
          <a:bodyPr/>
          <a:lstStyle/>
          <a:p>
            <a:endParaRPr lang="en-US"/>
          </a:p>
        </p:txBody>
      </p:sp>
      <p:sp>
        <p:nvSpPr>
          <p:cNvPr id="22606" name="Freeform 79"/>
          <p:cNvSpPr>
            <a:spLocks noChangeAspect="1"/>
          </p:cNvSpPr>
          <p:nvPr/>
        </p:nvSpPr>
        <p:spPr bwMode="auto">
          <a:xfrm>
            <a:off x="2101850" y="3855496"/>
            <a:ext cx="57150" cy="26987"/>
          </a:xfrm>
          <a:custGeom>
            <a:avLst/>
            <a:gdLst>
              <a:gd name="T0" fmla="*/ 0 w 30"/>
              <a:gd name="T1" fmla="*/ 10 h 14"/>
              <a:gd name="T2" fmla="*/ 8 w 30"/>
              <a:gd name="T3" fmla="*/ 0 h 14"/>
              <a:gd name="T4" fmla="*/ 30 w 30"/>
              <a:gd name="T5" fmla="*/ 14 h 14"/>
              <a:gd name="T6" fmla="*/ 0 w 30"/>
              <a:gd name="T7" fmla="*/ 10 h 14"/>
              <a:gd name="T8" fmla="*/ 0 60000 65536"/>
              <a:gd name="T9" fmla="*/ 0 60000 65536"/>
              <a:gd name="T10" fmla="*/ 0 60000 65536"/>
              <a:gd name="T11" fmla="*/ 0 60000 65536"/>
              <a:gd name="T12" fmla="*/ 0 w 30"/>
              <a:gd name="T13" fmla="*/ 0 h 14"/>
              <a:gd name="T14" fmla="*/ 30 w 30"/>
              <a:gd name="T15" fmla="*/ 14 h 14"/>
            </a:gdLst>
            <a:ahLst/>
            <a:cxnLst>
              <a:cxn ang="T8">
                <a:pos x="T0" y="T1"/>
              </a:cxn>
              <a:cxn ang="T9">
                <a:pos x="T2" y="T3"/>
              </a:cxn>
              <a:cxn ang="T10">
                <a:pos x="T4" y="T5"/>
              </a:cxn>
              <a:cxn ang="T11">
                <a:pos x="T6" y="T7"/>
              </a:cxn>
            </a:cxnLst>
            <a:rect l="T12" t="T13" r="T14" b="T15"/>
            <a:pathLst>
              <a:path w="30" h="14">
                <a:moveTo>
                  <a:pt x="0" y="10"/>
                </a:moveTo>
                <a:lnTo>
                  <a:pt x="8" y="0"/>
                </a:lnTo>
                <a:lnTo>
                  <a:pt x="30" y="14"/>
                </a:lnTo>
                <a:lnTo>
                  <a:pt x="0" y="10"/>
                </a:lnTo>
                <a:close/>
              </a:path>
            </a:pathLst>
          </a:custGeom>
          <a:solidFill>
            <a:srgbClr val="FFFFCC"/>
          </a:solidFill>
          <a:ln w="1588" cap="rnd">
            <a:solidFill>
              <a:srgbClr val="808080"/>
            </a:solidFill>
            <a:round/>
            <a:headEnd/>
            <a:tailEnd/>
          </a:ln>
        </p:spPr>
        <p:txBody>
          <a:bodyPr/>
          <a:lstStyle/>
          <a:p>
            <a:endParaRPr lang="en-US"/>
          </a:p>
        </p:txBody>
      </p:sp>
      <p:sp>
        <p:nvSpPr>
          <p:cNvPr id="22607" name="Freeform 80"/>
          <p:cNvSpPr>
            <a:spLocks noChangeAspect="1"/>
          </p:cNvSpPr>
          <p:nvPr/>
        </p:nvSpPr>
        <p:spPr bwMode="auto">
          <a:xfrm>
            <a:off x="4781550" y="2129883"/>
            <a:ext cx="266700" cy="404813"/>
          </a:xfrm>
          <a:custGeom>
            <a:avLst/>
            <a:gdLst>
              <a:gd name="T0" fmla="*/ 0 w 139"/>
              <a:gd name="T1" fmla="*/ 22 h 211"/>
              <a:gd name="T2" fmla="*/ 10 w 139"/>
              <a:gd name="T3" fmla="*/ 15 h 211"/>
              <a:gd name="T4" fmla="*/ 24 w 139"/>
              <a:gd name="T5" fmla="*/ 28 h 211"/>
              <a:gd name="T6" fmla="*/ 51 w 139"/>
              <a:gd name="T7" fmla="*/ 31 h 211"/>
              <a:gd name="T8" fmla="*/ 66 w 139"/>
              <a:gd name="T9" fmla="*/ 22 h 211"/>
              <a:gd name="T10" fmla="*/ 70 w 139"/>
              <a:gd name="T11" fmla="*/ 5 h 211"/>
              <a:gd name="T12" fmla="*/ 96 w 139"/>
              <a:gd name="T13" fmla="*/ 0 h 211"/>
              <a:gd name="T14" fmla="*/ 110 w 139"/>
              <a:gd name="T15" fmla="*/ 7 h 211"/>
              <a:gd name="T16" fmla="*/ 108 w 139"/>
              <a:gd name="T17" fmla="*/ 22 h 211"/>
              <a:gd name="T18" fmla="*/ 103 w 139"/>
              <a:gd name="T19" fmla="*/ 37 h 211"/>
              <a:gd name="T20" fmla="*/ 121 w 139"/>
              <a:gd name="T21" fmla="*/ 55 h 211"/>
              <a:gd name="T22" fmla="*/ 110 w 139"/>
              <a:gd name="T23" fmla="*/ 68 h 211"/>
              <a:gd name="T24" fmla="*/ 123 w 139"/>
              <a:gd name="T25" fmla="*/ 91 h 211"/>
              <a:gd name="T26" fmla="*/ 118 w 139"/>
              <a:gd name="T27" fmla="*/ 112 h 211"/>
              <a:gd name="T28" fmla="*/ 139 w 139"/>
              <a:gd name="T29" fmla="*/ 156 h 211"/>
              <a:gd name="T30" fmla="*/ 90 w 139"/>
              <a:gd name="T31" fmla="*/ 198 h 211"/>
              <a:gd name="T32" fmla="*/ 31 w 139"/>
              <a:gd name="T33" fmla="*/ 211 h 211"/>
              <a:gd name="T34" fmla="*/ 28 w 139"/>
              <a:gd name="T35" fmla="*/ 203 h 211"/>
              <a:gd name="T36" fmla="*/ 10 w 139"/>
              <a:gd name="T37" fmla="*/ 196 h 211"/>
              <a:gd name="T38" fmla="*/ 7 w 139"/>
              <a:gd name="T39" fmla="*/ 155 h 211"/>
              <a:gd name="T40" fmla="*/ 63 w 139"/>
              <a:gd name="T41" fmla="*/ 111 h 211"/>
              <a:gd name="T42" fmla="*/ 45 w 139"/>
              <a:gd name="T43" fmla="*/ 89 h 211"/>
              <a:gd name="T44" fmla="*/ 38 w 139"/>
              <a:gd name="T45" fmla="*/ 45 h 211"/>
              <a:gd name="T46" fmla="*/ 0 w 139"/>
              <a:gd name="T47" fmla="*/ 2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211"/>
              <a:gd name="T74" fmla="*/ 139 w 139"/>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211">
                <a:moveTo>
                  <a:pt x="0" y="22"/>
                </a:moveTo>
                <a:lnTo>
                  <a:pt x="10" y="15"/>
                </a:lnTo>
                <a:lnTo>
                  <a:pt x="24" y="28"/>
                </a:lnTo>
                <a:lnTo>
                  <a:pt x="51" y="31"/>
                </a:lnTo>
                <a:lnTo>
                  <a:pt x="66" y="22"/>
                </a:lnTo>
                <a:lnTo>
                  <a:pt x="70" y="5"/>
                </a:lnTo>
                <a:lnTo>
                  <a:pt x="96" y="0"/>
                </a:lnTo>
                <a:lnTo>
                  <a:pt x="110" y="7"/>
                </a:lnTo>
                <a:lnTo>
                  <a:pt x="108" y="22"/>
                </a:lnTo>
                <a:lnTo>
                  <a:pt x="103" y="37"/>
                </a:lnTo>
                <a:lnTo>
                  <a:pt x="121" y="55"/>
                </a:lnTo>
                <a:lnTo>
                  <a:pt x="110" y="68"/>
                </a:lnTo>
                <a:lnTo>
                  <a:pt x="123" y="91"/>
                </a:lnTo>
                <a:lnTo>
                  <a:pt x="118" y="112"/>
                </a:lnTo>
                <a:lnTo>
                  <a:pt x="139" y="156"/>
                </a:lnTo>
                <a:lnTo>
                  <a:pt x="90" y="198"/>
                </a:lnTo>
                <a:lnTo>
                  <a:pt x="31" y="211"/>
                </a:lnTo>
                <a:lnTo>
                  <a:pt x="28" y="203"/>
                </a:lnTo>
                <a:lnTo>
                  <a:pt x="10" y="196"/>
                </a:lnTo>
                <a:lnTo>
                  <a:pt x="7" y="155"/>
                </a:lnTo>
                <a:lnTo>
                  <a:pt x="63" y="111"/>
                </a:lnTo>
                <a:lnTo>
                  <a:pt x="45" y="89"/>
                </a:lnTo>
                <a:lnTo>
                  <a:pt x="38" y="45"/>
                </a:lnTo>
                <a:lnTo>
                  <a:pt x="0" y="22"/>
                </a:lnTo>
                <a:close/>
              </a:path>
            </a:pathLst>
          </a:custGeom>
          <a:solidFill>
            <a:srgbClr val="FFFFCC"/>
          </a:solidFill>
          <a:ln w="9525">
            <a:noFill/>
            <a:round/>
            <a:headEnd/>
            <a:tailEnd/>
          </a:ln>
        </p:spPr>
        <p:txBody>
          <a:bodyPr/>
          <a:lstStyle/>
          <a:p>
            <a:endParaRPr lang="en-US"/>
          </a:p>
        </p:txBody>
      </p:sp>
      <p:sp>
        <p:nvSpPr>
          <p:cNvPr id="22608" name="Freeform 81"/>
          <p:cNvSpPr>
            <a:spLocks noChangeAspect="1"/>
          </p:cNvSpPr>
          <p:nvPr/>
        </p:nvSpPr>
        <p:spPr bwMode="auto">
          <a:xfrm>
            <a:off x="4781550" y="2129883"/>
            <a:ext cx="266700" cy="404813"/>
          </a:xfrm>
          <a:custGeom>
            <a:avLst/>
            <a:gdLst>
              <a:gd name="T0" fmla="*/ 0 w 139"/>
              <a:gd name="T1" fmla="*/ 22 h 211"/>
              <a:gd name="T2" fmla="*/ 10 w 139"/>
              <a:gd name="T3" fmla="*/ 15 h 211"/>
              <a:gd name="T4" fmla="*/ 24 w 139"/>
              <a:gd name="T5" fmla="*/ 28 h 211"/>
              <a:gd name="T6" fmla="*/ 51 w 139"/>
              <a:gd name="T7" fmla="*/ 31 h 211"/>
              <a:gd name="T8" fmla="*/ 66 w 139"/>
              <a:gd name="T9" fmla="*/ 22 h 211"/>
              <a:gd name="T10" fmla="*/ 70 w 139"/>
              <a:gd name="T11" fmla="*/ 5 h 211"/>
              <a:gd name="T12" fmla="*/ 96 w 139"/>
              <a:gd name="T13" fmla="*/ 0 h 211"/>
              <a:gd name="T14" fmla="*/ 110 w 139"/>
              <a:gd name="T15" fmla="*/ 7 h 211"/>
              <a:gd name="T16" fmla="*/ 108 w 139"/>
              <a:gd name="T17" fmla="*/ 22 h 211"/>
              <a:gd name="T18" fmla="*/ 103 w 139"/>
              <a:gd name="T19" fmla="*/ 37 h 211"/>
              <a:gd name="T20" fmla="*/ 121 w 139"/>
              <a:gd name="T21" fmla="*/ 55 h 211"/>
              <a:gd name="T22" fmla="*/ 110 w 139"/>
              <a:gd name="T23" fmla="*/ 68 h 211"/>
              <a:gd name="T24" fmla="*/ 123 w 139"/>
              <a:gd name="T25" fmla="*/ 91 h 211"/>
              <a:gd name="T26" fmla="*/ 118 w 139"/>
              <a:gd name="T27" fmla="*/ 112 h 211"/>
              <a:gd name="T28" fmla="*/ 139 w 139"/>
              <a:gd name="T29" fmla="*/ 156 h 211"/>
              <a:gd name="T30" fmla="*/ 90 w 139"/>
              <a:gd name="T31" fmla="*/ 198 h 211"/>
              <a:gd name="T32" fmla="*/ 31 w 139"/>
              <a:gd name="T33" fmla="*/ 211 h 211"/>
              <a:gd name="T34" fmla="*/ 28 w 139"/>
              <a:gd name="T35" fmla="*/ 203 h 211"/>
              <a:gd name="T36" fmla="*/ 10 w 139"/>
              <a:gd name="T37" fmla="*/ 196 h 211"/>
              <a:gd name="T38" fmla="*/ 7 w 139"/>
              <a:gd name="T39" fmla="*/ 155 h 211"/>
              <a:gd name="T40" fmla="*/ 63 w 139"/>
              <a:gd name="T41" fmla="*/ 111 h 211"/>
              <a:gd name="T42" fmla="*/ 45 w 139"/>
              <a:gd name="T43" fmla="*/ 89 h 211"/>
              <a:gd name="T44" fmla="*/ 38 w 139"/>
              <a:gd name="T45" fmla="*/ 45 h 211"/>
              <a:gd name="T46" fmla="*/ 0 w 139"/>
              <a:gd name="T47" fmla="*/ 2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211"/>
              <a:gd name="T74" fmla="*/ 139 w 139"/>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211">
                <a:moveTo>
                  <a:pt x="0" y="22"/>
                </a:moveTo>
                <a:lnTo>
                  <a:pt x="10" y="15"/>
                </a:lnTo>
                <a:lnTo>
                  <a:pt x="24" y="28"/>
                </a:lnTo>
                <a:lnTo>
                  <a:pt x="51" y="31"/>
                </a:lnTo>
                <a:lnTo>
                  <a:pt x="66" y="22"/>
                </a:lnTo>
                <a:lnTo>
                  <a:pt x="70" y="5"/>
                </a:lnTo>
                <a:lnTo>
                  <a:pt x="96" y="0"/>
                </a:lnTo>
                <a:lnTo>
                  <a:pt x="110" y="7"/>
                </a:lnTo>
                <a:lnTo>
                  <a:pt x="108" y="22"/>
                </a:lnTo>
                <a:lnTo>
                  <a:pt x="103" y="37"/>
                </a:lnTo>
                <a:lnTo>
                  <a:pt x="121" y="55"/>
                </a:lnTo>
                <a:lnTo>
                  <a:pt x="110" y="68"/>
                </a:lnTo>
                <a:lnTo>
                  <a:pt x="123" y="91"/>
                </a:lnTo>
                <a:lnTo>
                  <a:pt x="118" y="112"/>
                </a:lnTo>
                <a:lnTo>
                  <a:pt x="139" y="156"/>
                </a:lnTo>
                <a:lnTo>
                  <a:pt x="90" y="198"/>
                </a:lnTo>
                <a:lnTo>
                  <a:pt x="31" y="211"/>
                </a:lnTo>
                <a:lnTo>
                  <a:pt x="28" y="203"/>
                </a:lnTo>
                <a:lnTo>
                  <a:pt x="10" y="196"/>
                </a:lnTo>
                <a:lnTo>
                  <a:pt x="7" y="155"/>
                </a:lnTo>
                <a:lnTo>
                  <a:pt x="63" y="111"/>
                </a:lnTo>
                <a:lnTo>
                  <a:pt x="45" y="89"/>
                </a:lnTo>
                <a:lnTo>
                  <a:pt x="38" y="45"/>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609" name="Freeform 82"/>
          <p:cNvSpPr>
            <a:spLocks noChangeAspect="1"/>
          </p:cNvSpPr>
          <p:nvPr/>
        </p:nvSpPr>
        <p:spPr bwMode="auto">
          <a:xfrm>
            <a:off x="4175125" y="2837908"/>
            <a:ext cx="304800" cy="268288"/>
          </a:xfrm>
          <a:custGeom>
            <a:avLst/>
            <a:gdLst>
              <a:gd name="T0" fmla="*/ 0 w 159"/>
              <a:gd name="T1" fmla="*/ 42 h 140"/>
              <a:gd name="T2" fmla="*/ 5 w 159"/>
              <a:gd name="T3" fmla="*/ 55 h 140"/>
              <a:gd name="T4" fmla="*/ 38 w 159"/>
              <a:gd name="T5" fmla="*/ 63 h 140"/>
              <a:gd name="T6" fmla="*/ 33 w 159"/>
              <a:gd name="T7" fmla="*/ 70 h 140"/>
              <a:gd name="T8" fmla="*/ 45 w 159"/>
              <a:gd name="T9" fmla="*/ 79 h 140"/>
              <a:gd name="T10" fmla="*/ 50 w 159"/>
              <a:gd name="T11" fmla="*/ 95 h 140"/>
              <a:gd name="T12" fmla="*/ 36 w 159"/>
              <a:gd name="T13" fmla="*/ 124 h 140"/>
              <a:gd name="T14" fmla="*/ 75 w 159"/>
              <a:gd name="T15" fmla="*/ 136 h 140"/>
              <a:gd name="T16" fmla="*/ 79 w 159"/>
              <a:gd name="T17" fmla="*/ 137 h 140"/>
              <a:gd name="T18" fmla="*/ 98 w 159"/>
              <a:gd name="T19" fmla="*/ 140 h 140"/>
              <a:gd name="T20" fmla="*/ 98 w 159"/>
              <a:gd name="T21" fmla="*/ 128 h 140"/>
              <a:gd name="T22" fmla="*/ 108 w 159"/>
              <a:gd name="T23" fmla="*/ 122 h 140"/>
              <a:gd name="T24" fmla="*/ 135 w 159"/>
              <a:gd name="T25" fmla="*/ 129 h 140"/>
              <a:gd name="T26" fmla="*/ 151 w 159"/>
              <a:gd name="T27" fmla="*/ 118 h 140"/>
              <a:gd name="T28" fmla="*/ 142 w 159"/>
              <a:gd name="T29" fmla="*/ 101 h 140"/>
              <a:gd name="T30" fmla="*/ 146 w 159"/>
              <a:gd name="T31" fmla="*/ 84 h 140"/>
              <a:gd name="T32" fmla="*/ 133 w 159"/>
              <a:gd name="T33" fmla="*/ 75 h 140"/>
              <a:gd name="T34" fmla="*/ 151 w 159"/>
              <a:gd name="T35" fmla="*/ 56 h 140"/>
              <a:gd name="T36" fmla="*/ 159 w 159"/>
              <a:gd name="T37" fmla="*/ 35 h 140"/>
              <a:gd name="T38" fmla="*/ 136 w 159"/>
              <a:gd name="T39" fmla="*/ 26 h 140"/>
              <a:gd name="T40" fmla="*/ 129 w 159"/>
              <a:gd name="T41" fmla="*/ 24 h 140"/>
              <a:gd name="T42" fmla="*/ 93 w 159"/>
              <a:gd name="T43" fmla="*/ 0 h 140"/>
              <a:gd name="T44" fmla="*/ 80 w 159"/>
              <a:gd name="T45" fmla="*/ 4 h 140"/>
              <a:gd name="T46" fmla="*/ 66 w 159"/>
              <a:gd name="T47" fmla="*/ 27 h 140"/>
              <a:gd name="T48" fmla="*/ 35 w 159"/>
              <a:gd name="T49" fmla="*/ 23 h 140"/>
              <a:gd name="T50" fmla="*/ 40 w 159"/>
              <a:gd name="T51" fmla="*/ 42 h 140"/>
              <a:gd name="T52" fmla="*/ 0 w 159"/>
              <a:gd name="T53" fmla="*/ 42 h 1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9"/>
              <a:gd name="T82" fmla="*/ 0 h 140"/>
              <a:gd name="T83" fmla="*/ 159 w 159"/>
              <a:gd name="T84" fmla="*/ 140 h 1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9" h="140">
                <a:moveTo>
                  <a:pt x="0" y="42"/>
                </a:moveTo>
                <a:lnTo>
                  <a:pt x="5" y="55"/>
                </a:lnTo>
                <a:lnTo>
                  <a:pt x="38" y="63"/>
                </a:lnTo>
                <a:lnTo>
                  <a:pt x="33" y="70"/>
                </a:lnTo>
                <a:lnTo>
                  <a:pt x="45" y="79"/>
                </a:lnTo>
                <a:lnTo>
                  <a:pt x="50" y="95"/>
                </a:lnTo>
                <a:lnTo>
                  <a:pt x="36" y="124"/>
                </a:lnTo>
                <a:lnTo>
                  <a:pt x="75" y="136"/>
                </a:lnTo>
                <a:lnTo>
                  <a:pt x="79" y="137"/>
                </a:lnTo>
                <a:lnTo>
                  <a:pt x="98" y="140"/>
                </a:lnTo>
                <a:lnTo>
                  <a:pt x="98" y="128"/>
                </a:lnTo>
                <a:lnTo>
                  <a:pt x="108" y="122"/>
                </a:lnTo>
                <a:lnTo>
                  <a:pt x="135" y="129"/>
                </a:lnTo>
                <a:lnTo>
                  <a:pt x="151" y="118"/>
                </a:lnTo>
                <a:lnTo>
                  <a:pt x="142" y="101"/>
                </a:lnTo>
                <a:lnTo>
                  <a:pt x="146" y="84"/>
                </a:lnTo>
                <a:lnTo>
                  <a:pt x="133" y="75"/>
                </a:lnTo>
                <a:lnTo>
                  <a:pt x="151" y="56"/>
                </a:lnTo>
                <a:lnTo>
                  <a:pt x="159" y="35"/>
                </a:lnTo>
                <a:lnTo>
                  <a:pt x="136" y="26"/>
                </a:lnTo>
                <a:lnTo>
                  <a:pt x="129" y="24"/>
                </a:lnTo>
                <a:lnTo>
                  <a:pt x="93" y="0"/>
                </a:lnTo>
                <a:lnTo>
                  <a:pt x="80" y="4"/>
                </a:lnTo>
                <a:lnTo>
                  <a:pt x="66" y="27"/>
                </a:lnTo>
                <a:lnTo>
                  <a:pt x="35" y="23"/>
                </a:lnTo>
                <a:lnTo>
                  <a:pt x="40" y="42"/>
                </a:lnTo>
                <a:lnTo>
                  <a:pt x="0" y="42"/>
                </a:lnTo>
                <a:close/>
              </a:path>
            </a:pathLst>
          </a:custGeom>
          <a:solidFill>
            <a:srgbClr val="FFFFCC"/>
          </a:solidFill>
          <a:ln w="9525">
            <a:noFill/>
            <a:round/>
            <a:headEnd/>
            <a:tailEnd/>
          </a:ln>
        </p:spPr>
        <p:txBody>
          <a:bodyPr/>
          <a:lstStyle/>
          <a:p>
            <a:endParaRPr lang="en-US"/>
          </a:p>
        </p:txBody>
      </p:sp>
      <p:sp>
        <p:nvSpPr>
          <p:cNvPr id="22610" name="Freeform 83"/>
          <p:cNvSpPr>
            <a:spLocks noChangeAspect="1"/>
          </p:cNvSpPr>
          <p:nvPr/>
        </p:nvSpPr>
        <p:spPr bwMode="auto">
          <a:xfrm>
            <a:off x="4175125" y="2837908"/>
            <a:ext cx="304800" cy="268288"/>
          </a:xfrm>
          <a:custGeom>
            <a:avLst/>
            <a:gdLst>
              <a:gd name="T0" fmla="*/ 0 w 159"/>
              <a:gd name="T1" fmla="*/ 42 h 140"/>
              <a:gd name="T2" fmla="*/ 5 w 159"/>
              <a:gd name="T3" fmla="*/ 55 h 140"/>
              <a:gd name="T4" fmla="*/ 38 w 159"/>
              <a:gd name="T5" fmla="*/ 63 h 140"/>
              <a:gd name="T6" fmla="*/ 33 w 159"/>
              <a:gd name="T7" fmla="*/ 70 h 140"/>
              <a:gd name="T8" fmla="*/ 45 w 159"/>
              <a:gd name="T9" fmla="*/ 79 h 140"/>
              <a:gd name="T10" fmla="*/ 50 w 159"/>
              <a:gd name="T11" fmla="*/ 95 h 140"/>
              <a:gd name="T12" fmla="*/ 36 w 159"/>
              <a:gd name="T13" fmla="*/ 124 h 140"/>
              <a:gd name="T14" fmla="*/ 75 w 159"/>
              <a:gd name="T15" fmla="*/ 136 h 140"/>
              <a:gd name="T16" fmla="*/ 79 w 159"/>
              <a:gd name="T17" fmla="*/ 137 h 140"/>
              <a:gd name="T18" fmla="*/ 98 w 159"/>
              <a:gd name="T19" fmla="*/ 140 h 140"/>
              <a:gd name="T20" fmla="*/ 98 w 159"/>
              <a:gd name="T21" fmla="*/ 128 h 140"/>
              <a:gd name="T22" fmla="*/ 108 w 159"/>
              <a:gd name="T23" fmla="*/ 122 h 140"/>
              <a:gd name="T24" fmla="*/ 135 w 159"/>
              <a:gd name="T25" fmla="*/ 129 h 140"/>
              <a:gd name="T26" fmla="*/ 151 w 159"/>
              <a:gd name="T27" fmla="*/ 118 h 140"/>
              <a:gd name="T28" fmla="*/ 142 w 159"/>
              <a:gd name="T29" fmla="*/ 101 h 140"/>
              <a:gd name="T30" fmla="*/ 146 w 159"/>
              <a:gd name="T31" fmla="*/ 84 h 140"/>
              <a:gd name="T32" fmla="*/ 133 w 159"/>
              <a:gd name="T33" fmla="*/ 75 h 140"/>
              <a:gd name="T34" fmla="*/ 151 w 159"/>
              <a:gd name="T35" fmla="*/ 56 h 140"/>
              <a:gd name="T36" fmla="*/ 159 w 159"/>
              <a:gd name="T37" fmla="*/ 35 h 140"/>
              <a:gd name="T38" fmla="*/ 136 w 159"/>
              <a:gd name="T39" fmla="*/ 26 h 140"/>
              <a:gd name="T40" fmla="*/ 129 w 159"/>
              <a:gd name="T41" fmla="*/ 24 h 140"/>
              <a:gd name="T42" fmla="*/ 93 w 159"/>
              <a:gd name="T43" fmla="*/ 0 h 140"/>
              <a:gd name="T44" fmla="*/ 80 w 159"/>
              <a:gd name="T45" fmla="*/ 4 h 140"/>
              <a:gd name="T46" fmla="*/ 66 w 159"/>
              <a:gd name="T47" fmla="*/ 27 h 140"/>
              <a:gd name="T48" fmla="*/ 35 w 159"/>
              <a:gd name="T49" fmla="*/ 23 h 140"/>
              <a:gd name="T50" fmla="*/ 40 w 159"/>
              <a:gd name="T51" fmla="*/ 42 h 140"/>
              <a:gd name="T52" fmla="*/ 0 w 159"/>
              <a:gd name="T53" fmla="*/ 42 h 1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9"/>
              <a:gd name="T82" fmla="*/ 0 h 140"/>
              <a:gd name="T83" fmla="*/ 159 w 159"/>
              <a:gd name="T84" fmla="*/ 140 h 1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9" h="140">
                <a:moveTo>
                  <a:pt x="0" y="42"/>
                </a:moveTo>
                <a:lnTo>
                  <a:pt x="5" y="55"/>
                </a:lnTo>
                <a:lnTo>
                  <a:pt x="38" y="63"/>
                </a:lnTo>
                <a:lnTo>
                  <a:pt x="33" y="70"/>
                </a:lnTo>
                <a:lnTo>
                  <a:pt x="45" y="79"/>
                </a:lnTo>
                <a:lnTo>
                  <a:pt x="50" y="95"/>
                </a:lnTo>
                <a:lnTo>
                  <a:pt x="36" y="124"/>
                </a:lnTo>
                <a:lnTo>
                  <a:pt x="75" y="136"/>
                </a:lnTo>
                <a:lnTo>
                  <a:pt x="79" y="137"/>
                </a:lnTo>
                <a:lnTo>
                  <a:pt x="98" y="140"/>
                </a:lnTo>
                <a:lnTo>
                  <a:pt x="98" y="128"/>
                </a:lnTo>
                <a:lnTo>
                  <a:pt x="108" y="122"/>
                </a:lnTo>
                <a:lnTo>
                  <a:pt x="135" y="129"/>
                </a:lnTo>
                <a:lnTo>
                  <a:pt x="151" y="118"/>
                </a:lnTo>
                <a:lnTo>
                  <a:pt x="142" y="101"/>
                </a:lnTo>
                <a:lnTo>
                  <a:pt x="146" y="84"/>
                </a:lnTo>
                <a:lnTo>
                  <a:pt x="133" y="75"/>
                </a:lnTo>
                <a:lnTo>
                  <a:pt x="151" y="56"/>
                </a:lnTo>
                <a:lnTo>
                  <a:pt x="159" y="35"/>
                </a:lnTo>
                <a:lnTo>
                  <a:pt x="136" y="26"/>
                </a:lnTo>
                <a:lnTo>
                  <a:pt x="129" y="24"/>
                </a:lnTo>
                <a:lnTo>
                  <a:pt x="93" y="0"/>
                </a:lnTo>
                <a:lnTo>
                  <a:pt x="80" y="4"/>
                </a:lnTo>
                <a:lnTo>
                  <a:pt x="66" y="27"/>
                </a:lnTo>
                <a:lnTo>
                  <a:pt x="35" y="23"/>
                </a:lnTo>
                <a:lnTo>
                  <a:pt x="40" y="42"/>
                </a:lnTo>
                <a:lnTo>
                  <a:pt x="0" y="42"/>
                </a:lnTo>
                <a:close/>
              </a:path>
            </a:pathLst>
          </a:custGeom>
          <a:solidFill>
            <a:srgbClr val="FFFFCC"/>
          </a:solidFill>
          <a:ln w="1588" cap="rnd">
            <a:solidFill>
              <a:srgbClr val="808080"/>
            </a:solidFill>
            <a:round/>
            <a:headEnd/>
            <a:tailEnd/>
          </a:ln>
        </p:spPr>
        <p:txBody>
          <a:bodyPr/>
          <a:lstStyle/>
          <a:p>
            <a:endParaRPr lang="en-US"/>
          </a:p>
        </p:txBody>
      </p:sp>
      <p:sp>
        <p:nvSpPr>
          <p:cNvPr id="22611" name="Freeform 84"/>
          <p:cNvSpPr>
            <a:spLocks noChangeAspect="1"/>
          </p:cNvSpPr>
          <p:nvPr/>
        </p:nvSpPr>
        <p:spPr bwMode="auto">
          <a:xfrm>
            <a:off x="4494213" y="3087146"/>
            <a:ext cx="19050" cy="50800"/>
          </a:xfrm>
          <a:custGeom>
            <a:avLst/>
            <a:gdLst>
              <a:gd name="T0" fmla="*/ 0 w 10"/>
              <a:gd name="T1" fmla="*/ 12 h 26"/>
              <a:gd name="T2" fmla="*/ 9 w 10"/>
              <a:gd name="T3" fmla="*/ 26 h 26"/>
              <a:gd name="T4" fmla="*/ 10 w 10"/>
              <a:gd name="T5" fmla="*/ 0 h 26"/>
              <a:gd name="T6" fmla="*/ 0 w 10"/>
              <a:gd name="T7" fmla="*/ 12 h 26"/>
              <a:gd name="T8" fmla="*/ 0 60000 65536"/>
              <a:gd name="T9" fmla="*/ 0 60000 65536"/>
              <a:gd name="T10" fmla="*/ 0 60000 65536"/>
              <a:gd name="T11" fmla="*/ 0 60000 65536"/>
              <a:gd name="T12" fmla="*/ 0 w 10"/>
              <a:gd name="T13" fmla="*/ 0 h 26"/>
              <a:gd name="T14" fmla="*/ 10 w 10"/>
              <a:gd name="T15" fmla="*/ 26 h 26"/>
            </a:gdLst>
            <a:ahLst/>
            <a:cxnLst>
              <a:cxn ang="T8">
                <a:pos x="T0" y="T1"/>
              </a:cxn>
              <a:cxn ang="T9">
                <a:pos x="T2" y="T3"/>
              </a:cxn>
              <a:cxn ang="T10">
                <a:pos x="T4" y="T5"/>
              </a:cxn>
              <a:cxn ang="T11">
                <a:pos x="T6" y="T7"/>
              </a:cxn>
            </a:cxnLst>
            <a:rect l="T12" t="T13" r="T14" b="T15"/>
            <a:pathLst>
              <a:path w="10" h="26">
                <a:moveTo>
                  <a:pt x="0" y="12"/>
                </a:moveTo>
                <a:lnTo>
                  <a:pt x="9" y="26"/>
                </a:lnTo>
                <a:lnTo>
                  <a:pt x="10" y="0"/>
                </a:lnTo>
                <a:lnTo>
                  <a:pt x="0" y="12"/>
                </a:lnTo>
                <a:close/>
              </a:path>
            </a:pathLst>
          </a:custGeom>
          <a:solidFill>
            <a:srgbClr val="FFFFCC"/>
          </a:solidFill>
          <a:ln w="9525">
            <a:noFill/>
            <a:round/>
            <a:headEnd/>
            <a:tailEnd/>
          </a:ln>
        </p:spPr>
        <p:txBody>
          <a:bodyPr/>
          <a:lstStyle/>
          <a:p>
            <a:endParaRPr lang="en-US"/>
          </a:p>
        </p:txBody>
      </p:sp>
      <p:sp>
        <p:nvSpPr>
          <p:cNvPr id="22612" name="Freeform 85"/>
          <p:cNvSpPr>
            <a:spLocks noChangeAspect="1"/>
          </p:cNvSpPr>
          <p:nvPr/>
        </p:nvSpPr>
        <p:spPr bwMode="auto">
          <a:xfrm>
            <a:off x="4494213" y="3087146"/>
            <a:ext cx="19050" cy="50800"/>
          </a:xfrm>
          <a:custGeom>
            <a:avLst/>
            <a:gdLst>
              <a:gd name="T0" fmla="*/ 0 w 10"/>
              <a:gd name="T1" fmla="*/ 12 h 26"/>
              <a:gd name="T2" fmla="*/ 9 w 10"/>
              <a:gd name="T3" fmla="*/ 26 h 26"/>
              <a:gd name="T4" fmla="*/ 10 w 10"/>
              <a:gd name="T5" fmla="*/ 0 h 26"/>
              <a:gd name="T6" fmla="*/ 0 w 10"/>
              <a:gd name="T7" fmla="*/ 12 h 26"/>
              <a:gd name="T8" fmla="*/ 0 60000 65536"/>
              <a:gd name="T9" fmla="*/ 0 60000 65536"/>
              <a:gd name="T10" fmla="*/ 0 60000 65536"/>
              <a:gd name="T11" fmla="*/ 0 60000 65536"/>
              <a:gd name="T12" fmla="*/ 0 w 10"/>
              <a:gd name="T13" fmla="*/ 0 h 26"/>
              <a:gd name="T14" fmla="*/ 10 w 10"/>
              <a:gd name="T15" fmla="*/ 26 h 26"/>
            </a:gdLst>
            <a:ahLst/>
            <a:cxnLst>
              <a:cxn ang="T8">
                <a:pos x="T0" y="T1"/>
              </a:cxn>
              <a:cxn ang="T9">
                <a:pos x="T2" y="T3"/>
              </a:cxn>
              <a:cxn ang="T10">
                <a:pos x="T4" y="T5"/>
              </a:cxn>
              <a:cxn ang="T11">
                <a:pos x="T6" y="T7"/>
              </a:cxn>
            </a:cxnLst>
            <a:rect l="T12" t="T13" r="T14" b="T15"/>
            <a:pathLst>
              <a:path w="10" h="26">
                <a:moveTo>
                  <a:pt x="0" y="12"/>
                </a:moveTo>
                <a:lnTo>
                  <a:pt x="9" y="26"/>
                </a:lnTo>
                <a:lnTo>
                  <a:pt x="10"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2613" name="Freeform 86"/>
          <p:cNvSpPr>
            <a:spLocks noChangeAspect="1"/>
          </p:cNvSpPr>
          <p:nvPr/>
        </p:nvSpPr>
        <p:spPr bwMode="auto">
          <a:xfrm>
            <a:off x="2967038" y="4077746"/>
            <a:ext cx="69850" cy="82550"/>
          </a:xfrm>
          <a:custGeom>
            <a:avLst/>
            <a:gdLst>
              <a:gd name="T0" fmla="*/ 0 w 36"/>
              <a:gd name="T1" fmla="*/ 42 h 43"/>
              <a:gd name="T2" fmla="*/ 5 w 36"/>
              <a:gd name="T3" fmla="*/ 0 h 43"/>
              <a:gd name="T4" fmla="*/ 36 w 36"/>
              <a:gd name="T5" fmla="*/ 18 h 43"/>
              <a:gd name="T6" fmla="*/ 18 w 36"/>
              <a:gd name="T7" fmla="*/ 43 h 43"/>
              <a:gd name="T8" fmla="*/ 0 w 36"/>
              <a:gd name="T9" fmla="*/ 42 h 43"/>
              <a:gd name="T10" fmla="*/ 0 60000 65536"/>
              <a:gd name="T11" fmla="*/ 0 60000 65536"/>
              <a:gd name="T12" fmla="*/ 0 60000 65536"/>
              <a:gd name="T13" fmla="*/ 0 60000 65536"/>
              <a:gd name="T14" fmla="*/ 0 60000 65536"/>
              <a:gd name="T15" fmla="*/ 0 w 36"/>
              <a:gd name="T16" fmla="*/ 0 h 43"/>
              <a:gd name="T17" fmla="*/ 36 w 36"/>
              <a:gd name="T18" fmla="*/ 43 h 43"/>
            </a:gdLst>
            <a:ahLst/>
            <a:cxnLst>
              <a:cxn ang="T10">
                <a:pos x="T0" y="T1"/>
              </a:cxn>
              <a:cxn ang="T11">
                <a:pos x="T2" y="T3"/>
              </a:cxn>
              <a:cxn ang="T12">
                <a:pos x="T4" y="T5"/>
              </a:cxn>
              <a:cxn ang="T13">
                <a:pos x="T6" y="T7"/>
              </a:cxn>
              <a:cxn ang="T14">
                <a:pos x="T8" y="T9"/>
              </a:cxn>
            </a:cxnLst>
            <a:rect l="T15" t="T16" r="T17" b="T18"/>
            <a:pathLst>
              <a:path w="36" h="43">
                <a:moveTo>
                  <a:pt x="0" y="42"/>
                </a:moveTo>
                <a:lnTo>
                  <a:pt x="5" y="0"/>
                </a:lnTo>
                <a:lnTo>
                  <a:pt x="36" y="18"/>
                </a:lnTo>
                <a:lnTo>
                  <a:pt x="18" y="43"/>
                </a:lnTo>
                <a:lnTo>
                  <a:pt x="0" y="42"/>
                </a:lnTo>
                <a:close/>
              </a:path>
            </a:pathLst>
          </a:custGeom>
          <a:solidFill>
            <a:srgbClr val="FFFFCC"/>
          </a:solidFill>
          <a:ln w="9525">
            <a:noFill/>
            <a:round/>
            <a:headEnd/>
            <a:tailEnd/>
          </a:ln>
        </p:spPr>
        <p:txBody>
          <a:bodyPr/>
          <a:lstStyle/>
          <a:p>
            <a:endParaRPr lang="en-US"/>
          </a:p>
        </p:txBody>
      </p:sp>
      <p:sp>
        <p:nvSpPr>
          <p:cNvPr id="22614" name="Freeform 87"/>
          <p:cNvSpPr>
            <a:spLocks noChangeAspect="1"/>
          </p:cNvSpPr>
          <p:nvPr/>
        </p:nvSpPr>
        <p:spPr bwMode="auto">
          <a:xfrm>
            <a:off x="2967038" y="4077746"/>
            <a:ext cx="69850" cy="82550"/>
          </a:xfrm>
          <a:custGeom>
            <a:avLst/>
            <a:gdLst>
              <a:gd name="T0" fmla="*/ 0 w 36"/>
              <a:gd name="T1" fmla="*/ 42 h 43"/>
              <a:gd name="T2" fmla="*/ 5 w 36"/>
              <a:gd name="T3" fmla="*/ 0 h 43"/>
              <a:gd name="T4" fmla="*/ 36 w 36"/>
              <a:gd name="T5" fmla="*/ 18 h 43"/>
              <a:gd name="T6" fmla="*/ 18 w 36"/>
              <a:gd name="T7" fmla="*/ 43 h 43"/>
              <a:gd name="T8" fmla="*/ 0 w 36"/>
              <a:gd name="T9" fmla="*/ 42 h 43"/>
              <a:gd name="T10" fmla="*/ 0 60000 65536"/>
              <a:gd name="T11" fmla="*/ 0 60000 65536"/>
              <a:gd name="T12" fmla="*/ 0 60000 65536"/>
              <a:gd name="T13" fmla="*/ 0 60000 65536"/>
              <a:gd name="T14" fmla="*/ 0 60000 65536"/>
              <a:gd name="T15" fmla="*/ 0 w 36"/>
              <a:gd name="T16" fmla="*/ 0 h 43"/>
              <a:gd name="T17" fmla="*/ 36 w 36"/>
              <a:gd name="T18" fmla="*/ 43 h 43"/>
            </a:gdLst>
            <a:ahLst/>
            <a:cxnLst>
              <a:cxn ang="T10">
                <a:pos x="T0" y="T1"/>
              </a:cxn>
              <a:cxn ang="T11">
                <a:pos x="T2" y="T3"/>
              </a:cxn>
              <a:cxn ang="T12">
                <a:pos x="T4" y="T5"/>
              </a:cxn>
              <a:cxn ang="T13">
                <a:pos x="T6" y="T7"/>
              </a:cxn>
              <a:cxn ang="T14">
                <a:pos x="T8" y="T9"/>
              </a:cxn>
            </a:cxnLst>
            <a:rect l="T15" t="T16" r="T17" b="T18"/>
            <a:pathLst>
              <a:path w="36" h="43">
                <a:moveTo>
                  <a:pt x="0" y="42"/>
                </a:moveTo>
                <a:lnTo>
                  <a:pt x="5" y="0"/>
                </a:lnTo>
                <a:lnTo>
                  <a:pt x="36" y="18"/>
                </a:lnTo>
                <a:lnTo>
                  <a:pt x="18" y="43"/>
                </a:lnTo>
                <a:lnTo>
                  <a:pt x="0" y="42"/>
                </a:lnTo>
                <a:close/>
              </a:path>
            </a:pathLst>
          </a:custGeom>
          <a:solidFill>
            <a:srgbClr val="FFFFCC"/>
          </a:solidFill>
          <a:ln w="1588" cap="rnd">
            <a:solidFill>
              <a:srgbClr val="808080"/>
            </a:solidFill>
            <a:round/>
            <a:headEnd/>
            <a:tailEnd/>
          </a:ln>
        </p:spPr>
        <p:txBody>
          <a:bodyPr/>
          <a:lstStyle/>
          <a:p>
            <a:endParaRPr lang="en-US"/>
          </a:p>
        </p:txBody>
      </p:sp>
      <p:sp>
        <p:nvSpPr>
          <p:cNvPr id="22615" name="Freeform 88"/>
          <p:cNvSpPr>
            <a:spLocks noChangeAspect="1"/>
          </p:cNvSpPr>
          <p:nvPr/>
        </p:nvSpPr>
        <p:spPr bwMode="auto">
          <a:xfrm>
            <a:off x="4429125" y="2710908"/>
            <a:ext cx="211138" cy="238125"/>
          </a:xfrm>
          <a:custGeom>
            <a:avLst/>
            <a:gdLst>
              <a:gd name="T0" fmla="*/ 0 w 110"/>
              <a:gd name="T1" fmla="*/ 51 h 124"/>
              <a:gd name="T2" fmla="*/ 1 w 110"/>
              <a:gd name="T3" fmla="*/ 71 h 124"/>
              <a:gd name="T4" fmla="*/ 2 w 110"/>
              <a:gd name="T5" fmla="*/ 81 h 124"/>
              <a:gd name="T6" fmla="*/ 3 w 110"/>
              <a:gd name="T7" fmla="*/ 91 h 124"/>
              <a:gd name="T8" fmla="*/ 27 w 110"/>
              <a:gd name="T9" fmla="*/ 100 h 124"/>
              <a:gd name="T10" fmla="*/ 19 w 110"/>
              <a:gd name="T11" fmla="*/ 121 h 124"/>
              <a:gd name="T12" fmla="*/ 44 w 110"/>
              <a:gd name="T13" fmla="*/ 124 h 124"/>
              <a:gd name="T14" fmla="*/ 87 w 110"/>
              <a:gd name="T15" fmla="*/ 123 h 124"/>
              <a:gd name="T16" fmla="*/ 98 w 110"/>
              <a:gd name="T17" fmla="*/ 103 h 124"/>
              <a:gd name="T18" fmla="*/ 75 w 110"/>
              <a:gd name="T19" fmla="*/ 78 h 124"/>
              <a:gd name="T20" fmla="*/ 103 w 110"/>
              <a:gd name="T21" fmla="*/ 65 h 124"/>
              <a:gd name="T22" fmla="*/ 110 w 110"/>
              <a:gd name="T23" fmla="*/ 69 h 124"/>
              <a:gd name="T24" fmla="*/ 103 w 110"/>
              <a:gd name="T25" fmla="*/ 19 h 124"/>
              <a:gd name="T26" fmla="*/ 83 w 110"/>
              <a:gd name="T27" fmla="*/ 7 h 124"/>
              <a:gd name="T28" fmla="*/ 60 w 110"/>
              <a:gd name="T29" fmla="*/ 16 h 124"/>
              <a:gd name="T30" fmla="*/ 63 w 110"/>
              <a:gd name="T31" fmla="*/ 10 h 124"/>
              <a:gd name="T32" fmla="*/ 44 w 110"/>
              <a:gd name="T33" fmla="*/ 0 h 124"/>
              <a:gd name="T34" fmla="*/ 34 w 110"/>
              <a:gd name="T35" fmla="*/ 0 h 124"/>
              <a:gd name="T36" fmla="*/ 33 w 110"/>
              <a:gd name="T37" fmla="*/ 27 h 124"/>
              <a:gd name="T38" fmla="*/ 22 w 110"/>
              <a:gd name="T39" fmla="*/ 20 h 124"/>
              <a:gd name="T40" fmla="*/ 15 w 110"/>
              <a:gd name="T41" fmla="*/ 29 h 124"/>
              <a:gd name="T42" fmla="*/ 13 w 110"/>
              <a:gd name="T43" fmla="*/ 45 h 124"/>
              <a:gd name="T44" fmla="*/ 0 w 110"/>
              <a:gd name="T45" fmla="*/ 51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124"/>
              <a:gd name="T71" fmla="*/ 110 w 110"/>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124">
                <a:moveTo>
                  <a:pt x="0" y="51"/>
                </a:moveTo>
                <a:lnTo>
                  <a:pt x="1" y="71"/>
                </a:lnTo>
                <a:lnTo>
                  <a:pt x="2" y="81"/>
                </a:lnTo>
                <a:lnTo>
                  <a:pt x="3" y="91"/>
                </a:lnTo>
                <a:lnTo>
                  <a:pt x="27" y="100"/>
                </a:lnTo>
                <a:lnTo>
                  <a:pt x="19" y="121"/>
                </a:lnTo>
                <a:lnTo>
                  <a:pt x="44" y="124"/>
                </a:lnTo>
                <a:lnTo>
                  <a:pt x="87" y="123"/>
                </a:lnTo>
                <a:lnTo>
                  <a:pt x="98" y="103"/>
                </a:lnTo>
                <a:lnTo>
                  <a:pt x="75" y="78"/>
                </a:lnTo>
                <a:lnTo>
                  <a:pt x="103" y="65"/>
                </a:lnTo>
                <a:lnTo>
                  <a:pt x="110" y="69"/>
                </a:lnTo>
                <a:lnTo>
                  <a:pt x="103" y="19"/>
                </a:lnTo>
                <a:lnTo>
                  <a:pt x="83" y="7"/>
                </a:lnTo>
                <a:lnTo>
                  <a:pt x="60" y="16"/>
                </a:lnTo>
                <a:lnTo>
                  <a:pt x="63" y="10"/>
                </a:lnTo>
                <a:lnTo>
                  <a:pt x="44" y="0"/>
                </a:lnTo>
                <a:lnTo>
                  <a:pt x="34" y="0"/>
                </a:lnTo>
                <a:lnTo>
                  <a:pt x="33" y="27"/>
                </a:lnTo>
                <a:lnTo>
                  <a:pt x="22" y="20"/>
                </a:lnTo>
                <a:lnTo>
                  <a:pt x="15" y="29"/>
                </a:lnTo>
                <a:lnTo>
                  <a:pt x="13" y="45"/>
                </a:lnTo>
                <a:lnTo>
                  <a:pt x="0" y="51"/>
                </a:lnTo>
                <a:close/>
              </a:path>
            </a:pathLst>
          </a:custGeom>
          <a:solidFill>
            <a:srgbClr val="FFFFCC"/>
          </a:solidFill>
          <a:ln w="9525">
            <a:noFill/>
            <a:round/>
            <a:headEnd/>
            <a:tailEnd/>
          </a:ln>
        </p:spPr>
        <p:txBody>
          <a:bodyPr/>
          <a:lstStyle/>
          <a:p>
            <a:endParaRPr lang="en-US"/>
          </a:p>
        </p:txBody>
      </p:sp>
      <p:sp>
        <p:nvSpPr>
          <p:cNvPr id="22616" name="Freeform 89"/>
          <p:cNvSpPr>
            <a:spLocks noChangeAspect="1"/>
          </p:cNvSpPr>
          <p:nvPr/>
        </p:nvSpPr>
        <p:spPr bwMode="auto">
          <a:xfrm>
            <a:off x="4429125" y="2710908"/>
            <a:ext cx="211138" cy="238125"/>
          </a:xfrm>
          <a:custGeom>
            <a:avLst/>
            <a:gdLst>
              <a:gd name="T0" fmla="*/ 0 w 110"/>
              <a:gd name="T1" fmla="*/ 51 h 124"/>
              <a:gd name="T2" fmla="*/ 1 w 110"/>
              <a:gd name="T3" fmla="*/ 71 h 124"/>
              <a:gd name="T4" fmla="*/ 2 w 110"/>
              <a:gd name="T5" fmla="*/ 81 h 124"/>
              <a:gd name="T6" fmla="*/ 3 w 110"/>
              <a:gd name="T7" fmla="*/ 91 h 124"/>
              <a:gd name="T8" fmla="*/ 27 w 110"/>
              <a:gd name="T9" fmla="*/ 100 h 124"/>
              <a:gd name="T10" fmla="*/ 19 w 110"/>
              <a:gd name="T11" fmla="*/ 121 h 124"/>
              <a:gd name="T12" fmla="*/ 44 w 110"/>
              <a:gd name="T13" fmla="*/ 124 h 124"/>
              <a:gd name="T14" fmla="*/ 87 w 110"/>
              <a:gd name="T15" fmla="*/ 123 h 124"/>
              <a:gd name="T16" fmla="*/ 98 w 110"/>
              <a:gd name="T17" fmla="*/ 103 h 124"/>
              <a:gd name="T18" fmla="*/ 75 w 110"/>
              <a:gd name="T19" fmla="*/ 78 h 124"/>
              <a:gd name="T20" fmla="*/ 103 w 110"/>
              <a:gd name="T21" fmla="*/ 65 h 124"/>
              <a:gd name="T22" fmla="*/ 110 w 110"/>
              <a:gd name="T23" fmla="*/ 69 h 124"/>
              <a:gd name="T24" fmla="*/ 103 w 110"/>
              <a:gd name="T25" fmla="*/ 19 h 124"/>
              <a:gd name="T26" fmla="*/ 83 w 110"/>
              <a:gd name="T27" fmla="*/ 7 h 124"/>
              <a:gd name="T28" fmla="*/ 60 w 110"/>
              <a:gd name="T29" fmla="*/ 16 h 124"/>
              <a:gd name="T30" fmla="*/ 63 w 110"/>
              <a:gd name="T31" fmla="*/ 10 h 124"/>
              <a:gd name="T32" fmla="*/ 44 w 110"/>
              <a:gd name="T33" fmla="*/ 0 h 124"/>
              <a:gd name="T34" fmla="*/ 34 w 110"/>
              <a:gd name="T35" fmla="*/ 0 h 124"/>
              <a:gd name="T36" fmla="*/ 33 w 110"/>
              <a:gd name="T37" fmla="*/ 27 h 124"/>
              <a:gd name="T38" fmla="*/ 22 w 110"/>
              <a:gd name="T39" fmla="*/ 20 h 124"/>
              <a:gd name="T40" fmla="*/ 15 w 110"/>
              <a:gd name="T41" fmla="*/ 29 h 124"/>
              <a:gd name="T42" fmla="*/ 13 w 110"/>
              <a:gd name="T43" fmla="*/ 45 h 124"/>
              <a:gd name="T44" fmla="*/ 0 w 110"/>
              <a:gd name="T45" fmla="*/ 51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124"/>
              <a:gd name="T71" fmla="*/ 110 w 110"/>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124">
                <a:moveTo>
                  <a:pt x="0" y="51"/>
                </a:moveTo>
                <a:lnTo>
                  <a:pt x="1" y="71"/>
                </a:lnTo>
                <a:lnTo>
                  <a:pt x="2" y="81"/>
                </a:lnTo>
                <a:lnTo>
                  <a:pt x="3" y="91"/>
                </a:lnTo>
                <a:lnTo>
                  <a:pt x="27" y="100"/>
                </a:lnTo>
                <a:lnTo>
                  <a:pt x="19" y="121"/>
                </a:lnTo>
                <a:lnTo>
                  <a:pt x="44" y="124"/>
                </a:lnTo>
                <a:lnTo>
                  <a:pt x="87" y="123"/>
                </a:lnTo>
                <a:lnTo>
                  <a:pt x="98" y="103"/>
                </a:lnTo>
                <a:lnTo>
                  <a:pt x="75" y="78"/>
                </a:lnTo>
                <a:lnTo>
                  <a:pt x="103" y="65"/>
                </a:lnTo>
                <a:lnTo>
                  <a:pt x="110" y="69"/>
                </a:lnTo>
                <a:lnTo>
                  <a:pt x="103" y="19"/>
                </a:lnTo>
                <a:lnTo>
                  <a:pt x="83" y="7"/>
                </a:lnTo>
                <a:lnTo>
                  <a:pt x="60" y="16"/>
                </a:lnTo>
                <a:lnTo>
                  <a:pt x="63" y="10"/>
                </a:lnTo>
                <a:lnTo>
                  <a:pt x="44" y="0"/>
                </a:lnTo>
                <a:lnTo>
                  <a:pt x="34" y="0"/>
                </a:lnTo>
                <a:lnTo>
                  <a:pt x="33" y="27"/>
                </a:lnTo>
                <a:lnTo>
                  <a:pt x="22" y="20"/>
                </a:lnTo>
                <a:lnTo>
                  <a:pt x="15" y="29"/>
                </a:lnTo>
                <a:lnTo>
                  <a:pt x="13" y="45"/>
                </a:lnTo>
                <a:lnTo>
                  <a:pt x="0" y="51"/>
                </a:lnTo>
                <a:close/>
              </a:path>
            </a:pathLst>
          </a:custGeom>
          <a:solidFill>
            <a:srgbClr val="FFFFCC"/>
          </a:solidFill>
          <a:ln w="1588" cap="rnd">
            <a:solidFill>
              <a:srgbClr val="808080"/>
            </a:solidFill>
            <a:round/>
            <a:headEnd/>
            <a:tailEnd/>
          </a:ln>
        </p:spPr>
        <p:txBody>
          <a:bodyPr/>
          <a:lstStyle/>
          <a:p>
            <a:endParaRPr lang="en-US"/>
          </a:p>
        </p:txBody>
      </p:sp>
      <p:sp>
        <p:nvSpPr>
          <p:cNvPr id="22617" name="Freeform 90"/>
          <p:cNvSpPr>
            <a:spLocks noChangeAspect="1"/>
          </p:cNvSpPr>
          <p:nvPr/>
        </p:nvSpPr>
        <p:spPr bwMode="auto">
          <a:xfrm>
            <a:off x="4775200" y="3122071"/>
            <a:ext cx="150813" cy="155575"/>
          </a:xfrm>
          <a:custGeom>
            <a:avLst/>
            <a:gdLst>
              <a:gd name="T0" fmla="*/ 0 w 79"/>
              <a:gd name="T1" fmla="*/ 32 h 81"/>
              <a:gd name="T2" fmla="*/ 11 w 79"/>
              <a:gd name="T3" fmla="*/ 14 h 81"/>
              <a:gd name="T4" fmla="*/ 35 w 79"/>
              <a:gd name="T5" fmla="*/ 8 h 81"/>
              <a:gd name="T6" fmla="*/ 67 w 79"/>
              <a:gd name="T7" fmla="*/ 8 h 81"/>
              <a:gd name="T8" fmla="*/ 79 w 79"/>
              <a:gd name="T9" fmla="*/ 0 h 81"/>
              <a:gd name="T10" fmla="*/ 75 w 79"/>
              <a:gd name="T11" fmla="*/ 17 h 81"/>
              <a:gd name="T12" fmla="*/ 53 w 79"/>
              <a:gd name="T13" fmla="*/ 13 h 81"/>
              <a:gd name="T14" fmla="*/ 42 w 79"/>
              <a:gd name="T15" fmla="*/ 28 h 81"/>
              <a:gd name="T16" fmla="*/ 31 w 79"/>
              <a:gd name="T17" fmla="*/ 20 h 81"/>
              <a:gd name="T18" fmla="*/ 39 w 79"/>
              <a:gd name="T19" fmla="*/ 41 h 81"/>
              <a:gd name="T20" fmla="*/ 29 w 79"/>
              <a:gd name="T21" fmla="*/ 45 h 81"/>
              <a:gd name="T22" fmla="*/ 49 w 79"/>
              <a:gd name="T23" fmla="*/ 54 h 81"/>
              <a:gd name="T24" fmla="*/ 49 w 79"/>
              <a:gd name="T25" fmla="*/ 63 h 81"/>
              <a:gd name="T26" fmla="*/ 32 w 79"/>
              <a:gd name="T27" fmla="*/ 66 h 81"/>
              <a:gd name="T28" fmla="*/ 38 w 79"/>
              <a:gd name="T29" fmla="*/ 81 h 81"/>
              <a:gd name="T30" fmla="*/ 18 w 79"/>
              <a:gd name="T31" fmla="*/ 76 h 81"/>
              <a:gd name="T32" fmla="*/ 13 w 79"/>
              <a:gd name="T33" fmla="*/ 62 h 81"/>
              <a:gd name="T34" fmla="*/ 38 w 79"/>
              <a:gd name="T35" fmla="*/ 56 h 81"/>
              <a:gd name="T36" fmla="*/ 13 w 79"/>
              <a:gd name="T37" fmla="*/ 53 h 81"/>
              <a:gd name="T38" fmla="*/ 0 w 79"/>
              <a:gd name="T39" fmla="*/ 32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81"/>
              <a:gd name="T62" fmla="*/ 79 w 79"/>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81">
                <a:moveTo>
                  <a:pt x="0" y="32"/>
                </a:moveTo>
                <a:lnTo>
                  <a:pt x="11" y="14"/>
                </a:lnTo>
                <a:lnTo>
                  <a:pt x="35" y="8"/>
                </a:lnTo>
                <a:lnTo>
                  <a:pt x="67" y="8"/>
                </a:lnTo>
                <a:lnTo>
                  <a:pt x="79" y="0"/>
                </a:lnTo>
                <a:lnTo>
                  <a:pt x="75" y="17"/>
                </a:lnTo>
                <a:lnTo>
                  <a:pt x="53" y="13"/>
                </a:lnTo>
                <a:lnTo>
                  <a:pt x="42" y="28"/>
                </a:lnTo>
                <a:lnTo>
                  <a:pt x="31" y="20"/>
                </a:lnTo>
                <a:lnTo>
                  <a:pt x="39" y="41"/>
                </a:lnTo>
                <a:lnTo>
                  <a:pt x="29" y="45"/>
                </a:lnTo>
                <a:lnTo>
                  <a:pt x="49" y="54"/>
                </a:lnTo>
                <a:lnTo>
                  <a:pt x="49" y="63"/>
                </a:lnTo>
                <a:lnTo>
                  <a:pt x="32" y="66"/>
                </a:lnTo>
                <a:lnTo>
                  <a:pt x="38" y="81"/>
                </a:lnTo>
                <a:lnTo>
                  <a:pt x="18" y="76"/>
                </a:lnTo>
                <a:lnTo>
                  <a:pt x="13" y="62"/>
                </a:lnTo>
                <a:lnTo>
                  <a:pt x="38" y="56"/>
                </a:lnTo>
                <a:lnTo>
                  <a:pt x="13" y="53"/>
                </a:lnTo>
                <a:lnTo>
                  <a:pt x="0" y="32"/>
                </a:lnTo>
                <a:close/>
              </a:path>
            </a:pathLst>
          </a:custGeom>
          <a:solidFill>
            <a:srgbClr val="FFFFCC"/>
          </a:solidFill>
          <a:ln w="9525">
            <a:noFill/>
            <a:round/>
            <a:headEnd/>
            <a:tailEnd/>
          </a:ln>
        </p:spPr>
        <p:txBody>
          <a:bodyPr/>
          <a:lstStyle/>
          <a:p>
            <a:endParaRPr lang="en-US"/>
          </a:p>
        </p:txBody>
      </p:sp>
      <p:sp>
        <p:nvSpPr>
          <p:cNvPr id="22618" name="Freeform 91"/>
          <p:cNvSpPr>
            <a:spLocks noChangeAspect="1"/>
          </p:cNvSpPr>
          <p:nvPr/>
        </p:nvSpPr>
        <p:spPr bwMode="auto">
          <a:xfrm>
            <a:off x="4775200" y="3122071"/>
            <a:ext cx="150813" cy="155575"/>
          </a:xfrm>
          <a:custGeom>
            <a:avLst/>
            <a:gdLst>
              <a:gd name="T0" fmla="*/ 0 w 79"/>
              <a:gd name="T1" fmla="*/ 32 h 81"/>
              <a:gd name="T2" fmla="*/ 11 w 79"/>
              <a:gd name="T3" fmla="*/ 14 h 81"/>
              <a:gd name="T4" fmla="*/ 35 w 79"/>
              <a:gd name="T5" fmla="*/ 8 h 81"/>
              <a:gd name="T6" fmla="*/ 67 w 79"/>
              <a:gd name="T7" fmla="*/ 8 h 81"/>
              <a:gd name="T8" fmla="*/ 79 w 79"/>
              <a:gd name="T9" fmla="*/ 0 h 81"/>
              <a:gd name="T10" fmla="*/ 75 w 79"/>
              <a:gd name="T11" fmla="*/ 17 h 81"/>
              <a:gd name="T12" fmla="*/ 53 w 79"/>
              <a:gd name="T13" fmla="*/ 13 h 81"/>
              <a:gd name="T14" fmla="*/ 42 w 79"/>
              <a:gd name="T15" fmla="*/ 28 h 81"/>
              <a:gd name="T16" fmla="*/ 31 w 79"/>
              <a:gd name="T17" fmla="*/ 20 h 81"/>
              <a:gd name="T18" fmla="*/ 39 w 79"/>
              <a:gd name="T19" fmla="*/ 41 h 81"/>
              <a:gd name="T20" fmla="*/ 29 w 79"/>
              <a:gd name="T21" fmla="*/ 45 h 81"/>
              <a:gd name="T22" fmla="*/ 49 w 79"/>
              <a:gd name="T23" fmla="*/ 54 h 81"/>
              <a:gd name="T24" fmla="*/ 49 w 79"/>
              <a:gd name="T25" fmla="*/ 63 h 81"/>
              <a:gd name="T26" fmla="*/ 32 w 79"/>
              <a:gd name="T27" fmla="*/ 66 h 81"/>
              <a:gd name="T28" fmla="*/ 38 w 79"/>
              <a:gd name="T29" fmla="*/ 81 h 81"/>
              <a:gd name="T30" fmla="*/ 18 w 79"/>
              <a:gd name="T31" fmla="*/ 76 h 81"/>
              <a:gd name="T32" fmla="*/ 13 w 79"/>
              <a:gd name="T33" fmla="*/ 62 h 81"/>
              <a:gd name="T34" fmla="*/ 38 w 79"/>
              <a:gd name="T35" fmla="*/ 56 h 81"/>
              <a:gd name="T36" fmla="*/ 13 w 79"/>
              <a:gd name="T37" fmla="*/ 53 h 81"/>
              <a:gd name="T38" fmla="*/ 0 w 79"/>
              <a:gd name="T39" fmla="*/ 32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81"/>
              <a:gd name="T62" fmla="*/ 79 w 79"/>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81">
                <a:moveTo>
                  <a:pt x="0" y="32"/>
                </a:moveTo>
                <a:lnTo>
                  <a:pt x="11" y="14"/>
                </a:lnTo>
                <a:lnTo>
                  <a:pt x="35" y="8"/>
                </a:lnTo>
                <a:lnTo>
                  <a:pt x="67" y="8"/>
                </a:lnTo>
                <a:lnTo>
                  <a:pt x="79" y="0"/>
                </a:lnTo>
                <a:lnTo>
                  <a:pt x="75" y="17"/>
                </a:lnTo>
                <a:lnTo>
                  <a:pt x="53" y="13"/>
                </a:lnTo>
                <a:lnTo>
                  <a:pt x="42" y="28"/>
                </a:lnTo>
                <a:lnTo>
                  <a:pt x="31" y="20"/>
                </a:lnTo>
                <a:lnTo>
                  <a:pt x="39" y="41"/>
                </a:lnTo>
                <a:lnTo>
                  <a:pt x="29" y="45"/>
                </a:lnTo>
                <a:lnTo>
                  <a:pt x="49" y="54"/>
                </a:lnTo>
                <a:lnTo>
                  <a:pt x="49" y="63"/>
                </a:lnTo>
                <a:lnTo>
                  <a:pt x="32" y="66"/>
                </a:lnTo>
                <a:lnTo>
                  <a:pt x="38" y="81"/>
                </a:lnTo>
                <a:lnTo>
                  <a:pt x="18" y="76"/>
                </a:lnTo>
                <a:lnTo>
                  <a:pt x="13" y="62"/>
                </a:lnTo>
                <a:lnTo>
                  <a:pt x="38" y="56"/>
                </a:lnTo>
                <a:lnTo>
                  <a:pt x="13" y="53"/>
                </a:lnTo>
                <a:lnTo>
                  <a:pt x="0" y="32"/>
                </a:lnTo>
                <a:close/>
              </a:path>
            </a:pathLst>
          </a:custGeom>
          <a:solidFill>
            <a:srgbClr val="FFFFCC"/>
          </a:solidFill>
          <a:ln w="1588" cap="rnd">
            <a:solidFill>
              <a:srgbClr val="808080"/>
            </a:solidFill>
            <a:round/>
            <a:headEnd/>
            <a:tailEnd/>
          </a:ln>
        </p:spPr>
        <p:txBody>
          <a:bodyPr/>
          <a:lstStyle/>
          <a:p>
            <a:endParaRPr lang="en-US"/>
          </a:p>
        </p:txBody>
      </p:sp>
      <p:sp>
        <p:nvSpPr>
          <p:cNvPr id="22619" name="Freeform 92"/>
          <p:cNvSpPr>
            <a:spLocks noChangeAspect="1"/>
          </p:cNvSpPr>
          <p:nvPr/>
        </p:nvSpPr>
        <p:spPr bwMode="auto">
          <a:xfrm>
            <a:off x="4854575" y="3303046"/>
            <a:ext cx="71438" cy="11112"/>
          </a:xfrm>
          <a:custGeom>
            <a:avLst/>
            <a:gdLst>
              <a:gd name="T0" fmla="*/ 0 w 37"/>
              <a:gd name="T1" fmla="*/ 6 h 6"/>
              <a:gd name="T2" fmla="*/ 3 w 37"/>
              <a:gd name="T3" fmla="*/ 0 h 6"/>
              <a:gd name="T4" fmla="*/ 37 w 37"/>
              <a:gd name="T5" fmla="*/ 6 h 6"/>
              <a:gd name="T6" fmla="*/ 12 w 37"/>
              <a:gd name="T7" fmla="*/ 6 h 6"/>
              <a:gd name="T8" fmla="*/ 0 w 37"/>
              <a:gd name="T9" fmla="*/ 6 h 6"/>
              <a:gd name="T10" fmla="*/ 0 60000 65536"/>
              <a:gd name="T11" fmla="*/ 0 60000 65536"/>
              <a:gd name="T12" fmla="*/ 0 60000 65536"/>
              <a:gd name="T13" fmla="*/ 0 60000 65536"/>
              <a:gd name="T14" fmla="*/ 0 60000 65536"/>
              <a:gd name="T15" fmla="*/ 0 w 37"/>
              <a:gd name="T16" fmla="*/ 0 h 6"/>
              <a:gd name="T17" fmla="*/ 37 w 37"/>
              <a:gd name="T18" fmla="*/ 6 h 6"/>
            </a:gdLst>
            <a:ahLst/>
            <a:cxnLst>
              <a:cxn ang="T10">
                <a:pos x="T0" y="T1"/>
              </a:cxn>
              <a:cxn ang="T11">
                <a:pos x="T2" y="T3"/>
              </a:cxn>
              <a:cxn ang="T12">
                <a:pos x="T4" y="T5"/>
              </a:cxn>
              <a:cxn ang="T13">
                <a:pos x="T6" y="T7"/>
              </a:cxn>
              <a:cxn ang="T14">
                <a:pos x="T8" y="T9"/>
              </a:cxn>
            </a:cxnLst>
            <a:rect l="T15" t="T16" r="T17" b="T18"/>
            <a:pathLst>
              <a:path w="37" h="6">
                <a:moveTo>
                  <a:pt x="0" y="6"/>
                </a:moveTo>
                <a:lnTo>
                  <a:pt x="3" y="0"/>
                </a:lnTo>
                <a:lnTo>
                  <a:pt x="37" y="6"/>
                </a:lnTo>
                <a:lnTo>
                  <a:pt x="12" y="6"/>
                </a:lnTo>
                <a:lnTo>
                  <a:pt x="0" y="6"/>
                </a:lnTo>
                <a:close/>
              </a:path>
            </a:pathLst>
          </a:custGeom>
          <a:solidFill>
            <a:srgbClr val="FFFFCC"/>
          </a:solidFill>
          <a:ln w="9525">
            <a:noFill/>
            <a:round/>
            <a:headEnd/>
            <a:tailEnd/>
          </a:ln>
        </p:spPr>
        <p:txBody>
          <a:bodyPr/>
          <a:lstStyle/>
          <a:p>
            <a:endParaRPr lang="en-US"/>
          </a:p>
        </p:txBody>
      </p:sp>
      <p:sp>
        <p:nvSpPr>
          <p:cNvPr id="22620" name="Freeform 93"/>
          <p:cNvSpPr>
            <a:spLocks noChangeAspect="1"/>
          </p:cNvSpPr>
          <p:nvPr/>
        </p:nvSpPr>
        <p:spPr bwMode="auto">
          <a:xfrm>
            <a:off x="4854575" y="3303046"/>
            <a:ext cx="71438" cy="11112"/>
          </a:xfrm>
          <a:custGeom>
            <a:avLst/>
            <a:gdLst>
              <a:gd name="T0" fmla="*/ 0 w 37"/>
              <a:gd name="T1" fmla="*/ 6 h 6"/>
              <a:gd name="T2" fmla="*/ 3 w 37"/>
              <a:gd name="T3" fmla="*/ 0 h 6"/>
              <a:gd name="T4" fmla="*/ 37 w 37"/>
              <a:gd name="T5" fmla="*/ 6 h 6"/>
              <a:gd name="T6" fmla="*/ 12 w 37"/>
              <a:gd name="T7" fmla="*/ 6 h 6"/>
              <a:gd name="T8" fmla="*/ 0 w 37"/>
              <a:gd name="T9" fmla="*/ 6 h 6"/>
              <a:gd name="T10" fmla="*/ 0 60000 65536"/>
              <a:gd name="T11" fmla="*/ 0 60000 65536"/>
              <a:gd name="T12" fmla="*/ 0 60000 65536"/>
              <a:gd name="T13" fmla="*/ 0 60000 65536"/>
              <a:gd name="T14" fmla="*/ 0 60000 65536"/>
              <a:gd name="T15" fmla="*/ 0 w 37"/>
              <a:gd name="T16" fmla="*/ 0 h 6"/>
              <a:gd name="T17" fmla="*/ 37 w 37"/>
              <a:gd name="T18" fmla="*/ 6 h 6"/>
            </a:gdLst>
            <a:ahLst/>
            <a:cxnLst>
              <a:cxn ang="T10">
                <a:pos x="T0" y="T1"/>
              </a:cxn>
              <a:cxn ang="T11">
                <a:pos x="T2" y="T3"/>
              </a:cxn>
              <a:cxn ang="T12">
                <a:pos x="T4" y="T5"/>
              </a:cxn>
              <a:cxn ang="T13">
                <a:pos x="T6" y="T7"/>
              </a:cxn>
              <a:cxn ang="T14">
                <a:pos x="T8" y="T9"/>
              </a:cxn>
            </a:cxnLst>
            <a:rect l="T15" t="T16" r="T17" b="T18"/>
            <a:pathLst>
              <a:path w="37" h="6">
                <a:moveTo>
                  <a:pt x="0" y="6"/>
                </a:moveTo>
                <a:lnTo>
                  <a:pt x="3" y="0"/>
                </a:lnTo>
                <a:lnTo>
                  <a:pt x="37" y="6"/>
                </a:lnTo>
                <a:lnTo>
                  <a:pt x="12" y="6"/>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621" name="Freeform 94"/>
          <p:cNvSpPr>
            <a:spLocks noChangeAspect="1"/>
          </p:cNvSpPr>
          <p:nvPr/>
        </p:nvSpPr>
        <p:spPr bwMode="auto">
          <a:xfrm>
            <a:off x="2514600" y="1428208"/>
            <a:ext cx="1474788" cy="1098550"/>
          </a:xfrm>
          <a:custGeom>
            <a:avLst/>
            <a:gdLst>
              <a:gd name="T0" fmla="*/ 86 w 768"/>
              <a:gd name="T1" fmla="*/ 135 h 572"/>
              <a:gd name="T2" fmla="*/ 100 w 768"/>
              <a:gd name="T3" fmla="*/ 111 h 572"/>
              <a:gd name="T4" fmla="*/ 67 w 768"/>
              <a:gd name="T5" fmla="*/ 99 h 572"/>
              <a:gd name="T6" fmla="*/ 143 w 768"/>
              <a:gd name="T7" fmla="*/ 54 h 572"/>
              <a:gd name="T8" fmla="*/ 222 w 768"/>
              <a:gd name="T9" fmla="*/ 37 h 572"/>
              <a:gd name="T10" fmla="*/ 283 w 768"/>
              <a:gd name="T11" fmla="*/ 59 h 572"/>
              <a:gd name="T12" fmla="*/ 267 w 768"/>
              <a:gd name="T13" fmla="*/ 34 h 572"/>
              <a:gd name="T14" fmla="*/ 360 w 768"/>
              <a:gd name="T15" fmla="*/ 47 h 572"/>
              <a:gd name="T16" fmla="*/ 407 w 768"/>
              <a:gd name="T17" fmla="*/ 34 h 572"/>
              <a:gd name="T18" fmla="*/ 337 w 768"/>
              <a:gd name="T19" fmla="*/ 13 h 572"/>
              <a:gd name="T20" fmla="*/ 421 w 768"/>
              <a:gd name="T21" fmla="*/ 24 h 572"/>
              <a:gd name="T22" fmla="*/ 419 w 768"/>
              <a:gd name="T23" fmla="*/ 3 h 572"/>
              <a:gd name="T24" fmla="*/ 579 w 768"/>
              <a:gd name="T25" fmla="*/ 11 h 572"/>
              <a:gd name="T26" fmla="*/ 593 w 768"/>
              <a:gd name="T27" fmla="*/ 13 h 572"/>
              <a:gd name="T28" fmla="*/ 646 w 768"/>
              <a:gd name="T29" fmla="*/ 31 h 572"/>
              <a:gd name="T30" fmla="*/ 491 w 768"/>
              <a:gd name="T31" fmla="*/ 54 h 572"/>
              <a:gd name="T32" fmla="*/ 573 w 768"/>
              <a:gd name="T33" fmla="*/ 66 h 572"/>
              <a:gd name="T34" fmla="*/ 665 w 768"/>
              <a:gd name="T35" fmla="*/ 61 h 572"/>
              <a:gd name="T36" fmla="*/ 731 w 768"/>
              <a:gd name="T37" fmla="*/ 51 h 572"/>
              <a:gd name="T38" fmla="*/ 650 w 768"/>
              <a:gd name="T39" fmla="*/ 92 h 572"/>
              <a:gd name="T40" fmla="*/ 703 w 768"/>
              <a:gd name="T41" fmla="*/ 106 h 572"/>
              <a:gd name="T42" fmla="*/ 656 w 768"/>
              <a:gd name="T43" fmla="*/ 144 h 572"/>
              <a:gd name="T44" fmla="*/ 662 w 768"/>
              <a:gd name="T45" fmla="*/ 173 h 572"/>
              <a:gd name="T46" fmla="*/ 649 w 768"/>
              <a:gd name="T47" fmla="*/ 194 h 572"/>
              <a:gd name="T48" fmla="*/ 671 w 768"/>
              <a:gd name="T49" fmla="*/ 214 h 572"/>
              <a:gd name="T50" fmla="*/ 643 w 768"/>
              <a:gd name="T51" fmla="*/ 233 h 572"/>
              <a:gd name="T52" fmla="*/ 657 w 768"/>
              <a:gd name="T53" fmla="*/ 255 h 572"/>
              <a:gd name="T54" fmla="*/ 665 w 768"/>
              <a:gd name="T55" fmla="*/ 274 h 572"/>
              <a:gd name="T56" fmla="*/ 582 w 768"/>
              <a:gd name="T57" fmla="*/ 288 h 572"/>
              <a:gd name="T58" fmla="*/ 600 w 768"/>
              <a:gd name="T59" fmla="*/ 318 h 572"/>
              <a:gd name="T60" fmla="*/ 644 w 768"/>
              <a:gd name="T61" fmla="*/ 327 h 572"/>
              <a:gd name="T62" fmla="*/ 637 w 768"/>
              <a:gd name="T63" fmla="*/ 347 h 572"/>
              <a:gd name="T64" fmla="*/ 574 w 768"/>
              <a:gd name="T65" fmla="*/ 325 h 572"/>
              <a:gd name="T66" fmla="*/ 587 w 768"/>
              <a:gd name="T67" fmla="*/ 359 h 572"/>
              <a:gd name="T68" fmla="*/ 589 w 768"/>
              <a:gd name="T69" fmla="*/ 397 h 572"/>
              <a:gd name="T70" fmla="*/ 517 w 768"/>
              <a:gd name="T71" fmla="*/ 410 h 572"/>
              <a:gd name="T72" fmla="*/ 466 w 768"/>
              <a:gd name="T73" fmla="*/ 456 h 572"/>
              <a:gd name="T74" fmla="*/ 444 w 768"/>
              <a:gd name="T75" fmla="*/ 447 h 572"/>
              <a:gd name="T76" fmla="*/ 401 w 768"/>
              <a:gd name="T77" fmla="*/ 477 h 572"/>
              <a:gd name="T78" fmla="*/ 399 w 768"/>
              <a:gd name="T79" fmla="*/ 501 h 572"/>
              <a:gd name="T80" fmla="*/ 397 w 768"/>
              <a:gd name="T81" fmla="*/ 519 h 572"/>
              <a:gd name="T82" fmla="*/ 370 w 768"/>
              <a:gd name="T83" fmla="*/ 565 h 572"/>
              <a:gd name="T84" fmla="*/ 314 w 768"/>
              <a:gd name="T85" fmla="*/ 559 h 572"/>
              <a:gd name="T86" fmla="*/ 299 w 768"/>
              <a:gd name="T87" fmla="*/ 546 h 572"/>
              <a:gd name="T88" fmla="*/ 272 w 768"/>
              <a:gd name="T89" fmla="*/ 493 h 572"/>
              <a:gd name="T90" fmla="*/ 264 w 768"/>
              <a:gd name="T91" fmla="*/ 467 h 572"/>
              <a:gd name="T92" fmla="*/ 256 w 768"/>
              <a:gd name="T93" fmla="*/ 411 h 572"/>
              <a:gd name="T94" fmla="*/ 255 w 768"/>
              <a:gd name="T95" fmla="*/ 403 h 572"/>
              <a:gd name="T96" fmla="*/ 260 w 768"/>
              <a:gd name="T97" fmla="*/ 366 h 572"/>
              <a:gd name="T98" fmla="*/ 283 w 768"/>
              <a:gd name="T99" fmla="*/ 351 h 572"/>
              <a:gd name="T100" fmla="*/ 266 w 768"/>
              <a:gd name="T101" fmla="*/ 333 h 572"/>
              <a:gd name="T102" fmla="*/ 241 w 768"/>
              <a:gd name="T103" fmla="*/ 333 h 572"/>
              <a:gd name="T104" fmla="*/ 221 w 768"/>
              <a:gd name="T105" fmla="*/ 320 h 572"/>
              <a:gd name="T106" fmla="*/ 205 w 768"/>
              <a:gd name="T107" fmla="*/ 259 h 572"/>
              <a:gd name="T108" fmla="*/ 152 w 768"/>
              <a:gd name="T109" fmla="*/ 216 h 572"/>
              <a:gd name="T110" fmla="*/ 84 w 768"/>
              <a:gd name="T111" fmla="*/ 222 h 572"/>
              <a:gd name="T112" fmla="*/ 19 w 768"/>
              <a:gd name="T113" fmla="*/ 194 h 572"/>
              <a:gd name="T114" fmla="*/ 83 w 768"/>
              <a:gd name="T115" fmla="*/ 181 h 5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572"/>
              <a:gd name="T176" fmla="*/ 768 w 768"/>
              <a:gd name="T177" fmla="*/ 572 h 5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572">
                <a:moveTo>
                  <a:pt x="0" y="160"/>
                </a:moveTo>
                <a:lnTo>
                  <a:pt x="4" y="152"/>
                </a:lnTo>
                <a:lnTo>
                  <a:pt x="54" y="135"/>
                </a:lnTo>
                <a:lnTo>
                  <a:pt x="86" y="135"/>
                </a:lnTo>
                <a:lnTo>
                  <a:pt x="104" y="123"/>
                </a:lnTo>
                <a:lnTo>
                  <a:pt x="98" y="118"/>
                </a:lnTo>
                <a:lnTo>
                  <a:pt x="109" y="114"/>
                </a:lnTo>
                <a:lnTo>
                  <a:pt x="100" y="111"/>
                </a:lnTo>
                <a:lnTo>
                  <a:pt x="117" y="106"/>
                </a:lnTo>
                <a:lnTo>
                  <a:pt x="111" y="101"/>
                </a:lnTo>
                <a:lnTo>
                  <a:pt x="88" y="110"/>
                </a:lnTo>
                <a:lnTo>
                  <a:pt x="67" y="99"/>
                </a:lnTo>
                <a:lnTo>
                  <a:pt x="95" y="92"/>
                </a:lnTo>
                <a:lnTo>
                  <a:pt x="110" y="74"/>
                </a:lnTo>
                <a:lnTo>
                  <a:pt x="145" y="74"/>
                </a:lnTo>
                <a:lnTo>
                  <a:pt x="143" y="54"/>
                </a:lnTo>
                <a:lnTo>
                  <a:pt x="169" y="54"/>
                </a:lnTo>
                <a:lnTo>
                  <a:pt x="195" y="67"/>
                </a:lnTo>
                <a:lnTo>
                  <a:pt x="164" y="49"/>
                </a:lnTo>
                <a:lnTo>
                  <a:pt x="222" y="37"/>
                </a:lnTo>
                <a:lnTo>
                  <a:pt x="236" y="46"/>
                </a:lnTo>
                <a:lnTo>
                  <a:pt x="238" y="63"/>
                </a:lnTo>
                <a:lnTo>
                  <a:pt x="245" y="48"/>
                </a:lnTo>
                <a:lnTo>
                  <a:pt x="283" y="59"/>
                </a:lnTo>
                <a:lnTo>
                  <a:pt x="270" y="50"/>
                </a:lnTo>
                <a:lnTo>
                  <a:pt x="288" y="51"/>
                </a:lnTo>
                <a:lnTo>
                  <a:pt x="272" y="42"/>
                </a:lnTo>
                <a:lnTo>
                  <a:pt x="267" y="34"/>
                </a:lnTo>
                <a:lnTo>
                  <a:pt x="276" y="33"/>
                </a:lnTo>
                <a:lnTo>
                  <a:pt x="350" y="56"/>
                </a:lnTo>
                <a:lnTo>
                  <a:pt x="344" y="48"/>
                </a:lnTo>
                <a:lnTo>
                  <a:pt x="360" y="47"/>
                </a:lnTo>
                <a:lnTo>
                  <a:pt x="350" y="40"/>
                </a:lnTo>
                <a:lnTo>
                  <a:pt x="375" y="42"/>
                </a:lnTo>
                <a:lnTo>
                  <a:pt x="335" y="24"/>
                </a:lnTo>
                <a:lnTo>
                  <a:pt x="407" y="34"/>
                </a:lnTo>
                <a:lnTo>
                  <a:pt x="391" y="24"/>
                </a:lnTo>
                <a:lnTo>
                  <a:pt x="349" y="22"/>
                </a:lnTo>
                <a:lnTo>
                  <a:pt x="363" y="21"/>
                </a:lnTo>
                <a:lnTo>
                  <a:pt x="337" y="13"/>
                </a:lnTo>
                <a:lnTo>
                  <a:pt x="368" y="15"/>
                </a:lnTo>
                <a:lnTo>
                  <a:pt x="355" y="11"/>
                </a:lnTo>
                <a:lnTo>
                  <a:pt x="369" y="9"/>
                </a:lnTo>
                <a:lnTo>
                  <a:pt x="421" y="24"/>
                </a:lnTo>
                <a:lnTo>
                  <a:pt x="415" y="19"/>
                </a:lnTo>
                <a:lnTo>
                  <a:pt x="439" y="13"/>
                </a:lnTo>
                <a:lnTo>
                  <a:pt x="419" y="11"/>
                </a:lnTo>
                <a:lnTo>
                  <a:pt x="419" y="3"/>
                </a:lnTo>
                <a:lnTo>
                  <a:pt x="432" y="0"/>
                </a:lnTo>
                <a:lnTo>
                  <a:pt x="573" y="4"/>
                </a:lnTo>
                <a:lnTo>
                  <a:pt x="583" y="8"/>
                </a:lnTo>
                <a:lnTo>
                  <a:pt x="579" y="11"/>
                </a:lnTo>
                <a:lnTo>
                  <a:pt x="484" y="12"/>
                </a:lnTo>
                <a:lnTo>
                  <a:pt x="495" y="16"/>
                </a:lnTo>
                <a:lnTo>
                  <a:pt x="458" y="21"/>
                </a:lnTo>
                <a:lnTo>
                  <a:pt x="593" y="13"/>
                </a:lnTo>
                <a:lnTo>
                  <a:pt x="597" y="20"/>
                </a:lnTo>
                <a:lnTo>
                  <a:pt x="579" y="25"/>
                </a:lnTo>
                <a:lnTo>
                  <a:pt x="610" y="22"/>
                </a:lnTo>
                <a:lnTo>
                  <a:pt x="646" y="31"/>
                </a:lnTo>
                <a:lnTo>
                  <a:pt x="593" y="46"/>
                </a:lnTo>
                <a:lnTo>
                  <a:pt x="507" y="44"/>
                </a:lnTo>
                <a:lnTo>
                  <a:pt x="527" y="47"/>
                </a:lnTo>
                <a:lnTo>
                  <a:pt x="491" y="54"/>
                </a:lnTo>
                <a:lnTo>
                  <a:pt x="491" y="61"/>
                </a:lnTo>
                <a:lnTo>
                  <a:pt x="585" y="49"/>
                </a:lnTo>
                <a:lnTo>
                  <a:pt x="593" y="54"/>
                </a:lnTo>
                <a:lnTo>
                  <a:pt x="573" y="66"/>
                </a:lnTo>
                <a:lnTo>
                  <a:pt x="634" y="47"/>
                </a:lnTo>
                <a:lnTo>
                  <a:pt x="637" y="65"/>
                </a:lnTo>
                <a:lnTo>
                  <a:pt x="607" y="95"/>
                </a:lnTo>
                <a:lnTo>
                  <a:pt x="665" y="61"/>
                </a:lnTo>
                <a:lnTo>
                  <a:pt x="665" y="66"/>
                </a:lnTo>
                <a:lnTo>
                  <a:pt x="692" y="65"/>
                </a:lnTo>
                <a:lnTo>
                  <a:pt x="700" y="54"/>
                </a:lnTo>
                <a:lnTo>
                  <a:pt x="731" y="51"/>
                </a:lnTo>
                <a:lnTo>
                  <a:pt x="768" y="62"/>
                </a:lnTo>
                <a:lnTo>
                  <a:pt x="732" y="78"/>
                </a:lnTo>
                <a:lnTo>
                  <a:pt x="734" y="84"/>
                </a:lnTo>
                <a:lnTo>
                  <a:pt x="650" y="92"/>
                </a:lnTo>
                <a:lnTo>
                  <a:pt x="717" y="94"/>
                </a:lnTo>
                <a:lnTo>
                  <a:pt x="663" y="106"/>
                </a:lnTo>
                <a:lnTo>
                  <a:pt x="666" y="116"/>
                </a:lnTo>
                <a:lnTo>
                  <a:pt x="703" y="106"/>
                </a:lnTo>
                <a:lnTo>
                  <a:pt x="676" y="118"/>
                </a:lnTo>
                <a:lnTo>
                  <a:pt x="672" y="134"/>
                </a:lnTo>
                <a:lnTo>
                  <a:pt x="682" y="130"/>
                </a:lnTo>
                <a:lnTo>
                  <a:pt x="656" y="144"/>
                </a:lnTo>
                <a:lnTo>
                  <a:pt x="647" y="173"/>
                </a:lnTo>
                <a:lnTo>
                  <a:pt x="661" y="167"/>
                </a:lnTo>
                <a:lnTo>
                  <a:pt x="680" y="173"/>
                </a:lnTo>
                <a:lnTo>
                  <a:pt x="662" y="173"/>
                </a:lnTo>
                <a:lnTo>
                  <a:pt x="662" y="182"/>
                </a:lnTo>
                <a:lnTo>
                  <a:pt x="691" y="185"/>
                </a:lnTo>
                <a:lnTo>
                  <a:pt x="692" y="196"/>
                </a:lnTo>
                <a:lnTo>
                  <a:pt x="649" y="194"/>
                </a:lnTo>
                <a:lnTo>
                  <a:pt x="661" y="199"/>
                </a:lnTo>
                <a:lnTo>
                  <a:pt x="636" y="202"/>
                </a:lnTo>
                <a:lnTo>
                  <a:pt x="649" y="214"/>
                </a:lnTo>
                <a:lnTo>
                  <a:pt x="671" y="214"/>
                </a:lnTo>
                <a:lnTo>
                  <a:pt x="657" y="221"/>
                </a:lnTo>
                <a:lnTo>
                  <a:pt x="675" y="227"/>
                </a:lnTo>
                <a:lnTo>
                  <a:pt x="675" y="242"/>
                </a:lnTo>
                <a:lnTo>
                  <a:pt x="643" y="233"/>
                </a:lnTo>
                <a:lnTo>
                  <a:pt x="662" y="241"/>
                </a:lnTo>
                <a:lnTo>
                  <a:pt x="650" y="247"/>
                </a:lnTo>
                <a:lnTo>
                  <a:pt x="661" y="245"/>
                </a:lnTo>
                <a:lnTo>
                  <a:pt x="657" y="255"/>
                </a:lnTo>
                <a:lnTo>
                  <a:pt x="681" y="260"/>
                </a:lnTo>
                <a:lnTo>
                  <a:pt x="644" y="257"/>
                </a:lnTo>
                <a:lnTo>
                  <a:pt x="637" y="262"/>
                </a:lnTo>
                <a:lnTo>
                  <a:pt x="665" y="274"/>
                </a:lnTo>
                <a:lnTo>
                  <a:pt x="662" y="284"/>
                </a:lnTo>
                <a:lnTo>
                  <a:pt x="639" y="290"/>
                </a:lnTo>
                <a:lnTo>
                  <a:pt x="616" y="276"/>
                </a:lnTo>
                <a:lnTo>
                  <a:pt x="582" y="288"/>
                </a:lnTo>
                <a:lnTo>
                  <a:pt x="607" y="296"/>
                </a:lnTo>
                <a:lnTo>
                  <a:pt x="583" y="302"/>
                </a:lnTo>
                <a:lnTo>
                  <a:pt x="608" y="303"/>
                </a:lnTo>
                <a:lnTo>
                  <a:pt x="600" y="318"/>
                </a:lnTo>
                <a:lnTo>
                  <a:pt x="610" y="309"/>
                </a:lnTo>
                <a:lnTo>
                  <a:pt x="637" y="321"/>
                </a:lnTo>
                <a:lnTo>
                  <a:pt x="629" y="330"/>
                </a:lnTo>
                <a:lnTo>
                  <a:pt x="644" y="327"/>
                </a:lnTo>
                <a:lnTo>
                  <a:pt x="637" y="337"/>
                </a:lnTo>
                <a:lnTo>
                  <a:pt x="648" y="332"/>
                </a:lnTo>
                <a:lnTo>
                  <a:pt x="649" y="357"/>
                </a:lnTo>
                <a:lnTo>
                  <a:pt x="637" y="347"/>
                </a:lnTo>
                <a:lnTo>
                  <a:pt x="637" y="357"/>
                </a:lnTo>
                <a:lnTo>
                  <a:pt x="625" y="356"/>
                </a:lnTo>
                <a:lnTo>
                  <a:pt x="610" y="336"/>
                </a:lnTo>
                <a:lnTo>
                  <a:pt x="574" y="325"/>
                </a:lnTo>
                <a:lnTo>
                  <a:pt x="599" y="338"/>
                </a:lnTo>
                <a:lnTo>
                  <a:pt x="565" y="345"/>
                </a:lnTo>
                <a:lnTo>
                  <a:pt x="556" y="357"/>
                </a:lnTo>
                <a:lnTo>
                  <a:pt x="587" y="359"/>
                </a:lnTo>
                <a:lnTo>
                  <a:pt x="561" y="366"/>
                </a:lnTo>
                <a:lnTo>
                  <a:pt x="601" y="357"/>
                </a:lnTo>
                <a:lnTo>
                  <a:pt x="640" y="368"/>
                </a:lnTo>
                <a:lnTo>
                  <a:pt x="589" y="397"/>
                </a:lnTo>
                <a:lnTo>
                  <a:pt x="540" y="409"/>
                </a:lnTo>
                <a:lnTo>
                  <a:pt x="522" y="410"/>
                </a:lnTo>
                <a:lnTo>
                  <a:pt x="511" y="397"/>
                </a:lnTo>
                <a:lnTo>
                  <a:pt x="517" y="410"/>
                </a:lnTo>
                <a:lnTo>
                  <a:pt x="502" y="417"/>
                </a:lnTo>
                <a:lnTo>
                  <a:pt x="484" y="448"/>
                </a:lnTo>
                <a:lnTo>
                  <a:pt x="469" y="447"/>
                </a:lnTo>
                <a:lnTo>
                  <a:pt x="466" y="456"/>
                </a:lnTo>
                <a:lnTo>
                  <a:pt x="451" y="458"/>
                </a:lnTo>
                <a:lnTo>
                  <a:pt x="444" y="454"/>
                </a:lnTo>
                <a:lnTo>
                  <a:pt x="454" y="448"/>
                </a:lnTo>
                <a:lnTo>
                  <a:pt x="444" y="447"/>
                </a:lnTo>
                <a:lnTo>
                  <a:pt x="438" y="462"/>
                </a:lnTo>
                <a:lnTo>
                  <a:pt x="415" y="464"/>
                </a:lnTo>
                <a:lnTo>
                  <a:pt x="415" y="476"/>
                </a:lnTo>
                <a:lnTo>
                  <a:pt x="401" y="477"/>
                </a:lnTo>
                <a:lnTo>
                  <a:pt x="414" y="487"/>
                </a:lnTo>
                <a:lnTo>
                  <a:pt x="397" y="490"/>
                </a:lnTo>
                <a:lnTo>
                  <a:pt x="410" y="501"/>
                </a:lnTo>
                <a:lnTo>
                  <a:pt x="399" y="501"/>
                </a:lnTo>
                <a:lnTo>
                  <a:pt x="408" y="503"/>
                </a:lnTo>
                <a:lnTo>
                  <a:pt x="399" y="516"/>
                </a:lnTo>
                <a:lnTo>
                  <a:pt x="391" y="513"/>
                </a:lnTo>
                <a:lnTo>
                  <a:pt x="397" y="519"/>
                </a:lnTo>
                <a:lnTo>
                  <a:pt x="382" y="524"/>
                </a:lnTo>
                <a:lnTo>
                  <a:pt x="391" y="541"/>
                </a:lnTo>
                <a:lnTo>
                  <a:pt x="382" y="564"/>
                </a:lnTo>
                <a:lnTo>
                  <a:pt x="370" y="565"/>
                </a:lnTo>
                <a:lnTo>
                  <a:pt x="379" y="572"/>
                </a:lnTo>
                <a:lnTo>
                  <a:pt x="353" y="572"/>
                </a:lnTo>
                <a:lnTo>
                  <a:pt x="350" y="557"/>
                </a:lnTo>
                <a:lnTo>
                  <a:pt x="314" y="559"/>
                </a:lnTo>
                <a:lnTo>
                  <a:pt x="322" y="555"/>
                </a:lnTo>
                <a:lnTo>
                  <a:pt x="303" y="548"/>
                </a:lnTo>
                <a:lnTo>
                  <a:pt x="313" y="546"/>
                </a:lnTo>
                <a:lnTo>
                  <a:pt x="299" y="546"/>
                </a:lnTo>
                <a:lnTo>
                  <a:pt x="304" y="534"/>
                </a:lnTo>
                <a:lnTo>
                  <a:pt x="296" y="536"/>
                </a:lnTo>
                <a:lnTo>
                  <a:pt x="272" y="503"/>
                </a:lnTo>
                <a:lnTo>
                  <a:pt x="272" y="493"/>
                </a:lnTo>
                <a:lnTo>
                  <a:pt x="290" y="483"/>
                </a:lnTo>
                <a:lnTo>
                  <a:pt x="283" y="479"/>
                </a:lnTo>
                <a:lnTo>
                  <a:pt x="264" y="492"/>
                </a:lnTo>
                <a:lnTo>
                  <a:pt x="264" y="467"/>
                </a:lnTo>
                <a:lnTo>
                  <a:pt x="248" y="454"/>
                </a:lnTo>
                <a:lnTo>
                  <a:pt x="252" y="435"/>
                </a:lnTo>
                <a:lnTo>
                  <a:pt x="242" y="427"/>
                </a:lnTo>
                <a:lnTo>
                  <a:pt x="256" y="411"/>
                </a:lnTo>
                <a:lnTo>
                  <a:pt x="248" y="409"/>
                </a:lnTo>
                <a:lnTo>
                  <a:pt x="279" y="409"/>
                </a:lnTo>
                <a:lnTo>
                  <a:pt x="275" y="402"/>
                </a:lnTo>
                <a:lnTo>
                  <a:pt x="255" y="403"/>
                </a:lnTo>
                <a:lnTo>
                  <a:pt x="286" y="388"/>
                </a:lnTo>
                <a:lnTo>
                  <a:pt x="279" y="383"/>
                </a:lnTo>
                <a:lnTo>
                  <a:pt x="286" y="366"/>
                </a:lnTo>
                <a:lnTo>
                  <a:pt x="260" y="366"/>
                </a:lnTo>
                <a:lnTo>
                  <a:pt x="232" y="352"/>
                </a:lnTo>
                <a:lnTo>
                  <a:pt x="283" y="359"/>
                </a:lnTo>
                <a:lnTo>
                  <a:pt x="274" y="353"/>
                </a:lnTo>
                <a:lnTo>
                  <a:pt x="283" y="351"/>
                </a:lnTo>
                <a:lnTo>
                  <a:pt x="263" y="341"/>
                </a:lnTo>
                <a:lnTo>
                  <a:pt x="270" y="336"/>
                </a:lnTo>
                <a:lnTo>
                  <a:pt x="259" y="340"/>
                </a:lnTo>
                <a:lnTo>
                  <a:pt x="266" y="333"/>
                </a:lnTo>
                <a:lnTo>
                  <a:pt x="253" y="333"/>
                </a:lnTo>
                <a:lnTo>
                  <a:pt x="267" y="328"/>
                </a:lnTo>
                <a:lnTo>
                  <a:pt x="245" y="320"/>
                </a:lnTo>
                <a:lnTo>
                  <a:pt x="241" y="333"/>
                </a:lnTo>
                <a:lnTo>
                  <a:pt x="222" y="333"/>
                </a:lnTo>
                <a:lnTo>
                  <a:pt x="218" y="328"/>
                </a:lnTo>
                <a:lnTo>
                  <a:pt x="230" y="320"/>
                </a:lnTo>
                <a:lnTo>
                  <a:pt x="221" y="320"/>
                </a:lnTo>
                <a:lnTo>
                  <a:pt x="232" y="299"/>
                </a:lnTo>
                <a:lnTo>
                  <a:pt x="219" y="295"/>
                </a:lnTo>
                <a:lnTo>
                  <a:pt x="225" y="285"/>
                </a:lnTo>
                <a:lnTo>
                  <a:pt x="205" y="259"/>
                </a:lnTo>
                <a:lnTo>
                  <a:pt x="211" y="259"/>
                </a:lnTo>
                <a:lnTo>
                  <a:pt x="183" y="236"/>
                </a:lnTo>
                <a:lnTo>
                  <a:pt x="183" y="227"/>
                </a:lnTo>
                <a:lnTo>
                  <a:pt x="152" y="216"/>
                </a:lnTo>
                <a:lnTo>
                  <a:pt x="124" y="210"/>
                </a:lnTo>
                <a:lnTo>
                  <a:pt x="98" y="221"/>
                </a:lnTo>
                <a:lnTo>
                  <a:pt x="77" y="214"/>
                </a:lnTo>
                <a:lnTo>
                  <a:pt x="84" y="222"/>
                </a:lnTo>
                <a:lnTo>
                  <a:pt x="62" y="218"/>
                </a:lnTo>
                <a:lnTo>
                  <a:pt x="42" y="209"/>
                </a:lnTo>
                <a:lnTo>
                  <a:pt x="62" y="202"/>
                </a:lnTo>
                <a:lnTo>
                  <a:pt x="19" y="194"/>
                </a:lnTo>
                <a:lnTo>
                  <a:pt x="35" y="187"/>
                </a:lnTo>
                <a:lnTo>
                  <a:pt x="86" y="189"/>
                </a:lnTo>
                <a:lnTo>
                  <a:pt x="92" y="186"/>
                </a:lnTo>
                <a:lnTo>
                  <a:pt x="83" y="181"/>
                </a:lnTo>
                <a:lnTo>
                  <a:pt x="92" y="177"/>
                </a:lnTo>
                <a:lnTo>
                  <a:pt x="46" y="180"/>
                </a:lnTo>
                <a:lnTo>
                  <a:pt x="0" y="160"/>
                </a:lnTo>
                <a:close/>
              </a:path>
            </a:pathLst>
          </a:custGeom>
          <a:solidFill>
            <a:srgbClr val="FFFFCC"/>
          </a:solidFill>
          <a:ln w="9525">
            <a:noFill/>
            <a:round/>
            <a:headEnd/>
            <a:tailEnd/>
          </a:ln>
        </p:spPr>
        <p:txBody>
          <a:bodyPr/>
          <a:lstStyle/>
          <a:p>
            <a:endParaRPr lang="en-US"/>
          </a:p>
        </p:txBody>
      </p:sp>
      <p:sp>
        <p:nvSpPr>
          <p:cNvPr id="22622" name="Freeform 95"/>
          <p:cNvSpPr>
            <a:spLocks noChangeAspect="1"/>
          </p:cNvSpPr>
          <p:nvPr/>
        </p:nvSpPr>
        <p:spPr bwMode="auto">
          <a:xfrm>
            <a:off x="2514600" y="1428208"/>
            <a:ext cx="1474788" cy="1098550"/>
          </a:xfrm>
          <a:custGeom>
            <a:avLst/>
            <a:gdLst>
              <a:gd name="T0" fmla="*/ 86 w 768"/>
              <a:gd name="T1" fmla="*/ 135 h 572"/>
              <a:gd name="T2" fmla="*/ 100 w 768"/>
              <a:gd name="T3" fmla="*/ 111 h 572"/>
              <a:gd name="T4" fmla="*/ 67 w 768"/>
              <a:gd name="T5" fmla="*/ 99 h 572"/>
              <a:gd name="T6" fmla="*/ 143 w 768"/>
              <a:gd name="T7" fmla="*/ 54 h 572"/>
              <a:gd name="T8" fmla="*/ 222 w 768"/>
              <a:gd name="T9" fmla="*/ 37 h 572"/>
              <a:gd name="T10" fmla="*/ 283 w 768"/>
              <a:gd name="T11" fmla="*/ 59 h 572"/>
              <a:gd name="T12" fmla="*/ 267 w 768"/>
              <a:gd name="T13" fmla="*/ 34 h 572"/>
              <a:gd name="T14" fmla="*/ 360 w 768"/>
              <a:gd name="T15" fmla="*/ 47 h 572"/>
              <a:gd name="T16" fmla="*/ 407 w 768"/>
              <a:gd name="T17" fmla="*/ 34 h 572"/>
              <a:gd name="T18" fmla="*/ 337 w 768"/>
              <a:gd name="T19" fmla="*/ 13 h 572"/>
              <a:gd name="T20" fmla="*/ 421 w 768"/>
              <a:gd name="T21" fmla="*/ 24 h 572"/>
              <a:gd name="T22" fmla="*/ 419 w 768"/>
              <a:gd name="T23" fmla="*/ 3 h 572"/>
              <a:gd name="T24" fmla="*/ 579 w 768"/>
              <a:gd name="T25" fmla="*/ 11 h 572"/>
              <a:gd name="T26" fmla="*/ 593 w 768"/>
              <a:gd name="T27" fmla="*/ 13 h 572"/>
              <a:gd name="T28" fmla="*/ 646 w 768"/>
              <a:gd name="T29" fmla="*/ 31 h 572"/>
              <a:gd name="T30" fmla="*/ 491 w 768"/>
              <a:gd name="T31" fmla="*/ 54 h 572"/>
              <a:gd name="T32" fmla="*/ 573 w 768"/>
              <a:gd name="T33" fmla="*/ 66 h 572"/>
              <a:gd name="T34" fmla="*/ 665 w 768"/>
              <a:gd name="T35" fmla="*/ 61 h 572"/>
              <a:gd name="T36" fmla="*/ 731 w 768"/>
              <a:gd name="T37" fmla="*/ 51 h 572"/>
              <a:gd name="T38" fmla="*/ 650 w 768"/>
              <a:gd name="T39" fmla="*/ 92 h 572"/>
              <a:gd name="T40" fmla="*/ 703 w 768"/>
              <a:gd name="T41" fmla="*/ 106 h 572"/>
              <a:gd name="T42" fmla="*/ 656 w 768"/>
              <a:gd name="T43" fmla="*/ 144 h 572"/>
              <a:gd name="T44" fmla="*/ 662 w 768"/>
              <a:gd name="T45" fmla="*/ 173 h 572"/>
              <a:gd name="T46" fmla="*/ 649 w 768"/>
              <a:gd name="T47" fmla="*/ 194 h 572"/>
              <a:gd name="T48" fmla="*/ 671 w 768"/>
              <a:gd name="T49" fmla="*/ 214 h 572"/>
              <a:gd name="T50" fmla="*/ 643 w 768"/>
              <a:gd name="T51" fmla="*/ 233 h 572"/>
              <a:gd name="T52" fmla="*/ 657 w 768"/>
              <a:gd name="T53" fmla="*/ 255 h 572"/>
              <a:gd name="T54" fmla="*/ 665 w 768"/>
              <a:gd name="T55" fmla="*/ 274 h 572"/>
              <a:gd name="T56" fmla="*/ 582 w 768"/>
              <a:gd name="T57" fmla="*/ 288 h 572"/>
              <a:gd name="T58" fmla="*/ 600 w 768"/>
              <a:gd name="T59" fmla="*/ 318 h 572"/>
              <a:gd name="T60" fmla="*/ 644 w 768"/>
              <a:gd name="T61" fmla="*/ 327 h 572"/>
              <a:gd name="T62" fmla="*/ 637 w 768"/>
              <a:gd name="T63" fmla="*/ 347 h 572"/>
              <a:gd name="T64" fmla="*/ 574 w 768"/>
              <a:gd name="T65" fmla="*/ 325 h 572"/>
              <a:gd name="T66" fmla="*/ 587 w 768"/>
              <a:gd name="T67" fmla="*/ 359 h 572"/>
              <a:gd name="T68" fmla="*/ 589 w 768"/>
              <a:gd name="T69" fmla="*/ 397 h 572"/>
              <a:gd name="T70" fmla="*/ 517 w 768"/>
              <a:gd name="T71" fmla="*/ 410 h 572"/>
              <a:gd name="T72" fmla="*/ 466 w 768"/>
              <a:gd name="T73" fmla="*/ 456 h 572"/>
              <a:gd name="T74" fmla="*/ 444 w 768"/>
              <a:gd name="T75" fmla="*/ 447 h 572"/>
              <a:gd name="T76" fmla="*/ 401 w 768"/>
              <a:gd name="T77" fmla="*/ 477 h 572"/>
              <a:gd name="T78" fmla="*/ 399 w 768"/>
              <a:gd name="T79" fmla="*/ 501 h 572"/>
              <a:gd name="T80" fmla="*/ 397 w 768"/>
              <a:gd name="T81" fmla="*/ 519 h 572"/>
              <a:gd name="T82" fmla="*/ 370 w 768"/>
              <a:gd name="T83" fmla="*/ 565 h 572"/>
              <a:gd name="T84" fmla="*/ 314 w 768"/>
              <a:gd name="T85" fmla="*/ 559 h 572"/>
              <a:gd name="T86" fmla="*/ 299 w 768"/>
              <a:gd name="T87" fmla="*/ 546 h 572"/>
              <a:gd name="T88" fmla="*/ 272 w 768"/>
              <a:gd name="T89" fmla="*/ 493 h 572"/>
              <a:gd name="T90" fmla="*/ 264 w 768"/>
              <a:gd name="T91" fmla="*/ 467 h 572"/>
              <a:gd name="T92" fmla="*/ 256 w 768"/>
              <a:gd name="T93" fmla="*/ 411 h 572"/>
              <a:gd name="T94" fmla="*/ 255 w 768"/>
              <a:gd name="T95" fmla="*/ 403 h 572"/>
              <a:gd name="T96" fmla="*/ 260 w 768"/>
              <a:gd name="T97" fmla="*/ 366 h 572"/>
              <a:gd name="T98" fmla="*/ 283 w 768"/>
              <a:gd name="T99" fmla="*/ 351 h 572"/>
              <a:gd name="T100" fmla="*/ 266 w 768"/>
              <a:gd name="T101" fmla="*/ 333 h 572"/>
              <a:gd name="T102" fmla="*/ 241 w 768"/>
              <a:gd name="T103" fmla="*/ 333 h 572"/>
              <a:gd name="T104" fmla="*/ 221 w 768"/>
              <a:gd name="T105" fmla="*/ 320 h 572"/>
              <a:gd name="T106" fmla="*/ 205 w 768"/>
              <a:gd name="T107" fmla="*/ 259 h 572"/>
              <a:gd name="T108" fmla="*/ 152 w 768"/>
              <a:gd name="T109" fmla="*/ 216 h 572"/>
              <a:gd name="T110" fmla="*/ 84 w 768"/>
              <a:gd name="T111" fmla="*/ 222 h 572"/>
              <a:gd name="T112" fmla="*/ 19 w 768"/>
              <a:gd name="T113" fmla="*/ 194 h 572"/>
              <a:gd name="T114" fmla="*/ 83 w 768"/>
              <a:gd name="T115" fmla="*/ 181 h 5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572"/>
              <a:gd name="T176" fmla="*/ 768 w 768"/>
              <a:gd name="T177" fmla="*/ 572 h 5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572">
                <a:moveTo>
                  <a:pt x="0" y="160"/>
                </a:moveTo>
                <a:lnTo>
                  <a:pt x="4" y="152"/>
                </a:lnTo>
                <a:lnTo>
                  <a:pt x="54" y="135"/>
                </a:lnTo>
                <a:lnTo>
                  <a:pt x="86" y="135"/>
                </a:lnTo>
                <a:lnTo>
                  <a:pt x="104" y="123"/>
                </a:lnTo>
                <a:lnTo>
                  <a:pt x="98" y="118"/>
                </a:lnTo>
                <a:lnTo>
                  <a:pt x="109" y="114"/>
                </a:lnTo>
                <a:lnTo>
                  <a:pt x="100" y="111"/>
                </a:lnTo>
                <a:lnTo>
                  <a:pt x="117" y="106"/>
                </a:lnTo>
                <a:lnTo>
                  <a:pt x="111" y="101"/>
                </a:lnTo>
                <a:lnTo>
                  <a:pt x="88" y="110"/>
                </a:lnTo>
                <a:lnTo>
                  <a:pt x="67" y="99"/>
                </a:lnTo>
                <a:lnTo>
                  <a:pt x="95" y="92"/>
                </a:lnTo>
                <a:lnTo>
                  <a:pt x="110" y="74"/>
                </a:lnTo>
                <a:lnTo>
                  <a:pt x="145" y="74"/>
                </a:lnTo>
                <a:lnTo>
                  <a:pt x="143" y="54"/>
                </a:lnTo>
                <a:lnTo>
                  <a:pt x="169" y="54"/>
                </a:lnTo>
                <a:lnTo>
                  <a:pt x="195" y="67"/>
                </a:lnTo>
                <a:lnTo>
                  <a:pt x="164" y="49"/>
                </a:lnTo>
                <a:lnTo>
                  <a:pt x="222" y="37"/>
                </a:lnTo>
                <a:lnTo>
                  <a:pt x="236" y="46"/>
                </a:lnTo>
                <a:lnTo>
                  <a:pt x="238" y="63"/>
                </a:lnTo>
                <a:lnTo>
                  <a:pt x="245" y="48"/>
                </a:lnTo>
                <a:lnTo>
                  <a:pt x="283" y="59"/>
                </a:lnTo>
                <a:lnTo>
                  <a:pt x="270" y="50"/>
                </a:lnTo>
                <a:lnTo>
                  <a:pt x="288" y="51"/>
                </a:lnTo>
                <a:lnTo>
                  <a:pt x="272" y="42"/>
                </a:lnTo>
                <a:lnTo>
                  <a:pt x="267" y="34"/>
                </a:lnTo>
                <a:lnTo>
                  <a:pt x="276" y="33"/>
                </a:lnTo>
                <a:lnTo>
                  <a:pt x="350" y="56"/>
                </a:lnTo>
                <a:lnTo>
                  <a:pt x="344" y="48"/>
                </a:lnTo>
                <a:lnTo>
                  <a:pt x="360" y="47"/>
                </a:lnTo>
                <a:lnTo>
                  <a:pt x="350" y="40"/>
                </a:lnTo>
                <a:lnTo>
                  <a:pt x="375" y="42"/>
                </a:lnTo>
                <a:lnTo>
                  <a:pt x="335" y="24"/>
                </a:lnTo>
                <a:lnTo>
                  <a:pt x="407" y="34"/>
                </a:lnTo>
                <a:lnTo>
                  <a:pt x="391" y="24"/>
                </a:lnTo>
                <a:lnTo>
                  <a:pt x="349" y="22"/>
                </a:lnTo>
                <a:lnTo>
                  <a:pt x="363" y="21"/>
                </a:lnTo>
                <a:lnTo>
                  <a:pt x="337" y="13"/>
                </a:lnTo>
                <a:lnTo>
                  <a:pt x="368" y="15"/>
                </a:lnTo>
                <a:lnTo>
                  <a:pt x="355" y="11"/>
                </a:lnTo>
                <a:lnTo>
                  <a:pt x="369" y="9"/>
                </a:lnTo>
                <a:lnTo>
                  <a:pt x="421" y="24"/>
                </a:lnTo>
                <a:lnTo>
                  <a:pt x="415" y="19"/>
                </a:lnTo>
                <a:lnTo>
                  <a:pt x="439" y="13"/>
                </a:lnTo>
                <a:lnTo>
                  <a:pt x="419" y="11"/>
                </a:lnTo>
                <a:lnTo>
                  <a:pt x="419" y="3"/>
                </a:lnTo>
                <a:lnTo>
                  <a:pt x="432" y="0"/>
                </a:lnTo>
                <a:lnTo>
                  <a:pt x="573" y="4"/>
                </a:lnTo>
                <a:lnTo>
                  <a:pt x="583" y="8"/>
                </a:lnTo>
                <a:lnTo>
                  <a:pt x="579" y="11"/>
                </a:lnTo>
                <a:lnTo>
                  <a:pt x="484" y="12"/>
                </a:lnTo>
                <a:lnTo>
                  <a:pt x="495" y="16"/>
                </a:lnTo>
                <a:lnTo>
                  <a:pt x="458" y="21"/>
                </a:lnTo>
                <a:lnTo>
                  <a:pt x="593" y="13"/>
                </a:lnTo>
                <a:lnTo>
                  <a:pt x="597" y="20"/>
                </a:lnTo>
                <a:lnTo>
                  <a:pt x="579" y="25"/>
                </a:lnTo>
                <a:lnTo>
                  <a:pt x="610" y="22"/>
                </a:lnTo>
                <a:lnTo>
                  <a:pt x="646" y="31"/>
                </a:lnTo>
                <a:lnTo>
                  <a:pt x="593" y="46"/>
                </a:lnTo>
                <a:lnTo>
                  <a:pt x="507" y="44"/>
                </a:lnTo>
                <a:lnTo>
                  <a:pt x="527" y="47"/>
                </a:lnTo>
                <a:lnTo>
                  <a:pt x="491" y="54"/>
                </a:lnTo>
                <a:lnTo>
                  <a:pt x="491" y="61"/>
                </a:lnTo>
                <a:lnTo>
                  <a:pt x="585" y="49"/>
                </a:lnTo>
                <a:lnTo>
                  <a:pt x="593" y="54"/>
                </a:lnTo>
                <a:lnTo>
                  <a:pt x="573" y="66"/>
                </a:lnTo>
                <a:lnTo>
                  <a:pt x="634" y="47"/>
                </a:lnTo>
                <a:lnTo>
                  <a:pt x="637" y="65"/>
                </a:lnTo>
                <a:lnTo>
                  <a:pt x="607" y="95"/>
                </a:lnTo>
                <a:lnTo>
                  <a:pt x="665" y="61"/>
                </a:lnTo>
                <a:lnTo>
                  <a:pt x="665" y="66"/>
                </a:lnTo>
                <a:lnTo>
                  <a:pt x="692" y="65"/>
                </a:lnTo>
                <a:lnTo>
                  <a:pt x="700" y="54"/>
                </a:lnTo>
                <a:lnTo>
                  <a:pt x="731" y="51"/>
                </a:lnTo>
                <a:lnTo>
                  <a:pt x="768" y="62"/>
                </a:lnTo>
                <a:lnTo>
                  <a:pt x="732" y="78"/>
                </a:lnTo>
                <a:lnTo>
                  <a:pt x="734" y="84"/>
                </a:lnTo>
                <a:lnTo>
                  <a:pt x="650" y="92"/>
                </a:lnTo>
                <a:lnTo>
                  <a:pt x="717" y="94"/>
                </a:lnTo>
                <a:lnTo>
                  <a:pt x="663" y="106"/>
                </a:lnTo>
                <a:lnTo>
                  <a:pt x="666" y="116"/>
                </a:lnTo>
                <a:lnTo>
                  <a:pt x="703" y="106"/>
                </a:lnTo>
                <a:lnTo>
                  <a:pt x="676" y="118"/>
                </a:lnTo>
                <a:lnTo>
                  <a:pt x="672" y="134"/>
                </a:lnTo>
                <a:lnTo>
                  <a:pt x="682" y="130"/>
                </a:lnTo>
                <a:lnTo>
                  <a:pt x="656" y="144"/>
                </a:lnTo>
                <a:lnTo>
                  <a:pt x="647" y="173"/>
                </a:lnTo>
                <a:lnTo>
                  <a:pt x="661" y="167"/>
                </a:lnTo>
                <a:lnTo>
                  <a:pt x="680" y="173"/>
                </a:lnTo>
                <a:lnTo>
                  <a:pt x="662" y="173"/>
                </a:lnTo>
                <a:lnTo>
                  <a:pt x="662" y="182"/>
                </a:lnTo>
                <a:lnTo>
                  <a:pt x="691" y="185"/>
                </a:lnTo>
                <a:lnTo>
                  <a:pt x="692" y="196"/>
                </a:lnTo>
                <a:lnTo>
                  <a:pt x="649" y="194"/>
                </a:lnTo>
                <a:lnTo>
                  <a:pt x="661" y="199"/>
                </a:lnTo>
                <a:lnTo>
                  <a:pt x="636" y="202"/>
                </a:lnTo>
                <a:lnTo>
                  <a:pt x="649" y="214"/>
                </a:lnTo>
                <a:lnTo>
                  <a:pt x="671" y="214"/>
                </a:lnTo>
                <a:lnTo>
                  <a:pt x="657" y="221"/>
                </a:lnTo>
                <a:lnTo>
                  <a:pt x="675" y="227"/>
                </a:lnTo>
                <a:lnTo>
                  <a:pt x="675" y="242"/>
                </a:lnTo>
                <a:lnTo>
                  <a:pt x="643" y="233"/>
                </a:lnTo>
                <a:lnTo>
                  <a:pt x="662" y="241"/>
                </a:lnTo>
                <a:lnTo>
                  <a:pt x="650" y="247"/>
                </a:lnTo>
                <a:lnTo>
                  <a:pt x="661" y="245"/>
                </a:lnTo>
                <a:lnTo>
                  <a:pt x="657" y="255"/>
                </a:lnTo>
                <a:lnTo>
                  <a:pt x="681" y="260"/>
                </a:lnTo>
                <a:lnTo>
                  <a:pt x="644" y="257"/>
                </a:lnTo>
                <a:lnTo>
                  <a:pt x="637" y="262"/>
                </a:lnTo>
                <a:lnTo>
                  <a:pt x="665" y="274"/>
                </a:lnTo>
                <a:lnTo>
                  <a:pt x="662" y="284"/>
                </a:lnTo>
                <a:lnTo>
                  <a:pt x="639" y="290"/>
                </a:lnTo>
                <a:lnTo>
                  <a:pt x="616" y="276"/>
                </a:lnTo>
                <a:lnTo>
                  <a:pt x="582" y="288"/>
                </a:lnTo>
                <a:lnTo>
                  <a:pt x="607" y="296"/>
                </a:lnTo>
                <a:lnTo>
                  <a:pt x="583" y="302"/>
                </a:lnTo>
                <a:lnTo>
                  <a:pt x="608" y="303"/>
                </a:lnTo>
                <a:lnTo>
                  <a:pt x="600" y="318"/>
                </a:lnTo>
                <a:lnTo>
                  <a:pt x="610" y="309"/>
                </a:lnTo>
                <a:lnTo>
                  <a:pt x="637" y="321"/>
                </a:lnTo>
                <a:lnTo>
                  <a:pt x="629" y="330"/>
                </a:lnTo>
                <a:lnTo>
                  <a:pt x="644" y="327"/>
                </a:lnTo>
                <a:lnTo>
                  <a:pt x="637" y="337"/>
                </a:lnTo>
                <a:lnTo>
                  <a:pt x="648" y="332"/>
                </a:lnTo>
                <a:lnTo>
                  <a:pt x="649" y="357"/>
                </a:lnTo>
                <a:lnTo>
                  <a:pt x="637" y="347"/>
                </a:lnTo>
                <a:lnTo>
                  <a:pt x="637" y="357"/>
                </a:lnTo>
                <a:lnTo>
                  <a:pt x="625" y="356"/>
                </a:lnTo>
                <a:lnTo>
                  <a:pt x="610" y="336"/>
                </a:lnTo>
                <a:lnTo>
                  <a:pt x="574" y="325"/>
                </a:lnTo>
                <a:lnTo>
                  <a:pt x="599" y="338"/>
                </a:lnTo>
                <a:lnTo>
                  <a:pt x="565" y="345"/>
                </a:lnTo>
                <a:lnTo>
                  <a:pt x="556" y="357"/>
                </a:lnTo>
                <a:lnTo>
                  <a:pt x="587" y="359"/>
                </a:lnTo>
                <a:lnTo>
                  <a:pt x="561" y="366"/>
                </a:lnTo>
                <a:lnTo>
                  <a:pt x="601" y="357"/>
                </a:lnTo>
                <a:lnTo>
                  <a:pt x="640" y="368"/>
                </a:lnTo>
                <a:lnTo>
                  <a:pt x="589" y="397"/>
                </a:lnTo>
                <a:lnTo>
                  <a:pt x="540" y="409"/>
                </a:lnTo>
                <a:lnTo>
                  <a:pt x="522" y="410"/>
                </a:lnTo>
                <a:lnTo>
                  <a:pt x="511" y="397"/>
                </a:lnTo>
                <a:lnTo>
                  <a:pt x="517" y="410"/>
                </a:lnTo>
                <a:lnTo>
                  <a:pt x="502" y="417"/>
                </a:lnTo>
                <a:lnTo>
                  <a:pt x="484" y="448"/>
                </a:lnTo>
                <a:lnTo>
                  <a:pt x="469" y="447"/>
                </a:lnTo>
                <a:lnTo>
                  <a:pt x="466" y="456"/>
                </a:lnTo>
                <a:lnTo>
                  <a:pt x="451" y="458"/>
                </a:lnTo>
                <a:lnTo>
                  <a:pt x="444" y="454"/>
                </a:lnTo>
                <a:lnTo>
                  <a:pt x="454" y="448"/>
                </a:lnTo>
                <a:lnTo>
                  <a:pt x="444" y="447"/>
                </a:lnTo>
                <a:lnTo>
                  <a:pt x="438" y="462"/>
                </a:lnTo>
                <a:lnTo>
                  <a:pt x="415" y="464"/>
                </a:lnTo>
                <a:lnTo>
                  <a:pt x="415" y="476"/>
                </a:lnTo>
                <a:lnTo>
                  <a:pt x="401" y="477"/>
                </a:lnTo>
                <a:lnTo>
                  <a:pt x="414" y="487"/>
                </a:lnTo>
                <a:lnTo>
                  <a:pt x="397" y="490"/>
                </a:lnTo>
                <a:lnTo>
                  <a:pt x="410" y="501"/>
                </a:lnTo>
                <a:lnTo>
                  <a:pt x="399" y="501"/>
                </a:lnTo>
                <a:lnTo>
                  <a:pt x="408" y="503"/>
                </a:lnTo>
                <a:lnTo>
                  <a:pt x="399" y="516"/>
                </a:lnTo>
                <a:lnTo>
                  <a:pt x="391" y="513"/>
                </a:lnTo>
                <a:lnTo>
                  <a:pt x="397" y="519"/>
                </a:lnTo>
                <a:lnTo>
                  <a:pt x="382" y="524"/>
                </a:lnTo>
                <a:lnTo>
                  <a:pt x="391" y="541"/>
                </a:lnTo>
                <a:lnTo>
                  <a:pt x="382" y="564"/>
                </a:lnTo>
                <a:lnTo>
                  <a:pt x="370" y="565"/>
                </a:lnTo>
                <a:lnTo>
                  <a:pt x="379" y="572"/>
                </a:lnTo>
                <a:lnTo>
                  <a:pt x="353" y="572"/>
                </a:lnTo>
                <a:lnTo>
                  <a:pt x="350" y="557"/>
                </a:lnTo>
                <a:lnTo>
                  <a:pt x="314" y="559"/>
                </a:lnTo>
                <a:lnTo>
                  <a:pt x="322" y="555"/>
                </a:lnTo>
                <a:lnTo>
                  <a:pt x="303" y="548"/>
                </a:lnTo>
                <a:lnTo>
                  <a:pt x="313" y="546"/>
                </a:lnTo>
                <a:lnTo>
                  <a:pt x="299" y="546"/>
                </a:lnTo>
                <a:lnTo>
                  <a:pt x="304" y="534"/>
                </a:lnTo>
                <a:lnTo>
                  <a:pt x="296" y="536"/>
                </a:lnTo>
                <a:lnTo>
                  <a:pt x="272" y="503"/>
                </a:lnTo>
                <a:lnTo>
                  <a:pt x="272" y="493"/>
                </a:lnTo>
                <a:lnTo>
                  <a:pt x="290" y="483"/>
                </a:lnTo>
                <a:lnTo>
                  <a:pt x="283" y="479"/>
                </a:lnTo>
                <a:lnTo>
                  <a:pt x="264" y="492"/>
                </a:lnTo>
                <a:lnTo>
                  <a:pt x="264" y="467"/>
                </a:lnTo>
                <a:lnTo>
                  <a:pt x="248" y="454"/>
                </a:lnTo>
                <a:lnTo>
                  <a:pt x="252" y="435"/>
                </a:lnTo>
                <a:lnTo>
                  <a:pt x="242" y="427"/>
                </a:lnTo>
                <a:lnTo>
                  <a:pt x="256" y="411"/>
                </a:lnTo>
                <a:lnTo>
                  <a:pt x="248" y="409"/>
                </a:lnTo>
                <a:lnTo>
                  <a:pt x="279" y="409"/>
                </a:lnTo>
                <a:lnTo>
                  <a:pt x="275" y="402"/>
                </a:lnTo>
                <a:lnTo>
                  <a:pt x="255" y="403"/>
                </a:lnTo>
                <a:lnTo>
                  <a:pt x="286" y="388"/>
                </a:lnTo>
                <a:lnTo>
                  <a:pt x="279" y="383"/>
                </a:lnTo>
                <a:lnTo>
                  <a:pt x="286" y="366"/>
                </a:lnTo>
                <a:lnTo>
                  <a:pt x="260" y="366"/>
                </a:lnTo>
                <a:lnTo>
                  <a:pt x="232" y="352"/>
                </a:lnTo>
                <a:lnTo>
                  <a:pt x="283" y="359"/>
                </a:lnTo>
                <a:lnTo>
                  <a:pt x="274" y="353"/>
                </a:lnTo>
                <a:lnTo>
                  <a:pt x="283" y="351"/>
                </a:lnTo>
                <a:lnTo>
                  <a:pt x="263" y="341"/>
                </a:lnTo>
                <a:lnTo>
                  <a:pt x="270" y="336"/>
                </a:lnTo>
                <a:lnTo>
                  <a:pt x="259" y="340"/>
                </a:lnTo>
                <a:lnTo>
                  <a:pt x="266" y="333"/>
                </a:lnTo>
                <a:lnTo>
                  <a:pt x="253" y="333"/>
                </a:lnTo>
                <a:lnTo>
                  <a:pt x="267" y="328"/>
                </a:lnTo>
                <a:lnTo>
                  <a:pt x="245" y="320"/>
                </a:lnTo>
                <a:lnTo>
                  <a:pt x="241" y="333"/>
                </a:lnTo>
                <a:lnTo>
                  <a:pt x="222" y="333"/>
                </a:lnTo>
                <a:lnTo>
                  <a:pt x="218" y="328"/>
                </a:lnTo>
                <a:lnTo>
                  <a:pt x="230" y="320"/>
                </a:lnTo>
                <a:lnTo>
                  <a:pt x="221" y="320"/>
                </a:lnTo>
                <a:lnTo>
                  <a:pt x="232" y="299"/>
                </a:lnTo>
                <a:lnTo>
                  <a:pt x="219" y="295"/>
                </a:lnTo>
                <a:lnTo>
                  <a:pt x="225" y="285"/>
                </a:lnTo>
                <a:lnTo>
                  <a:pt x="205" y="259"/>
                </a:lnTo>
                <a:lnTo>
                  <a:pt x="211" y="259"/>
                </a:lnTo>
                <a:lnTo>
                  <a:pt x="183" y="236"/>
                </a:lnTo>
                <a:lnTo>
                  <a:pt x="183" y="227"/>
                </a:lnTo>
                <a:lnTo>
                  <a:pt x="152" y="216"/>
                </a:lnTo>
                <a:lnTo>
                  <a:pt x="124" y="210"/>
                </a:lnTo>
                <a:lnTo>
                  <a:pt x="98" y="221"/>
                </a:lnTo>
                <a:lnTo>
                  <a:pt x="77" y="214"/>
                </a:lnTo>
                <a:lnTo>
                  <a:pt x="84" y="222"/>
                </a:lnTo>
                <a:lnTo>
                  <a:pt x="62" y="218"/>
                </a:lnTo>
                <a:lnTo>
                  <a:pt x="42" y="209"/>
                </a:lnTo>
                <a:lnTo>
                  <a:pt x="62" y="202"/>
                </a:lnTo>
                <a:lnTo>
                  <a:pt x="19" y="194"/>
                </a:lnTo>
                <a:lnTo>
                  <a:pt x="35" y="187"/>
                </a:lnTo>
                <a:lnTo>
                  <a:pt x="86" y="189"/>
                </a:lnTo>
                <a:lnTo>
                  <a:pt x="92" y="186"/>
                </a:lnTo>
                <a:lnTo>
                  <a:pt x="83" y="181"/>
                </a:lnTo>
                <a:lnTo>
                  <a:pt x="92" y="177"/>
                </a:lnTo>
                <a:lnTo>
                  <a:pt x="46" y="180"/>
                </a:lnTo>
                <a:lnTo>
                  <a:pt x="0" y="160"/>
                </a:lnTo>
                <a:close/>
              </a:path>
            </a:pathLst>
          </a:custGeom>
          <a:solidFill>
            <a:srgbClr val="FFFFCC"/>
          </a:solidFill>
          <a:ln w="1588" cap="rnd">
            <a:solidFill>
              <a:srgbClr val="808080"/>
            </a:solidFill>
            <a:round/>
            <a:headEnd/>
            <a:tailEnd/>
          </a:ln>
        </p:spPr>
        <p:txBody>
          <a:bodyPr/>
          <a:lstStyle/>
          <a:p>
            <a:endParaRPr lang="en-US"/>
          </a:p>
        </p:txBody>
      </p:sp>
      <p:sp>
        <p:nvSpPr>
          <p:cNvPr id="22623" name="Freeform 96"/>
          <p:cNvSpPr>
            <a:spLocks noChangeAspect="1"/>
          </p:cNvSpPr>
          <p:nvPr/>
        </p:nvSpPr>
        <p:spPr bwMode="auto">
          <a:xfrm>
            <a:off x="2047875" y="3768183"/>
            <a:ext cx="95250" cy="107950"/>
          </a:xfrm>
          <a:custGeom>
            <a:avLst/>
            <a:gdLst>
              <a:gd name="T0" fmla="*/ 0 w 50"/>
              <a:gd name="T1" fmla="*/ 45 h 57"/>
              <a:gd name="T2" fmla="*/ 11 w 50"/>
              <a:gd name="T3" fmla="*/ 25 h 57"/>
              <a:gd name="T4" fmla="*/ 23 w 50"/>
              <a:gd name="T5" fmla="*/ 24 h 57"/>
              <a:gd name="T6" fmla="*/ 10 w 50"/>
              <a:gd name="T7" fmla="*/ 7 h 57"/>
              <a:gd name="T8" fmla="*/ 39 w 50"/>
              <a:gd name="T9" fmla="*/ 0 h 57"/>
              <a:gd name="T10" fmla="*/ 43 w 50"/>
              <a:gd name="T11" fmla="*/ 27 h 57"/>
              <a:gd name="T12" fmla="*/ 50 w 50"/>
              <a:gd name="T13" fmla="*/ 29 h 57"/>
              <a:gd name="T14" fmla="*/ 36 w 50"/>
              <a:gd name="T15" fmla="*/ 47 h 57"/>
              <a:gd name="T16" fmla="*/ 28 w 50"/>
              <a:gd name="T17" fmla="*/ 57 h 57"/>
              <a:gd name="T18" fmla="*/ 0 w 50"/>
              <a:gd name="T19" fmla="*/ 4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7"/>
              <a:gd name="T32" fmla="*/ 50 w 5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7">
                <a:moveTo>
                  <a:pt x="0" y="45"/>
                </a:moveTo>
                <a:lnTo>
                  <a:pt x="11" y="25"/>
                </a:lnTo>
                <a:lnTo>
                  <a:pt x="23" y="24"/>
                </a:lnTo>
                <a:lnTo>
                  <a:pt x="10" y="7"/>
                </a:lnTo>
                <a:lnTo>
                  <a:pt x="39" y="0"/>
                </a:lnTo>
                <a:lnTo>
                  <a:pt x="43" y="27"/>
                </a:lnTo>
                <a:lnTo>
                  <a:pt x="50" y="29"/>
                </a:lnTo>
                <a:lnTo>
                  <a:pt x="36" y="47"/>
                </a:lnTo>
                <a:lnTo>
                  <a:pt x="28" y="57"/>
                </a:lnTo>
                <a:lnTo>
                  <a:pt x="0" y="45"/>
                </a:lnTo>
                <a:close/>
              </a:path>
            </a:pathLst>
          </a:custGeom>
          <a:solidFill>
            <a:srgbClr val="FFFFCC"/>
          </a:solidFill>
          <a:ln w="9525">
            <a:noFill/>
            <a:round/>
            <a:headEnd/>
            <a:tailEnd/>
          </a:ln>
        </p:spPr>
        <p:txBody>
          <a:bodyPr/>
          <a:lstStyle/>
          <a:p>
            <a:endParaRPr lang="en-US"/>
          </a:p>
        </p:txBody>
      </p:sp>
      <p:sp>
        <p:nvSpPr>
          <p:cNvPr id="22624" name="Freeform 97"/>
          <p:cNvSpPr>
            <a:spLocks noChangeAspect="1"/>
          </p:cNvSpPr>
          <p:nvPr/>
        </p:nvSpPr>
        <p:spPr bwMode="auto">
          <a:xfrm>
            <a:off x="2047875" y="3768183"/>
            <a:ext cx="95250" cy="107950"/>
          </a:xfrm>
          <a:custGeom>
            <a:avLst/>
            <a:gdLst>
              <a:gd name="T0" fmla="*/ 0 w 50"/>
              <a:gd name="T1" fmla="*/ 45 h 57"/>
              <a:gd name="T2" fmla="*/ 11 w 50"/>
              <a:gd name="T3" fmla="*/ 25 h 57"/>
              <a:gd name="T4" fmla="*/ 23 w 50"/>
              <a:gd name="T5" fmla="*/ 24 h 57"/>
              <a:gd name="T6" fmla="*/ 10 w 50"/>
              <a:gd name="T7" fmla="*/ 7 h 57"/>
              <a:gd name="T8" fmla="*/ 39 w 50"/>
              <a:gd name="T9" fmla="*/ 0 h 57"/>
              <a:gd name="T10" fmla="*/ 43 w 50"/>
              <a:gd name="T11" fmla="*/ 27 h 57"/>
              <a:gd name="T12" fmla="*/ 50 w 50"/>
              <a:gd name="T13" fmla="*/ 29 h 57"/>
              <a:gd name="T14" fmla="*/ 36 w 50"/>
              <a:gd name="T15" fmla="*/ 47 h 57"/>
              <a:gd name="T16" fmla="*/ 28 w 50"/>
              <a:gd name="T17" fmla="*/ 57 h 57"/>
              <a:gd name="T18" fmla="*/ 0 w 50"/>
              <a:gd name="T19" fmla="*/ 4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7"/>
              <a:gd name="T32" fmla="*/ 50 w 5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7">
                <a:moveTo>
                  <a:pt x="0" y="45"/>
                </a:moveTo>
                <a:lnTo>
                  <a:pt x="11" y="25"/>
                </a:lnTo>
                <a:lnTo>
                  <a:pt x="23" y="24"/>
                </a:lnTo>
                <a:lnTo>
                  <a:pt x="10" y="7"/>
                </a:lnTo>
                <a:lnTo>
                  <a:pt x="39" y="0"/>
                </a:lnTo>
                <a:lnTo>
                  <a:pt x="43" y="27"/>
                </a:lnTo>
                <a:lnTo>
                  <a:pt x="50" y="29"/>
                </a:lnTo>
                <a:lnTo>
                  <a:pt x="36" y="47"/>
                </a:lnTo>
                <a:lnTo>
                  <a:pt x="28" y="57"/>
                </a:lnTo>
                <a:lnTo>
                  <a:pt x="0" y="45"/>
                </a:lnTo>
                <a:close/>
              </a:path>
            </a:pathLst>
          </a:custGeom>
          <a:solidFill>
            <a:srgbClr val="FFFFCC"/>
          </a:solidFill>
          <a:ln w="1588" cap="rnd">
            <a:solidFill>
              <a:srgbClr val="808080"/>
            </a:solidFill>
            <a:round/>
            <a:headEnd/>
            <a:tailEnd/>
          </a:ln>
        </p:spPr>
        <p:txBody>
          <a:bodyPr/>
          <a:lstStyle/>
          <a:p>
            <a:endParaRPr lang="en-US"/>
          </a:p>
        </p:txBody>
      </p:sp>
      <p:sp>
        <p:nvSpPr>
          <p:cNvPr id="22625" name="Freeform 98"/>
          <p:cNvSpPr>
            <a:spLocks noChangeAspect="1"/>
          </p:cNvSpPr>
          <p:nvPr/>
        </p:nvSpPr>
        <p:spPr bwMode="auto">
          <a:xfrm>
            <a:off x="2800350" y="4011071"/>
            <a:ext cx="115888" cy="166687"/>
          </a:xfrm>
          <a:custGeom>
            <a:avLst/>
            <a:gdLst>
              <a:gd name="T0" fmla="*/ 0 w 60"/>
              <a:gd name="T1" fmla="*/ 28 h 87"/>
              <a:gd name="T2" fmla="*/ 9 w 60"/>
              <a:gd name="T3" fmla="*/ 40 h 87"/>
              <a:gd name="T4" fmla="*/ 20 w 60"/>
              <a:gd name="T5" fmla="*/ 49 h 87"/>
              <a:gd name="T6" fmla="*/ 18 w 60"/>
              <a:gd name="T7" fmla="*/ 73 h 87"/>
              <a:gd name="T8" fmla="*/ 24 w 60"/>
              <a:gd name="T9" fmla="*/ 87 h 87"/>
              <a:gd name="T10" fmla="*/ 60 w 60"/>
              <a:gd name="T11" fmla="*/ 81 h 87"/>
              <a:gd name="T12" fmla="*/ 40 w 60"/>
              <a:gd name="T13" fmla="*/ 54 h 87"/>
              <a:gd name="T14" fmla="*/ 54 w 60"/>
              <a:gd name="T15" fmla="*/ 32 h 87"/>
              <a:gd name="T16" fmla="*/ 18 w 60"/>
              <a:gd name="T17" fmla="*/ 0 h 87"/>
              <a:gd name="T18" fmla="*/ 6 w 60"/>
              <a:gd name="T19" fmla="*/ 9 h 87"/>
              <a:gd name="T20" fmla="*/ 11 w 60"/>
              <a:gd name="T21" fmla="*/ 17 h 87"/>
              <a:gd name="T22" fmla="*/ 0 w 60"/>
              <a:gd name="T23" fmla="*/ 28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87"/>
              <a:gd name="T38" fmla="*/ 60 w 6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87">
                <a:moveTo>
                  <a:pt x="0" y="28"/>
                </a:moveTo>
                <a:lnTo>
                  <a:pt x="9" y="40"/>
                </a:lnTo>
                <a:lnTo>
                  <a:pt x="20" y="49"/>
                </a:lnTo>
                <a:lnTo>
                  <a:pt x="18" y="73"/>
                </a:lnTo>
                <a:lnTo>
                  <a:pt x="24" y="87"/>
                </a:lnTo>
                <a:lnTo>
                  <a:pt x="60" y="81"/>
                </a:lnTo>
                <a:lnTo>
                  <a:pt x="40" y="54"/>
                </a:lnTo>
                <a:lnTo>
                  <a:pt x="54" y="32"/>
                </a:lnTo>
                <a:lnTo>
                  <a:pt x="18" y="0"/>
                </a:lnTo>
                <a:lnTo>
                  <a:pt x="6" y="9"/>
                </a:lnTo>
                <a:lnTo>
                  <a:pt x="11" y="17"/>
                </a:lnTo>
                <a:lnTo>
                  <a:pt x="0" y="28"/>
                </a:lnTo>
                <a:close/>
              </a:path>
            </a:pathLst>
          </a:custGeom>
          <a:solidFill>
            <a:srgbClr val="FFFFCC"/>
          </a:solidFill>
          <a:ln w="9525">
            <a:noFill/>
            <a:round/>
            <a:headEnd/>
            <a:tailEnd/>
          </a:ln>
        </p:spPr>
        <p:txBody>
          <a:bodyPr/>
          <a:lstStyle/>
          <a:p>
            <a:endParaRPr lang="en-US"/>
          </a:p>
        </p:txBody>
      </p:sp>
      <p:sp>
        <p:nvSpPr>
          <p:cNvPr id="22626" name="Freeform 99"/>
          <p:cNvSpPr>
            <a:spLocks noChangeAspect="1"/>
          </p:cNvSpPr>
          <p:nvPr/>
        </p:nvSpPr>
        <p:spPr bwMode="auto">
          <a:xfrm>
            <a:off x="2800350" y="4011071"/>
            <a:ext cx="115888" cy="166687"/>
          </a:xfrm>
          <a:custGeom>
            <a:avLst/>
            <a:gdLst>
              <a:gd name="T0" fmla="*/ 0 w 60"/>
              <a:gd name="T1" fmla="*/ 28 h 87"/>
              <a:gd name="T2" fmla="*/ 9 w 60"/>
              <a:gd name="T3" fmla="*/ 40 h 87"/>
              <a:gd name="T4" fmla="*/ 20 w 60"/>
              <a:gd name="T5" fmla="*/ 49 h 87"/>
              <a:gd name="T6" fmla="*/ 18 w 60"/>
              <a:gd name="T7" fmla="*/ 73 h 87"/>
              <a:gd name="T8" fmla="*/ 24 w 60"/>
              <a:gd name="T9" fmla="*/ 87 h 87"/>
              <a:gd name="T10" fmla="*/ 60 w 60"/>
              <a:gd name="T11" fmla="*/ 81 h 87"/>
              <a:gd name="T12" fmla="*/ 40 w 60"/>
              <a:gd name="T13" fmla="*/ 54 h 87"/>
              <a:gd name="T14" fmla="*/ 54 w 60"/>
              <a:gd name="T15" fmla="*/ 32 h 87"/>
              <a:gd name="T16" fmla="*/ 18 w 60"/>
              <a:gd name="T17" fmla="*/ 0 h 87"/>
              <a:gd name="T18" fmla="*/ 6 w 60"/>
              <a:gd name="T19" fmla="*/ 9 h 87"/>
              <a:gd name="T20" fmla="*/ 11 w 60"/>
              <a:gd name="T21" fmla="*/ 17 h 87"/>
              <a:gd name="T22" fmla="*/ 0 w 60"/>
              <a:gd name="T23" fmla="*/ 28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87"/>
              <a:gd name="T38" fmla="*/ 60 w 6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87">
                <a:moveTo>
                  <a:pt x="0" y="28"/>
                </a:moveTo>
                <a:lnTo>
                  <a:pt x="9" y="40"/>
                </a:lnTo>
                <a:lnTo>
                  <a:pt x="20" y="49"/>
                </a:lnTo>
                <a:lnTo>
                  <a:pt x="18" y="73"/>
                </a:lnTo>
                <a:lnTo>
                  <a:pt x="24" y="87"/>
                </a:lnTo>
                <a:lnTo>
                  <a:pt x="60" y="81"/>
                </a:lnTo>
                <a:lnTo>
                  <a:pt x="40" y="54"/>
                </a:lnTo>
                <a:lnTo>
                  <a:pt x="54" y="32"/>
                </a:lnTo>
                <a:lnTo>
                  <a:pt x="18" y="0"/>
                </a:lnTo>
                <a:lnTo>
                  <a:pt x="6" y="9"/>
                </a:lnTo>
                <a:lnTo>
                  <a:pt x="11" y="17"/>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2627" name="Freeform 100"/>
          <p:cNvSpPr>
            <a:spLocks noChangeAspect="1"/>
          </p:cNvSpPr>
          <p:nvPr/>
        </p:nvSpPr>
        <p:spPr bwMode="auto">
          <a:xfrm>
            <a:off x="2481263" y="3720558"/>
            <a:ext cx="63500" cy="47625"/>
          </a:xfrm>
          <a:custGeom>
            <a:avLst/>
            <a:gdLst>
              <a:gd name="T0" fmla="*/ 0 w 33"/>
              <a:gd name="T1" fmla="*/ 17 h 24"/>
              <a:gd name="T2" fmla="*/ 25 w 33"/>
              <a:gd name="T3" fmla="*/ 17 h 24"/>
              <a:gd name="T4" fmla="*/ 13 w 33"/>
              <a:gd name="T5" fmla="*/ 1 h 24"/>
              <a:gd name="T6" fmla="*/ 33 w 33"/>
              <a:gd name="T7" fmla="*/ 0 h 24"/>
              <a:gd name="T8" fmla="*/ 33 w 33"/>
              <a:gd name="T9" fmla="*/ 24 h 24"/>
              <a:gd name="T10" fmla="*/ 0 w 33"/>
              <a:gd name="T11" fmla="*/ 17 h 24"/>
              <a:gd name="T12" fmla="*/ 0 60000 65536"/>
              <a:gd name="T13" fmla="*/ 0 60000 65536"/>
              <a:gd name="T14" fmla="*/ 0 60000 65536"/>
              <a:gd name="T15" fmla="*/ 0 60000 65536"/>
              <a:gd name="T16" fmla="*/ 0 60000 65536"/>
              <a:gd name="T17" fmla="*/ 0 60000 65536"/>
              <a:gd name="T18" fmla="*/ 0 w 33"/>
              <a:gd name="T19" fmla="*/ 0 h 24"/>
              <a:gd name="T20" fmla="*/ 33 w 3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3" h="24">
                <a:moveTo>
                  <a:pt x="0" y="17"/>
                </a:moveTo>
                <a:lnTo>
                  <a:pt x="25" y="17"/>
                </a:lnTo>
                <a:lnTo>
                  <a:pt x="13" y="1"/>
                </a:lnTo>
                <a:lnTo>
                  <a:pt x="33" y="0"/>
                </a:lnTo>
                <a:lnTo>
                  <a:pt x="33" y="24"/>
                </a:lnTo>
                <a:lnTo>
                  <a:pt x="0" y="17"/>
                </a:lnTo>
                <a:close/>
              </a:path>
            </a:pathLst>
          </a:custGeom>
          <a:solidFill>
            <a:srgbClr val="FFFFCC"/>
          </a:solidFill>
          <a:ln w="9525">
            <a:noFill/>
            <a:round/>
            <a:headEnd/>
            <a:tailEnd/>
          </a:ln>
        </p:spPr>
        <p:txBody>
          <a:bodyPr/>
          <a:lstStyle/>
          <a:p>
            <a:endParaRPr lang="en-US"/>
          </a:p>
        </p:txBody>
      </p:sp>
      <p:sp>
        <p:nvSpPr>
          <p:cNvPr id="22628" name="Freeform 101"/>
          <p:cNvSpPr>
            <a:spLocks noChangeAspect="1"/>
          </p:cNvSpPr>
          <p:nvPr/>
        </p:nvSpPr>
        <p:spPr bwMode="auto">
          <a:xfrm>
            <a:off x="2481263" y="3720558"/>
            <a:ext cx="63500" cy="47625"/>
          </a:xfrm>
          <a:custGeom>
            <a:avLst/>
            <a:gdLst>
              <a:gd name="T0" fmla="*/ 0 w 33"/>
              <a:gd name="T1" fmla="*/ 17 h 24"/>
              <a:gd name="T2" fmla="*/ 25 w 33"/>
              <a:gd name="T3" fmla="*/ 17 h 24"/>
              <a:gd name="T4" fmla="*/ 13 w 33"/>
              <a:gd name="T5" fmla="*/ 1 h 24"/>
              <a:gd name="T6" fmla="*/ 33 w 33"/>
              <a:gd name="T7" fmla="*/ 0 h 24"/>
              <a:gd name="T8" fmla="*/ 33 w 33"/>
              <a:gd name="T9" fmla="*/ 24 h 24"/>
              <a:gd name="T10" fmla="*/ 0 w 33"/>
              <a:gd name="T11" fmla="*/ 17 h 24"/>
              <a:gd name="T12" fmla="*/ 0 60000 65536"/>
              <a:gd name="T13" fmla="*/ 0 60000 65536"/>
              <a:gd name="T14" fmla="*/ 0 60000 65536"/>
              <a:gd name="T15" fmla="*/ 0 60000 65536"/>
              <a:gd name="T16" fmla="*/ 0 60000 65536"/>
              <a:gd name="T17" fmla="*/ 0 60000 65536"/>
              <a:gd name="T18" fmla="*/ 0 w 33"/>
              <a:gd name="T19" fmla="*/ 0 h 24"/>
              <a:gd name="T20" fmla="*/ 33 w 3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3" h="24">
                <a:moveTo>
                  <a:pt x="0" y="17"/>
                </a:moveTo>
                <a:lnTo>
                  <a:pt x="25" y="17"/>
                </a:lnTo>
                <a:lnTo>
                  <a:pt x="13" y="1"/>
                </a:lnTo>
                <a:lnTo>
                  <a:pt x="33" y="0"/>
                </a:lnTo>
                <a:lnTo>
                  <a:pt x="33" y="24"/>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2629" name="Freeform 102"/>
          <p:cNvSpPr>
            <a:spLocks noChangeAspect="1"/>
          </p:cNvSpPr>
          <p:nvPr/>
        </p:nvSpPr>
        <p:spPr bwMode="auto">
          <a:xfrm>
            <a:off x="2116138" y="3820571"/>
            <a:ext cx="149225" cy="73025"/>
          </a:xfrm>
          <a:custGeom>
            <a:avLst/>
            <a:gdLst>
              <a:gd name="T0" fmla="*/ 0 w 77"/>
              <a:gd name="T1" fmla="*/ 19 h 38"/>
              <a:gd name="T2" fmla="*/ 14 w 77"/>
              <a:gd name="T3" fmla="*/ 2 h 38"/>
              <a:gd name="T4" fmla="*/ 55 w 77"/>
              <a:gd name="T5" fmla="*/ 0 h 38"/>
              <a:gd name="T6" fmla="*/ 77 w 77"/>
              <a:gd name="T7" fmla="*/ 12 h 38"/>
              <a:gd name="T8" fmla="*/ 59 w 77"/>
              <a:gd name="T9" fmla="*/ 14 h 38"/>
              <a:gd name="T10" fmla="*/ 27 w 77"/>
              <a:gd name="T11" fmla="*/ 38 h 38"/>
              <a:gd name="T12" fmla="*/ 21 w 77"/>
              <a:gd name="T13" fmla="*/ 32 h 38"/>
              <a:gd name="T14" fmla="*/ 0 w 77"/>
              <a:gd name="T15" fmla="*/ 19 h 38"/>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38"/>
              <a:gd name="T26" fmla="*/ 77 w 7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38">
                <a:moveTo>
                  <a:pt x="0" y="19"/>
                </a:moveTo>
                <a:lnTo>
                  <a:pt x="14" y="2"/>
                </a:lnTo>
                <a:lnTo>
                  <a:pt x="55" y="0"/>
                </a:lnTo>
                <a:lnTo>
                  <a:pt x="77" y="12"/>
                </a:lnTo>
                <a:lnTo>
                  <a:pt x="59" y="14"/>
                </a:lnTo>
                <a:lnTo>
                  <a:pt x="27" y="38"/>
                </a:lnTo>
                <a:lnTo>
                  <a:pt x="21" y="32"/>
                </a:lnTo>
                <a:lnTo>
                  <a:pt x="0" y="19"/>
                </a:lnTo>
                <a:close/>
              </a:path>
            </a:pathLst>
          </a:custGeom>
          <a:solidFill>
            <a:srgbClr val="FFFFCC"/>
          </a:solidFill>
          <a:ln w="9525">
            <a:noFill/>
            <a:round/>
            <a:headEnd/>
            <a:tailEnd/>
          </a:ln>
        </p:spPr>
        <p:txBody>
          <a:bodyPr/>
          <a:lstStyle/>
          <a:p>
            <a:endParaRPr lang="en-US"/>
          </a:p>
        </p:txBody>
      </p:sp>
      <p:sp>
        <p:nvSpPr>
          <p:cNvPr id="22630" name="Freeform 103"/>
          <p:cNvSpPr>
            <a:spLocks noChangeAspect="1"/>
          </p:cNvSpPr>
          <p:nvPr/>
        </p:nvSpPr>
        <p:spPr bwMode="auto">
          <a:xfrm>
            <a:off x="2116138" y="3820571"/>
            <a:ext cx="149225" cy="73025"/>
          </a:xfrm>
          <a:custGeom>
            <a:avLst/>
            <a:gdLst>
              <a:gd name="T0" fmla="*/ 0 w 77"/>
              <a:gd name="T1" fmla="*/ 19 h 38"/>
              <a:gd name="T2" fmla="*/ 14 w 77"/>
              <a:gd name="T3" fmla="*/ 2 h 38"/>
              <a:gd name="T4" fmla="*/ 55 w 77"/>
              <a:gd name="T5" fmla="*/ 0 h 38"/>
              <a:gd name="T6" fmla="*/ 77 w 77"/>
              <a:gd name="T7" fmla="*/ 12 h 38"/>
              <a:gd name="T8" fmla="*/ 59 w 77"/>
              <a:gd name="T9" fmla="*/ 14 h 38"/>
              <a:gd name="T10" fmla="*/ 27 w 77"/>
              <a:gd name="T11" fmla="*/ 38 h 38"/>
              <a:gd name="T12" fmla="*/ 21 w 77"/>
              <a:gd name="T13" fmla="*/ 32 h 38"/>
              <a:gd name="T14" fmla="*/ 0 w 77"/>
              <a:gd name="T15" fmla="*/ 19 h 38"/>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38"/>
              <a:gd name="T26" fmla="*/ 77 w 7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38">
                <a:moveTo>
                  <a:pt x="0" y="19"/>
                </a:moveTo>
                <a:lnTo>
                  <a:pt x="14" y="2"/>
                </a:lnTo>
                <a:lnTo>
                  <a:pt x="55" y="0"/>
                </a:lnTo>
                <a:lnTo>
                  <a:pt x="77" y="12"/>
                </a:lnTo>
                <a:lnTo>
                  <a:pt x="59" y="14"/>
                </a:lnTo>
                <a:lnTo>
                  <a:pt x="27" y="38"/>
                </a:lnTo>
                <a:lnTo>
                  <a:pt x="21" y="32"/>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2631" name="Freeform 104"/>
          <p:cNvSpPr>
            <a:spLocks noChangeAspect="1"/>
          </p:cNvSpPr>
          <p:nvPr/>
        </p:nvSpPr>
        <p:spPr bwMode="auto">
          <a:xfrm>
            <a:off x="3690938" y="2277521"/>
            <a:ext cx="266700" cy="123825"/>
          </a:xfrm>
          <a:custGeom>
            <a:avLst/>
            <a:gdLst>
              <a:gd name="T0" fmla="*/ 0 w 139"/>
              <a:gd name="T1" fmla="*/ 23 h 65"/>
              <a:gd name="T2" fmla="*/ 9 w 139"/>
              <a:gd name="T3" fmla="*/ 20 h 65"/>
              <a:gd name="T4" fmla="*/ 3 w 139"/>
              <a:gd name="T5" fmla="*/ 14 h 65"/>
              <a:gd name="T6" fmla="*/ 15 w 139"/>
              <a:gd name="T7" fmla="*/ 18 h 65"/>
              <a:gd name="T8" fmla="*/ 10 w 139"/>
              <a:gd name="T9" fmla="*/ 7 h 65"/>
              <a:gd name="T10" fmla="*/ 24 w 139"/>
              <a:gd name="T11" fmla="*/ 13 h 65"/>
              <a:gd name="T12" fmla="*/ 17 w 139"/>
              <a:gd name="T13" fmla="*/ 1 h 65"/>
              <a:gd name="T14" fmla="*/ 39 w 139"/>
              <a:gd name="T15" fmla="*/ 11 h 65"/>
              <a:gd name="T16" fmla="*/ 40 w 139"/>
              <a:gd name="T17" fmla="*/ 27 h 65"/>
              <a:gd name="T18" fmla="*/ 52 w 139"/>
              <a:gd name="T19" fmla="*/ 8 h 65"/>
              <a:gd name="T20" fmla="*/ 63 w 139"/>
              <a:gd name="T21" fmla="*/ 15 h 65"/>
              <a:gd name="T22" fmla="*/ 72 w 139"/>
              <a:gd name="T23" fmla="*/ 7 h 65"/>
              <a:gd name="T24" fmla="*/ 80 w 139"/>
              <a:gd name="T25" fmla="*/ 18 h 65"/>
              <a:gd name="T26" fmla="*/ 78 w 139"/>
              <a:gd name="T27" fmla="*/ 7 h 65"/>
              <a:gd name="T28" fmla="*/ 101 w 139"/>
              <a:gd name="T29" fmla="*/ 7 h 65"/>
              <a:gd name="T30" fmla="*/ 104 w 139"/>
              <a:gd name="T31" fmla="*/ 0 h 65"/>
              <a:gd name="T32" fmla="*/ 114 w 139"/>
              <a:gd name="T33" fmla="*/ 7 h 65"/>
              <a:gd name="T34" fmla="*/ 126 w 139"/>
              <a:gd name="T35" fmla="*/ 4 h 65"/>
              <a:gd name="T36" fmla="*/ 118 w 139"/>
              <a:gd name="T37" fmla="*/ 8 h 65"/>
              <a:gd name="T38" fmla="*/ 139 w 139"/>
              <a:gd name="T39" fmla="*/ 29 h 65"/>
              <a:gd name="T40" fmla="*/ 121 w 139"/>
              <a:gd name="T41" fmla="*/ 48 h 65"/>
              <a:gd name="T42" fmla="*/ 69 w 139"/>
              <a:gd name="T43" fmla="*/ 65 h 65"/>
              <a:gd name="T44" fmla="*/ 23 w 139"/>
              <a:gd name="T45" fmla="*/ 57 h 65"/>
              <a:gd name="T46" fmla="*/ 34 w 139"/>
              <a:gd name="T47" fmla="*/ 40 h 65"/>
              <a:gd name="T48" fmla="*/ 7 w 139"/>
              <a:gd name="T49" fmla="*/ 34 h 65"/>
              <a:gd name="T50" fmla="*/ 33 w 139"/>
              <a:gd name="T51" fmla="*/ 32 h 65"/>
              <a:gd name="T52" fmla="*/ 24 w 139"/>
              <a:gd name="T53" fmla="*/ 28 h 65"/>
              <a:gd name="T54" fmla="*/ 34 w 139"/>
              <a:gd name="T55" fmla="*/ 23 h 65"/>
              <a:gd name="T56" fmla="*/ 0 w 139"/>
              <a:gd name="T57" fmla="*/ 23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65"/>
              <a:gd name="T89" fmla="*/ 139 w 13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65">
                <a:moveTo>
                  <a:pt x="0" y="23"/>
                </a:moveTo>
                <a:lnTo>
                  <a:pt x="9" y="20"/>
                </a:lnTo>
                <a:lnTo>
                  <a:pt x="3" y="14"/>
                </a:lnTo>
                <a:lnTo>
                  <a:pt x="15" y="18"/>
                </a:lnTo>
                <a:lnTo>
                  <a:pt x="10" y="7"/>
                </a:lnTo>
                <a:lnTo>
                  <a:pt x="24" y="13"/>
                </a:lnTo>
                <a:lnTo>
                  <a:pt x="17" y="1"/>
                </a:lnTo>
                <a:lnTo>
                  <a:pt x="39" y="11"/>
                </a:lnTo>
                <a:lnTo>
                  <a:pt x="40" y="27"/>
                </a:lnTo>
                <a:lnTo>
                  <a:pt x="52" y="8"/>
                </a:lnTo>
                <a:lnTo>
                  <a:pt x="63" y="15"/>
                </a:lnTo>
                <a:lnTo>
                  <a:pt x="72" y="7"/>
                </a:lnTo>
                <a:lnTo>
                  <a:pt x="80" y="18"/>
                </a:lnTo>
                <a:lnTo>
                  <a:pt x="78" y="7"/>
                </a:lnTo>
                <a:lnTo>
                  <a:pt x="101" y="7"/>
                </a:lnTo>
                <a:lnTo>
                  <a:pt x="104" y="0"/>
                </a:lnTo>
                <a:lnTo>
                  <a:pt x="114" y="7"/>
                </a:lnTo>
                <a:lnTo>
                  <a:pt x="126" y="4"/>
                </a:lnTo>
                <a:lnTo>
                  <a:pt x="118" y="8"/>
                </a:lnTo>
                <a:lnTo>
                  <a:pt x="139" y="29"/>
                </a:lnTo>
                <a:lnTo>
                  <a:pt x="121" y="48"/>
                </a:lnTo>
                <a:lnTo>
                  <a:pt x="69" y="65"/>
                </a:lnTo>
                <a:lnTo>
                  <a:pt x="23" y="57"/>
                </a:lnTo>
                <a:lnTo>
                  <a:pt x="34" y="40"/>
                </a:lnTo>
                <a:lnTo>
                  <a:pt x="7" y="34"/>
                </a:lnTo>
                <a:lnTo>
                  <a:pt x="33" y="32"/>
                </a:lnTo>
                <a:lnTo>
                  <a:pt x="24" y="28"/>
                </a:lnTo>
                <a:lnTo>
                  <a:pt x="34" y="23"/>
                </a:lnTo>
                <a:lnTo>
                  <a:pt x="0" y="23"/>
                </a:lnTo>
                <a:close/>
              </a:path>
            </a:pathLst>
          </a:custGeom>
          <a:solidFill>
            <a:srgbClr val="FFFFCC"/>
          </a:solidFill>
          <a:ln w="9525">
            <a:noFill/>
            <a:round/>
            <a:headEnd/>
            <a:tailEnd/>
          </a:ln>
        </p:spPr>
        <p:txBody>
          <a:bodyPr/>
          <a:lstStyle/>
          <a:p>
            <a:endParaRPr lang="en-US"/>
          </a:p>
        </p:txBody>
      </p:sp>
      <p:sp>
        <p:nvSpPr>
          <p:cNvPr id="22632" name="Freeform 105"/>
          <p:cNvSpPr>
            <a:spLocks noChangeAspect="1"/>
          </p:cNvSpPr>
          <p:nvPr/>
        </p:nvSpPr>
        <p:spPr bwMode="auto">
          <a:xfrm>
            <a:off x="3690938" y="2277521"/>
            <a:ext cx="266700" cy="123825"/>
          </a:xfrm>
          <a:custGeom>
            <a:avLst/>
            <a:gdLst>
              <a:gd name="T0" fmla="*/ 0 w 139"/>
              <a:gd name="T1" fmla="*/ 23 h 65"/>
              <a:gd name="T2" fmla="*/ 9 w 139"/>
              <a:gd name="T3" fmla="*/ 20 h 65"/>
              <a:gd name="T4" fmla="*/ 3 w 139"/>
              <a:gd name="T5" fmla="*/ 14 h 65"/>
              <a:gd name="T6" fmla="*/ 15 w 139"/>
              <a:gd name="T7" fmla="*/ 18 h 65"/>
              <a:gd name="T8" fmla="*/ 10 w 139"/>
              <a:gd name="T9" fmla="*/ 7 h 65"/>
              <a:gd name="T10" fmla="*/ 24 w 139"/>
              <a:gd name="T11" fmla="*/ 13 h 65"/>
              <a:gd name="T12" fmla="*/ 17 w 139"/>
              <a:gd name="T13" fmla="*/ 1 h 65"/>
              <a:gd name="T14" fmla="*/ 39 w 139"/>
              <a:gd name="T15" fmla="*/ 11 h 65"/>
              <a:gd name="T16" fmla="*/ 40 w 139"/>
              <a:gd name="T17" fmla="*/ 27 h 65"/>
              <a:gd name="T18" fmla="*/ 52 w 139"/>
              <a:gd name="T19" fmla="*/ 8 h 65"/>
              <a:gd name="T20" fmla="*/ 63 w 139"/>
              <a:gd name="T21" fmla="*/ 15 h 65"/>
              <a:gd name="T22" fmla="*/ 72 w 139"/>
              <a:gd name="T23" fmla="*/ 7 h 65"/>
              <a:gd name="T24" fmla="*/ 80 w 139"/>
              <a:gd name="T25" fmla="*/ 18 h 65"/>
              <a:gd name="T26" fmla="*/ 78 w 139"/>
              <a:gd name="T27" fmla="*/ 7 h 65"/>
              <a:gd name="T28" fmla="*/ 101 w 139"/>
              <a:gd name="T29" fmla="*/ 7 h 65"/>
              <a:gd name="T30" fmla="*/ 104 w 139"/>
              <a:gd name="T31" fmla="*/ 0 h 65"/>
              <a:gd name="T32" fmla="*/ 114 w 139"/>
              <a:gd name="T33" fmla="*/ 7 h 65"/>
              <a:gd name="T34" fmla="*/ 126 w 139"/>
              <a:gd name="T35" fmla="*/ 4 h 65"/>
              <a:gd name="T36" fmla="*/ 118 w 139"/>
              <a:gd name="T37" fmla="*/ 8 h 65"/>
              <a:gd name="T38" fmla="*/ 139 w 139"/>
              <a:gd name="T39" fmla="*/ 29 h 65"/>
              <a:gd name="T40" fmla="*/ 121 w 139"/>
              <a:gd name="T41" fmla="*/ 48 h 65"/>
              <a:gd name="T42" fmla="*/ 69 w 139"/>
              <a:gd name="T43" fmla="*/ 65 h 65"/>
              <a:gd name="T44" fmla="*/ 23 w 139"/>
              <a:gd name="T45" fmla="*/ 57 h 65"/>
              <a:gd name="T46" fmla="*/ 34 w 139"/>
              <a:gd name="T47" fmla="*/ 40 h 65"/>
              <a:gd name="T48" fmla="*/ 7 w 139"/>
              <a:gd name="T49" fmla="*/ 34 h 65"/>
              <a:gd name="T50" fmla="*/ 33 w 139"/>
              <a:gd name="T51" fmla="*/ 32 h 65"/>
              <a:gd name="T52" fmla="*/ 24 w 139"/>
              <a:gd name="T53" fmla="*/ 28 h 65"/>
              <a:gd name="T54" fmla="*/ 34 w 139"/>
              <a:gd name="T55" fmla="*/ 23 h 65"/>
              <a:gd name="T56" fmla="*/ 0 w 139"/>
              <a:gd name="T57" fmla="*/ 23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65"/>
              <a:gd name="T89" fmla="*/ 139 w 13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65">
                <a:moveTo>
                  <a:pt x="0" y="23"/>
                </a:moveTo>
                <a:lnTo>
                  <a:pt x="9" y="20"/>
                </a:lnTo>
                <a:lnTo>
                  <a:pt x="3" y="14"/>
                </a:lnTo>
                <a:lnTo>
                  <a:pt x="15" y="18"/>
                </a:lnTo>
                <a:lnTo>
                  <a:pt x="10" y="7"/>
                </a:lnTo>
                <a:lnTo>
                  <a:pt x="24" y="13"/>
                </a:lnTo>
                <a:lnTo>
                  <a:pt x="17" y="1"/>
                </a:lnTo>
                <a:lnTo>
                  <a:pt x="39" y="11"/>
                </a:lnTo>
                <a:lnTo>
                  <a:pt x="40" y="27"/>
                </a:lnTo>
                <a:lnTo>
                  <a:pt x="52" y="8"/>
                </a:lnTo>
                <a:lnTo>
                  <a:pt x="63" y="15"/>
                </a:lnTo>
                <a:lnTo>
                  <a:pt x="72" y="7"/>
                </a:lnTo>
                <a:lnTo>
                  <a:pt x="80" y="18"/>
                </a:lnTo>
                <a:lnTo>
                  <a:pt x="78" y="7"/>
                </a:lnTo>
                <a:lnTo>
                  <a:pt x="101" y="7"/>
                </a:lnTo>
                <a:lnTo>
                  <a:pt x="104" y="0"/>
                </a:lnTo>
                <a:lnTo>
                  <a:pt x="114" y="7"/>
                </a:lnTo>
                <a:lnTo>
                  <a:pt x="126" y="4"/>
                </a:lnTo>
                <a:lnTo>
                  <a:pt x="118" y="8"/>
                </a:lnTo>
                <a:lnTo>
                  <a:pt x="139" y="29"/>
                </a:lnTo>
                <a:lnTo>
                  <a:pt x="121" y="48"/>
                </a:lnTo>
                <a:lnTo>
                  <a:pt x="69" y="65"/>
                </a:lnTo>
                <a:lnTo>
                  <a:pt x="23" y="57"/>
                </a:lnTo>
                <a:lnTo>
                  <a:pt x="34" y="40"/>
                </a:lnTo>
                <a:lnTo>
                  <a:pt x="7" y="34"/>
                </a:lnTo>
                <a:lnTo>
                  <a:pt x="33" y="32"/>
                </a:lnTo>
                <a:lnTo>
                  <a:pt x="24" y="28"/>
                </a:lnTo>
                <a:lnTo>
                  <a:pt x="34" y="23"/>
                </a:lnTo>
                <a:lnTo>
                  <a:pt x="0" y="23"/>
                </a:lnTo>
                <a:close/>
              </a:path>
            </a:pathLst>
          </a:custGeom>
          <a:solidFill>
            <a:srgbClr val="FFFFCC"/>
          </a:solidFill>
          <a:ln w="1588" cap="rnd">
            <a:solidFill>
              <a:srgbClr val="808080"/>
            </a:solidFill>
            <a:round/>
            <a:headEnd/>
            <a:tailEnd/>
          </a:ln>
        </p:spPr>
        <p:txBody>
          <a:bodyPr/>
          <a:lstStyle/>
          <a:p>
            <a:endParaRPr lang="en-US"/>
          </a:p>
        </p:txBody>
      </p:sp>
      <p:sp>
        <p:nvSpPr>
          <p:cNvPr id="22633" name="Freeform 106"/>
          <p:cNvSpPr>
            <a:spLocks noChangeAspect="1"/>
          </p:cNvSpPr>
          <p:nvPr/>
        </p:nvSpPr>
        <p:spPr bwMode="auto">
          <a:xfrm>
            <a:off x="5356225" y="3177633"/>
            <a:ext cx="463550" cy="404813"/>
          </a:xfrm>
          <a:custGeom>
            <a:avLst/>
            <a:gdLst>
              <a:gd name="T0" fmla="*/ 0 w 241"/>
              <a:gd name="T1" fmla="*/ 7 h 211"/>
              <a:gd name="T2" fmla="*/ 6 w 241"/>
              <a:gd name="T3" fmla="*/ 0 h 211"/>
              <a:gd name="T4" fmla="*/ 24 w 241"/>
              <a:gd name="T5" fmla="*/ 16 h 211"/>
              <a:gd name="T6" fmla="*/ 48 w 241"/>
              <a:gd name="T7" fmla="*/ 3 h 211"/>
              <a:gd name="T8" fmla="*/ 49 w 241"/>
              <a:gd name="T9" fmla="*/ 15 h 211"/>
              <a:gd name="T10" fmla="*/ 60 w 241"/>
              <a:gd name="T11" fmla="*/ 19 h 211"/>
              <a:gd name="T12" fmla="*/ 63 w 241"/>
              <a:gd name="T13" fmla="*/ 33 h 211"/>
              <a:gd name="T14" fmla="*/ 96 w 241"/>
              <a:gd name="T15" fmla="*/ 48 h 211"/>
              <a:gd name="T16" fmla="*/ 127 w 241"/>
              <a:gd name="T17" fmla="*/ 44 h 211"/>
              <a:gd name="T18" fmla="*/ 124 w 241"/>
              <a:gd name="T19" fmla="*/ 36 h 211"/>
              <a:gd name="T20" fmla="*/ 163 w 241"/>
              <a:gd name="T21" fmla="*/ 22 h 211"/>
              <a:gd name="T22" fmla="*/ 215 w 241"/>
              <a:gd name="T23" fmla="*/ 46 h 211"/>
              <a:gd name="T24" fmla="*/ 217 w 241"/>
              <a:gd name="T25" fmla="*/ 59 h 211"/>
              <a:gd name="T26" fmla="*/ 207 w 241"/>
              <a:gd name="T27" fmla="*/ 84 h 211"/>
              <a:gd name="T28" fmla="*/ 209 w 241"/>
              <a:gd name="T29" fmla="*/ 118 h 211"/>
              <a:gd name="T30" fmla="*/ 222 w 241"/>
              <a:gd name="T31" fmla="*/ 128 h 211"/>
              <a:gd name="T32" fmla="*/ 212 w 241"/>
              <a:gd name="T33" fmla="*/ 145 h 211"/>
              <a:gd name="T34" fmla="*/ 241 w 241"/>
              <a:gd name="T35" fmla="*/ 184 h 211"/>
              <a:gd name="T36" fmla="*/ 221 w 241"/>
              <a:gd name="T37" fmla="*/ 211 h 211"/>
              <a:gd name="T38" fmla="*/ 167 w 241"/>
              <a:gd name="T39" fmla="*/ 202 h 211"/>
              <a:gd name="T40" fmla="*/ 156 w 241"/>
              <a:gd name="T41" fmla="*/ 184 h 211"/>
              <a:gd name="T42" fmla="*/ 119 w 241"/>
              <a:gd name="T43" fmla="*/ 190 h 211"/>
              <a:gd name="T44" fmla="*/ 92 w 241"/>
              <a:gd name="T45" fmla="*/ 174 h 211"/>
              <a:gd name="T46" fmla="*/ 74 w 241"/>
              <a:gd name="T47" fmla="*/ 141 h 211"/>
              <a:gd name="T48" fmla="*/ 60 w 241"/>
              <a:gd name="T49" fmla="*/ 136 h 211"/>
              <a:gd name="T50" fmla="*/ 56 w 241"/>
              <a:gd name="T51" fmla="*/ 143 h 211"/>
              <a:gd name="T52" fmla="*/ 39 w 241"/>
              <a:gd name="T53" fmla="*/ 110 h 211"/>
              <a:gd name="T54" fmla="*/ 16 w 241"/>
              <a:gd name="T55" fmla="*/ 90 h 211"/>
              <a:gd name="T56" fmla="*/ 27 w 241"/>
              <a:gd name="T57" fmla="*/ 59 h 211"/>
              <a:gd name="T58" fmla="*/ 17 w 241"/>
              <a:gd name="T59" fmla="*/ 56 h 211"/>
              <a:gd name="T60" fmla="*/ 8 w 241"/>
              <a:gd name="T61" fmla="*/ 39 h 211"/>
              <a:gd name="T62" fmla="*/ 0 w 241"/>
              <a:gd name="T63" fmla="*/ 7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11"/>
              <a:gd name="T98" fmla="*/ 241 w 241"/>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11">
                <a:moveTo>
                  <a:pt x="0" y="7"/>
                </a:moveTo>
                <a:lnTo>
                  <a:pt x="6" y="0"/>
                </a:lnTo>
                <a:lnTo>
                  <a:pt x="24" y="16"/>
                </a:lnTo>
                <a:lnTo>
                  <a:pt x="48" y="3"/>
                </a:lnTo>
                <a:lnTo>
                  <a:pt x="49" y="15"/>
                </a:lnTo>
                <a:lnTo>
                  <a:pt x="60" y="19"/>
                </a:lnTo>
                <a:lnTo>
                  <a:pt x="63" y="33"/>
                </a:lnTo>
                <a:lnTo>
                  <a:pt x="96" y="48"/>
                </a:lnTo>
                <a:lnTo>
                  <a:pt x="127" y="44"/>
                </a:lnTo>
                <a:lnTo>
                  <a:pt x="124" y="36"/>
                </a:lnTo>
                <a:lnTo>
                  <a:pt x="163" y="22"/>
                </a:lnTo>
                <a:lnTo>
                  <a:pt x="215" y="46"/>
                </a:lnTo>
                <a:lnTo>
                  <a:pt x="217" y="59"/>
                </a:lnTo>
                <a:lnTo>
                  <a:pt x="207" y="84"/>
                </a:lnTo>
                <a:lnTo>
                  <a:pt x="209" y="118"/>
                </a:lnTo>
                <a:lnTo>
                  <a:pt x="222" y="128"/>
                </a:lnTo>
                <a:lnTo>
                  <a:pt x="212" y="145"/>
                </a:lnTo>
                <a:lnTo>
                  <a:pt x="241" y="184"/>
                </a:lnTo>
                <a:lnTo>
                  <a:pt x="221" y="211"/>
                </a:lnTo>
                <a:lnTo>
                  <a:pt x="167" y="202"/>
                </a:lnTo>
                <a:lnTo>
                  <a:pt x="156" y="184"/>
                </a:lnTo>
                <a:lnTo>
                  <a:pt x="119" y="190"/>
                </a:lnTo>
                <a:lnTo>
                  <a:pt x="92" y="174"/>
                </a:lnTo>
                <a:lnTo>
                  <a:pt x="74" y="141"/>
                </a:lnTo>
                <a:lnTo>
                  <a:pt x="60" y="136"/>
                </a:lnTo>
                <a:lnTo>
                  <a:pt x="56" y="143"/>
                </a:lnTo>
                <a:lnTo>
                  <a:pt x="39" y="110"/>
                </a:lnTo>
                <a:lnTo>
                  <a:pt x="16" y="90"/>
                </a:lnTo>
                <a:lnTo>
                  <a:pt x="27" y="59"/>
                </a:lnTo>
                <a:lnTo>
                  <a:pt x="17" y="56"/>
                </a:lnTo>
                <a:lnTo>
                  <a:pt x="8" y="39"/>
                </a:lnTo>
                <a:lnTo>
                  <a:pt x="0" y="7"/>
                </a:lnTo>
                <a:close/>
              </a:path>
            </a:pathLst>
          </a:custGeom>
          <a:solidFill>
            <a:srgbClr val="FFFFCC"/>
          </a:solidFill>
          <a:ln w="9525">
            <a:noFill/>
            <a:round/>
            <a:headEnd/>
            <a:tailEnd/>
          </a:ln>
        </p:spPr>
        <p:txBody>
          <a:bodyPr/>
          <a:lstStyle/>
          <a:p>
            <a:endParaRPr lang="en-US"/>
          </a:p>
        </p:txBody>
      </p:sp>
      <p:sp>
        <p:nvSpPr>
          <p:cNvPr id="22634" name="Freeform 107"/>
          <p:cNvSpPr>
            <a:spLocks noChangeAspect="1"/>
          </p:cNvSpPr>
          <p:nvPr/>
        </p:nvSpPr>
        <p:spPr bwMode="auto">
          <a:xfrm>
            <a:off x="5356225" y="3177633"/>
            <a:ext cx="463550" cy="404813"/>
          </a:xfrm>
          <a:custGeom>
            <a:avLst/>
            <a:gdLst>
              <a:gd name="T0" fmla="*/ 0 w 241"/>
              <a:gd name="T1" fmla="*/ 7 h 211"/>
              <a:gd name="T2" fmla="*/ 6 w 241"/>
              <a:gd name="T3" fmla="*/ 0 h 211"/>
              <a:gd name="T4" fmla="*/ 24 w 241"/>
              <a:gd name="T5" fmla="*/ 16 h 211"/>
              <a:gd name="T6" fmla="*/ 48 w 241"/>
              <a:gd name="T7" fmla="*/ 3 h 211"/>
              <a:gd name="T8" fmla="*/ 49 w 241"/>
              <a:gd name="T9" fmla="*/ 15 h 211"/>
              <a:gd name="T10" fmla="*/ 60 w 241"/>
              <a:gd name="T11" fmla="*/ 19 h 211"/>
              <a:gd name="T12" fmla="*/ 63 w 241"/>
              <a:gd name="T13" fmla="*/ 33 h 211"/>
              <a:gd name="T14" fmla="*/ 96 w 241"/>
              <a:gd name="T15" fmla="*/ 48 h 211"/>
              <a:gd name="T16" fmla="*/ 127 w 241"/>
              <a:gd name="T17" fmla="*/ 44 h 211"/>
              <a:gd name="T18" fmla="*/ 124 w 241"/>
              <a:gd name="T19" fmla="*/ 36 h 211"/>
              <a:gd name="T20" fmla="*/ 163 w 241"/>
              <a:gd name="T21" fmla="*/ 22 h 211"/>
              <a:gd name="T22" fmla="*/ 215 w 241"/>
              <a:gd name="T23" fmla="*/ 46 h 211"/>
              <a:gd name="T24" fmla="*/ 217 w 241"/>
              <a:gd name="T25" fmla="*/ 59 h 211"/>
              <a:gd name="T26" fmla="*/ 207 w 241"/>
              <a:gd name="T27" fmla="*/ 84 h 211"/>
              <a:gd name="T28" fmla="*/ 209 w 241"/>
              <a:gd name="T29" fmla="*/ 118 h 211"/>
              <a:gd name="T30" fmla="*/ 222 w 241"/>
              <a:gd name="T31" fmla="*/ 128 h 211"/>
              <a:gd name="T32" fmla="*/ 212 w 241"/>
              <a:gd name="T33" fmla="*/ 145 h 211"/>
              <a:gd name="T34" fmla="*/ 241 w 241"/>
              <a:gd name="T35" fmla="*/ 184 h 211"/>
              <a:gd name="T36" fmla="*/ 221 w 241"/>
              <a:gd name="T37" fmla="*/ 211 h 211"/>
              <a:gd name="T38" fmla="*/ 167 w 241"/>
              <a:gd name="T39" fmla="*/ 202 h 211"/>
              <a:gd name="T40" fmla="*/ 156 w 241"/>
              <a:gd name="T41" fmla="*/ 184 h 211"/>
              <a:gd name="T42" fmla="*/ 119 w 241"/>
              <a:gd name="T43" fmla="*/ 190 h 211"/>
              <a:gd name="T44" fmla="*/ 92 w 241"/>
              <a:gd name="T45" fmla="*/ 174 h 211"/>
              <a:gd name="T46" fmla="*/ 74 w 241"/>
              <a:gd name="T47" fmla="*/ 141 h 211"/>
              <a:gd name="T48" fmla="*/ 60 w 241"/>
              <a:gd name="T49" fmla="*/ 136 h 211"/>
              <a:gd name="T50" fmla="*/ 56 w 241"/>
              <a:gd name="T51" fmla="*/ 143 h 211"/>
              <a:gd name="T52" fmla="*/ 39 w 241"/>
              <a:gd name="T53" fmla="*/ 110 h 211"/>
              <a:gd name="T54" fmla="*/ 16 w 241"/>
              <a:gd name="T55" fmla="*/ 90 h 211"/>
              <a:gd name="T56" fmla="*/ 27 w 241"/>
              <a:gd name="T57" fmla="*/ 59 h 211"/>
              <a:gd name="T58" fmla="*/ 17 w 241"/>
              <a:gd name="T59" fmla="*/ 56 h 211"/>
              <a:gd name="T60" fmla="*/ 8 w 241"/>
              <a:gd name="T61" fmla="*/ 39 h 211"/>
              <a:gd name="T62" fmla="*/ 0 w 241"/>
              <a:gd name="T63" fmla="*/ 7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11"/>
              <a:gd name="T98" fmla="*/ 241 w 241"/>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11">
                <a:moveTo>
                  <a:pt x="0" y="7"/>
                </a:moveTo>
                <a:lnTo>
                  <a:pt x="6" y="0"/>
                </a:lnTo>
                <a:lnTo>
                  <a:pt x="24" y="16"/>
                </a:lnTo>
                <a:lnTo>
                  <a:pt x="48" y="3"/>
                </a:lnTo>
                <a:lnTo>
                  <a:pt x="49" y="15"/>
                </a:lnTo>
                <a:lnTo>
                  <a:pt x="60" y="19"/>
                </a:lnTo>
                <a:lnTo>
                  <a:pt x="63" y="33"/>
                </a:lnTo>
                <a:lnTo>
                  <a:pt x="96" y="48"/>
                </a:lnTo>
                <a:lnTo>
                  <a:pt x="127" y="44"/>
                </a:lnTo>
                <a:lnTo>
                  <a:pt x="124" y="36"/>
                </a:lnTo>
                <a:lnTo>
                  <a:pt x="163" y="22"/>
                </a:lnTo>
                <a:lnTo>
                  <a:pt x="215" y="46"/>
                </a:lnTo>
                <a:lnTo>
                  <a:pt x="217" y="59"/>
                </a:lnTo>
                <a:lnTo>
                  <a:pt x="207" y="84"/>
                </a:lnTo>
                <a:lnTo>
                  <a:pt x="209" y="118"/>
                </a:lnTo>
                <a:lnTo>
                  <a:pt x="222" y="128"/>
                </a:lnTo>
                <a:lnTo>
                  <a:pt x="212" y="145"/>
                </a:lnTo>
                <a:lnTo>
                  <a:pt x="241" y="184"/>
                </a:lnTo>
                <a:lnTo>
                  <a:pt x="221" y="211"/>
                </a:lnTo>
                <a:lnTo>
                  <a:pt x="167" y="202"/>
                </a:lnTo>
                <a:lnTo>
                  <a:pt x="156" y="184"/>
                </a:lnTo>
                <a:lnTo>
                  <a:pt x="119" y="190"/>
                </a:lnTo>
                <a:lnTo>
                  <a:pt x="92" y="174"/>
                </a:lnTo>
                <a:lnTo>
                  <a:pt x="74" y="141"/>
                </a:lnTo>
                <a:lnTo>
                  <a:pt x="60" y="136"/>
                </a:lnTo>
                <a:lnTo>
                  <a:pt x="56" y="143"/>
                </a:lnTo>
                <a:lnTo>
                  <a:pt x="39" y="110"/>
                </a:lnTo>
                <a:lnTo>
                  <a:pt x="16" y="90"/>
                </a:lnTo>
                <a:lnTo>
                  <a:pt x="27" y="59"/>
                </a:lnTo>
                <a:lnTo>
                  <a:pt x="17" y="56"/>
                </a:lnTo>
                <a:lnTo>
                  <a:pt x="8" y="39"/>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2635" name="Freeform 108"/>
          <p:cNvSpPr>
            <a:spLocks noChangeAspect="1"/>
          </p:cNvSpPr>
          <p:nvPr/>
        </p:nvSpPr>
        <p:spPr bwMode="auto">
          <a:xfrm>
            <a:off x="5224463" y="3252246"/>
            <a:ext cx="238125" cy="225425"/>
          </a:xfrm>
          <a:custGeom>
            <a:avLst/>
            <a:gdLst>
              <a:gd name="T0" fmla="*/ 0 w 124"/>
              <a:gd name="T1" fmla="*/ 57 h 117"/>
              <a:gd name="T2" fmla="*/ 6 w 124"/>
              <a:gd name="T3" fmla="*/ 74 h 117"/>
              <a:gd name="T4" fmla="*/ 62 w 124"/>
              <a:gd name="T5" fmla="*/ 100 h 117"/>
              <a:gd name="T6" fmla="*/ 62 w 124"/>
              <a:gd name="T7" fmla="*/ 109 h 117"/>
              <a:gd name="T8" fmla="*/ 76 w 124"/>
              <a:gd name="T9" fmla="*/ 116 h 117"/>
              <a:gd name="T10" fmla="*/ 99 w 124"/>
              <a:gd name="T11" fmla="*/ 117 h 117"/>
              <a:gd name="T12" fmla="*/ 117 w 124"/>
              <a:gd name="T13" fmla="*/ 105 h 117"/>
              <a:gd name="T14" fmla="*/ 124 w 124"/>
              <a:gd name="T15" fmla="*/ 104 h 117"/>
              <a:gd name="T16" fmla="*/ 107 w 124"/>
              <a:gd name="T17" fmla="*/ 71 h 117"/>
              <a:gd name="T18" fmla="*/ 84 w 124"/>
              <a:gd name="T19" fmla="*/ 51 h 117"/>
              <a:gd name="T20" fmla="*/ 95 w 124"/>
              <a:gd name="T21" fmla="*/ 20 h 117"/>
              <a:gd name="T22" fmla="*/ 85 w 124"/>
              <a:gd name="T23" fmla="*/ 17 h 117"/>
              <a:gd name="T24" fmla="*/ 76 w 124"/>
              <a:gd name="T25" fmla="*/ 0 h 117"/>
              <a:gd name="T26" fmla="*/ 48 w 124"/>
              <a:gd name="T27" fmla="*/ 1 h 117"/>
              <a:gd name="T28" fmla="*/ 34 w 124"/>
              <a:gd name="T29" fmla="*/ 12 h 117"/>
              <a:gd name="T30" fmla="*/ 30 w 124"/>
              <a:gd name="T31" fmla="*/ 40 h 117"/>
              <a:gd name="T32" fmla="*/ 0 w 124"/>
              <a:gd name="T33" fmla="*/ 5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17"/>
              <a:gd name="T53" fmla="*/ 124 w 124"/>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17">
                <a:moveTo>
                  <a:pt x="0" y="57"/>
                </a:moveTo>
                <a:lnTo>
                  <a:pt x="6" y="74"/>
                </a:lnTo>
                <a:lnTo>
                  <a:pt x="62" y="100"/>
                </a:lnTo>
                <a:lnTo>
                  <a:pt x="62" y="109"/>
                </a:lnTo>
                <a:lnTo>
                  <a:pt x="76" y="116"/>
                </a:lnTo>
                <a:lnTo>
                  <a:pt x="99" y="117"/>
                </a:lnTo>
                <a:lnTo>
                  <a:pt x="117" y="105"/>
                </a:lnTo>
                <a:lnTo>
                  <a:pt x="124" y="104"/>
                </a:lnTo>
                <a:lnTo>
                  <a:pt x="107" y="71"/>
                </a:lnTo>
                <a:lnTo>
                  <a:pt x="84" y="51"/>
                </a:lnTo>
                <a:lnTo>
                  <a:pt x="95" y="20"/>
                </a:lnTo>
                <a:lnTo>
                  <a:pt x="85" y="17"/>
                </a:lnTo>
                <a:lnTo>
                  <a:pt x="76" y="0"/>
                </a:lnTo>
                <a:lnTo>
                  <a:pt x="48" y="1"/>
                </a:lnTo>
                <a:lnTo>
                  <a:pt x="34" y="12"/>
                </a:lnTo>
                <a:lnTo>
                  <a:pt x="30" y="40"/>
                </a:lnTo>
                <a:lnTo>
                  <a:pt x="0" y="57"/>
                </a:lnTo>
                <a:close/>
              </a:path>
            </a:pathLst>
          </a:custGeom>
          <a:solidFill>
            <a:srgbClr val="FFFFCC"/>
          </a:solidFill>
          <a:ln w="9525">
            <a:noFill/>
            <a:round/>
            <a:headEnd/>
            <a:tailEnd/>
          </a:ln>
        </p:spPr>
        <p:txBody>
          <a:bodyPr/>
          <a:lstStyle/>
          <a:p>
            <a:endParaRPr lang="en-US"/>
          </a:p>
        </p:txBody>
      </p:sp>
      <p:sp>
        <p:nvSpPr>
          <p:cNvPr id="22636" name="Freeform 109"/>
          <p:cNvSpPr>
            <a:spLocks noChangeAspect="1"/>
          </p:cNvSpPr>
          <p:nvPr/>
        </p:nvSpPr>
        <p:spPr bwMode="auto">
          <a:xfrm>
            <a:off x="5224463" y="3252246"/>
            <a:ext cx="238125" cy="225425"/>
          </a:xfrm>
          <a:custGeom>
            <a:avLst/>
            <a:gdLst>
              <a:gd name="T0" fmla="*/ 0 w 124"/>
              <a:gd name="T1" fmla="*/ 57 h 117"/>
              <a:gd name="T2" fmla="*/ 6 w 124"/>
              <a:gd name="T3" fmla="*/ 74 h 117"/>
              <a:gd name="T4" fmla="*/ 62 w 124"/>
              <a:gd name="T5" fmla="*/ 100 h 117"/>
              <a:gd name="T6" fmla="*/ 62 w 124"/>
              <a:gd name="T7" fmla="*/ 109 h 117"/>
              <a:gd name="T8" fmla="*/ 76 w 124"/>
              <a:gd name="T9" fmla="*/ 116 h 117"/>
              <a:gd name="T10" fmla="*/ 99 w 124"/>
              <a:gd name="T11" fmla="*/ 117 h 117"/>
              <a:gd name="T12" fmla="*/ 117 w 124"/>
              <a:gd name="T13" fmla="*/ 105 h 117"/>
              <a:gd name="T14" fmla="*/ 124 w 124"/>
              <a:gd name="T15" fmla="*/ 104 h 117"/>
              <a:gd name="T16" fmla="*/ 107 w 124"/>
              <a:gd name="T17" fmla="*/ 71 h 117"/>
              <a:gd name="T18" fmla="*/ 84 w 124"/>
              <a:gd name="T19" fmla="*/ 51 h 117"/>
              <a:gd name="T20" fmla="*/ 95 w 124"/>
              <a:gd name="T21" fmla="*/ 20 h 117"/>
              <a:gd name="T22" fmla="*/ 85 w 124"/>
              <a:gd name="T23" fmla="*/ 17 h 117"/>
              <a:gd name="T24" fmla="*/ 76 w 124"/>
              <a:gd name="T25" fmla="*/ 0 h 117"/>
              <a:gd name="T26" fmla="*/ 48 w 124"/>
              <a:gd name="T27" fmla="*/ 1 h 117"/>
              <a:gd name="T28" fmla="*/ 34 w 124"/>
              <a:gd name="T29" fmla="*/ 12 h 117"/>
              <a:gd name="T30" fmla="*/ 30 w 124"/>
              <a:gd name="T31" fmla="*/ 40 h 117"/>
              <a:gd name="T32" fmla="*/ 0 w 124"/>
              <a:gd name="T33" fmla="*/ 5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17"/>
              <a:gd name="T53" fmla="*/ 124 w 124"/>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17">
                <a:moveTo>
                  <a:pt x="0" y="57"/>
                </a:moveTo>
                <a:lnTo>
                  <a:pt x="6" y="74"/>
                </a:lnTo>
                <a:lnTo>
                  <a:pt x="62" y="100"/>
                </a:lnTo>
                <a:lnTo>
                  <a:pt x="62" y="109"/>
                </a:lnTo>
                <a:lnTo>
                  <a:pt x="76" y="116"/>
                </a:lnTo>
                <a:lnTo>
                  <a:pt x="99" y="117"/>
                </a:lnTo>
                <a:lnTo>
                  <a:pt x="117" y="105"/>
                </a:lnTo>
                <a:lnTo>
                  <a:pt x="124" y="104"/>
                </a:lnTo>
                <a:lnTo>
                  <a:pt x="107" y="71"/>
                </a:lnTo>
                <a:lnTo>
                  <a:pt x="84" y="51"/>
                </a:lnTo>
                <a:lnTo>
                  <a:pt x="95" y="20"/>
                </a:lnTo>
                <a:lnTo>
                  <a:pt x="85" y="17"/>
                </a:lnTo>
                <a:lnTo>
                  <a:pt x="76" y="0"/>
                </a:lnTo>
                <a:lnTo>
                  <a:pt x="48" y="1"/>
                </a:lnTo>
                <a:lnTo>
                  <a:pt x="34" y="12"/>
                </a:lnTo>
                <a:lnTo>
                  <a:pt x="30" y="40"/>
                </a:lnTo>
                <a:lnTo>
                  <a:pt x="0" y="57"/>
                </a:lnTo>
                <a:close/>
              </a:path>
            </a:pathLst>
          </a:custGeom>
          <a:solidFill>
            <a:srgbClr val="FFFFCC"/>
          </a:solidFill>
          <a:ln w="1588" cap="rnd">
            <a:solidFill>
              <a:srgbClr val="808080"/>
            </a:solidFill>
            <a:round/>
            <a:headEnd/>
            <a:tailEnd/>
          </a:ln>
        </p:spPr>
        <p:txBody>
          <a:bodyPr/>
          <a:lstStyle/>
          <a:p>
            <a:endParaRPr lang="en-US"/>
          </a:p>
        </p:txBody>
      </p:sp>
      <p:sp>
        <p:nvSpPr>
          <p:cNvPr id="22637" name="Freeform 110"/>
          <p:cNvSpPr>
            <a:spLocks noChangeAspect="1"/>
          </p:cNvSpPr>
          <p:nvPr/>
        </p:nvSpPr>
        <p:spPr bwMode="auto">
          <a:xfrm>
            <a:off x="4448175" y="2963321"/>
            <a:ext cx="284163" cy="271462"/>
          </a:xfrm>
          <a:custGeom>
            <a:avLst/>
            <a:gdLst>
              <a:gd name="T0" fmla="*/ 0 w 148"/>
              <a:gd name="T1" fmla="*/ 36 h 142"/>
              <a:gd name="T2" fmla="*/ 3 w 148"/>
              <a:gd name="T3" fmla="*/ 19 h 142"/>
              <a:gd name="T4" fmla="*/ 21 w 148"/>
              <a:gd name="T5" fmla="*/ 11 h 142"/>
              <a:gd name="T6" fmla="*/ 29 w 148"/>
              <a:gd name="T7" fmla="*/ 19 h 142"/>
              <a:gd name="T8" fmla="*/ 46 w 148"/>
              <a:gd name="T9" fmla="*/ 4 h 142"/>
              <a:gd name="T10" fmla="*/ 66 w 148"/>
              <a:gd name="T11" fmla="*/ 0 h 142"/>
              <a:gd name="T12" fmla="*/ 88 w 148"/>
              <a:gd name="T13" fmla="*/ 10 h 142"/>
              <a:gd name="T14" fmla="*/ 88 w 148"/>
              <a:gd name="T15" fmla="*/ 26 h 142"/>
              <a:gd name="T16" fmla="*/ 70 w 148"/>
              <a:gd name="T17" fmla="*/ 28 h 142"/>
              <a:gd name="T18" fmla="*/ 72 w 148"/>
              <a:gd name="T19" fmla="*/ 47 h 142"/>
              <a:gd name="T20" fmla="*/ 100 w 148"/>
              <a:gd name="T21" fmla="*/ 79 h 142"/>
              <a:gd name="T22" fmla="*/ 117 w 148"/>
              <a:gd name="T23" fmla="*/ 81 h 142"/>
              <a:gd name="T24" fmla="*/ 116 w 148"/>
              <a:gd name="T25" fmla="*/ 88 h 142"/>
              <a:gd name="T26" fmla="*/ 148 w 148"/>
              <a:gd name="T27" fmla="*/ 109 h 142"/>
              <a:gd name="T28" fmla="*/ 126 w 148"/>
              <a:gd name="T29" fmla="*/ 106 h 142"/>
              <a:gd name="T30" fmla="*/ 131 w 148"/>
              <a:gd name="T31" fmla="*/ 126 h 142"/>
              <a:gd name="T32" fmla="*/ 117 w 148"/>
              <a:gd name="T33" fmla="*/ 142 h 142"/>
              <a:gd name="T34" fmla="*/ 112 w 148"/>
              <a:gd name="T35" fmla="*/ 110 h 142"/>
              <a:gd name="T36" fmla="*/ 56 w 148"/>
              <a:gd name="T37" fmla="*/ 74 h 142"/>
              <a:gd name="T38" fmla="*/ 43 w 148"/>
              <a:gd name="T39" fmla="*/ 50 h 142"/>
              <a:gd name="T40" fmla="*/ 26 w 148"/>
              <a:gd name="T41" fmla="*/ 43 h 142"/>
              <a:gd name="T42" fmla="*/ 9 w 148"/>
              <a:gd name="T43" fmla="*/ 53 h 142"/>
              <a:gd name="T44" fmla="*/ 0 w 148"/>
              <a:gd name="T45" fmla="*/ 36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42"/>
              <a:gd name="T71" fmla="*/ 148 w 148"/>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42">
                <a:moveTo>
                  <a:pt x="0" y="36"/>
                </a:moveTo>
                <a:lnTo>
                  <a:pt x="3" y="19"/>
                </a:lnTo>
                <a:lnTo>
                  <a:pt x="21" y="11"/>
                </a:lnTo>
                <a:lnTo>
                  <a:pt x="29" y="19"/>
                </a:lnTo>
                <a:lnTo>
                  <a:pt x="46" y="4"/>
                </a:lnTo>
                <a:lnTo>
                  <a:pt x="66" y="0"/>
                </a:lnTo>
                <a:lnTo>
                  <a:pt x="88" y="10"/>
                </a:lnTo>
                <a:lnTo>
                  <a:pt x="88" y="26"/>
                </a:lnTo>
                <a:lnTo>
                  <a:pt x="70" y="28"/>
                </a:lnTo>
                <a:lnTo>
                  <a:pt x="72" y="47"/>
                </a:lnTo>
                <a:lnTo>
                  <a:pt x="100" y="79"/>
                </a:lnTo>
                <a:lnTo>
                  <a:pt x="117" y="81"/>
                </a:lnTo>
                <a:lnTo>
                  <a:pt x="116" y="88"/>
                </a:lnTo>
                <a:lnTo>
                  <a:pt x="148" y="109"/>
                </a:lnTo>
                <a:lnTo>
                  <a:pt x="126" y="106"/>
                </a:lnTo>
                <a:lnTo>
                  <a:pt x="131" y="126"/>
                </a:lnTo>
                <a:lnTo>
                  <a:pt x="117" y="142"/>
                </a:lnTo>
                <a:lnTo>
                  <a:pt x="112" y="110"/>
                </a:lnTo>
                <a:lnTo>
                  <a:pt x="56" y="74"/>
                </a:lnTo>
                <a:lnTo>
                  <a:pt x="43" y="50"/>
                </a:lnTo>
                <a:lnTo>
                  <a:pt x="26" y="43"/>
                </a:lnTo>
                <a:lnTo>
                  <a:pt x="9" y="53"/>
                </a:lnTo>
                <a:lnTo>
                  <a:pt x="0" y="36"/>
                </a:lnTo>
                <a:close/>
              </a:path>
            </a:pathLst>
          </a:custGeom>
          <a:solidFill>
            <a:srgbClr val="FFFFCC"/>
          </a:solidFill>
          <a:ln w="9525">
            <a:noFill/>
            <a:round/>
            <a:headEnd/>
            <a:tailEnd/>
          </a:ln>
        </p:spPr>
        <p:txBody>
          <a:bodyPr/>
          <a:lstStyle/>
          <a:p>
            <a:endParaRPr lang="en-US"/>
          </a:p>
        </p:txBody>
      </p:sp>
      <p:sp>
        <p:nvSpPr>
          <p:cNvPr id="22638" name="Freeform 111"/>
          <p:cNvSpPr>
            <a:spLocks noChangeAspect="1"/>
          </p:cNvSpPr>
          <p:nvPr/>
        </p:nvSpPr>
        <p:spPr bwMode="auto">
          <a:xfrm>
            <a:off x="4448175" y="2963321"/>
            <a:ext cx="284163" cy="271462"/>
          </a:xfrm>
          <a:custGeom>
            <a:avLst/>
            <a:gdLst>
              <a:gd name="T0" fmla="*/ 0 w 148"/>
              <a:gd name="T1" fmla="*/ 36 h 142"/>
              <a:gd name="T2" fmla="*/ 3 w 148"/>
              <a:gd name="T3" fmla="*/ 19 h 142"/>
              <a:gd name="T4" fmla="*/ 21 w 148"/>
              <a:gd name="T5" fmla="*/ 11 h 142"/>
              <a:gd name="T6" fmla="*/ 29 w 148"/>
              <a:gd name="T7" fmla="*/ 19 h 142"/>
              <a:gd name="T8" fmla="*/ 46 w 148"/>
              <a:gd name="T9" fmla="*/ 4 h 142"/>
              <a:gd name="T10" fmla="*/ 66 w 148"/>
              <a:gd name="T11" fmla="*/ 0 h 142"/>
              <a:gd name="T12" fmla="*/ 88 w 148"/>
              <a:gd name="T13" fmla="*/ 10 h 142"/>
              <a:gd name="T14" fmla="*/ 88 w 148"/>
              <a:gd name="T15" fmla="*/ 26 h 142"/>
              <a:gd name="T16" fmla="*/ 70 w 148"/>
              <a:gd name="T17" fmla="*/ 28 h 142"/>
              <a:gd name="T18" fmla="*/ 72 w 148"/>
              <a:gd name="T19" fmla="*/ 47 h 142"/>
              <a:gd name="T20" fmla="*/ 100 w 148"/>
              <a:gd name="T21" fmla="*/ 79 h 142"/>
              <a:gd name="T22" fmla="*/ 117 w 148"/>
              <a:gd name="T23" fmla="*/ 81 h 142"/>
              <a:gd name="T24" fmla="*/ 116 w 148"/>
              <a:gd name="T25" fmla="*/ 88 h 142"/>
              <a:gd name="T26" fmla="*/ 148 w 148"/>
              <a:gd name="T27" fmla="*/ 109 h 142"/>
              <a:gd name="T28" fmla="*/ 126 w 148"/>
              <a:gd name="T29" fmla="*/ 106 h 142"/>
              <a:gd name="T30" fmla="*/ 131 w 148"/>
              <a:gd name="T31" fmla="*/ 126 h 142"/>
              <a:gd name="T32" fmla="*/ 117 w 148"/>
              <a:gd name="T33" fmla="*/ 142 h 142"/>
              <a:gd name="T34" fmla="*/ 112 w 148"/>
              <a:gd name="T35" fmla="*/ 110 h 142"/>
              <a:gd name="T36" fmla="*/ 56 w 148"/>
              <a:gd name="T37" fmla="*/ 74 h 142"/>
              <a:gd name="T38" fmla="*/ 43 w 148"/>
              <a:gd name="T39" fmla="*/ 50 h 142"/>
              <a:gd name="T40" fmla="*/ 26 w 148"/>
              <a:gd name="T41" fmla="*/ 43 h 142"/>
              <a:gd name="T42" fmla="*/ 9 w 148"/>
              <a:gd name="T43" fmla="*/ 53 h 142"/>
              <a:gd name="T44" fmla="*/ 0 w 148"/>
              <a:gd name="T45" fmla="*/ 36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42"/>
              <a:gd name="T71" fmla="*/ 148 w 148"/>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42">
                <a:moveTo>
                  <a:pt x="0" y="36"/>
                </a:moveTo>
                <a:lnTo>
                  <a:pt x="3" y="19"/>
                </a:lnTo>
                <a:lnTo>
                  <a:pt x="21" y="11"/>
                </a:lnTo>
                <a:lnTo>
                  <a:pt x="29" y="19"/>
                </a:lnTo>
                <a:lnTo>
                  <a:pt x="46" y="4"/>
                </a:lnTo>
                <a:lnTo>
                  <a:pt x="66" y="0"/>
                </a:lnTo>
                <a:lnTo>
                  <a:pt x="88" y="10"/>
                </a:lnTo>
                <a:lnTo>
                  <a:pt x="88" y="26"/>
                </a:lnTo>
                <a:lnTo>
                  <a:pt x="70" y="28"/>
                </a:lnTo>
                <a:lnTo>
                  <a:pt x="72" y="47"/>
                </a:lnTo>
                <a:lnTo>
                  <a:pt x="100" y="79"/>
                </a:lnTo>
                <a:lnTo>
                  <a:pt x="117" y="81"/>
                </a:lnTo>
                <a:lnTo>
                  <a:pt x="116" y="88"/>
                </a:lnTo>
                <a:lnTo>
                  <a:pt x="148" y="109"/>
                </a:lnTo>
                <a:lnTo>
                  <a:pt x="126" y="106"/>
                </a:lnTo>
                <a:lnTo>
                  <a:pt x="131" y="126"/>
                </a:lnTo>
                <a:lnTo>
                  <a:pt x="117" y="142"/>
                </a:lnTo>
                <a:lnTo>
                  <a:pt x="112" y="110"/>
                </a:lnTo>
                <a:lnTo>
                  <a:pt x="56" y="74"/>
                </a:lnTo>
                <a:lnTo>
                  <a:pt x="43" y="50"/>
                </a:lnTo>
                <a:lnTo>
                  <a:pt x="26" y="43"/>
                </a:lnTo>
                <a:lnTo>
                  <a:pt x="9" y="53"/>
                </a:lnTo>
                <a:lnTo>
                  <a:pt x="0" y="36"/>
                </a:lnTo>
                <a:close/>
              </a:path>
            </a:pathLst>
          </a:custGeom>
          <a:solidFill>
            <a:srgbClr val="FFFFCC"/>
          </a:solidFill>
          <a:ln w="1588" cap="rnd">
            <a:solidFill>
              <a:srgbClr val="808080"/>
            </a:solidFill>
            <a:round/>
            <a:headEnd/>
            <a:tailEnd/>
          </a:ln>
        </p:spPr>
        <p:txBody>
          <a:bodyPr/>
          <a:lstStyle/>
          <a:p>
            <a:endParaRPr lang="en-US"/>
          </a:p>
        </p:txBody>
      </p:sp>
      <p:sp>
        <p:nvSpPr>
          <p:cNvPr id="22639" name="Freeform 112"/>
          <p:cNvSpPr>
            <a:spLocks noChangeAspect="1"/>
          </p:cNvSpPr>
          <p:nvPr/>
        </p:nvSpPr>
        <p:spPr bwMode="auto">
          <a:xfrm>
            <a:off x="4484688" y="3137946"/>
            <a:ext cx="34925" cy="65087"/>
          </a:xfrm>
          <a:custGeom>
            <a:avLst/>
            <a:gdLst>
              <a:gd name="T0" fmla="*/ 0 w 18"/>
              <a:gd name="T1" fmla="*/ 6 h 34"/>
              <a:gd name="T2" fmla="*/ 3 w 18"/>
              <a:gd name="T3" fmla="*/ 32 h 34"/>
              <a:gd name="T4" fmla="*/ 11 w 18"/>
              <a:gd name="T5" fmla="*/ 34 h 34"/>
              <a:gd name="T6" fmla="*/ 18 w 18"/>
              <a:gd name="T7" fmla="*/ 14 h 34"/>
              <a:gd name="T8" fmla="*/ 11 w 18"/>
              <a:gd name="T9" fmla="*/ 0 h 34"/>
              <a:gd name="T10" fmla="*/ 0 w 18"/>
              <a:gd name="T11" fmla="*/ 6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6"/>
                </a:moveTo>
                <a:lnTo>
                  <a:pt x="3" y="32"/>
                </a:lnTo>
                <a:lnTo>
                  <a:pt x="11" y="34"/>
                </a:lnTo>
                <a:lnTo>
                  <a:pt x="18" y="14"/>
                </a:lnTo>
                <a:lnTo>
                  <a:pt x="11" y="0"/>
                </a:lnTo>
                <a:lnTo>
                  <a:pt x="0" y="6"/>
                </a:lnTo>
                <a:close/>
              </a:path>
            </a:pathLst>
          </a:custGeom>
          <a:solidFill>
            <a:srgbClr val="FFFFCC"/>
          </a:solidFill>
          <a:ln w="9525">
            <a:noFill/>
            <a:round/>
            <a:headEnd/>
            <a:tailEnd/>
          </a:ln>
        </p:spPr>
        <p:txBody>
          <a:bodyPr/>
          <a:lstStyle/>
          <a:p>
            <a:endParaRPr lang="en-US"/>
          </a:p>
        </p:txBody>
      </p:sp>
      <p:sp>
        <p:nvSpPr>
          <p:cNvPr id="22640" name="Freeform 113"/>
          <p:cNvSpPr>
            <a:spLocks noChangeAspect="1"/>
          </p:cNvSpPr>
          <p:nvPr/>
        </p:nvSpPr>
        <p:spPr bwMode="auto">
          <a:xfrm>
            <a:off x="4484688" y="3137946"/>
            <a:ext cx="34925" cy="65087"/>
          </a:xfrm>
          <a:custGeom>
            <a:avLst/>
            <a:gdLst>
              <a:gd name="T0" fmla="*/ 0 w 18"/>
              <a:gd name="T1" fmla="*/ 6 h 34"/>
              <a:gd name="T2" fmla="*/ 3 w 18"/>
              <a:gd name="T3" fmla="*/ 32 h 34"/>
              <a:gd name="T4" fmla="*/ 11 w 18"/>
              <a:gd name="T5" fmla="*/ 34 h 34"/>
              <a:gd name="T6" fmla="*/ 18 w 18"/>
              <a:gd name="T7" fmla="*/ 14 h 34"/>
              <a:gd name="T8" fmla="*/ 11 w 18"/>
              <a:gd name="T9" fmla="*/ 0 h 34"/>
              <a:gd name="T10" fmla="*/ 0 w 18"/>
              <a:gd name="T11" fmla="*/ 6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6"/>
                </a:moveTo>
                <a:lnTo>
                  <a:pt x="3" y="32"/>
                </a:lnTo>
                <a:lnTo>
                  <a:pt x="11" y="34"/>
                </a:lnTo>
                <a:lnTo>
                  <a:pt x="18" y="14"/>
                </a:lnTo>
                <a:lnTo>
                  <a:pt x="11" y="0"/>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641" name="Freeform 114"/>
          <p:cNvSpPr>
            <a:spLocks noChangeAspect="1"/>
          </p:cNvSpPr>
          <p:nvPr/>
        </p:nvSpPr>
        <p:spPr bwMode="auto">
          <a:xfrm>
            <a:off x="4587875" y="3228433"/>
            <a:ext cx="74613" cy="41275"/>
          </a:xfrm>
          <a:custGeom>
            <a:avLst/>
            <a:gdLst>
              <a:gd name="T0" fmla="*/ 0 w 39"/>
              <a:gd name="T1" fmla="*/ 5 h 22"/>
              <a:gd name="T2" fmla="*/ 33 w 39"/>
              <a:gd name="T3" fmla="*/ 22 h 22"/>
              <a:gd name="T4" fmla="*/ 39 w 39"/>
              <a:gd name="T5" fmla="*/ 0 h 22"/>
              <a:gd name="T6" fmla="*/ 0 w 39"/>
              <a:gd name="T7" fmla="*/ 5 h 22"/>
              <a:gd name="T8" fmla="*/ 0 60000 65536"/>
              <a:gd name="T9" fmla="*/ 0 60000 65536"/>
              <a:gd name="T10" fmla="*/ 0 60000 65536"/>
              <a:gd name="T11" fmla="*/ 0 60000 65536"/>
              <a:gd name="T12" fmla="*/ 0 w 39"/>
              <a:gd name="T13" fmla="*/ 0 h 22"/>
              <a:gd name="T14" fmla="*/ 39 w 39"/>
              <a:gd name="T15" fmla="*/ 22 h 22"/>
            </a:gdLst>
            <a:ahLst/>
            <a:cxnLst>
              <a:cxn ang="T8">
                <a:pos x="T0" y="T1"/>
              </a:cxn>
              <a:cxn ang="T9">
                <a:pos x="T2" y="T3"/>
              </a:cxn>
              <a:cxn ang="T10">
                <a:pos x="T4" y="T5"/>
              </a:cxn>
              <a:cxn ang="T11">
                <a:pos x="T6" y="T7"/>
              </a:cxn>
            </a:cxnLst>
            <a:rect l="T12" t="T13" r="T14" b="T15"/>
            <a:pathLst>
              <a:path w="39" h="22">
                <a:moveTo>
                  <a:pt x="0" y="5"/>
                </a:moveTo>
                <a:lnTo>
                  <a:pt x="33" y="22"/>
                </a:lnTo>
                <a:lnTo>
                  <a:pt x="39" y="0"/>
                </a:lnTo>
                <a:lnTo>
                  <a:pt x="0" y="5"/>
                </a:lnTo>
                <a:close/>
              </a:path>
            </a:pathLst>
          </a:custGeom>
          <a:solidFill>
            <a:srgbClr val="FFFFCC"/>
          </a:solidFill>
          <a:ln w="9525">
            <a:noFill/>
            <a:round/>
            <a:headEnd/>
            <a:tailEnd/>
          </a:ln>
        </p:spPr>
        <p:txBody>
          <a:bodyPr/>
          <a:lstStyle/>
          <a:p>
            <a:endParaRPr lang="en-US"/>
          </a:p>
        </p:txBody>
      </p:sp>
      <p:sp>
        <p:nvSpPr>
          <p:cNvPr id="22642" name="Freeform 115"/>
          <p:cNvSpPr>
            <a:spLocks noChangeAspect="1"/>
          </p:cNvSpPr>
          <p:nvPr/>
        </p:nvSpPr>
        <p:spPr bwMode="auto">
          <a:xfrm>
            <a:off x="4587875" y="3228433"/>
            <a:ext cx="74613" cy="41275"/>
          </a:xfrm>
          <a:custGeom>
            <a:avLst/>
            <a:gdLst>
              <a:gd name="T0" fmla="*/ 0 w 39"/>
              <a:gd name="T1" fmla="*/ 5 h 22"/>
              <a:gd name="T2" fmla="*/ 33 w 39"/>
              <a:gd name="T3" fmla="*/ 22 h 22"/>
              <a:gd name="T4" fmla="*/ 39 w 39"/>
              <a:gd name="T5" fmla="*/ 0 h 22"/>
              <a:gd name="T6" fmla="*/ 0 w 39"/>
              <a:gd name="T7" fmla="*/ 5 h 22"/>
              <a:gd name="T8" fmla="*/ 0 60000 65536"/>
              <a:gd name="T9" fmla="*/ 0 60000 65536"/>
              <a:gd name="T10" fmla="*/ 0 60000 65536"/>
              <a:gd name="T11" fmla="*/ 0 60000 65536"/>
              <a:gd name="T12" fmla="*/ 0 w 39"/>
              <a:gd name="T13" fmla="*/ 0 h 22"/>
              <a:gd name="T14" fmla="*/ 39 w 39"/>
              <a:gd name="T15" fmla="*/ 22 h 22"/>
            </a:gdLst>
            <a:ahLst/>
            <a:cxnLst>
              <a:cxn ang="T8">
                <a:pos x="T0" y="T1"/>
              </a:cxn>
              <a:cxn ang="T9">
                <a:pos x="T2" y="T3"/>
              </a:cxn>
              <a:cxn ang="T10">
                <a:pos x="T4" y="T5"/>
              </a:cxn>
              <a:cxn ang="T11">
                <a:pos x="T6" y="T7"/>
              </a:cxn>
            </a:cxnLst>
            <a:rect l="T12" t="T13" r="T14" b="T15"/>
            <a:pathLst>
              <a:path w="39" h="22">
                <a:moveTo>
                  <a:pt x="0" y="5"/>
                </a:moveTo>
                <a:lnTo>
                  <a:pt x="33" y="22"/>
                </a:lnTo>
                <a:lnTo>
                  <a:pt x="39" y="0"/>
                </a:lnTo>
                <a:lnTo>
                  <a:pt x="0" y="5"/>
                </a:lnTo>
                <a:close/>
              </a:path>
            </a:pathLst>
          </a:custGeom>
          <a:solidFill>
            <a:srgbClr val="FFFFCC"/>
          </a:solidFill>
          <a:ln w="1588" cap="rnd">
            <a:solidFill>
              <a:srgbClr val="808080"/>
            </a:solidFill>
            <a:round/>
            <a:headEnd/>
            <a:tailEnd/>
          </a:ln>
        </p:spPr>
        <p:txBody>
          <a:bodyPr/>
          <a:lstStyle/>
          <a:p>
            <a:endParaRPr lang="en-US"/>
          </a:p>
        </p:txBody>
      </p:sp>
      <p:sp>
        <p:nvSpPr>
          <p:cNvPr id="22643" name="Freeform 116"/>
          <p:cNvSpPr>
            <a:spLocks noChangeAspect="1"/>
          </p:cNvSpPr>
          <p:nvPr/>
        </p:nvSpPr>
        <p:spPr bwMode="auto">
          <a:xfrm>
            <a:off x="7432675" y="3349083"/>
            <a:ext cx="53975" cy="71438"/>
          </a:xfrm>
          <a:custGeom>
            <a:avLst/>
            <a:gdLst>
              <a:gd name="T0" fmla="*/ 0 w 28"/>
              <a:gd name="T1" fmla="*/ 10 h 37"/>
              <a:gd name="T2" fmla="*/ 0 w 28"/>
              <a:gd name="T3" fmla="*/ 19 h 37"/>
              <a:gd name="T4" fmla="*/ 7 w 28"/>
              <a:gd name="T5" fmla="*/ 10 h 37"/>
              <a:gd name="T6" fmla="*/ 10 w 28"/>
              <a:gd name="T7" fmla="*/ 15 h 37"/>
              <a:gd name="T8" fmla="*/ 7 w 28"/>
              <a:gd name="T9" fmla="*/ 37 h 37"/>
              <a:gd name="T10" fmla="*/ 20 w 28"/>
              <a:gd name="T11" fmla="*/ 36 h 37"/>
              <a:gd name="T12" fmla="*/ 28 w 28"/>
              <a:gd name="T13" fmla="*/ 14 h 37"/>
              <a:gd name="T14" fmla="*/ 24 w 28"/>
              <a:gd name="T15" fmla="*/ 2 h 37"/>
              <a:gd name="T16" fmla="*/ 11 w 28"/>
              <a:gd name="T17" fmla="*/ 0 h 37"/>
              <a:gd name="T18" fmla="*/ 0 w 28"/>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7"/>
              <a:gd name="T32" fmla="*/ 28 w 2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7">
                <a:moveTo>
                  <a:pt x="0" y="10"/>
                </a:moveTo>
                <a:lnTo>
                  <a:pt x="0" y="19"/>
                </a:lnTo>
                <a:lnTo>
                  <a:pt x="7" y="10"/>
                </a:lnTo>
                <a:lnTo>
                  <a:pt x="10" y="15"/>
                </a:lnTo>
                <a:lnTo>
                  <a:pt x="7" y="37"/>
                </a:lnTo>
                <a:lnTo>
                  <a:pt x="20" y="36"/>
                </a:lnTo>
                <a:lnTo>
                  <a:pt x="28" y="14"/>
                </a:lnTo>
                <a:lnTo>
                  <a:pt x="24" y="2"/>
                </a:lnTo>
                <a:lnTo>
                  <a:pt x="11" y="0"/>
                </a:lnTo>
                <a:lnTo>
                  <a:pt x="0" y="10"/>
                </a:lnTo>
                <a:close/>
              </a:path>
            </a:pathLst>
          </a:custGeom>
          <a:solidFill>
            <a:srgbClr val="FFFFCC"/>
          </a:solidFill>
          <a:ln w="9525">
            <a:noFill/>
            <a:round/>
            <a:headEnd/>
            <a:tailEnd/>
          </a:ln>
        </p:spPr>
        <p:txBody>
          <a:bodyPr/>
          <a:lstStyle/>
          <a:p>
            <a:endParaRPr lang="en-US"/>
          </a:p>
        </p:txBody>
      </p:sp>
      <p:sp>
        <p:nvSpPr>
          <p:cNvPr id="22644" name="Freeform 117"/>
          <p:cNvSpPr>
            <a:spLocks noChangeAspect="1"/>
          </p:cNvSpPr>
          <p:nvPr/>
        </p:nvSpPr>
        <p:spPr bwMode="auto">
          <a:xfrm>
            <a:off x="7432675" y="3349083"/>
            <a:ext cx="53975" cy="71438"/>
          </a:xfrm>
          <a:custGeom>
            <a:avLst/>
            <a:gdLst>
              <a:gd name="T0" fmla="*/ 0 w 28"/>
              <a:gd name="T1" fmla="*/ 10 h 37"/>
              <a:gd name="T2" fmla="*/ 0 w 28"/>
              <a:gd name="T3" fmla="*/ 19 h 37"/>
              <a:gd name="T4" fmla="*/ 7 w 28"/>
              <a:gd name="T5" fmla="*/ 10 h 37"/>
              <a:gd name="T6" fmla="*/ 10 w 28"/>
              <a:gd name="T7" fmla="*/ 15 h 37"/>
              <a:gd name="T8" fmla="*/ 7 w 28"/>
              <a:gd name="T9" fmla="*/ 37 h 37"/>
              <a:gd name="T10" fmla="*/ 20 w 28"/>
              <a:gd name="T11" fmla="*/ 36 h 37"/>
              <a:gd name="T12" fmla="*/ 28 w 28"/>
              <a:gd name="T13" fmla="*/ 14 h 37"/>
              <a:gd name="T14" fmla="*/ 24 w 28"/>
              <a:gd name="T15" fmla="*/ 2 h 37"/>
              <a:gd name="T16" fmla="*/ 11 w 28"/>
              <a:gd name="T17" fmla="*/ 0 h 37"/>
              <a:gd name="T18" fmla="*/ 0 w 28"/>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7"/>
              <a:gd name="T32" fmla="*/ 28 w 2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7">
                <a:moveTo>
                  <a:pt x="0" y="10"/>
                </a:moveTo>
                <a:lnTo>
                  <a:pt x="0" y="19"/>
                </a:lnTo>
                <a:lnTo>
                  <a:pt x="7" y="10"/>
                </a:lnTo>
                <a:lnTo>
                  <a:pt x="10" y="15"/>
                </a:lnTo>
                <a:lnTo>
                  <a:pt x="7" y="37"/>
                </a:lnTo>
                <a:lnTo>
                  <a:pt x="20" y="36"/>
                </a:lnTo>
                <a:lnTo>
                  <a:pt x="28" y="14"/>
                </a:lnTo>
                <a:lnTo>
                  <a:pt x="24" y="2"/>
                </a:lnTo>
                <a:lnTo>
                  <a:pt x="11" y="0"/>
                </a:lnTo>
                <a:lnTo>
                  <a:pt x="0" y="10"/>
                </a:lnTo>
                <a:close/>
              </a:path>
            </a:pathLst>
          </a:custGeom>
          <a:solidFill>
            <a:srgbClr val="FFFFCC"/>
          </a:solidFill>
          <a:ln w="7938" cap="rnd">
            <a:solidFill>
              <a:srgbClr val="FFFFFF"/>
            </a:solidFill>
            <a:round/>
            <a:headEnd/>
            <a:tailEnd/>
          </a:ln>
        </p:spPr>
        <p:txBody>
          <a:bodyPr/>
          <a:lstStyle/>
          <a:p>
            <a:endParaRPr lang="en-US"/>
          </a:p>
        </p:txBody>
      </p:sp>
      <p:sp>
        <p:nvSpPr>
          <p:cNvPr id="22645" name="Freeform 118"/>
          <p:cNvSpPr>
            <a:spLocks noChangeAspect="1"/>
          </p:cNvSpPr>
          <p:nvPr/>
        </p:nvSpPr>
        <p:spPr bwMode="auto">
          <a:xfrm>
            <a:off x="7456488" y="3137946"/>
            <a:ext cx="274637" cy="223837"/>
          </a:xfrm>
          <a:custGeom>
            <a:avLst/>
            <a:gdLst>
              <a:gd name="T0" fmla="*/ 0 w 143"/>
              <a:gd name="T1" fmla="*/ 110 h 117"/>
              <a:gd name="T2" fmla="*/ 26 w 143"/>
              <a:gd name="T3" fmla="*/ 88 h 117"/>
              <a:gd name="T4" fmla="*/ 62 w 143"/>
              <a:gd name="T5" fmla="*/ 88 h 117"/>
              <a:gd name="T6" fmla="*/ 76 w 143"/>
              <a:gd name="T7" fmla="*/ 61 h 117"/>
              <a:gd name="T8" fmla="*/ 83 w 143"/>
              <a:gd name="T9" fmla="*/ 59 h 117"/>
              <a:gd name="T10" fmla="*/ 83 w 143"/>
              <a:gd name="T11" fmla="*/ 69 h 117"/>
              <a:gd name="T12" fmla="*/ 100 w 143"/>
              <a:gd name="T13" fmla="*/ 59 h 117"/>
              <a:gd name="T14" fmla="*/ 114 w 143"/>
              <a:gd name="T15" fmla="*/ 39 h 117"/>
              <a:gd name="T16" fmla="*/ 120 w 143"/>
              <a:gd name="T17" fmla="*/ 6 h 117"/>
              <a:gd name="T18" fmla="*/ 131 w 143"/>
              <a:gd name="T19" fmla="*/ 7 h 117"/>
              <a:gd name="T20" fmla="*/ 127 w 143"/>
              <a:gd name="T21" fmla="*/ 0 h 117"/>
              <a:gd name="T22" fmla="*/ 134 w 143"/>
              <a:gd name="T23" fmla="*/ 0 h 117"/>
              <a:gd name="T24" fmla="*/ 143 w 143"/>
              <a:gd name="T25" fmla="*/ 28 h 117"/>
              <a:gd name="T26" fmla="*/ 131 w 143"/>
              <a:gd name="T27" fmla="*/ 48 h 117"/>
              <a:gd name="T28" fmla="*/ 131 w 143"/>
              <a:gd name="T29" fmla="*/ 66 h 117"/>
              <a:gd name="T30" fmla="*/ 122 w 143"/>
              <a:gd name="T31" fmla="*/ 92 h 117"/>
              <a:gd name="T32" fmla="*/ 116 w 143"/>
              <a:gd name="T33" fmla="*/ 96 h 117"/>
              <a:gd name="T34" fmla="*/ 115 w 143"/>
              <a:gd name="T35" fmla="*/ 86 h 117"/>
              <a:gd name="T36" fmla="*/ 94 w 143"/>
              <a:gd name="T37" fmla="*/ 101 h 117"/>
              <a:gd name="T38" fmla="*/ 76 w 143"/>
              <a:gd name="T39" fmla="*/ 94 h 117"/>
              <a:gd name="T40" fmla="*/ 78 w 143"/>
              <a:gd name="T41" fmla="*/ 107 h 117"/>
              <a:gd name="T42" fmla="*/ 63 w 143"/>
              <a:gd name="T43" fmla="*/ 117 h 117"/>
              <a:gd name="T44" fmla="*/ 58 w 143"/>
              <a:gd name="T45" fmla="*/ 100 h 117"/>
              <a:gd name="T46" fmla="*/ 0 w 143"/>
              <a:gd name="T47" fmla="*/ 11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17"/>
              <a:gd name="T74" fmla="*/ 143 w 143"/>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17">
                <a:moveTo>
                  <a:pt x="0" y="110"/>
                </a:moveTo>
                <a:lnTo>
                  <a:pt x="26" y="88"/>
                </a:lnTo>
                <a:lnTo>
                  <a:pt x="62" y="88"/>
                </a:lnTo>
                <a:lnTo>
                  <a:pt x="76" y="61"/>
                </a:lnTo>
                <a:lnTo>
                  <a:pt x="83" y="59"/>
                </a:lnTo>
                <a:lnTo>
                  <a:pt x="83" y="69"/>
                </a:lnTo>
                <a:lnTo>
                  <a:pt x="100" y="59"/>
                </a:lnTo>
                <a:lnTo>
                  <a:pt x="114" y="39"/>
                </a:lnTo>
                <a:lnTo>
                  <a:pt x="120" y="6"/>
                </a:lnTo>
                <a:lnTo>
                  <a:pt x="131" y="7"/>
                </a:lnTo>
                <a:lnTo>
                  <a:pt x="127" y="0"/>
                </a:lnTo>
                <a:lnTo>
                  <a:pt x="134" y="0"/>
                </a:lnTo>
                <a:lnTo>
                  <a:pt x="143" y="28"/>
                </a:lnTo>
                <a:lnTo>
                  <a:pt x="131" y="48"/>
                </a:lnTo>
                <a:lnTo>
                  <a:pt x="131" y="66"/>
                </a:lnTo>
                <a:lnTo>
                  <a:pt x="122" y="92"/>
                </a:lnTo>
                <a:lnTo>
                  <a:pt x="116" y="96"/>
                </a:lnTo>
                <a:lnTo>
                  <a:pt x="115" y="86"/>
                </a:lnTo>
                <a:lnTo>
                  <a:pt x="94" y="101"/>
                </a:lnTo>
                <a:lnTo>
                  <a:pt x="76" y="94"/>
                </a:lnTo>
                <a:lnTo>
                  <a:pt x="78" y="107"/>
                </a:lnTo>
                <a:lnTo>
                  <a:pt x="63" y="117"/>
                </a:lnTo>
                <a:lnTo>
                  <a:pt x="58" y="100"/>
                </a:lnTo>
                <a:lnTo>
                  <a:pt x="0" y="110"/>
                </a:lnTo>
                <a:close/>
              </a:path>
            </a:pathLst>
          </a:custGeom>
          <a:solidFill>
            <a:srgbClr val="FFFFCC"/>
          </a:solidFill>
          <a:ln w="9525">
            <a:noFill/>
            <a:round/>
            <a:headEnd/>
            <a:tailEnd/>
          </a:ln>
        </p:spPr>
        <p:txBody>
          <a:bodyPr/>
          <a:lstStyle/>
          <a:p>
            <a:endParaRPr lang="en-US"/>
          </a:p>
        </p:txBody>
      </p:sp>
      <p:sp>
        <p:nvSpPr>
          <p:cNvPr id="22646" name="Freeform 119"/>
          <p:cNvSpPr>
            <a:spLocks noChangeAspect="1"/>
          </p:cNvSpPr>
          <p:nvPr/>
        </p:nvSpPr>
        <p:spPr bwMode="auto">
          <a:xfrm>
            <a:off x="7456488" y="3137946"/>
            <a:ext cx="274637" cy="223837"/>
          </a:xfrm>
          <a:custGeom>
            <a:avLst/>
            <a:gdLst>
              <a:gd name="T0" fmla="*/ 0 w 143"/>
              <a:gd name="T1" fmla="*/ 110 h 117"/>
              <a:gd name="T2" fmla="*/ 26 w 143"/>
              <a:gd name="T3" fmla="*/ 88 h 117"/>
              <a:gd name="T4" fmla="*/ 62 w 143"/>
              <a:gd name="T5" fmla="*/ 88 h 117"/>
              <a:gd name="T6" fmla="*/ 76 w 143"/>
              <a:gd name="T7" fmla="*/ 61 h 117"/>
              <a:gd name="T8" fmla="*/ 83 w 143"/>
              <a:gd name="T9" fmla="*/ 59 h 117"/>
              <a:gd name="T10" fmla="*/ 83 w 143"/>
              <a:gd name="T11" fmla="*/ 69 h 117"/>
              <a:gd name="T12" fmla="*/ 100 w 143"/>
              <a:gd name="T13" fmla="*/ 59 h 117"/>
              <a:gd name="T14" fmla="*/ 114 w 143"/>
              <a:gd name="T15" fmla="*/ 39 h 117"/>
              <a:gd name="T16" fmla="*/ 120 w 143"/>
              <a:gd name="T17" fmla="*/ 6 h 117"/>
              <a:gd name="T18" fmla="*/ 131 w 143"/>
              <a:gd name="T19" fmla="*/ 7 h 117"/>
              <a:gd name="T20" fmla="*/ 127 w 143"/>
              <a:gd name="T21" fmla="*/ 0 h 117"/>
              <a:gd name="T22" fmla="*/ 134 w 143"/>
              <a:gd name="T23" fmla="*/ 0 h 117"/>
              <a:gd name="T24" fmla="*/ 143 w 143"/>
              <a:gd name="T25" fmla="*/ 28 h 117"/>
              <a:gd name="T26" fmla="*/ 131 w 143"/>
              <a:gd name="T27" fmla="*/ 48 h 117"/>
              <a:gd name="T28" fmla="*/ 131 w 143"/>
              <a:gd name="T29" fmla="*/ 66 h 117"/>
              <a:gd name="T30" fmla="*/ 122 w 143"/>
              <a:gd name="T31" fmla="*/ 92 h 117"/>
              <a:gd name="T32" fmla="*/ 116 w 143"/>
              <a:gd name="T33" fmla="*/ 96 h 117"/>
              <a:gd name="T34" fmla="*/ 115 w 143"/>
              <a:gd name="T35" fmla="*/ 86 h 117"/>
              <a:gd name="T36" fmla="*/ 94 w 143"/>
              <a:gd name="T37" fmla="*/ 101 h 117"/>
              <a:gd name="T38" fmla="*/ 76 w 143"/>
              <a:gd name="T39" fmla="*/ 94 h 117"/>
              <a:gd name="T40" fmla="*/ 78 w 143"/>
              <a:gd name="T41" fmla="*/ 107 h 117"/>
              <a:gd name="T42" fmla="*/ 63 w 143"/>
              <a:gd name="T43" fmla="*/ 117 h 117"/>
              <a:gd name="T44" fmla="*/ 58 w 143"/>
              <a:gd name="T45" fmla="*/ 100 h 117"/>
              <a:gd name="T46" fmla="*/ 0 w 143"/>
              <a:gd name="T47" fmla="*/ 11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17"/>
              <a:gd name="T74" fmla="*/ 143 w 143"/>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17">
                <a:moveTo>
                  <a:pt x="0" y="110"/>
                </a:moveTo>
                <a:lnTo>
                  <a:pt x="26" y="88"/>
                </a:lnTo>
                <a:lnTo>
                  <a:pt x="62" y="88"/>
                </a:lnTo>
                <a:lnTo>
                  <a:pt x="76" y="61"/>
                </a:lnTo>
                <a:lnTo>
                  <a:pt x="83" y="59"/>
                </a:lnTo>
                <a:lnTo>
                  <a:pt x="83" y="69"/>
                </a:lnTo>
                <a:lnTo>
                  <a:pt x="100" y="59"/>
                </a:lnTo>
                <a:lnTo>
                  <a:pt x="114" y="39"/>
                </a:lnTo>
                <a:lnTo>
                  <a:pt x="120" y="6"/>
                </a:lnTo>
                <a:lnTo>
                  <a:pt x="131" y="7"/>
                </a:lnTo>
                <a:lnTo>
                  <a:pt x="127" y="0"/>
                </a:lnTo>
                <a:lnTo>
                  <a:pt x="134" y="0"/>
                </a:lnTo>
                <a:lnTo>
                  <a:pt x="143" y="28"/>
                </a:lnTo>
                <a:lnTo>
                  <a:pt x="131" y="48"/>
                </a:lnTo>
                <a:lnTo>
                  <a:pt x="131" y="66"/>
                </a:lnTo>
                <a:lnTo>
                  <a:pt x="122" y="92"/>
                </a:lnTo>
                <a:lnTo>
                  <a:pt x="116" y="96"/>
                </a:lnTo>
                <a:lnTo>
                  <a:pt x="115" y="86"/>
                </a:lnTo>
                <a:lnTo>
                  <a:pt x="94" y="101"/>
                </a:lnTo>
                <a:lnTo>
                  <a:pt x="76" y="94"/>
                </a:lnTo>
                <a:lnTo>
                  <a:pt x="78" y="107"/>
                </a:lnTo>
                <a:lnTo>
                  <a:pt x="63" y="117"/>
                </a:lnTo>
                <a:lnTo>
                  <a:pt x="58" y="100"/>
                </a:lnTo>
                <a:lnTo>
                  <a:pt x="0" y="110"/>
                </a:lnTo>
                <a:close/>
              </a:path>
            </a:pathLst>
          </a:custGeom>
          <a:solidFill>
            <a:srgbClr val="FFFFCC"/>
          </a:solidFill>
          <a:ln w="7938" cap="rnd">
            <a:solidFill>
              <a:srgbClr val="FFFFFF"/>
            </a:solidFill>
            <a:round/>
            <a:headEnd/>
            <a:tailEnd/>
          </a:ln>
        </p:spPr>
        <p:txBody>
          <a:bodyPr/>
          <a:lstStyle/>
          <a:p>
            <a:endParaRPr lang="en-US"/>
          </a:p>
        </p:txBody>
      </p:sp>
      <p:sp>
        <p:nvSpPr>
          <p:cNvPr id="22647" name="Freeform 120"/>
          <p:cNvSpPr>
            <a:spLocks noChangeAspect="1"/>
          </p:cNvSpPr>
          <p:nvPr/>
        </p:nvSpPr>
        <p:spPr bwMode="auto">
          <a:xfrm>
            <a:off x="7491413" y="3341146"/>
            <a:ext cx="55562" cy="42862"/>
          </a:xfrm>
          <a:custGeom>
            <a:avLst/>
            <a:gdLst>
              <a:gd name="T0" fmla="*/ 0 w 29"/>
              <a:gd name="T1" fmla="*/ 12 h 22"/>
              <a:gd name="T2" fmla="*/ 10 w 29"/>
              <a:gd name="T3" fmla="*/ 22 h 22"/>
              <a:gd name="T4" fmla="*/ 27 w 29"/>
              <a:gd name="T5" fmla="*/ 14 h 22"/>
              <a:gd name="T6" fmla="*/ 29 w 29"/>
              <a:gd name="T7" fmla="*/ 0 h 22"/>
              <a:gd name="T8" fmla="*/ 0 w 29"/>
              <a:gd name="T9" fmla="*/ 12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2"/>
                </a:moveTo>
                <a:lnTo>
                  <a:pt x="10" y="22"/>
                </a:lnTo>
                <a:lnTo>
                  <a:pt x="27" y="14"/>
                </a:lnTo>
                <a:lnTo>
                  <a:pt x="29" y="0"/>
                </a:lnTo>
                <a:lnTo>
                  <a:pt x="0" y="12"/>
                </a:lnTo>
                <a:close/>
              </a:path>
            </a:pathLst>
          </a:custGeom>
          <a:solidFill>
            <a:srgbClr val="FFFFCC"/>
          </a:solidFill>
          <a:ln w="9525">
            <a:noFill/>
            <a:round/>
            <a:headEnd/>
            <a:tailEnd/>
          </a:ln>
        </p:spPr>
        <p:txBody>
          <a:bodyPr/>
          <a:lstStyle/>
          <a:p>
            <a:endParaRPr lang="en-US"/>
          </a:p>
        </p:txBody>
      </p:sp>
      <p:sp>
        <p:nvSpPr>
          <p:cNvPr id="22648" name="Freeform 121"/>
          <p:cNvSpPr>
            <a:spLocks noChangeAspect="1"/>
          </p:cNvSpPr>
          <p:nvPr/>
        </p:nvSpPr>
        <p:spPr bwMode="auto">
          <a:xfrm>
            <a:off x="7491413" y="3341146"/>
            <a:ext cx="55562" cy="42862"/>
          </a:xfrm>
          <a:custGeom>
            <a:avLst/>
            <a:gdLst>
              <a:gd name="T0" fmla="*/ 0 w 29"/>
              <a:gd name="T1" fmla="*/ 12 h 22"/>
              <a:gd name="T2" fmla="*/ 10 w 29"/>
              <a:gd name="T3" fmla="*/ 22 h 22"/>
              <a:gd name="T4" fmla="*/ 27 w 29"/>
              <a:gd name="T5" fmla="*/ 14 h 22"/>
              <a:gd name="T6" fmla="*/ 29 w 29"/>
              <a:gd name="T7" fmla="*/ 0 h 22"/>
              <a:gd name="T8" fmla="*/ 0 w 29"/>
              <a:gd name="T9" fmla="*/ 12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2"/>
                </a:moveTo>
                <a:lnTo>
                  <a:pt x="10" y="22"/>
                </a:lnTo>
                <a:lnTo>
                  <a:pt x="27" y="14"/>
                </a:lnTo>
                <a:lnTo>
                  <a:pt x="29" y="0"/>
                </a:lnTo>
                <a:lnTo>
                  <a:pt x="0" y="12"/>
                </a:lnTo>
                <a:close/>
              </a:path>
            </a:pathLst>
          </a:custGeom>
          <a:solidFill>
            <a:srgbClr val="FFFFCC"/>
          </a:solidFill>
          <a:ln w="7938" cap="rnd">
            <a:solidFill>
              <a:srgbClr val="FFFFFF"/>
            </a:solidFill>
            <a:round/>
            <a:headEnd/>
            <a:tailEnd/>
          </a:ln>
        </p:spPr>
        <p:txBody>
          <a:bodyPr/>
          <a:lstStyle/>
          <a:p>
            <a:endParaRPr lang="en-US"/>
          </a:p>
        </p:txBody>
      </p:sp>
      <p:sp>
        <p:nvSpPr>
          <p:cNvPr id="22649" name="Freeform 122"/>
          <p:cNvSpPr>
            <a:spLocks noChangeAspect="1"/>
          </p:cNvSpPr>
          <p:nvPr/>
        </p:nvSpPr>
        <p:spPr bwMode="auto">
          <a:xfrm>
            <a:off x="7677150" y="3017296"/>
            <a:ext cx="142875" cy="120650"/>
          </a:xfrm>
          <a:custGeom>
            <a:avLst/>
            <a:gdLst>
              <a:gd name="T0" fmla="*/ 0 w 74"/>
              <a:gd name="T1" fmla="*/ 45 h 63"/>
              <a:gd name="T2" fmla="*/ 3 w 74"/>
              <a:gd name="T3" fmla="*/ 63 h 63"/>
              <a:gd name="T4" fmla="*/ 16 w 74"/>
              <a:gd name="T5" fmla="*/ 56 h 63"/>
              <a:gd name="T6" fmla="*/ 7 w 74"/>
              <a:gd name="T7" fmla="*/ 45 h 63"/>
              <a:gd name="T8" fmla="*/ 43 w 74"/>
              <a:gd name="T9" fmla="*/ 55 h 63"/>
              <a:gd name="T10" fmla="*/ 51 w 74"/>
              <a:gd name="T11" fmla="*/ 40 h 63"/>
              <a:gd name="T12" fmla="*/ 74 w 74"/>
              <a:gd name="T13" fmla="*/ 35 h 63"/>
              <a:gd name="T14" fmla="*/ 66 w 74"/>
              <a:gd name="T15" fmla="*/ 25 h 63"/>
              <a:gd name="T16" fmla="*/ 69 w 74"/>
              <a:gd name="T17" fmla="*/ 17 h 63"/>
              <a:gd name="T18" fmla="*/ 49 w 74"/>
              <a:gd name="T19" fmla="*/ 19 h 63"/>
              <a:gd name="T20" fmla="*/ 25 w 74"/>
              <a:gd name="T21" fmla="*/ 0 h 63"/>
              <a:gd name="T22" fmla="*/ 17 w 74"/>
              <a:gd name="T23" fmla="*/ 36 h 63"/>
              <a:gd name="T24" fmla="*/ 6 w 74"/>
              <a:gd name="T25" fmla="*/ 34 h 63"/>
              <a:gd name="T26" fmla="*/ 0 w 74"/>
              <a:gd name="T27" fmla="*/ 45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63"/>
              <a:gd name="T44" fmla="*/ 74 w 7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63">
                <a:moveTo>
                  <a:pt x="0" y="45"/>
                </a:moveTo>
                <a:lnTo>
                  <a:pt x="3" y="63"/>
                </a:lnTo>
                <a:lnTo>
                  <a:pt x="16" y="56"/>
                </a:lnTo>
                <a:lnTo>
                  <a:pt x="7" y="45"/>
                </a:lnTo>
                <a:lnTo>
                  <a:pt x="43" y="55"/>
                </a:lnTo>
                <a:lnTo>
                  <a:pt x="51" y="40"/>
                </a:lnTo>
                <a:lnTo>
                  <a:pt x="74" y="35"/>
                </a:lnTo>
                <a:lnTo>
                  <a:pt x="66" y="25"/>
                </a:lnTo>
                <a:lnTo>
                  <a:pt x="69" y="17"/>
                </a:lnTo>
                <a:lnTo>
                  <a:pt x="49" y="19"/>
                </a:lnTo>
                <a:lnTo>
                  <a:pt x="25" y="0"/>
                </a:lnTo>
                <a:lnTo>
                  <a:pt x="17" y="36"/>
                </a:lnTo>
                <a:lnTo>
                  <a:pt x="6" y="34"/>
                </a:lnTo>
                <a:lnTo>
                  <a:pt x="0" y="45"/>
                </a:lnTo>
                <a:close/>
              </a:path>
            </a:pathLst>
          </a:custGeom>
          <a:solidFill>
            <a:srgbClr val="FFFFCC"/>
          </a:solidFill>
          <a:ln w="9525">
            <a:noFill/>
            <a:round/>
            <a:headEnd/>
            <a:tailEnd/>
          </a:ln>
        </p:spPr>
        <p:txBody>
          <a:bodyPr/>
          <a:lstStyle/>
          <a:p>
            <a:endParaRPr lang="en-US"/>
          </a:p>
        </p:txBody>
      </p:sp>
      <p:sp>
        <p:nvSpPr>
          <p:cNvPr id="22650" name="Freeform 123"/>
          <p:cNvSpPr>
            <a:spLocks noChangeAspect="1"/>
          </p:cNvSpPr>
          <p:nvPr/>
        </p:nvSpPr>
        <p:spPr bwMode="auto">
          <a:xfrm>
            <a:off x="7677150" y="3017296"/>
            <a:ext cx="142875" cy="120650"/>
          </a:xfrm>
          <a:custGeom>
            <a:avLst/>
            <a:gdLst>
              <a:gd name="T0" fmla="*/ 0 w 74"/>
              <a:gd name="T1" fmla="*/ 45 h 63"/>
              <a:gd name="T2" fmla="*/ 3 w 74"/>
              <a:gd name="T3" fmla="*/ 63 h 63"/>
              <a:gd name="T4" fmla="*/ 16 w 74"/>
              <a:gd name="T5" fmla="*/ 56 h 63"/>
              <a:gd name="T6" fmla="*/ 7 w 74"/>
              <a:gd name="T7" fmla="*/ 45 h 63"/>
              <a:gd name="T8" fmla="*/ 43 w 74"/>
              <a:gd name="T9" fmla="*/ 55 h 63"/>
              <a:gd name="T10" fmla="*/ 51 w 74"/>
              <a:gd name="T11" fmla="*/ 40 h 63"/>
              <a:gd name="T12" fmla="*/ 74 w 74"/>
              <a:gd name="T13" fmla="*/ 35 h 63"/>
              <a:gd name="T14" fmla="*/ 66 w 74"/>
              <a:gd name="T15" fmla="*/ 25 h 63"/>
              <a:gd name="T16" fmla="*/ 69 w 74"/>
              <a:gd name="T17" fmla="*/ 17 h 63"/>
              <a:gd name="T18" fmla="*/ 49 w 74"/>
              <a:gd name="T19" fmla="*/ 19 h 63"/>
              <a:gd name="T20" fmla="*/ 25 w 74"/>
              <a:gd name="T21" fmla="*/ 0 h 63"/>
              <a:gd name="T22" fmla="*/ 17 w 74"/>
              <a:gd name="T23" fmla="*/ 36 h 63"/>
              <a:gd name="T24" fmla="*/ 6 w 74"/>
              <a:gd name="T25" fmla="*/ 34 h 63"/>
              <a:gd name="T26" fmla="*/ 0 w 74"/>
              <a:gd name="T27" fmla="*/ 45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63"/>
              <a:gd name="T44" fmla="*/ 74 w 7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63">
                <a:moveTo>
                  <a:pt x="0" y="45"/>
                </a:moveTo>
                <a:lnTo>
                  <a:pt x="3" y="63"/>
                </a:lnTo>
                <a:lnTo>
                  <a:pt x="16" y="56"/>
                </a:lnTo>
                <a:lnTo>
                  <a:pt x="7" y="45"/>
                </a:lnTo>
                <a:lnTo>
                  <a:pt x="43" y="55"/>
                </a:lnTo>
                <a:lnTo>
                  <a:pt x="51" y="40"/>
                </a:lnTo>
                <a:lnTo>
                  <a:pt x="74" y="35"/>
                </a:lnTo>
                <a:lnTo>
                  <a:pt x="66" y="25"/>
                </a:lnTo>
                <a:lnTo>
                  <a:pt x="69" y="17"/>
                </a:lnTo>
                <a:lnTo>
                  <a:pt x="49" y="19"/>
                </a:lnTo>
                <a:lnTo>
                  <a:pt x="25" y="0"/>
                </a:lnTo>
                <a:lnTo>
                  <a:pt x="17" y="36"/>
                </a:lnTo>
                <a:lnTo>
                  <a:pt x="6" y="34"/>
                </a:lnTo>
                <a:lnTo>
                  <a:pt x="0" y="45"/>
                </a:lnTo>
                <a:close/>
              </a:path>
            </a:pathLst>
          </a:custGeom>
          <a:solidFill>
            <a:srgbClr val="FFFFCC"/>
          </a:solidFill>
          <a:ln w="7938" cap="rnd">
            <a:solidFill>
              <a:srgbClr val="FFFFFF"/>
            </a:solidFill>
            <a:round/>
            <a:headEnd/>
            <a:tailEnd/>
          </a:ln>
        </p:spPr>
        <p:txBody>
          <a:bodyPr/>
          <a:lstStyle/>
          <a:p>
            <a:endParaRPr lang="en-US"/>
          </a:p>
        </p:txBody>
      </p:sp>
      <p:sp>
        <p:nvSpPr>
          <p:cNvPr id="22651" name="Freeform 124"/>
          <p:cNvSpPr>
            <a:spLocks noChangeAspect="1"/>
          </p:cNvSpPr>
          <p:nvPr/>
        </p:nvSpPr>
        <p:spPr bwMode="auto">
          <a:xfrm>
            <a:off x="7299325" y="3093496"/>
            <a:ext cx="155575" cy="149225"/>
          </a:xfrm>
          <a:custGeom>
            <a:avLst/>
            <a:gdLst>
              <a:gd name="T0" fmla="*/ 0 w 81"/>
              <a:gd name="T1" fmla="*/ 44 h 78"/>
              <a:gd name="T2" fmla="*/ 14 w 81"/>
              <a:gd name="T3" fmla="*/ 51 h 78"/>
              <a:gd name="T4" fmla="*/ 5 w 81"/>
              <a:gd name="T5" fmla="*/ 73 h 78"/>
              <a:gd name="T6" fmla="*/ 28 w 81"/>
              <a:gd name="T7" fmla="*/ 78 h 78"/>
              <a:gd name="T8" fmla="*/ 52 w 81"/>
              <a:gd name="T9" fmla="*/ 65 h 78"/>
              <a:gd name="T10" fmla="*/ 41 w 81"/>
              <a:gd name="T11" fmla="*/ 46 h 78"/>
              <a:gd name="T12" fmla="*/ 68 w 81"/>
              <a:gd name="T13" fmla="*/ 30 h 78"/>
              <a:gd name="T14" fmla="*/ 81 w 81"/>
              <a:gd name="T15" fmla="*/ 8 h 78"/>
              <a:gd name="T16" fmla="*/ 79 w 81"/>
              <a:gd name="T17" fmla="*/ 5 h 78"/>
              <a:gd name="T18" fmla="*/ 74 w 81"/>
              <a:gd name="T19" fmla="*/ 0 h 78"/>
              <a:gd name="T20" fmla="*/ 50 w 81"/>
              <a:gd name="T21" fmla="*/ 15 h 78"/>
              <a:gd name="T22" fmla="*/ 50 w 81"/>
              <a:gd name="T23" fmla="*/ 24 h 78"/>
              <a:gd name="T24" fmla="*/ 32 w 81"/>
              <a:gd name="T25" fmla="*/ 21 h 78"/>
              <a:gd name="T26" fmla="*/ 0 w 81"/>
              <a:gd name="T27" fmla="*/ 4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78"/>
              <a:gd name="T44" fmla="*/ 81 w 8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78">
                <a:moveTo>
                  <a:pt x="0" y="44"/>
                </a:moveTo>
                <a:lnTo>
                  <a:pt x="14" y="51"/>
                </a:lnTo>
                <a:lnTo>
                  <a:pt x="5" y="73"/>
                </a:lnTo>
                <a:lnTo>
                  <a:pt x="28" y="78"/>
                </a:lnTo>
                <a:lnTo>
                  <a:pt x="52" y="65"/>
                </a:lnTo>
                <a:lnTo>
                  <a:pt x="41" y="46"/>
                </a:lnTo>
                <a:lnTo>
                  <a:pt x="68" y="30"/>
                </a:lnTo>
                <a:lnTo>
                  <a:pt x="81" y="8"/>
                </a:lnTo>
                <a:lnTo>
                  <a:pt x="79" y="5"/>
                </a:lnTo>
                <a:lnTo>
                  <a:pt x="74" y="0"/>
                </a:lnTo>
                <a:lnTo>
                  <a:pt x="50" y="15"/>
                </a:lnTo>
                <a:lnTo>
                  <a:pt x="50" y="24"/>
                </a:lnTo>
                <a:lnTo>
                  <a:pt x="32" y="21"/>
                </a:lnTo>
                <a:lnTo>
                  <a:pt x="0" y="44"/>
                </a:lnTo>
                <a:close/>
              </a:path>
            </a:pathLst>
          </a:custGeom>
          <a:solidFill>
            <a:srgbClr val="FFFFCC"/>
          </a:solidFill>
          <a:ln w="9525">
            <a:noFill/>
            <a:round/>
            <a:headEnd/>
            <a:tailEnd/>
          </a:ln>
        </p:spPr>
        <p:txBody>
          <a:bodyPr/>
          <a:lstStyle/>
          <a:p>
            <a:endParaRPr lang="en-US"/>
          </a:p>
        </p:txBody>
      </p:sp>
      <p:sp>
        <p:nvSpPr>
          <p:cNvPr id="22652" name="Freeform 125"/>
          <p:cNvSpPr>
            <a:spLocks noChangeAspect="1"/>
          </p:cNvSpPr>
          <p:nvPr/>
        </p:nvSpPr>
        <p:spPr bwMode="auto">
          <a:xfrm>
            <a:off x="7299325" y="3093496"/>
            <a:ext cx="155575" cy="149225"/>
          </a:xfrm>
          <a:custGeom>
            <a:avLst/>
            <a:gdLst>
              <a:gd name="T0" fmla="*/ 0 w 81"/>
              <a:gd name="T1" fmla="*/ 44 h 78"/>
              <a:gd name="T2" fmla="*/ 14 w 81"/>
              <a:gd name="T3" fmla="*/ 51 h 78"/>
              <a:gd name="T4" fmla="*/ 5 w 81"/>
              <a:gd name="T5" fmla="*/ 73 h 78"/>
              <a:gd name="T6" fmla="*/ 28 w 81"/>
              <a:gd name="T7" fmla="*/ 78 h 78"/>
              <a:gd name="T8" fmla="*/ 52 w 81"/>
              <a:gd name="T9" fmla="*/ 65 h 78"/>
              <a:gd name="T10" fmla="*/ 41 w 81"/>
              <a:gd name="T11" fmla="*/ 46 h 78"/>
              <a:gd name="T12" fmla="*/ 68 w 81"/>
              <a:gd name="T13" fmla="*/ 30 h 78"/>
              <a:gd name="T14" fmla="*/ 81 w 81"/>
              <a:gd name="T15" fmla="*/ 8 h 78"/>
              <a:gd name="T16" fmla="*/ 79 w 81"/>
              <a:gd name="T17" fmla="*/ 5 h 78"/>
              <a:gd name="T18" fmla="*/ 74 w 81"/>
              <a:gd name="T19" fmla="*/ 0 h 78"/>
              <a:gd name="T20" fmla="*/ 50 w 81"/>
              <a:gd name="T21" fmla="*/ 15 h 78"/>
              <a:gd name="T22" fmla="*/ 50 w 81"/>
              <a:gd name="T23" fmla="*/ 24 h 78"/>
              <a:gd name="T24" fmla="*/ 32 w 81"/>
              <a:gd name="T25" fmla="*/ 21 h 78"/>
              <a:gd name="T26" fmla="*/ 0 w 81"/>
              <a:gd name="T27" fmla="*/ 4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78"/>
              <a:gd name="T44" fmla="*/ 81 w 8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78">
                <a:moveTo>
                  <a:pt x="0" y="44"/>
                </a:moveTo>
                <a:lnTo>
                  <a:pt x="14" y="51"/>
                </a:lnTo>
                <a:lnTo>
                  <a:pt x="5" y="73"/>
                </a:lnTo>
                <a:lnTo>
                  <a:pt x="28" y="78"/>
                </a:lnTo>
                <a:lnTo>
                  <a:pt x="52" y="65"/>
                </a:lnTo>
                <a:lnTo>
                  <a:pt x="41" y="46"/>
                </a:lnTo>
                <a:lnTo>
                  <a:pt x="68" y="30"/>
                </a:lnTo>
                <a:lnTo>
                  <a:pt x="81" y="8"/>
                </a:lnTo>
                <a:lnTo>
                  <a:pt x="79" y="5"/>
                </a:lnTo>
                <a:lnTo>
                  <a:pt x="74" y="0"/>
                </a:lnTo>
                <a:lnTo>
                  <a:pt x="50" y="15"/>
                </a:lnTo>
                <a:lnTo>
                  <a:pt x="50" y="24"/>
                </a:lnTo>
                <a:lnTo>
                  <a:pt x="32" y="21"/>
                </a:lnTo>
                <a:lnTo>
                  <a:pt x="0" y="44"/>
                </a:lnTo>
                <a:close/>
              </a:path>
            </a:pathLst>
          </a:custGeom>
          <a:solidFill>
            <a:srgbClr val="FFFFCC"/>
          </a:solidFill>
          <a:ln w="1588" cap="rnd">
            <a:solidFill>
              <a:srgbClr val="808080"/>
            </a:solidFill>
            <a:round/>
            <a:headEnd/>
            <a:tailEnd/>
          </a:ln>
        </p:spPr>
        <p:txBody>
          <a:bodyPr/>
          <a:lstStyle/>
          <a:p>
            <a:endParaRPr lang="en-US"/>
          </a:p>
        </p:txBody>
      </p:sp>
      <p:sp>
        <p:nvSpPr>
          <p:cNvPr id="22653" name="Freeform 126"/>
          <p:cNvSpPr>
            <a:spLocks noChangeAspect="1"/>
          </p:cNvSpPr>
          <p:nvPr/>
        </p:nvSpPr>
        <p:spPr bwMode="auto">
          <a:xfrm>
            <a:off x="6718300" y="3653883"/>
            <a:ext cx="173038" cy="206375"/>
          </a:xfrm>
          <a:custGeom>
            <a:avLst/>
            <a:gdLst>
              <a:gd name="T0" fmla="*/ 0 w 90"/>
              <a:gd name="T1" fmla="*/ 23 h 107"/>
              <a:gd name="T2" fmla="*/ 12 w 90"/>
              <a:gd name="T3" fmla="*/ 38 h 107"/>
              <a:gd name="T4" fmla="*/ 8 w 90"/>
              <a:gd name="T5" fmla="*/ 65 h 107"/>
              <a:gd name="T6" fmla="*/ 40 w 90"/>
              <a:gd name="T7" fmla="*/ 54 h 107"/>
              <a:gd name="T8" fmla="*/ 54 w 90"/>
              <a:gd name="T9" fmla="*/ 65 h 107"/>
              <a:gd name="T10" fmla="*/ 66 w 90"/>
              <a:gd name="T11" fmla="*/ 91 h 107"/>
              <a:gd name="T12" fmla="*/ 62 w 90"/>
              <a:gd name="T13" fmla="*/ 107 h 107"/>
              <a:gd name="T14" fmla="*/ 90 w 90"/>
              <a:gd name="T15" fmla="*/ 103 h 107"/>
              <a:gd name="T16" fmla="*/ 77 w 90"/>
              <a:gd name="T17" fmla="*/ 68 h 107"/>
              <a:gd name="T18" fmla="*/ 46 w 90"/>
              <a:gd name="T19" fmla="*/ 43 h 107"/>
              <a:gd name="T20" fmla="*/ 54 w 90"/>
              <a:gd name="T21" fmla="*/ 28 h 107"/>
              <a:gd name="T22" fmla="*/ 37 w 90"/>
              <a:gd name="T23" fmla="*/ 20 h 107"/>
              <a:gd name="T24" fmla="*/ 24 w 90"/>
              <a:gd name="T25" fmla="*/ 0 h 107"/>
              <a:gd name="T26" fmla="*/ 16 w 90"/>
              <a:gd name="T27" fmla="*/ 0 h 107"/>
              <a:gd name="T28" fmla="*/ 18 w 90"/>
              <a:gd name="T29" fmla="*/ 14 h 107"/>
              <a:gd name="T30" fmla="*/ 12 w 90"/>
              <a:gd name="T31" fmla="*/ 11 h 107"/>
              <a:gd name="T32" fmla="*/ 0 w 90"/>
              <a:gd name="T33" fmla="*/ 2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07"/>
              <a:gd name="T53" fmla="*/ 90 w 9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07">
                <a:moveTo>
                  <a:pt x="0" y="23"/>
                </a:moveTo>
                <a:lnTo>
                  <a:pt x="12" y="38"/>
                </a:lnTo>
                <a:lnTo>
                  <a:pt x="8" y="65"/>
                </a:lnTo>
                <a:lnTo>
                  <a:pt x="40" y="54"/>
                </a:lnTo>
                <a:lnTo>
                  <a:pt x="54" y="65"/>
                </a:lnTo>
                <a:lnTo>
                  <a:pt x="66" y="91"/>
                </a:lnTo>
                <a:lnTo>
                  <a:pt x="62" y="107"/>
                </a:lnTo>
                <a:lnTo>
                  <a:pt x="90" y="103"/>
                </a:lnTo>
                <a:lnTo>
                  <a:pt x="77" y="68"/>
                </a:lnTo>
                <a:lnTo>
                  <a:pt x="46" y="43"/>
                </a:lnTo>
                <a:lnTo>
                  <a:pt x="54" y="28"/>
                </a:lnTo>
                <a:lnTo>
                  <a:pt x="37" y="20"/>
                </a:lnTo>
                <a:lnTo>
                  <a:pt x="24" y="0"/>
                </a:lnTo>
                <a:lnTo>
                  <a:pt x="16" y="0"/>
                </a:lnTo>
                <a:lnTo>
                  <a:pt x="18" y="14"/>
                </a:lnTo>
                <a:lnTo>
                  <a:pt x="12" y="11"/>
                </a:lnTo>
                <a:lnTo>
                  <a:pt x="0" y="23"/>
                </a:lnTo>
                <a:close/>
              </a:path>
            </a:pathLst>
          </a:custGeom>
          <a:solidFill>
            <a:srgbClr val="FFFFCC"/>
          </a:solidFill>
          <a:ln w="9525">
            <a:noFill/>
            <a:round/>
            <a:headEnd/>
            <a:tailEnd/>
          </a:ln>
        </p:spPr>
        <p:txBody>
          <a:bodyPr/>
          <a:lstStyle/>
          <a:p>
            <a:endParaRPr lang="en-US"/>
          </a:p>
        </p:txBody>
      </p:sp>
      <p:sp>
        <p:nvSpPr>
          <p:cNvPr id="22654" name="Freeform 127"/>
          <p:cNvSpPr>
            <a:spLocks noChangeAspect="1"/>
          </p:cNvSpPr>
          <p:nvPr/>
        </p:nvSpPr>
        <p:spPr bwMode="auto">
          <a:xfrm>
            <a:off x="6718300" y="3653883"/>
            <a:ext cx="173038" cy="206375"/>
          </a:xfrm>
          <a:custGeom>
            <a:avLst/>
            <a:gdLst>
              <a:gd name="T0" fmla="*/ 0 w 90"/>
              <a:gd name="T1" fmla="*/ 23 h 107"/>
              <a:gd name="T2" fmla="*/ 12 w 90"/>
              <a:gd name="T3" fmla="*/ 38 h 107"/>
              <a:gd name="T4" fmla="*/ 8 w 90"/>
              <a:gd name="T5" fmla="*/ 65 h 107"/>
              <a:gd name="T6" fmla="*/ 40 w 90"/>
              <a:gd name="T7" fmla="*/ 54 h 107"/>
              <a:gd name="T8" fmla="*/ 54 w 90"/>
              <a:gd name="T9" fmla="*/ 65 h 107"/>
              <a:gd name="T10" fmla="*/ 66 w 90"/>
              <a:gd name="T11" fmla="*/ 91 h 107"/>
              <a:gd name="T12" fmla="*/ 62 w 90"/>
              <a:gd name="T13" fmla="*/ 107 h 107"/>
              <a:gd name="T14" fmla="*/ 90 w 90"/>
              <a:gd name="T15" fmla="*/ 103 h 107"/>
              <a:gd name="T16" fmla="*/ 77 w 90"/>
              <a:gd name="T17" fmla="*/ 68 h 107"/>
              <a:gd name="T18" fmla="*/ 46 w 90"/>
              <a:gd name="T19" fmla="*/ 43 h 107"/>
              <a:gd name="T20" fmla="*/ 54 w 90"/>
              <a:gd name="T21" fmla="*/ 28 h 107"/>
              <a:gd name="T22" fmla="*/ 37 w 90"/>
              <a:gd name="T23" fmla="*/ 20 h 107"/>
              <a:gd name="T24" fmla="*/ 24 w 90"/>
              <a:gd name="T25" fmla="*/ 0 h 107"/>
              <a:gd name="T26" fmla="*/ 16 w 90"/>
              <a:gd name="T27" fmla="*/ 0 h 107"/>
              <a:gd name="T28" fmla="*/ 18 w 90"/>
              <a:gd name="T29" fmla="*/ 14 h 107"/>
              <a:gd name="T30" fmla="*/ 12 w 90"/>
              <a:gd name="T31" fmla="*/ 11 h 107"/>
              <a:gd name="T32" fmla="*/ 0 w 90"/>
              <a:gd name="T33" fmla="*/ 2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07"/>
              <a:gd name="T53" fmla="*/ 90 w 9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07">
                <a:moveTo>
                  <a:pt x="0" y="23"/>
                </a:moveTo>
                <a:lnTo>
                  <a:pt x="12" y="38"/>
                </a:lnTo>
                <a:lnTo>
                  <a:pt x="8" y="65"/>
                </a:lnTo>
                <a:lnTo>
                  <a:pt x="40" y="54"/>
                </a:lnTo>
                <a:lnTo>
                  <a:pt x="54" y="65"/>
                </a:lnTo>
                <a:lnTo>
                  <a:pt x="66" y="91"/>
                </a:lnTo>
                <a:lnTo>
                  <a:pt x="62" y="107"/>
                </a:lnTo>
                <a:lnTo>
                  <a:pt x="90" y="103"/>
                </a:lnTo>
                <a:lnTo>
                  <a:pt x="77" y="68"/>
                </a:lnTo>
                <a:lnTo>
                  <a:pt x="46" y="43"/>
                </a:lnTo>
                <a:lnTo>
                  <a:pt x="54" y="28"/>
                </a:lnTo>
                <a:lnTo>
                  <a:pt x="37" y="20"/>
                </a:lnTo>
                <a:lnTo>
                  <a:pt x="24" y="0"/>
                </a:lnTo>
                <a:lnTo>
                  <a:pt x="16" y="0"/>
                </a:lnTo>
                <a:lnTo>
                  <a:pt x="18" y="14"/>
                </a:lnTo>
                <a:lnTo>
                  <a:pt x="12" y="11"/>
                </a:lnTo>
                <a:lnTo>
                  <a:pt x="0" y="23"/>
                </a:lnTo>
                <a:close/>
              </a:path>
            </a:pathLst>
          </a:custGeom>
          <a:solidFill>
            <a:srgbClr val="FFFFCC"/>
          </a:solidFill>
          <a:ln w="3175" cap="rnd">
            <a:solidFill>
              <a:srgbClr val="808080"/>
            </a:solidFill>
            <a:round/>
            <a:headEnd/>
            <a:tailEnd/>
          </a:ln>
        </p:spPr>
        <p:txBody>
          <a:bodyPr/>
          <a:lstStyle/>
          <a:p>
            <a:endParaRPr lang="en-US"/>
          </a:p>
        </p:txBody>
      </p:sp>
      <p:sp>
        <p:nvSpPr>
          <p:cNvPr id="22655" name="Freeform 128"/>
          <p:cNvSpPr>
            <a:spLocks noChangeAspect="1"/>
          </p:cNvSpPr>
          <p:nvPr/>
        </p:nvSpPr>
        <p:spPr bwMode="auto">
          <a:xfrm>
            <a:off x="4424363" y="2866483"/>
            <a:ext cx="12700" cy="22225"/>
          </a:xfrm>
          <a:custGeom>
            <a:avLst/>
            <a:gdLst>
              <a:gd name="T0" fmla="*/ 0 w 6"/>
              <a:gd name="T1" fmla="*/ 8 h 11"/>
              <a:gd name="T2" fmla="*/ 5 w 6"/>
              <a:gd name="T3" fmla="*/ 0 h 11"/>
              <a:gd name="T4" fmla="*/ 6 w 6"/>
              <a:gd name="T5" fmla="*/ 11 h 11"/>
              <a:gd name="T6" fmla="*/ 0 w 6"/>
              <a:gd name="T7" fmla="*/ 8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8"/>
                </a:moveTo>
                <a:lnTo>
                  <a:pt x="5" y="0"/>
                </a:lnTo>
                <a:lnTo>
                  <a:pt x="6" y="11"/>
                </a:lnTo>
                <a:lnTo>
                  <a:pt x="0" y="8"/>
                </a:lnTo>
                <a:close/>
              </a:path>
            </a:pathLst>
          </a:custGeom>
          <a:solidFill>
            <a:srgbClr val="FFFFCC"/>
          </a:solidFill>
          <a:ln w="9525">
            <a:noFill/>
            <a:round/>
            <a:headEnd/>
            <a:tailEnd/>
          </a:ln>
        </p:spPr>
        <p:txBody>
          <a:bodyPr/>
          <a:lstStyle/>
          <a:p>
            <a:endParaRPr lang="en-US"/>
          </a:p>
        </p:txBody>
      </p:sp>
      <p:sp>
        <p:nvSpPr>
          <p:cNvPr id="22656" name="Freeform 129"/>
          <p:cNvSpPr>
            <a:spLocks noChangeAspect="1"/>
          </p:cNvSpPr>
          <p:nvPr/>
        </p:nvSpPr>
        <p:spPr bwMode="auto">
          <a:xfrm>
            <a:off x="4424363" y="2866483"/>
            <a:ext cx="12700" cy="22225"/>
          </a:xfrm>
          <a:custGeom>
            <a:avLst/>
            <a:gdLst>
              <a:gd name="T0" fmla="*/ 0 w 6"/>
              <a:gd name="T1" fmla="*/ 8 h 11"/>
              <a:gd name="T2" fmla="*/ 5 w 6"/>
              <a:gd name="T3" fmla="*/ 0 h 11"/>
              <a:gd name="T4" fmla="*/ 6 w 6"/>
              <a:gd name="T5" fmla="*/ 11 h 11"/>
              <a:gd name="T6" fmla="*/ 0 w 6"/>
              <a:gd name="T7" fmla="*/ 8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8"/>
                </a:moveTo>
                <a:lnTo>
                  <a:pt x="5" y="0"/>
                </a:lnTo>
                <a:lnTo>
                  <a:pt x="6" y="11"/>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657" name="Freeform 130"/>
          <p:cNvSpPr>
            <a:spLocks noChangeAspect="1"/>
          </p:cNvSpPr>
          <p:nvPr/>
        </p:nvSpPr>
        <p:spPr bwMode="auto">
          <a:xfrm>
            <a:off x="1446213" y="3385596"/>
            <a:ext cx="733425" cy="468312"/>
          </a:xfrm>
          <a:custGeom>
            <a:avLst/>
            <a:gdLst>
              <a:gd name="T0" fmla="*/ 0 w 382"/>
              <a:gd name="T1" fmla="*/ 2 h 244"/>
              <a:gd name="T2" fmla="*/ 18 w 382"/>
              <a:gd name="T3" fmla="*/ 40 h 244"/>
              <a:gd name="T4" fmla="*/ 40 w 382"/>
              <a:gd name="T5" fmla="*/ 58 h 244"/>
              <a:gd name="T6" fmla="*/ 38 w 382"/>
              <a:gd name="T7" fmla="*/ 68 h 244"/>
              <a:gd name="T8" fmla="*/ 28 w 382"/>
              <a:gd name="T9" fmla="*/ 71 h 244"/>
              <a:gd name="T10" fmla="*/ 51 w 382"/>
              <a:gd name="T11" fmla="*/ 79 h 244"/>
              <a:gd name="T12" fmla="*/ 64 w 382"/>
              <a:gd name="T13" fmla="*/ 96 h 244"/>
              <a:gd name="T14" fmla="*/ 63 w 382"/>
              <a:gd name="T15" fmla="*/ 110 h 244"/>
              <a:gd name="T16" fmla="*/ 91 w 382"/>
              <a:gd name="T17" fmla="*/ 134 h 244"/>
              <a:gd name="T18" fmla="*/ 97 w 382"/>
              <a:gd name="T19" fmla="*/ 126 h 244"/>
              <a:gd name="T20" fmla="*/ 33 w 382"/>
              <a:gd name="T21" fmla="*/ 34 h 244"/>
              <a:gd name="T22" fmla="*/ 28 w 382"/>
              <a:gd name="T23" fmla="*/ 10 h 244"/>
              <a:gd name="T24" fmla="*/ 42 w 382"/>
              <a:gd name="T25" fmla="*/ 16 h 244"/>
              <a:gd name="T26" fmla="*/ 67 w 382"/>
              <a:gd name="T27" fmla="*/ 56 h 244"/>
              <a:gd name="T28" fmla="*/ 100 w 382"/>
              <a:gd name="T29" fmla="*/ 86 h 244"/>
              <a:gd name="T30" fmla="*/ 99 w 382"/>
              <a:gd name="T31" fmla="*/ 98 h 244"/>
              <a:gd name="T32" fmla="*/ 146 w 382"/>
              <a:gd name="T33" fmla="*/ 139 h 244"/>
              <a:gd name="T34" fmla="*/ 152 w 382"/>
              <a:gd name="T35" fmla="*/ 156 h 244"/>
              <a:gd name="T36" fmla="*/ 146 w 382"/>
              <a:gd name="T37" fmla="*/ 168 h 244"/>
              <a:gd name="T38" fmla="*/ 157 w 382"/>
              <a:gd name="T39" fmla="*/ 184 h 244"/>
              <a:gd name="T40" fmla="*/ 248 w 382"/>
              <a:gd name="T41" fmla="*/ 227 h 244"/>
              <a:gd name="T42" fmla="*/ 287 w 382"/>
              <a:gd name="T43" fmla="*/ 223 h 244"/>
              <a:gd name="T44" fmla="*/ 313 w 382"/>
              <a:gd name="T45" fmla="*/ 244 h 244"/>
              <a:gd name="T46" fmla="*/ 324 w 382"/>
              <a:gd name="T47" fmla="*/ 224 h 244"/>
              <a:gd name="T48" fmla="*/ 337 w 382"/>
              <a:gd name="T49" fmla="*/ 223 h 244"/>
              <a:gd name="T50" fmla="*/ 323 w 382"/>
              <a:gd name="T51" fmla="*/ 207 h 244"/>
              <a:gd name="T52" fmla="*/ 353 w 382"/>
              <a:gd name="T53" fmla="*/ 200 h 244"/>
              <a:gd name="T54" fmla="*/ 363 w 382"/>
              <a:gd name="T55" fmla="*/ 192 h 244"/>
              <a:gd name="T56" fmla="*/ 367 w 382"/>
              <a:gd name="T57" fmla="*/ 188 h 244"/>
              <a:gd name="T58" fmla="*/ 370 w 382"/>
              <a:gd name="T59" fmla="*/ 197 h 244"/>
              <a:gd name="T60" fmla="*/ 382 w 382"/>
              <a:gd name="T61" fmla="*/ 157 h 244"/>
              <a:gd name="T62" fmla="*/ 366 w 382"/>
              <a:gd name="T63" fmla="*/ 151 h 244"/>
              <a:gd name="T64" fmla="*/ 337 w 382"/>
              <a:gd name="T65" fmla="*/ 157 h 244"/>
              <a:gd name="T66" fmla="*/ 322 w 382"/>
              <a:gd name="T67" fmla="*/ 192 h 244"/>
              <a:gd name="T68" fmla="*/ 285 w 382"/>
              <a:gd name="T69" fmla="*/ 196 h 244"/>
              <a:gd name="T70" fmla="*/ 270 w 382"/>
              <a:gd name="T71" fmla="*/ 187 h 244"/>
              <a:gd name="T72" fmla="*/ 246 w 382"/>
              <a:gd name="T73" fmla="*/ 144 h 244"/>
              <a:gd name="T74" fmla="*/ 245 w 382"/>
              <a:gd name="T75" fmla="*/ 110 h 244"/>
              <a:gd name="T76" fmla="*/ 253 w 382"/>
              <a:gd name="T77" fmla="*/ 94 h 244"/>
              <a:gd name="T78" fmla="*/ 228 w 382"/>
              <a:gd name="T79" fmla="*/ 86 h 244"/>
              <a:gd name="T80" fmla="*/ 196 w 382"/>
              <a:gd name="T81" fmla="*/ 40 h 244"/>
              <a:gd name="T82" fmla="*/ 170 w 382"/>
              <a:gd name="T83" fmla="*/ 50 h 244"/>
              <a:gd name="T84" fmla="*/ 135 w 382"/>
              <a:gd name="T85" fmla="*/ 12 h 244"/>
              <a:gd name="T86" fmla="*/ 78 w 382"/>
              <a:gd name="T87" fmla="*/ 20 h 244"/>
              <a:gd name="T88" fmla="*/ 30 w 382"/>
              <a:gd name="T89" fmla="*/ 0 h 244"/>
              <a:gd name="T90" fmla="*/ 0 w 382"/>
              <a:gd name="T91" fmla="*/ 2 h 2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2"/>
              <a:gd name="T139" fmla="*/ 0 h 244"/>
              <a:gd name="T140" fmla="*/ 382 w 382"/>
              <a:gd name="T141" fmla="*/ 244 h 2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2" h="244">
                <a:moveTo>
                  <a:pt x="0" y="2"/>
                </a:moveTo>
                <a:lnTo>
                  <a:pt x="18" y="40"/>
                </a:lnTo>
                <a:lnTo>
                  <a:pt x="40" y="58"/>
                </a:lnTo>
                <a:lnTo>
                  <a:pt x="38" y="68"/>
                </a:lnTo>
                <a:lnTo>
                  <a:pt x="28" y="71"/>
                </a:lnTo>
                <a:lnTo>
                  <a:pt x="51" y="79"/>
                </a:lnTo>
                <a:lnTo>
                  <a:pt x="64" y="96"/>
                </a:lnTo>
                <a:lnTo>
                  <a:pt x="63" y="110"/>
                </a:lnTo>
                <a:lnTo>
                  <a:pt x="91" y="134"/>
                </a:lnTo>
                <a:lnTo>
                  <a:pt x="97" y="126"/>
                </a:lnTo>
                <a:lnTo>
                  <a:pt x="33" y="34"/>
                </a:lnTo>
                <a:lnTo>
                  <a:pt x="28" y="10"/>
                </a:lnTo>
                <a:lnTo>
                  <a:pt x="42" y="16"/>
                </a:lnTo>
                <a:lnTo>
                  <a:pt x="67" y="56"/>
                </a:lnTo>
                <a:lnTo>
                  <a:pt x="100" y="86"/>
                </a:lnTo>
                <a:lnTo>
                  <a:pt x="99" y="98"/>
                </a:lnTo>
                <a:lnTo>
                  <a:pt x="146" y="139"/>
                </a:lnTo>
                <a:lnTo>
                  <a:pt x="152" y="156"/>
                </a:lnTo>
                <a:lnTo>
                  <a:pt x="146" y="168"/>
                </a:lnTo>
                <a:lnTo>
                  <a:pt x="157" y="184"/>
                </a:lnTo>
                <a:lnTo>
                  <a:pt x="248" y="227"/>
                </a:lnTo>
                <a:lnTo>
                  <a:pt x="287" y="223"/>
                </a:lnTo>
                <a:lnTo>
                  <a:pt x="313" y="244"/>
                </a:lnTo>
                <a:lnTo>
                  <a:pt x="324" y="224"/>
                </a:lnTo>
                <a:lnTo>
                  <a:pt x="337" y="223"/>
                </a:lnTo>
                <a:lnTo>
                  <a:pt x="323" y="207"/>
                </a:lnTo>
                <a:lnTo>
                  <a:pt x="353" y="200"/>
                </a:lnTo>
                <a:lnTo>
                  <a:pt x="363" y="192"/>
                </a:lnTo>
                <a:lnTo>
                  <a:pt x="367" y="188"/>
                </a:lnTo>
                <a:lnTo>
                  <a:pt x="370" y="197"/>
                </a:lnTo>
                <a:lnTo>
                  <a:pt x="382" y="157"/>
                </a:lnTo>
                <a:lnTo>
                  <a:pt x="366" y="151"/>
                </a:lnTo>
                <a:lnTo>
                  <a:pt x="337" y="157"/>
                </a:lnTo>
                <a:lnTo>
                  <a:pt x="322" y="192"/>
                </a:lnTo>
                <a:lnTo>
                  <a:pt x="285" y="196"/>
                </a:lnTo>
                <a:lnTo>
                  <a:pt x="270" y="187"/>
                </a:lnTo>
                <a:lnTo>
                  <a:pt x="246" y="144"/>
                </a:lnTo>
                <a:lnTo>
                  <a:pt x="245" y="110"/>
                </a:lnTo>
                <a:lnTo>
                  <a:pt x="253" y="94"/>
                </a:lnTo>
                <a:lnTo>
                  <a:pt x="228" y="86"/>
                </a:lnTo>
                <a:lnTo>
                  <a:pt x="196" y="40"/>
                </a:lnTo>
                <a:lnTo>
                  <a:pt x="170" y="50"/>
                </a:lnTo>
                <a:lnTo>
                  <a:pt x="135" y="12"/>
                </a:lnTo>
                <a:lnTo>
                  <a:pt x="78" y="20"/>
                </a:lnTo>
                <a:lnTo>
                  <a:pt x="30" y="0"/>
                </a:lnTo>
                <a:lnTo>
                  <a:pt x="0" y="2"/>
                </a:lnTo>
                <a:close/>
              </a:path>
            </a:pathLst>
          </a:custGeom>
          <a:solidFill>
            <a:srgbClr val="FFFFCC"/>
          </a:solidFill>
          <a:ln w="9525">
            <a:noFill/>
            <a:round/>
            <a:headEnd/>
            <a:tailEnd/>
          </a:ln>
        </p:spPr>
        <p:txBody>
          <a:bodyPr/>
          <a:lstStyle/>
          <a:p>
            <a:endParaRPr lang="en-US"/>
          </a:p>
        </p:txBody>
      </p:sp>
      <p:sp>
        <p:nvSpPr>
          <p:cNvPr id="22658" name="Freeform 131"/>
          <p:cNvSpPr>
            <a:spLocks noChangeAspect="1"/>
          </p:cNvSpPr>
          <p:nvPr/>
        </p:nvSpPr>
        <p:spPr bwMode="auto">
          <a:xfrm>
            <a:off x="1446213" y="3385596"/>
            <a:ext cx="733425" cy="468312"/>
          </a:xfrm>
          <a:custGeom>
            <a:avLst/>
            <a:gdLst>
              <a:gd name="T0" fmla="*/ 0 w 382"/>
              <a:gd name="T1" fmla="*/ 2 h 244"/>
              <a:gd name="T2" fmla="*/ 18 w 382"/>
              <a:gd name="T3" fmla="*/ 40 h 244"/>
              <a:gd name="T4" fmla="*/ 40 w 382"/>
              <a:gd name="T5" fmla="*/ 58 h 244"/>
              <a:gd name="T6" fmla="*/ 38 w 382"/>
              <a:gd name="T7" fmla="*/ 68 h 244"/>
              <a:gd name="T8" fmla="*/ 28 w 382"/>
              <a:gd name="T9" fmla="*/ 71 h 244"/>
              <a:gd name="T10" fmla="*/ 51 w 382"/>
              <a:gd name="T11" fmla="*/ 79 h 244"/>
              <a:gd name="T12" fmla="*/ 64 w 382"/>
              <a:gd name="T13" fmla="*/ 96 h 244"/>
              <a:gd name="T14" fmla="*/ 63 w 382"/>
              <a:gd name="T15" fmla="*/ 110 h 244"/>
              <a:gd name="T16" fmla="*/ 91 w 382"/>
              <a:gd name="T17" fmla="*/ 134 h 244"/>
              <a:gd name="T18" fmla="*/ 97 w 382"/>
              <a:gd name="T19" fmla="*/ 126 h 244"/>
              <a:gd name="T20" fmla="*/ 33 w 382"/>
              <a:gd name="T21" fmla="*/ 34 h 244"/>
              <a:gd name="T22" fmla="*/ 28 w 382"/>
              <a:gd name="T23" fmla="*/ 10 h 244"/>
              <a:gd name="T24" fmla="*/ 42 w 382"/>
              <a:gd name="T25" fmla="*/ 16 h 244"/>
              <a:gd name="T26" fmla="*/ 67 w 382"/>
              <a:gd name="T27" fmla="*/ 56 h 244"/>
              <a:gd name="T28" fmla="*/ 100 w 382"/>
              <a:gd name="T29" fmla="*/ 86 h 244"/>
              <a:gd name="T30" fmla="*/ 99 w 382"/>
              <a:gd name="T31" fmla="*/ 98 h 244"/>
              <a:gd name="T32" fmla="*/ 146 w 382"/>
              <a:gd name="T33" fmla="*/ 139 h 244"/>
              <a:gd name="T34" fmla="*/ 152 w 382"/>
              <a:gd name="T35" fmla="*/ 156 h 244"/>
              <a:gd name="T36" fmla="*/ 146 w 382"/>
              <a:gd name="T37" fmla="*/ 168 h 244"/>
              <a:gd name="T38" fmla="*/ 157 w 382"/>
              <a:gd name="T39" fmla="*/ 184 h 244"/>
              <a:gd name="T40" fmla="*/ 248 w 382"/>
              <a:gd name="T41" fmla="*/ 227 h 244"/>
              <a:gd name="T42" fmla="*/ 287 w 382"/>
              <a:gd name="T43" fmla="*/ 223 h 244"/>
              <a:gd name="T44" fmla="*/ 313 w 382"/>
              <a:gd name="T45" fmla="*/ 244 h 244"/>
              <a:gd name="T46" fmla="*/ 324 w 382"/>
              <a:gd name="T47" fmla="*/ 224 h 244"/>
              <a:gd name="T48" fmla="*/ 337 w 382"/>
              <a:gd name="T49" fmla="*/ 223 h 244"/>
              <a:gd name="T50" fmla="*/ 323 w 382"/>
              <a:gd name="T51" fmla="*/ 207 h 244"/>
              <a:gd name="T52" fmla="*/ 353 w 382"/>
              <a:gd name="T53" fmla="*/ 200 h 244"/>
              <a:gd name="T54" fmla="*/ 363 w 382"/>
              <a:gd name="T55" fmla="*/ 192 h 244"/>
              <a:gd name="T56" fmla="*/ 367 w 382"/>
              <a:gd name="T57" fmla="*/ 188 h 244"/>
              <a:gd name="T58" fmla="*/ 370 w 382"/>
              <a:gd name="T59" fmla="*/ 197 h 244"/>
              <a:gd name="T60" fmla="*/ 382 w 382"/>
              <a:gd name="T61" fmla="*/ 157 h 244"/>
              <a:gd name="T62" fmla="*/ 366 w 382"/>
              <a:gd name="T63" fmla="*/ 151 h 244"/>
              <a:gd name="T64" fmla="*/ 337 w 382"/>
              <a:gd name="T65" fmla="*/ 157 h 244"/>
              <a:gd name="T66" fmla="*/ 322 w 382"/>
              <a:gd name="T67" fmla="*/ 192 h 244"/>
              <a:gd name="T68" fmla="*/ 285 w 382"/>
              <a:gd name="T69" fmla="*/ 196 h 244"/>
              <a:gd name="T70" fmla="*/ 270 w 382"/>
              <a:gd name="T71" fmla="*/ 187 h 244"/>
              <a:gd name="T72" fmla="*/ 246 w 382"/>
              <a:gd name="T73" fmla="*/ 144 h 244"/>
              <a:gd name="T74" fmla="*/ 245 w 382"/>
              <a:gd name="T75" fmla="*/ 110 h 244"/>
              <a:gd name="T76" fmla="*/ 253 w 382"/>
              <a:gd name="T77" fmla="*/ 94 h 244"/>
              <a:gd name="T78" fmla="*/ 228 w 382"/>
              <a:gd name="T79" fmla="*/ 86 h 244"/>
              <a:gd name="T80" fmla="*/ 196 w 382"/>
              <a:gd name="T81" fmla="*/ 40 h 244"/>
              <a:gd name="T82" fmla="*/ 170 w 382"/>
              <a:gd name="T83" fmla="*/ 50 h 244"/>
              <a:gd name="T84" fmla="*/ 135 w 382"/>
              <a:gd name="T85" fmla="*/ 12 h 244"/>
              <a:gd name="T86" fmla="*/ 78 w 382"/>
              <a:gd name="T87" fmla="*/ 20 h 244"/>
              <a:gd name="T88" fmla="*/ 30 w 382"/>
              <a:gd name="T89" fmla="*/ 0 h 244"/>
              <a:gd name="T90" fmla="*/ 0 w 382"/>
              <a:gd name="T91" fmla="*/ 2 h 2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2"/>
              <a:gd name="T139" fmla="*/ 0 h 244"/>
              <a:gd name="T140" fmla="*/ 382 w 382"/>
              <a:gd name="T141" fmla="*/ 244 h 2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2" h="244">
                <a:moveTo>
                  <a:pt x="0" y="2"/>
                </a:moveTo>
                <a:lnTo>
                  <a:pt x="18" y="40"/>
                </a:lnTo>
                <a:lnTo>
                  <a:pt x="40" y="58"/>
                </a:lnTo>
                <a:lnTo>
                  <a:pt x="38" y="68"/>
                </a:lnTo>
                <a:lnTo>
                  <a:pt x="28" y="71"/>
                </a:lnTo>
                <a:lnTo>
                  <a:pt x="51" y="79"/>
                </a:lnTo>
                <a:lnTo>
                  <a:pt x="64" y="96"/>
                </a:lnTo>
                <a:lnTo>
                  <a:pt x="63" y="110"/>
                </a:lnTo>
                <a:lnTo>
                  <a:pt x="91" y="134"/>
                </a:lnTo>
                <a:lnTo>
                  <a:pt x="97" y="126"/>
                </a:lnTo>
                <a:lnTo>
                  <a:pt x="33" y="34"/>
                </a:lnTo>
                <a:lnTo>
                  <a:pt x="28" y="10"/>
                </a:lnTo>
                <a:lnTo>
                  <a:pt x="42" y="16"/>
                </a:lnTo>
                <a:lnTo>
                  <a:pt x="67" y="56"/>
                </a:lnTo>
                <a:lnTo>
                  <a:pt x="100" y="86"/>
                </a:lnTo>
                <a:lnTo>
                  <a:pt x="99" y="98"/>
                </a:lnTo>
                <a:lnTo>
                  <a:pt x="146" y="139"/>
                </a:lnTo>
                <a:lnTo>
                  <a:pt x="152" y="156"/>
                </a:lnTo>
                <a:lnTo>
                  <a:pt x="146" y="168"/>
                </a:lnTo>
                <a:lnTo>
                  <a:pt x="157" y="184"/>
                </a:lnTo>
                <a:lnTo>
                  <a:pt x="248" y="227"/>
                </a:lnTo>
                <a:lnTo>
                  <a:pt x="287" y="223"/>
                </a:lnTo>
                <a:lnTo>
                  <a:pt x="313" y="244"/>
                </a:lnTo>
                <a:lnTo>
                  <a:pt x="324" y="224"/>
                </a:lnTo>
                <a:lnTo>
                  <a:pt x="337" y="223"/>
                </a:lnTo>
                <a:lnTo>
                  <a:pt x="323" y="207"/>
                </a:lnTo>
                <a:lnTo>
                  <a:pt x="353" y="200"/>
                </a:lnTo>
                <a:lnTo>
                  <a:pt x="363" y="192"/>
                </a:lnTo>
                <a:lnTo>
                  <a:pt x="367" y="188"/>
                </a:lnTo>
                <a:lnTo>
                  <a:pt x="370" y="197"/>
                </a:lnTo>
                <a:lnTo>
                  <a:pt x="382" y="157"/>
                </a:lnTo>
                <a:lnTo>
                  <a:pt x="366" y="151"/>
                </a:lnTo>
                <a:lnTo>
                  <a:pt x="337" y="157"/>
                </a:lnTo>
                <a:lnTo>
                  <a:pt x="322" y="192"/>
                </a:lnTo>
                <a:lnTo>
                  <a:pt x="285" y="196"/>
                </a:lnTo>
                <a:lnTo>
                  <a:pt x="270" y="187"/>
                </a:lnTo>
                <a:lnTo>
                  <a:pt x="246" y="144"/>
                </a:lnTo>
                <a:lnTo>
                  <a:pt x="245" y="110"/>
                </a:lnTo>
                <a:lnTo>
                  <a:pt x="253" y="94"/>
                </a:lnTo>
                <a:lnTo>
                  <a:pt x="228" y="86"/>
                </a:lnTo>
                <a:lnTo>
                  <a:pt x="196" y="40"/>
                </a:lnTo>
                <a:lnTo>
                  <a:pt x="170" y="50"/>
                </a:lnTo>
                <a:lnTo>
                  <a:pt x="135" y="12"/>
                </a:lnTo>
                <a:lnTo>
                  <a:pt x="78" y="20"/>
                </a:lnTo>
                <a:lnTo>
                  <a:pt x="30" y="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2659" name="Freeform 132"/>
          <p:cNvSpPr>
            <a:spLocks noChangeAspect="1"/>
          </p:cNvSpPr>
          <p:nvPr/>
        </p:nvSpPr>
        <p:spPr bwMode="auto">
          <a:xfrm>
            <a:off x="6415088" y="2799808"/>
            <a:ext cx="765175" cy="331788"/>
          </a:xfrm>
          <a:custGeom>
            <a:avLst/>
            <a:gdLst>
              <a:gd name="T0" fmla="*/ 0 w 399"/>
              <a:gd name="T1" fmla="*/ 54 h 173"/>
              <a:gd name="T2" fmla="*/ 13 w 399"/>
              <a:gd name="T3" fmla="*/ 72 h 173"/>
              <a:gd name="T4" fmla="*/ 30 w 399"/>
              <a:gd name="T5" fmla="*/ 78 h 173"/>
              <a:gd name="T6" fmla="*/ 37 w 399"/>
              <a:gd name="T7" fmla="*/ 115 h 173"/>
              <a:gd name="T8" fmla="*/ 93 w 399"/>
              <a:gd name="T9" fmla="*/ 130 h 173"/>
              <a:gd name="T10" fmla="*/ 116 w 399"/>
              <a:gd name="T11" fmla="*/ 155 h 173"/>
              <a:gd name="T12" fmla="*/ 162 w 399"/>
              <a:gd name="T13" fmla="*/ 153 h 173"/>
              <a:gd name="T14" fmla="*/ 214 w 399"/>
              <a:gd name="T15" fmla="*/ 173 h 173"/>
              <a:gd name="T16" fmla="*/ 283 w 399"/>
              <a:gd name="T17" fmla="*/ 155 h 173"/>
              <a:gd name="T18" fmla="*/ 304 w 399"/>
              <a:gd name="T19" fmla="*/ 140 h 173"/>
              <a:gd name="T20" fmla="*/ 304 w 399"/>
              <a:gd name="T21" fmla="*/ 120 h 173"/>
              <a:gd name="T22" fmla="*/ 323 w 399"/>
              <a:gd name="T23" fmla="*/ 123 h 173"/>
              <a:gd name="T24" fmla="*/ 365 w 399"/>
              <a:gd name="T25" fmla="*/ 94 h 173"/>
              <a:gd name="T26" fmla="*/ 399 w 399"/>
              <a:gd name="T27" fmla="*/ 92 h 173"/>
              <a:gd name="T28" fmla="*/ 383 w 399"/>
              <a:gd name="T29" fmla="*/ 70 h 173"/>
              <a:gd name="T30" fmla="*/ 351 w 399"/>
              <a:gd name="T31" fmla="*/ 76 h 173"/>
              <a:gd name="T32" fmla="*/ 350 w 399"/>
              <a:gd name="T33" fmla="*/ 52 h 173"/>
              <a:gd name="T34" fmla="*/ 359 w 399"/>
              <a:gd name="T35" fmla="*/ 38 h 173"/>
              <a:gd name="T36" fmla="*/ 336 w 399"/>
              <a:gd name="T37" fmla="*/ 35 h 173"/>
              <a:gd name="T38" fmla="*/ 276 w 399"/>
              <a:gd name="T39" fmla="*/ 49 h 173"/>
              <a:gd name="T40" fmla="*/ 224 w 399"/>
              <a:gd name="T41" fmla="*/ 28 h 173"/>
              <a:gd name="T42" fmla="*/ 190 w 399"/>
              <a:gd name="T43" fmla="*/ 31 h 173"/>
              <a:gd name="T44" fmla="*/ 178 w 399"/>
              <a:gd name="T45" fmla="*/ 13 h 173"/>
              <a:gd name="T46" fmla="*/ 144 w 399"/>
              <a:gd name="T47" fmla="*/ 0 h 173"/>
              <a:gd name="T48" fmla="*/ 127 w 399"/>
              <a:gd name="T49" fmla="*/ 13 h 173"/>
              <a:gd name="T50" fmla="*/ 126 w 399"/>
              <a:gd name="T51" fmla="*/ 38 h 173"/>
              <a:gd name="T52" fmla="*/ 50 w 399"/>
              <a:gd name="T53" fmla="*/ 27 h 173"/>
              <a:gd name="T54" fmla="*/ 0 w 399"/>
              <a:gd name="T55" fmla="*/ 54 h 1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9"/>
              <a:gd name="T85" fmla="*/ 0 h 173"/>
              <a:gd name="T86" fmla="*/ 399 w 399"/>
              <a:gd name="T87" fmla="*/ 173 h 1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9" h="173">
                <a:moveTo>
                  <a:pt x="0" y="54"/>
                </a:moveTo>
                <a:lnTo>
                  <a:pt x="13" y="72"/>
                </a:lnTo>
                <a:lnTo>
                  <a:pt x="30" y="78"/>
                </a:lnTo>
                <a:lnTo>
                  <a:pt x="37" y="115"/>
                </a:lnTo>
                <a:lnTo>
                  <a:pt x="93" y="130"/>
                </a:lnTo>
                <a:lnTo>
                  <a:pt x="116" y="155"/>
                </a:lnTo>
                <a:lnTo>
                  <a:pt x="162" y="153"/>
                </a:lnTo>
                <a:lnTo>
                  <a:pt x="214" y="173"/>
                </a:lnTo>
                <a:lnTo>
                  <a:pt x="283" y="155"/>
                </a:lnTo>
                <a:lnTo>
                  <a:pt x="304" y="140"/>
                </a:lnTo>
                <a:lnTo>
                  <a:pt x="304" y="120"/>
                </a:lnTo>
                <a:lnTo>
                  <a:pt x="323" y="123"/>
                </a:lnTo>
                <a:lnTo>
                  <a:pt x="365" y="94"/>
                </a:lnTo>
                <a:lnTo>
                  <a:pt x="399" y="92"/>
                </a:lnTo>
                <a:lnTo>
                  <a:pt x="383" y="70"/>
                </a:lnTo>
                <a:lnTo>
                  <a:pt x="351" y="76"/>
                </a:lnTo>
                <a:lnTo>
                  <a:pt x="350" y="52"/>
                </a:lnTo>
                <a:lnTo>
                  <a:pt x="359" y="38"/>
                </a:lnTo>
                <a:lnTo>
                  <a:pt x="336" y="35"/>
                </a:lnTo>
                <a:lnTo>
                  <a:pt x="276" y="49"/>
                </a:lnTo>
                <a:lnTo>
                  <a:pt x="224" y="28"/>
                </a:lnTo>
                <a:lnTo>
                  <a:pt x="190" y="31"/>
                </a:lnTo>
                <a:lnTo>
                  <a:pt x="178" y="13"/>
                </a:lnTo>
                <a:lnTo>
                  <a:pt x="144" y="0"/>
                </a:lnTo>
                <a:lnTo>
                  <a:pt x="127" y="13"/>
                </a:lnTo>
                <a:lnTo>
                  <a:pt x="126" y="38"/>
                </a:lnTo>
                <a:lnTo>
                  <a:pt x="50" y="27"/>
                </a:lnTo>
                <a:lnTo>
                  <a:pt x="0" y="54"/>
                </a:lnTo>
                <a:close/>
              </a:path>
            </a:pathLst>
          </a:custGeom>
          <a:solidFill>
            <a:srgbClr val="FFFFCC"/>
          </a:solidFill>
          <a:ln w="9525">
            <a:noFill/>
            <a:round/>
            <a:headEnd/>
            <a:tailEnd/>
          </a:ln>
        </p:spPr>
        <p:txBody>
          <a:bodyPr/>
          <a:lstStyle/>
          <a:p>
            <a:endParaRPr lang="en-US"/>
          </a:p>
        </p:txBody>
      </p:sp>
      <p:sp>
        <p:nvSpPr>
          <p:cNvPr id="22660" name="Freeform 133"/>
          <p:cNvSpPr>
            <a:spLocks noChangeAspect="1"/>
          </p:cNvSpPr>
          <p:nvPr/>
        </p:nvSpPr>
        <p:spPr bwMode="auto">
          <a:xfrm>
            <a:off x="6415088" y="2799808"/>
            <a:ext cx="765175" cy="331788"/>
          </a:xfrm>
          <a:custGeom>
            <a:avLst/>
            <a:gdLst>
              <a:gd name="T0" fmla="*/ 0 w 399"/>
              <a:gd name="T1" fmla="*/ 54 h 173"/>
              <a:gd name="T2" fmla="*/ 13 w 399"/>
              <a:gd name="T3" fmla="*/ 72 h 173"/>
              <a:gd name="T4" fmla="*/ 30 w 399"/>
              <a:gd name="T5" fmla="*/ 78 h 173"/>
              <a:gd name="T6" fmla="*/ 37 w 399"/>
              <a:gd name="T7" fmla="*/ 115 h 173"/>
              <a:gd name="T8" fmla="*/ 93 w 399"/>
              <a:gd name="T9" fmla="*/ 130 h 173"/>
              <a:gd name="T10" fmla="*/ 116 w 399"/>
              <a:gd name="T11" fmla="*/ 155 h 173"/>
              <a:gd name="T12" fmla="*/ 162 w 399"/>
              <a:gd name="T13" fmla="*/ 153 h 173"/>
              <a:gd name="T14" fmla="*/ 214 w 399"/>
              <a:gd name="T15" fmla="*/ 173 h 173"/>
              <a:gd name="T16" fmla="*/ 283 w 399"/>
              <a:gd name="T17" fmla="*/ 155 h 173"/>
              <a:gd name="T18" fmla="*/ 304 w 399"/>
              <a:gd name="T19" fmla="*/ 140 h 173"/>
              <a:gd name="T20" fmla="*/ 304 w 399"/>
              <a:gd name="T21" fmla="*/ 120 h 173"/>
              <a:gd name="T22" fmla="*/ 323 w 399"/>
              <a:gd name="T23" fmla="*/ 123 h 173"/>
              <a:gd name="T24" fmla="*/ 365 w 399"/>
              <a:gd name="T25" fmla="*/ 94 h 173"/>
              <a:gd name="T26" fmla="*/ 399 w 399"/>
              <a:gd name="T27" fmla="*/ 92 h 173"/>
              <a:gd name="T28" fmla="*/ 383 w 399"/>
              <a:gd name="T29" fmla="*/ 70 h 173"/>
              <a:gd name="T30" fmla="*/ 351 w 399"/>
              <a:gd name="T31" fmla="*/ 76 h 173"/>
              <a:gd name="T32" fmla="*/ 350 w 399"/>
              <a:gd name="T33" fmla="*/ 52 h 173"/>
              <a:gd name="T34" fmla="*/ 359 w 399"/>
              <a:gd name="T35" fmla="*/ 38 h 173"/>
              <a:gd name="T36" fmla="*/ 336 w 399"/>
              <a:gd name="T37" fmla="*/ 35 h 173"/>
              <a:gd name="T38" fmla="*/ 276 w 399"/>
              <a:gd name="T39" fmla="*/ 49 h 173"/>
              <a:gd name="T40" fmla="*/ 224 w 399"/>
              <a:gd name="T41" fmla="*/ 28 h 173"/>
              <a:gd name="T42" fmla="*/ 190 w 399"/>
              <a:gd name="T43" fmla="*/ 31 h 173"/>
              <a:gd name="T44" fmla="*/ 178 w 399"/>
              <a:gd name="T45" fmla="*/ 13 h 173"/>
              <a:gd name="T46" fmla="*/ 144 w 399"/>
              <a:gd name="T47" fmla="*/ 0 h 173"/>
              <a:gd name="T48" fmla="*/ 127 w 399"/>
              <a:gd name="T49" fmla="*/ 13 h 173"/>
              <a:gd name="T50" fmla="*/ 126 w 399"/>
              <a:gd name="T51" fmla="*/ 38 h 173"/>
              <a:gd name="T52" fmla="*/ 50 w 399"/>
              <a:gd name="T53" fmla="*/ 27 h 173"/>
              <a:gd name="T54" fmla="*/ 0 w 399"/>
              <a:gd name="T55" fmla="*/ 54 h 1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9"/>
              <a:gd name="T85" fmla="*/ 0 h 173"/>
              <a:gd name="T86" fmla="*/ 399 w 399"/>
              <a:gd name="T87" fmla="*/ 173 h 1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9" h="173">
                <a:moveTo>
                  <a:pt x="0" y="54"/>
                </a:moveTo>
                <a:lnTo>
                  <a:pt x="13" y="72"/>
                </a:lnTo>
                <a:lnTo>
                  <a:pt x="30" y="78"/>
                </a:lnTo>
                <a:lnTo>
                  <a:pt x="37" y="115"/>
                </a:lnTo>
                <a:lnTo>
                  <a:pt x="93" y="130"/>
                </a:lnTo>
                <a:lnTo>
                  <a:pt x="116" y="155"/>
                </a:lnTo>
                <a:lnTo>
                  <a:pt x="162" y="153"/>
                </a:lnTo>
                <a:lnTo>
                  <a:pt x="214" y="173"/>
                </a:lnTo>
                <a:lnTo>
                  <a:pt x="283" y="155"/>
                </a:lnTo>
                <a:lnTo>
                  <a:pt x="304" y="140"/>
                </a:lnTo>
                <a:lnTo>
                  <a:pt x="304" y="120"/>
                </a:lnTo>
                <a:lnTo>
                  <a:pt x="323" y="123"/>
                </a:lnTo>
                <a:lnTo>
                  <a:pt x="365" y="94"/>
                </a:lnTo>
                <a:lnTo>
                  <a:pt x="399" y="92"/>
                </a:lnTo>
                <a:lnTo>
                  <a:pt x="383" y="70"/>
                </a:lnTo>
                <a:lnTo>
                  <a:pt x="351" y="76"/>
                </a:lnTo>
                <a:lnTo>
                  <a:pt x="350" y="52"/>
                </a:lnTo>
                <a:lnTo>
                  <a:pt x="359" y="38"/>
                </a:lnTo>
                <a:lnTo>
                  <a:pt x="336" y="35"/>
                </a:lnTo>
                <a:lnTo>
                  <a:pt x="276" y="49"/>
                </a:lnTo>
                <a:lnTo>
                  <a:pt x="224" y="28"/>
                </a:lnTo>
                <a:lnTo>
                  <a:pt x="190" y="31"/>
                </a:lnTo>
                <a:lnTo>
                  <a:pt x="178" y="13"/>
                </a:lnTo>
                <a:lnTo>
                  <a:pt x="144" y="0"/>
                </a:lnTo>
                <a:lnTo>
                  <a:pt x="127" y="13"/>
                </a:lnTo>
                <a:lnTo>
                  <a:pt x="126" y="38"/>
                </a:lnTo>
                <a:lnTo>
                  <a:pt x="50" y="27"/>
                </a:lnTo>
                <a:lnTo>
                  <a:pt x="0" y="54"/>
                </a:lnTo>
                <a:close/>
              </a:path>
            </a:pathLst>
          </a:custGeom>
          <a:solidFill>
            <a:srgbClr val="FFFFCC"/>
          </a:solidFill>
          <a:ln w="1588" cap="rnd">
            <a:solidFill>
              <a:srgbClr val="808080"/>
            </a:solidFill>
            <a:round/>
            <a:headEnd/>
            <a:tailEnd/>
          </a:ln>
        </p:spPr>
        <p:txBody>
          <a:bodyPr/>
          <a:lstStyle/>
          <a:p>
            <a:endParaRPr lang="en-US"/>
          </a:p>
        </p:txBody>
      </p:sp>
      <p:sp>
        <p:nvSpPr>
          <p:cNvPr id="22661" name="Freeform 134"/>
          <p:cNvSpPr>
            <a:spLocks noChangeAspect="1"/>
          </p:cNvSpPr>
          <p:nvPr/>
        </p:nvSpPr>
        <p:spPr bwMode="auto">
          <a:xfrm>
            <a:off x="5546725" y="3588796"/>
            <a:ext cx="185738" cy="217487"/>
          </a:xfrm>
          <a:custGeom>
            <a:avLst/>
            <a:gdLst>
              <a:gd name="T0" fmla="*/ 0 w 97"/>
              <a:gd name="T1" fmla="*/ 80 h 113"/>
              <a:gd name="T2" fmla="*/ 13 w 97"/>
              <a:gd name="T3" fmla="*/ 113 h 113"/>
              <a:gd name="T4" fmla="*/ 36 w 97"/>
              <a:gd name="T5" fmla="*/ 108 h 113"/>
              <a:gd name="T6" fmla="*/ 72 w 97"/>
              <a:gd name="T7" fmla="*/ 80 h 113"/>
              <a:gd name="T8" fmla="*/ 72 w 97"/>
              <a:gd name="T9" fmla="*/ 66 h 113"/>
              <a:gd name="T10" fmla="*/ 95 w 97"/>
              <a:gd name="T11" fmla="*/ 42 h 113"/>
              <a:gd name="T12" fmla="*/ 97 w 97"/>
              <a:gd name="T13" fmla="*/ 34 h 113"/>
              <a:gd name="T14" fmla="*/ 84 w 97"/>
              <a:gd name="T15" fmla="*/ 19 h 113"/>
              <a:gd name="T16" fmla="*/ 54 w 97"/>
              <a:gd name="T17" fmla="*/ 0 h 113"/>
              <a:gd name="T18" fmla="*/ 46 w 97"/>
              <a:gd name="T19" fmla="*/ 1 h 113"/>
              <a:gd name="T20" fmla="*/ 50 w 97"/>
              <a:gd name="T21" fmla="*/ 11 h 113"/>
              <a:gd name="T22" fmla="*/ 40 w 97"/>
              <a:gd name="T23" fmla="*/ 31 h 113"/>
              <a:gd name="T24" fmla="*/ 46 w 97"/>
              <a:gd name="T25" fmla="*/ 40 h 113"/>
              <a:gd name="T26" fmla="*/ 37 w 97"/>
              <a:gd name="T27" fmla="*/ 67 h 113"/>
              <a:gd name="T28" fmla="*/ 0 w 97"/>
              <a:gd name="T29" fmla="*/ 8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113"/>
              <a:gd name="T47" fmla="*/ 97 w 97"/>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113">
                <a:moveTo>
                  <a:pt x="0" y="80"/>
                </a:moveTo>
                <a:lnTo>
                  <a:pt x="13" y="113"/>
                </a:lnTo>
                <a:lnTo>
                  <a:pt x="36" y="108"/>
                </a:lnTo>
                <a:lnTo>
                  <a:pt x="72" y="80"/>
                </a:lnTo>
                <a:lnTo>
                  <a:pt x="72" y="66"/>
                </a:lnTo>
                <a:lnTo>
                  <a:pt x="95" y="42"/>
                </a:lnTo>
                <a:lnTo>
                  <a:pt x="97" y="34"/>
                </a:lnTo>
                <a:lnTo>
                  <a:pt x="84" y="19"/>
                </a:lnTo>
                <a:lnTo>
                  <a:pt x="54" y="0"/>
                </a:lnTo>
                <a:lnTo>
                  <a:pt x="46" y="1"/>
                </a:lnTo>
                <a:lnTo>
                  <a:pt x="50" y="11"/>
                </a:lnTo>
                <a:lnTo>
                  <a:pt x="40" y="31"/>
                </a:lnTo>
                <a:lnTo>
                  <a:pt x="46" y="40"/>
                </a:lnTo>
                <a:lnTo>
                  <a:pt x="37" y="67"/>
                </a:lnTo>
                <a:lnTo>
                  <a:pt x="0" y="80"/>
                </a:lnTo>
                <a:close/>
              </a:path>
            </a:pathLst>
          </a:custGeom>
          <a:solidFill>
            <a:srgbClr val="FFFFCC"/>
          </a:solidFill>
          <a:ln w="9525">
            <a:noFill/>
            <a:round/>
            <a:headEnd/>
            <a:tailEnd/>
          </a:ln>
        </p:spPr>
        <p:txBody>
          <a:bodyPr/>
          <a:lstStyle/>
          <a:p>
            <a:endParaRPr lang="en-US"/>
          </a:p>
        </p:txBody>
      </p:sp>
      <p:sp>
        <p:nvSpPr>
          <p:cNvPr id="22662" name="Freeform 135"/>
          <p:cNvSpPr>
            <a:spLocks noChangeAspect="1"/>
          </p:cNvSpPr>
          <p:nvPr/>
        </p:nvSpPr>
        <p:spPr bwMode="auto">
          <a:xfrm>
            <a:off x="5546725" y="3588796"/>
            <a:ext cx="185738" cy="217487"/>
          </a:xfrm>
          <a:custGeom>
            <a:avLst/>
            <a:gdLst>
              <a:gd name="T0" fmla="*/ 0 w 97"/>
              <a:gd name="T1" fmla="*/ 80 h 113"/>
              <a:gd name="T2" fmla="*/ 13 w 97"/>
              <a:gd name="T3" fmla="*/ 113 h 113"/>
              <a:gd name="T4" fmla="*/ 36 w 97"/>
              <a:gd name="T5" fmla="*/ 108 h 113"/>
              <a:gd name="T6" fmla="*/ 72 w 97"/>
              <a:gd name="T7" fmla="*/ 80 h 113"/>
              <a:gd name="T8" fmla="*/ 72 w 97"/>
              <a:gd name="T9" fmla="*/ 66 h 113"/>
              <a:gd name="T10" fmla="*/ 95 w 97"/>
              <a:gd name="T11" fmla="*/ 42 h 113"/>
              <a:gd name="T12" fmla="*/ 97 w 97"/>
              <a:gd name="T13" fmla="*/ 34 h 113"/>
              <a:gd name="T14" fmla="*/ 84 w 97"/>
              <a:gd name="T15" fmla="*/ 19 h 113"/>
              <a:gd name="T16" fmla="*/ 54 w 97"/>
              <a:gd name="T17" fmla="*/ 0 h 113"/>
              <a:gd name="T18" fmla="*/ 46 w 97"/>
              <a:gd name="T19" fmla="*/ 1 h 113"/>
              <a:gd name="T20" fmla="*/ 50 w 97"/>
              <a:gd name="T21" fmla="*/ 11 h 113"/>
              <a:gd name="T22" fmla="*/ 40 w 97"/>
              <a:gd name="T23" fmla="*/ 31 h 113"/>
              <a:gd name="T24" fmla="*/ 46 w 97"/>
              <a:gd name="T25" fmla="*/ 40 h 113"/>
              <a:gd name="T26" fmla="*/ 37 w 97"/>
              <a:gd name="T27" fmla="*/ 67 h 113"/>
              <a:gd name="T28" fmla="*/ 0 w 97"/>
              <a:gd name="T29" fmla="*/ 8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113"/>
              <a:gd name="T47" fmla="*/ 97 w 97"/>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113">
                <a:moveTo>
                  <a:pt x="0" y="80"/>
                </a:moveTo>
                <a:lnTo>
                  <a:pt x="13" y="113"/>
                </a:lnTo>
                <a:lnTo>
                  <a:pt x="36" y="108"/>
                </a:lnTo>
                <a:lnTo>
                  <a:pt x="72" y="80"/>
                </a:lnTo>
                <a:lnTo>
                  <a:pt x="72" y="66"/>
                </a:lnTo>
                <a:lnTo>
                  <a:pt x="95" y="42"/>
                </a:lnTo>
                <a:lnTo>
                  <a:pt x="97" y="34"/>
                </a:lnTo>
                <a:lnTo>
                  <a:pt x="84" y="19"/>
                </a:lnTo>
                <a:lnTo>
                  <a:pt x="54" y="0"/>
                </a:lnTo>
                <a:lnTo>
                  <a:pt x="46" y="1"/>
                </a:lnTo>
                <a:lnTo>
                  <a:pt x="50" y="11"/>
                </a:lnTo>
                <a:lnTo>
                  <a:pt x="40" y="31"/>
                </a:lnTo>
                <a:lnTo>
                  <a:pt x="46" y="40"/>
                </a:lnTo>
                <a:lnTo>
                  <a:pt x="37" y="67"/>
                </a:lnTo>
                <a:lnTo>
                  <a:pt x="0" y="80"/>
                </a:lnTo>
                <a:close/>
              </a:path>
            </a:pathLst>
          </a:custGeom>
          <a:solidFill>
            <a:srgbClr val="FFFFCC"/>
          </a:solidFill>
          <a:ln w="1588" cap="rnd">
            <a:solidFill>
              <a:srgbClr val="808080"/>
            </a:solidFill>
            <a:round/>
            <a:headEnd/>
            <a:tailEnd/>
          </a:ln>
        </p:spPr>
        <p:txBody>
          <a:bodyPr/>
          <a:lstStyle/>
          <a:p>
            <a:endParaRPr lang="en-US"/>
          </a:p>
        </p:txBody>
      </p:sp>
      <p:sp>
        <p:nvSpPr>
          <p:cNvPr id="22663" name="Freeform 136"/>
          <p:cNvSpPr>
            <a:spLocks noChangeAspect="1"/>
          </p:cNvSpPr>
          <p:nvPr/>
        </p:nvSpPr>
        <p:spPr bwMode="auto">
          <a:xfrm>
            <a:off x="6226175" y="3449096"/>
            <a:ext cx="193675" cy="100012"/>
          </a:xfrm>
          <a:custGeom>
            <a:avLst/>
            <a:gdLst>
              <a:gd name="T0" fmla="*/ 0 w 101"/>
              <a:gd name="T1" fmla="*/ 20 h 52"/>
              <a:gd name="T2" fmla="*/ 13 w 101"/>
              <a:gd name="T3" fmla="*/ 0 h 52"/>
              <a:gd name="T4" fmla="*/ 53 w 101"/>
              <a:gd name="T5" fmla="*/ 13 h 52"/>
              <a:gd name="T6" fmla="*/ 74 w 101"/>
              <a:gd name="T7" fmla="*/ 33 h 52"/>
              <a:gd name="T8" fmla="*/ 101 w 101"/>
              <a:gd name="T9" fmla="*/ 33 h 52"/>
              <a:gd name="T10" fmla="*/ 100 w 101"/>
              <a:gd name="T11" fmla="*/ 52 h 52"/>
              <a:gd name="T12" fmla="*/ 34 w 101"/>
              <a:gd name="T13" fmla="*/ 40 h 52"/>
              <a:gd name="T14" fmla="*/ 0 w 101"/>
              <a:gd name="T15" fmla="*/ 20 h 5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52"/>
              <a:gd name="T26" fmla="*/ 101 w 101"/>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52">
                <a:moveTo>
                  <a:pt x="0" y="20"/>
                </a:moveTo>
                <a:lnTo>
                  <a:pt x="13" y="0"/>
                </a:lnTo>
                <a:lnTo>
                  <a:pt x="53" y="13"/>
                </a:lnTo>
                <a:lnTo>
                  <a:pt x="74" y="33"/>
                </a:lnTo>
                <a:lnTo>
                  <a:pt x="101" y="33"/>
                </a:lnTo>
                <a:lnTo>
                  <a:pt x="100" y="52"/>
                </a:lnTo>
                <a:lnTo>
                  <a:pt x="34" y="40"/>
                </a:lnTo>
                <a:lnTo>
                  <a:pt x="0" y="20"/>
                </a:lnTo>
                <a:close/>
              </a:path>
            </a:pathLst>
          </a:custGeom>
          <a:solidFill>
            <a:srgbClr val="FFFFCC"/>
          </a:solidFill>
          <a:ln w="9525">
            <a:noFill/>
            <a:round/>
            <a:headEnd/>
            <a:tailEnd/>
          </a:ln>
        </p:spPr>
        <p:txBody>
          <a:bodyPr/>
          <a:lstStyle/>
          <a:p>
            <a:endParaRPr lang="en-US"/>
          </a:p>
        </p:txBody>
      </p:sp>
      <p:sp>
        <p:nvSpPr>
          <p:cNvPr id="22664" name="Freeform 137"/>
          <p:cNvSpPr>
            <a:spLocks noChangeAspect="1"/>
          </p:cNvSpPr>
          <p:nvPr/>
        </p:nvSpPr>
        <p:spPr bwMode="auto">
          <a:xfrm>
            <a:off x="6226175" y="3449096"/>
            <a:ext cx="193675" cy="100012"/>
          </a:xfrm>
          <a:custGeom>
            <a:avLst/>
            <a:gdLst>
              <a:gd name="T0" fmla="*/ 0 w 101"/>
              <a:gd name="T1" fmla="*/ 20 h 52"/>
              <a:gd name="T2" fmla="*/ 13 w 101"/>
              <a:gd name="T3" fmla="*/ 0 h 52"/>
              <a:gd name="T4" fmla="*/ 53 w 101"/>
              <a:gd name="T5" fmla="*/ 13 h 52"/>
              <a:gd name="T6" fmla="*/ 74 w 101"/>
              <a:gd name="T7" fmla="*/ 33 h 52"/>
              <a:gd name="T8" fmla="*/ 101 w 101"/>
              <a:gd name="T9" fmla="*/ 33 h 52"/>
              <a:gd name="T10" fmla="*/ 100 w 101"/>
              <a:gd name="T11" fmla="*/ 52 h 52"/>
              <a:gd name="T12" fmla="*/ 34 w 101"/>
              <a:gd name="T13" fmla="*/ 40 h 52"/>
              <a:gd name="T14" fmla="*/ 0 w 101"/>
              <a:gd name="T15" fmla="*/ 20 h 5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52"/>
              <a:gd name="T26" fmla="*/ 101 w 101"/>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52">
                <a:moveTo>
                  <a:pt x="0" y="20"/>
                </a:moveTo>
                <a:lnTo>
                  <a:pt x="13" y="0"/>
                </a:lnTo>
                <a:lnTo>
                  <a:pt x="53" y="13"/>
                </a:lnTo>
                <a:lnTo>
                  <a:pt x="74" y="33"/>
                </a:lnTo>
                <a:lnTo>
                  <a:pt x="101" y="33"/>
                </a:lnTo>
                <a:lnTo>
                  <a:pt x="100" y="52"/>
                </a:lnTo>
                <a:lnTo>
                  <a:pt x="34" y="40"/>
                </a:lnTo>
                <a:lnTo>
                  <a:pt x="0" y="20"/>
                </a:lnTo>
                <a:close/>
              </a:path>
            </a:pathLst>
          </a:custGeom>
          <a:solidFill>
            <a:srgbClr val="FFFFCC"/>
          </a:solidFill>
          <a:ln w="1588" cap="rnd">
            <a:solidFill>
              <a:srgbClr val="808080"/>
            </a:solidFill>
            <a:round/>
            <a:headEnd/>
            <a:tailEnd/>
          </a:ln>
        </p:spPr>
        <p:txBody>
          <a:bodyPr/>
          <a:lstStyle/>
          <a:p>
            <a:endParaRPr lang="en-US"/>
          </a:p>
        </p:txBody>
      </p:sp>
      <p:sp>
        <p:nvSpPr>
          <p:cNvPr id="22665" name="Freeform 138"/>
          <p:cNvSpPr>
            <a:spLocks noChangeAspect="1"/>
          </p:cNvSpPr>
          <p:nvPr/>
        </p:nvSpPr>
        <p:spPr bwMode="auto">
          <a:xfrm>
            <a:off x="4370388" y="2766471"/>
            <a:ext cx="88900" cy="82550"/>
          </a:xfrm>
          <a:custGeom>
            <a:avLst/>
            <a:gdLst>
              <a:gd name="T0" fmla="*/ 0 w 46"/>
              <a:gd name="T1" fmla="*/ 32 h 43"/>
              <a:gd name="T2" fmla="*/ 18 w 46"/>
              <a:gd name="T3" fmla="*/ 27 h 43"/>
              <a:gd name="T4" fmla="*/ 9 w 46"/>
              <a:gd name="T5" fmla="*/ 22 h 43"/>
              <a:gd name="T6" fmla="*/ 17 w 46"/>
              <a:gd name="T7" fmla="*/ 7 h 43"/>
              <a:gd name="T8" fmla="*/ 24 w 46"/>
              <a:gd name="T9" fmla="*/ 17 h 43"/>
              <a:gd name="T10" fmla="*/ 25 w 46"/>
              <a:gd name="T11" fmla="*/ 0 h 43"/>
              <a:gd name="T12" fmla="*/ 46 w 46"/>
              <a:gd name="T13" fmla="*/ 0 h 43"/>
              <a:gd name="T14" fmla="*/ 44 w 46"/>
              <a:gd name="T15" fmla="*/ 17 h 43"/>
              <a:gd name="T16" fmla="*/ 31 w 46"/>
              <a:gd name="T17" fmla="*/ 23 h 43"/>
              <a:gd name="T18" fmla="*/ 31 w 46"/>
              <a:gd name="T19" fmla="*/ 43 h 43"/>
              <a:gd name="T20" fmla="*/ 19 w 46"/>
              <a:gd name="T21" fmla="*/ 31 h 43"/>
              <a:gd name="T22" fmla="*/ 0 w 46"/>
              <a:gd name="T23" fmla="*/ 32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43"/>
              <a:gd name="T38" fmla="*/ 46 w 46"/>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43">
                <a:moveTo>
                  <a:pt x="0" y="32"/>
                </a:moveTo>
                <a:lnTo>
                  <a:pt x="18" y="27"/>
                </a:lnTo>
                <a:lnTo>
                  <a:pt x="9" y="22"/>
                </a:lnTo>
                <a:lnTo>
                  <a:pt x="17" y="7"/>
                </a:lnTo>
                <a:lnTo>
                  <a:pt x="24" y="17"/>
                </a:lnTo>
                <a:lnTo>
                  <a:pt x="25" y="0"/>
                </a:lnTo>
                <a:lnTo>
                  <a:pt x="46" y="0"/>
                </a:lnTo>
                <a:lnTo>
                  <a:pt x="44" y="17"/>
                </a:lnTo>
                <a:lnTo>
                  <a:pt x="31" y="23"/>
                </a:lnTo>
                <a:lnTo>
                  <a:pt x="31" y="43"/>
                </a:lnTo>
                <a:lnTo>
                  <a:pt x="19" y="31"/>
                </a:lnTo>
                <a:lnTo>
                  <a:pt x="0" y="32"/>
                </a:lnTo>
                <a:close/>
              </a:path>
            </a:pathLst>
          </a:custGeom>
          <a:solidFill>
            <a:srgbClr val="FFFFCC"/>
          </a:solidFill>
          <a:ln w="9525">
            <a:noFill/>
            <a:round/>
            <a:headEnd/>
            <a:tailEnd/>
          </a:ln>
        </p:spPr>
        <p:txBody>
          <a:bodyPr/>
          <a:lstStyle/>
          <a:p>
            <a:endParaRPr lang="en-US"/>
          </a:p>
        </p:txBody>
      </p:sp>
      <p:sp>
        <p:nvSpPr>
          <p:cNvPr id="22666" name="Freeform 139"/>
          <p:cNvSpPr>
            <a:spLocks noChangeAspect="1"/>
          </p:cNvSpPr>
          <p:nvPr/>
        </p:nvSpPr>
        <p:spPr bwMode="auto">
          <a:xfrm>
            <a:off x="4370388" y="2766471"/>
            <a:ext cx="88900" cy="82550"/>
          </a:xfrm>
          <a:custGeom>
            <a:avLst/>
            <a:gdLst>
              <a:gd name="T0" fmla="*/ 0 w 46"/>
              <a:gd name="T1" fmla="*/ 32 h 43"/>
              <a:gd name="T2" fmla="*/ 18 w 46"/>
              <a:gd name="T3" fmla="*/ 27 h 43"/>
              <a:gd name="T4" fmla="*/ 9 w 46"/>
              <a:gd name="T5" fmla="*/ 22 h 43"/>
              <a:gd name="T6" fmla="*/ 17 w 46"/>
              <a:gd name="T7" fmla="*/ 7 h 43"/>
              <a:gd name="T8" fmla="*/ 24 w 46"/>
              <a:gd name="T9" fmla="*/ 17 h 43"/>
              <a:gd name="T10" fmla="*/ 25 w 46"/>
              <a:gd name="T11" fmla="*/ 0 h 43"/>
              <a:gd name="T12" fmla="*/ 46 w 46"/>
              <a:gd name="T13" fmla="*/ 0 h 43"/>
              <a:gd name="T14" fmla="*/ 44 w 46"/>
              <a:gd name="T15" fmla="*/ 17 h 43"/>
              <a:gd name="T16" fmla="*/ 31 w 46"/>
              <a:gd name="T17" fmla="*/ 23 h 43"/>
              <a:gd name="T18" fmla="*/ 31 w 46"/>
              <a:gd name="T19" fmla="*/ 43 h 43"/>
              <a:gd name="T20" fmla="*/ 19 w 46"/>
              <a:gd name="T21" fmla="*/ 31 h 43"/>
              <a:gd name="T22" fmla="*/ 0 w 46"/>
              <a:gd name="T23" fmla="*/ 32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43"/>
              <a:gd name="T38" fmla="*/ 46 w 46"/>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43">
                <a:moveTo>
                  <a:pt x="0" y="32"/>
                </a:moveTo>
                <a:lnTo>
                  <a:pt x="18" y="27"/>
                </a:lnTo>
                <a:lnTo>
                  <a:pt x="9" y="22"/>
                </a:lnTo>
                <a:lnTo>
                  <a:pt x="17" y="7"/>
                </a:lnTo>
                <a:lnTo>
                  <a:pt x="24" y="17"/>
                </a:lnTo>
                <a:lnTo>
                  <a:pt x="25" y="0"/>
                </a:lnTo>
                <a:lnTo>
                  <a:pt x="46" y="0"/>
                </a:lnTo>
                <a:lnTo>
                  <a:pt x="44" y="17"/>
                </a:lnTo>
                <a:lnTo>
                  <a:pt x="31" y="23"/>
                </a:lnTo>
                <a:lnTo>
                  <a:pt x="31" y="43"/>
                </a:lnTo>
                <a:lnTo>
                  <a:pt x="19" y="31"/>
                </a:lnTo>
                <a:lnTo>
                  <a:pt x="0" y="32"/>
                </a:lnTo>
                <a:close/>
              </a:path>
            </a:pathLst>
          </a:custGeom>
          <a:solidFill>
            <a:srgbClr val="FFFFCC"/>
          </a:solidFill>
          <a:ln w="1588" cap="rnd">
            <a:solidFill>
              <a:srgbClr val="808080"/>
            </a:solidFill>
            <a:round/>
            <a:headEnd/>
            <a:tailEnd/>
          </a:ln>
        </p:spPr>
        <p:txBody>
          <a:bodyPr/>
          <a:lstStyle/>
          <a:p>
            <a:endParaRPr lang="en-US"/>
          </a:p>
        </p:txBody>
      </p:sp>
      <p:sp>
        <p:nvSpPr>
          <p:cNvPr id="22667" name="Freeform 140"/>
          <p:cNvSpPr>
            <a:spLocks noChangeAspect="1"/>
          </p:cNvSpPr>
          <p:nvPr/>
        </p:nvSpPr>
        <p:spPr bwMode="auto">
          <a:xfrm>
            <a:off x="7026275" y="4476208"/>
            <a:ext cx="982663" cy="750888"/>
          </a:xfrm>
          <a:custGeom>
            <a:avLst/>
            <a:gdLst>
              <a:gd name="T0" fmla="*/ 9 w 511"/>
              <a:gd name="T1" fmla="*/ 210 h 391"/>
              <a:gd name="T2" fmla="*/ 14 w 511"/>
              <a:gd name="T3" fmla="*/ 204 h 391"/>
              <a:gd name="T4" fmla="*/ 10 w 511"/>
              <a:gd name="T5" fmla="*/ 147 h 391"/>
              <a:gd name="T6" fmla="*/ 45 w 511"/>
              <a:gd name="T7" fmla="*/ 129 h 391"/>
              <a:gd name="T8" fmla="*/ 116 w 511"/>
              <a:gd name="T9" fmla="*/ 97 h 391"/>
              <a:gd name="T10" fmla="*/ 123 w 511"/>
              <a:gd name="T11" fmla="*/ 74 h 391"/>
              <a:gd name="T12" fmla="*/ 130 w 511"/>
              <a:gd name="T13" fmla="*/ 73 h 391"/>
              <a:gd name="T14" fmla="*/ 143 w 511"/>
              <a:gd name="T15" fmla="*/ 64 h 391"/>
              <a:gd name="T16" fmla="*/ 183 w 511"/>
              <a:gd name="T17" fmla="*/ 46 h 391"/>
              <a:gd name="T18" fmla="*/ 194 w 511"/>
              <a:gd name="T19" fmla="*/ 54 h 391"/>
              <a:gd name="T20" fmla="*/ 204 w 511"/>
              <a:gd name="T21" fmla="*/ 47 h 391"/>
              <a:gd name="T22" fmla="*/ 246 w 511"/>
              <a:gd name="T23" fmla="*/ 19 h 391"/>
              <a:gd name="T24" fmla="*/ 296 w 511"/>
              <a:gd name="T25" fmla="*/ 22 h 391"/>
              <a:gd name="T26" fmla="*/ 341 w 511"/>
              <a:gd name="T27" fmla="*/ 93 h 391"/>
              <a:gd name="T28" fmla="*/ 362 w 511"/>
              <a:gd name="T29" fmla="*/ 18 h 391"/>
              <a:gd name="T30" fmla="*/ 387 w 511"/>
              <a:gd name="T31" fmla="*/ 47 h 391"/>
              <a:gd name="T32" fmla="*/ 420 w 511"/>
              <a:gd name="T33" fmla="*/ 110 h 391"/>
              <a:gd name="T34" fmla="*/ 462 w 511"/>
              <a:gd name="T35" fmla="*/ 156 h 391"/>
              <a:gd name="T36" fmla="*/ 477 w 511"/>
              <a:gd name="T37" fmla="*/ 170 h 391"/>
              <a:gd name="T38" fmla="*/ 511 w 511"/>
              <a:gd name="T39" fmla="*/ 235 h 391"/>
              <a:gd name="T40" fmla="*/ 482 w 511"/>
              <a:gd name="T41" fmla="*/ 309 h 391"/>
              <a:gd name="T42" fmla="*/ 437 w 511"/>
              <a:gd name="T43" fmla="*/ 374 h 391"/>
              <a:gd name="T44" fmla="*/ 421 w 511"/>
              <a:gd name="T45" fmla="*/ 391 h 391"/>
              <a:gd name="T46" fmla="*/ 383 w 511"/>
              <a:gd name="T47" fmla="*/ 386 h 391"/>
              <a:gd name="T48" fmla="*/ 340 w 511"/>
              <a:gd name="T49" fmla="*/ 365 h 391"/>
              <a:gd name="T50" fmla="*/ 316 w 511"/>
              <a:gd name="T51" fmla="*/ 339 h 391"/>
              <a:gd name="T52" fmla="*/ 311 w 511"/>
              <a:gd name="T53" fmla="*/ 333 h 391"/>
              <a:gd name="T54" fmla="*/ 312 w 511"/>
              <a:gd name="T55" fmla="*/ 295 h 391"/>
              <a:gd name="T56" fmla="*/ 279 w 511"/>
              <a:gd name="T57" fmla="*/ 323 h 391"/>
              <a:gd name="T58" fmla="*/ 230 w 511"/>
              <a:gd name="T59" fmla="*/ 279 h 391"/>
              <a:gd name="T60" fmla="*/ 134 w 511"/>
              <a:gd name="T61" fmla="*/ 312 h 391"/>
              <a:gd name="T62" fmla="*/ 60 w 511"/>
              <a:gd name="T63" fmla="*/ 332 h 391"/>
              <a:gd name="T64" fmla="*/ 33 w 511"/>
              <a:gd name="T65" fmla="*/ 281 h 3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1"/>
              <a:gd name="T100" fmla="*/ 0 h 391"/>
              <a:gd name="T101" fmla="*/ 511 w 511"/>
              <a:gd name="T102" fmla="*/ 391 h 3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1" h="391">
                <a:moveTo>
                  <a:pt x="0" y="207"/>
                </a:moveTo>
                <a:lnTo>
                  <a:pt x="9" y="210"/>
                </a:lnTo>
                <a:lnTo>
                  <a:pt x="4" y="198"/>
                </a:lnTo>
                <a:lnTo>
                  <a:pt x="14" y="204"/>
                </a:lnTo>
                <a:lnTo>
                  <a:pt x="3" y="182"/>
                </a:lnTo>
                <a:lnTo>
                  <a:pt x="10" y="147"/>
                </a:lnTo>
                <a:lnTo>
                  <a:pt x="13" y="156"/>
                </a:lnTo>
                <a:lnTo>
                  <a:pt x="45" y="129"/>
                </a:lnTo>
                <a:lnTo>
                  <a:pt x="98" y="117"/>
                </a:lnTo>
                <a:lnTo>
                  <a:pt x="116" y="97"/>
                </a:lnTo>
                <a:lnTo>
                  <a:pt x="116" y="84"/>
                </a:lnTo>
                <a:lnTo>
                  <a:pt x="123" y="74"/>
                </a:lnTo>
                <a:lnTo>
                  <a:pt x="130" y="90"/>
                </a:lnTo>
                <a:lnTo>
                  <a:pt x="130" y="73"/>
                </a:lnTo>
                <a:lnTo>
                  <a:pt x="143" y="76"/>
                </a:lnTo>
                <a:lnTo>
                  <a:pt x="143" y="64"/>
                </a:lnTo>
                <a:lnTo>
                  <a:pt x="162" y="44"/>
                </a:lnTo>
                <a:lnTo>
                  <a:pt x="183" y="46"/>
                </a:lnTo>
                <a:lnTo>
                  <a:pt x="187" y="64"/>
                </a:lnTo>
                <a:lnTo>
                  <a:pt x="194" y="54"/>
                </a:lnTo>
                <a:lnTo>
                  <a:pt x="209" y="60"/>
                </a:lnTo>
                <a:lnTo>
                  <a:pt x="204" y="47"/>
                </a:lnTo>
                <a:lnTo>
                  <a:pt x="216" y="27"/>
                </a:lnTo>
                <a:lnTo>
                  <a:pt x="246" y="19"/>
                </a:lnTo>
                <a:lnTo>
                  <a:pt x="238" y="6"/>
                </a:lnTo>
                <a:lnTo>
                  <a:pt x="296" y="22"/>
                </a:lnTo>
                <a:lnTo>
                  <a:pt x="283" y="57"/>
                </a:lnTo>
                <a:lnTo>
                  <a:pt x="341" y="93"/>
                </a:lnTo>
                <a:lnTo>
                  <a:pt x="355" y="78"/>
                </a:lnTo>
                <a:lnTo>
                  <a:pt x="362" y="18"/>
                </a:lnTo>
                <a:lnTo>
                  <a:pt x="376" y="0"/>
                </a:lnTo>
                <a:lnTo>
                  <a:pt x="387" y="47"/>
                </a:lnTo>
                <a:lnTo>
                  <a:pt x="407" y="57"/>
                </a:lnTo>
                <a:lnTo>
                  <a:pt x="420" y="110"/>
                </a:lnTo>
                <a:lnTo>
                  <a:pt x="451" y="127"/>
                </a:lnTo>
                <a:lnTo>
                  <a:pt x="462" y="156"/>
                </a:lnTo>
                <a:lnTo>
                  <a:pt x="474" y="154"/>
                </a:lnTo>
                <a:lnTo>
                  <a:pt x="477" y="170"/>
                </a:lnTo>
                <a:lnTo>
                  <a:pt x="502" y="193"/>
                </a:lnTo>
                <a:lnTo>
                  <a:pt x="511" y="235"/>
                </a:lnTo>
                <a:lnTo>
                  <a:pt x="505" y="275"/>
                </a:lnTo>
                <a:lnTo>
                  <a:pt x="482" y="309"/>
                </a:lnTo>
                <a:lnTo>
                  <a:pt x="466" y="367"/>
                </a:lnTo>
                <a:lnTo>
                  <a:pt x="437" y="374"/>
                </a:lnTo>
                <a:lnTo>
                  <a:pt x="419" y="384"/>
                </a:lnTo>
                <a:lnTo>
                  <a:pt x="421" y="391"/>
                </a:lnTo>
                <a:lnTo>
                  <a:pt x="402" y="371"/>
                </a:lnTo>
                <a:lnTo>
                  <a:pt x="383" y="386"/>
                </a:lnTo>
                <a:lnTo>
                  <a:pt x="359" y="380"/>
                </a:lnTo>
                <a:lnTo>
                  <a:pt x="340" y="365"/>
                </a:lnTo>
                <a:lnTo>
                  <a:pt x="330" y="336"/>
                </a:lnTo>
                <a:lnTo>
                  <a:pt x="316" y="339"/>
                </a:lnTo>
                <a:lnTo>
                  <a:pt x="316" y="320"/>
                </a:lnTo>
                <a:lnTo>
                  <a:pt x="311" y="333"/>
                </a:lnTo>
                <a:lnTo>
                  <a:pt x="301" y="333"/>
                </a:lnTo>
                <a:lnTo>
                  <a:pt x="312" y="295"/>
                </a:lnTo>
                <a:lnTo>
                  <a:pt x="289" y="331"/>
                </a:lnTo>
                <a:lnTo>
                  <a:pt x="279" y="323"/>
                </a:lnTo>
                <a:lnTo>
                  <a:pt x="267" y="295"/>
                </a:lnTo>
                <a:lnTo>
                  <a:pt x="230" y="279"/>
                </a:lnTo>
                <a:lnTo>
                  <a:pt x="162" y="292"/>
                </a:lnTo>
                <a:lnTo>
                  <a:pt x="134" y="312"/>
                </a:lnTo>
                <a:lnTo>
                  <a:pt x="87" y="314"/>
                </a:lnTo>
                <a:lnTo>
                  <a:pt x="60" y="332"/>
                </a:lnTo>
                <a:lnTo>
                  <a:pt x="25" y="319"/>
                </a:lnTo>
                <a:lnTo>
                  <a:pt x="33" y="281"/>
                </a:lnTo>
                <a:lnTo>
                  <a:pt x="0" y="207"/>
                </a:lnTo>
                <a:close/>
              </a:path>
            </a:pathLst>
          </a:custGeom>
          <a:solidFill>
            <a:srgbClr val="FFFFCC"/>
          </a:solidFill>
          <a:ln w="9525">
            <a:noFill/>
            <a:round/>
            <a:headEnd/>
            <a:tailEnd/>
          </a:ln>
        </p:spPr>
        <p:txBody>
          <a:bodyPr/>
          <a:lstStyle/>
          <a:p>
            <a:endParaRPr lang="en-US"/>
          </a:p>
        </p:txBody>
      </p:sp>
      <p:sp>
        <p:nvSpPr>
          <p:cNvPr id="22668" name="Freeform 141"/>
          <p:cNvSpPr>
            <a:spLocks noChangeAspect="1"/>
          </p:cNvSpPr>
          <p:nvPr/>
        </p:nvSpPr>
        <p:spPr bwMode="auto">
          <a:xfrm>
            <a:off x="7026275" y="4476208"/>
            <a:ext cx="982663" cy="750888"/>
          </a:xfrm>
          <a:custGeom>
            <a:avLst/>
            <a:gdLst>
              <a:gd name="T0" fmla="*/ 9 w 511"/>
              <a:gd name="T1" fmla="*/ 210 h 391"/>
              <a:gd name="T2" fmla="*/ 14 w 511"/>
              <a:gd name="T3" fmla="*/ 204 h 391"/>
              <a:gd name="T4" fmla="*/ 10 w 511"/>
              <a:gd name="T5" fmla="*/ 147 h 391"/>
              <a:gd name="T6" fmla="*/ 45 w 511"/>
              <a:gd name="T7" fmla="*/ 129 h 391"/>
              <a:gd name="T8" fmla="*/ 116 w 511"/>
              <a:gd name="T9" fmla="*/ 97 h 391"/>
              <a:gd name="T10" fmla="*/ 123 w 511"/>
              <a:gd name="T11" fmla="*/ 74 h 391"/>
              <a:gd name="T12" fmla="*/ 130 w 511"/>
              <a:gd name="T13" fmla="*/ 73 h 391"/>
              <a:gd name="T14" fmla="*/ 143 w 511"/>
              <a:gd name="T15" fmla="*/ 64 h 391"/>
              <a:gd name="T16" fmla="*/ 183 w 511"/>
              <a:gd name="T17" fmla="*/ 46 h 391"/>
              <a:gd name="T18" fmla="*/ 194 w 511"/>
              <a:gd name="T19" fmla="*/ 54 h 391"/>
              <a:gd name="T20" fmla="*/ 204 w 511"/>
              <a:gd name="T21" fmla="*/ 47 h 391"/>
              <a:gd name="T22" fmla="*/ 246 w 511"/>
              <a:gd name="T23" fmla="*/ 19 h 391"/>
              <a:gd name="T24" fmla="*/ 296 w 511"/>
              <a:gd name="T25" fmla="*/ 22 h 391"/>
              <a:gd name="T26" fmla="*/ 341 w 511"/>
              <a:gd name="T27" fmla="*/ 93 h 391"/>
              <a:gd name="T28" fmla="*/ 362 w 511"/>
              <a:gd name="T29" fmla="*/ 18 h 391"/>
              <a:gd name="T30" fmla="*/ 387 w 511"/>
              <a:gd name="T31" fmla="*/ 47 h 391"/>
              <a:gd name="T32" fmla="*/ 420 w 511"/>
              <a:gd name="T33" fmla="*/ 110 h 391"/>
              <a:gd name="T34" fmla="*/ 462 w 511"/>
              <a:gd name="T35" fmla="*/ 156 h 391"/>
              <a:gd name="T36" fmla="*/ 477 w 511"/>
              <a:gd name="T37" fmla="*/ 170 h 391"/>
              <a:gd name="T38" fmla="*/ 511 w 511"/>
              <a:gd name="T39" fmla="*/ 235 h 391"/>
              <a:gd name="T40" fmla="*/ 482 w 511"/>
              <a:gd name="T41" fmla="*/ 309 h 391"/>
              <a:gd name="T42" fmla="*/ 437 w 511"/>
              <a:gd name="T43" fmla="*/ 374 h 391"/>
              <a:gd name="T44" fmla="*/ 421 w 511"/>
              <a:gd name="T45" fmla="*/ 391 h 391"/>
              <a:gd name="T46" fmla="*/ 383 w 511"/>
              <a:gd name="T47" fmla="*/ 386 h 391"/>
              <a:gd name="T48" fmla="*/ 340 w 511"/>
              <a:gd name="T49" fmla="*/ 365 h 391"/>
              <a:gd name="T50" fmla="*/ 316 w 511"/>
              <a:gd name="T51" fmla="*/ 339 h 391"/>
              <a:gd name="T52" fmla="*/ 311 w 511"/>
              <a:gd name="T53" fmla="*/ 333 h 391"/>
              <a:gd name="T54" fmla="*/ 312 w 511"/>
              <a:gd name="T55" fmla="*/ 295 h 391"/>
              <a:gd name="T56" fmla="*/ 279 w 511"/>
              <a:gd name="T57" fmla="*/ 323 h 391"/>
              <a:gd name="T58" fmla="*/ 230 w 511"/>
              <a:gd name="T59" fmla="*/ 279 h 391"/>
              <a:gd name="T60" fmla="*/ 134 w 511"/>
              <a:gd name="T61" fmla="*/ 312 h 391"/>
              <a:gd name="T62" fmla="*/ 60 w 511"/>
              <a:gd name="T63" fmla="*/ 332 h 391"/>
              <a:gd name="T64" fmla="*/ 33 w 511"/>
              <a:gd name="T65" fmla="*/ 281 h 3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1"/>
              <a:gd name="T100" fmla="*/ 0 h 391"/>
              <a:gd name="T101" fmla="*/ 511 w 511"/>
              <a:gd name="T102" fmla="*/ 391 h 3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1" h="391">
                <a:moveTo>
                  <a:pt x="0" y="207"/>
                </a:moveTo>
                <a:lnTo>
                  <a:pt x="9" y="210"/>
                </a:lnTo>
                <a:lnTo>
                  <a:pt x="4" y="198"/>
                </a:lnTo>
                <a:lnTo>
                  <a:pt x="14" y="204"/>
                </a:lnTo>
                <a:lnTo>
                  <a:pt x="3" y="182"/>
                </a:lnTo>
                <a:lnTo>
                  <a:pt x="10" y="147"/>
                </a:lnTo>
                <a:lnTo>
                  <a:pt x="13" y="156"/>
                </a:lnTo>
                <a:lnTo>
                  <a:pt x="45" y="129"/>
                </a:lnTo>
                <a:lnTo>
                  <a:pt x="98" y="117"/>
                </a:lnTo>
                <a:lnTo>
                  <a:pt x="116" y="97"/>
                </a:lnTo>
                <a:lnTo>
                  <a:pt x="116" y="84"/>
                </a:lnTo>
                <a:lnTo>
                  <a:pt x="123" y="74"/>
                </a:lnTo>
                <a:lnTo>
                  <a:pt x="130" y="90"/>
                </a:lnTo>
                <a:lnTo>
                  <a:pt x="130" y="73"/>
                </a:lnTo>
                <a:lnTo>
                  <a:pt x="143" y="76"/>
                </a:lnTo>
                <a:lnTo>
                  <a:pt x="143" y="64"/>
                </a:lnTo>
                <a:lnTo>
                  <a:pt x="162" y="44"/>
                </a:lnTo>
                <a:lnTo>
                  <a:pt x="183" y="46"/>
                </a:lnTo>
                <a:lnTo>
                  <a:pt x="187" y="64"/>
                </a:lnTo>
                <a:lnTo>
                  <a:pt x="194" y="54"/>
                </a:lnTo>
                <a:lnTo>
                  <a:pt x="209" y="60"/>
                </a:lnTo>
                <a:lnTo>
                  <a:pt x="204" y="47"/>
                </a:lnTo>
                <a:lnTo>
                  <a:pt x="216" y="27"/>
                </a:lnTo>
                <a:lnTo>
                  <a:pt x="246" y="19"/>
                </a:lnTo>
                <a:lnTo>
                  <a:pt x="238" y="6"/>
                </a:lnTo>
                <a:lnTo>
                  <a:pt x="296" y="22"/>
                </a:lnTo>
                <a:lnTo>
                  <a:pt x="283" y="57"/>
                </a:lnTo>
                <a:lnTo>
                  <a:pt x="341" y="93"/>
                </a:lnTo>
                <a:lnTo>
                  <a:pt x="355" y="78"/>
                </a:lnTo>
                <a:lnTo>
                  <a:pt x="362" y="18"/>
                </a:lnTo>
                <a:lnTo>
                  <a:pt x="376" y="0"/>
                </a:lnTo>
                <a:lnTo>
                  <a:pt x="387" y="47"/>
                </a:lnTo>
                <a:lnTo>
                  <a:pt x="407" y="57"/>
                </a:lnTo>
                <a:lnTo>
                  <a:pt x="420" y="110"/>
                </a:lnTo>
                <a:lnTo>
                  <a:pt x="451" y="127"/>
                </a:lnTo>
                <a:lnTo>
                  <a:pt x="462" y="156"/>
                </a:lnTo>
                <a:lnTo>
                  <a:pt x="474" y="154"/>
                </a:lnTo>
                <a:lnTo>
                  <a:pt x="477" y="170"/>
                </a:lnTo>
                <a:lnTo>
                  <a:pt x="502" y="193"/>
                </a:lnTo>
                <a:lnTo>
                  <a:pt x="511" y="235"/>
                </a:lnTo>
                <a:lnTo>
                  <a:pt x="505" y="275"/>
                </a:lnTo>
                <a:lnTo>
                  <a:pt x="482" y="309"/>
                </a:lnTo>
                <a:lnTo>
                  <a:pt x="466" y="367"/>
                </a:lnTo>
                <a:lnTo>
                  <a:pt x="437" y="374"/>
                </a:lnTo>
                <a:lnTo>
                  <a:pt x="419" y="384"/>
                </a:lnTo>
                <a:lnTo>
                  <a:pt x="421" y="391"/>
                </a:lnTo>
                <a:lnTo>
                  <a:pt x="402" y="371"/>
                </a:lnTo>
                <a:lnTo>
                  <a:pt x="383" y="386"/>
                </a:lnTo>
                <a:lnTo>
                  <a:pt x="359" y="380"/>
                </a:lnTo>
                <a:lnTo>
                  <a:pt x="340" y="365"/>
                </a:lnTo>
                <a:lnTo>
                  <a:pt x="330" y="336"/>
                </a:lnTo>
                <a:lnTo>
                  <a:pt x="316" y="339"/>
                </a:lnTo>
                <a:lnTo>
                  <a:pt x="316" y="320"/>
                </a:lnTo>
                <a:lnTo>
                  <a:pt x="311" y="333"/>
                </a:lnTo>
                <a:lnTo>
                  <a:pt x="301" y="333"/>
                </a:lnTo>
                <a:lnTo>
                  <a:pt x="312" y="295"/>
                </a:lnTo>
                <a:lnTo>
                  <a:pt x="289" y="331"/>
                </a:lnTo>
                <a:lnTo>
                  <a:pt x="279" y="323"/>
                </a:lnTo>
                <a:lnTo>
                  <a:pt x="267" y="295"/>
                </a:lnTo>
                <a:lnTo>
                  <a:pt x="230" y="279"/>
                </a:lnTo>
                <a:lnTo>
                  <a:pt x="162" y="292"/>
                </a:lnTo>
                <a:lnTo>
                  <a:pt x="134" y="312"/>
                </a:lnTo>
                <a:lnTo>
                  <a:pt x="87" y="314"/>
                </a:lnTo>
                <a:lnTo>
                  <a:pt x="60" y="332"/>
                </a:lnTo>
                <a:lnTo>
                  <a:pt x="25" y="319"/>
                </a:lnTo>
                <a:lnTo>
                  <a:pt x="33" y="281"/>
                </a:lnTo>
                <a:lnTo>
                  <a:pt x="0" y="207"/>
                </a:lnTo>
                <a:close/>
              </a:path>
            </a:pathLst>
          </a:custGeom>
          <a:solidFill>
            <a:srgbClr val="FFFFCC"/>
          </a:solidFill>
          <a:ln w="1588" cap="rnd">
            <a:solidFill>
              <a:srgbClr val="808080"/>
            </a:solidFill>
            <a:round/>
            <a:headEnd/>
            <a:tailEnd/>
          </a:ln>
        </p:spPr>
        <p:txBody>
          <a:bodyPr/>
          <a:lstStyle/>
          <a:p>
            <a:endParaRPr lang="en-US"/>
          </a:p>
        </p:txBody>
      </p:sp>
      <p:sp>
        <p:nvSpPr>
          <p:cNvPr id="22669" name="Freeform 142"/>
          <p:cNvSpPr>
            <a:spLocks noChangeAspect="1"/>
          </p:cNvSpPr>
          <p:nvPr/>
        </p:nvSpPr>
        <p:spPr bwMode="auto">
          <a:xfrm>
            <a:off x="7794625" y="5273133"/>
            <a:ext cx="84138" cy="82550"/>
          </a:xfrm>
          <a:custGeom>
            <a:avLst/>
            <a:gdLst>
              <a:gd name="T0" fmla="*/ 0 w 44"/>
              <a:gd name="T1" fmla="*/ 8 h 43"/>
              <a:gd name="T2" fmla="*/ 1 w 44"/>
              <a:gd name="T3" fmla="*/ 0 h 43"/>
              <a:gd name="T4" fmla="*/ 23 w 44"/>
              <a:gd name="T5" fmla="*/ 6 h 43"/>
              <a:gd name="T6" fmla="*/ 40 w 44"/>
              <a:gd name="T7" fmla="*/ 1 h 43"/>
              <a:gd name="T8" fmla="*/ 44 w 44"/>
              <a:gd name="T9" fmla="*/ 12 h 43"/>
              <a:gd name="T10" fmla="*/ 44 w 44"/>
              <a:gd name="T11" fmla="*/ 25 h 43"/>
              <a:gd name="T12" fmla="*/ 28 w 44"/>
              <a:gd name="T13" fmla="*/ 43 h 43"/>
              <a:gd name="T14" fmla="*/ 16 w 44"/>
              <a:gd name="T15" fmla="*/ 42 h 43"/>
              <a:gd name="T16" fmla="*/ 0 w 44"/>
              <a:gd name="T17" fmla="*/ 8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43"/>
              <a:gd name="T29" fmla="*/ 44 w 4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43">
                <a:moveTo>
                  <a:pt x="0" y="8"/>
                </a:moveTo>
                <a:lnTo>
                  <a:pt x="1" y="0"/>
                </a:lnTo>
                <a:lnTo>
                  <a:pt x="23" y="6"/>
                </a:lnTo>
                <a:lnTo>
                  <a:pt x="40" y="1"/>
                </a:lnTo>
                <a:lnTo>
                  <a:pt x="44" y="12"/>
                </a:lnTo>
                <a:lnTo>
                  <a:pt x="44" y="25"/>
                </a:lnTo>
                <a:lnTo>
                  <a:pt x="28" y="43"/>
                </a:lnTo>
                <a:lnTo>
                  <a:pt x="16" y="42"/>
                </a:lnTo>
                <a:lnTo>
                  <a:pt x="0" y="8"/>
                </a:lnTo>
                <a:close/>
              </a:path>
            </a:pathLst>
          </a:custGeom>
          <a:solidFill>
            <a:srgbClr val="FFFFCC"/>
          </a:solidFill>
          <a:ln w="9525">
            <a:noFill/>
            <a:round/>
            <a:headEnd/>
            <a:tailEnd/>
          </a:ln>
        </p:spPr>
        <p:txBody>
          <a:bodyPr/>
          <a:lstStyle/>
          <a:p>
            <a:endParaRPr lang="en-US"/>
          </a:p>
        </p:txBody>
      </p:sp>
      <p:sp>
        <p:nvSpPr>
          <p:cNvPr id="22670" name="Freeform 143"/>
          <p:cNvSpPr>
            <a:spLocks noChangeAspect="1"/>
          </p:cNvSpPr>
          <p:nvPr/>
        </p:nvSpPr>
        <p:spPr bwMode="auto">
          <a:xfrm>
            <a:off x="7794625" y="5273133"/>
            <a:ext cx="84138" cy="82550"/>
          </a:xfrm>
          <a:custGeom>
            <a:avLst/>
            <a:gdLst>
              <a:gd name="T0" fmla="*/ 0 w 44"/>
              <a:gd name="T1" fmla="*/ 8 h 43"/>
              <a:gd name="T2" fmla="*/ 1 w 44"/>
              <a:gd name="T3" fmla="*/ 0 h 43"/>
              <a:gd name="T4" fmla="*/ 23 w 44"/>
              <a:gd name="T5" fmla="*/ 6 h 43"/>
              <a:gd name="T6" fmla="*/ 40 w 44"/>
              <a:gd name="T7" fmla="*/ 1 h 43"/>
              <a:gd name="T8" fmla="*/ 44 w 44"/>
              <a:gd name="T9" fmla="*/ 12 h 43"/>
              <a:gd name="T10" fmla="*/ 44 w 44"/>
              <a:gd name="T11" fmla="*/ 25 h 43"/>
              <a:gd name="T12" fmla="*/ 28 w 44"/>
              <a:gd name="T13" fmla="*/ 43 h 43"/>
              <a:gd name="T14" fmla="*/ 16 w 44"/>
              <a:gd name="T15" fmla="*/ 42 h 43"/>
              <a:gd name="T16" fmla="*/ 0 w 44"/>
              <a:gd name="T17" fmla="*/ 8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43"/>
              <a:gd name="T29" fmla="*/ 44 w 4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43">
                <a:moveTo>
                  <a:pt x="0" y="8"/>
                </a:moveTo>
                <a:lnTo>
                  <a:pt x="1" y="0"/>
                </a:lnTo>
                <a:lnTo>
                  <a:pt x="23" y="6"/>
                </a:lnTo>
                <a:lnTo>
                  <a:pt x="40" y="1"/>
                </a:lnTo>
                <a:lnTo>
                  <a:pt x="44" y="12"/>
                </a:lnTo>
                <a:lnTo>
                  <a:pt x="44" y="25"/>
                </a:lnTo>
                <a:lnTo>
                  <a:pt x="28" y="43"/>
                </a:lnTo>
                <a:lnTo>
                  <a:pt x="16" y="42"/>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671" name="Freeform 144"/>
          <p:cNvSpPr>
            <a:spLocks noChangeAspect="1"/>
          </p:cNvSpPr>
          <p:nvPr/>
        </p:nvSpPr>
        <p:spPr bwMode="auto">
          <a:xfrm>
            <a:off x="8321675" y="5273133"/>
            <a:ext cx="187325" cy="176213"/>
          </a:xfrm>
          <a:custGeom>
            <a:avLst/>
            <a:gdLst>
              <a:gd name="T0" fmla="*/ 0 w 98"/>
              <a:gd name="T1" fmla="*/ 81 h 92"/>
              <a:gd name="T2" fmla="*/ 21 w 98"/>
              <a:gd name="T3" fmla="*/ 52 h 92"/>
              <a:gd name="T4" fmla="*/ 56 w 98"/>
              <a:gd name="T5" fmla="*/ 32 h 92"/>
              <a:gd name="T6" fmla="*/ 74 w 98"/>
              <a:gd name="T7" fmla="*/ 0 h 92"/>
              <a:gd name="T8" fmla="*/ 85 w 98"/>
              <a:gd name="T9" fmla="*/ 10 h 92"/>
              <a:gd name="T10" fmla="*/ 97 w 98"/>
              <a:gd name="T11" fmla="*/ 5 h 92"/>
              <a:gd name="T12" fmla="*/ 98 w 98"/>
              <a:gd name="T13" fmla="*/ 16 h 92"/>
              <a:gd name="T14" fmla="*/ 80 w 98"/>
              <a:gd name="T15" fmla="*/ 38 h 92"/>
              <a:gd name="T16" fmla="*/ 84 w 98"/>
              <a:gd name="T17" fmla="*/ 48 h 92"/>
              <a:gd name="T18" fmla="*/ 63 w 98"/>
              <a:gd name="T19" fmla="*/ 52 h 92"/>
              <a:gd name="T20" fmla="*/ 53 w 98"/>
              <a:gd name="T21" fmla="*/ 83 h 92"/>
              <a:gd name="T22" fmla="*/ 32 w 98"/>
              <a:gd name="T23" fmla="*/ 92 h 92"/>
              <a:gd name="T24" fmla="*/ 0 w 98"/>
              <a:gd name="T25" fmla="*/ 81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92"/>
              <a:gd name="T41" fmla="*/ 98 w 98"/>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92">
                <a:moveTo>
                  <a:pt x="0" y="81"/>
                </a:moveTo>
                <a:lnTo>
                  <a:pt x="21" y="52"/>
                </a:lnTo>
                <a:lnTo>
                  <a:pt x="56" y="32"/>
                </a:lnTo>
                <a:lnTo>
                  <a:pt x="74" y="0"/>
                </a:lnTo>
                <a:lnTo>
                  <a:pt x="85" y="10"/>
                </a:lnTo>
                <a:lnTo>
                  <a:pt x="97" y="5"/>
                </a:lnTo>
                <a:lnTo>
                  <a:pt x="98" y="16"/>
                </a:lnTo>
                <a:lnTo>
                  <a:pt x="80" y="38"/>
                </a:lnTo>
                <a:lnTo>
                  <a:pt x="84" y="48"/>
                </a:lnTo>
                <a:lnTo>
                  <a:pt x="63" y="52"/>
                </a:lnTo>
                <a:lnTo>
                  <a:pt x="53" y="83"/>
                </a:lnTo>
                <a:lnTo>
                  <a:pt x="32" y="92"/>
                </a:lnTo>
                <a:lnTo>
                  <a:pt x="0" y="81"/>
                </a:lnTo>
                <a:close/>
              </a:path>
            </a:pathLst>
          </a:custGeom>
          <a:solidFill>
            <a:srgbClr val="FFFFCC"/>
          </a:solidFill>
          <a:ln w="9525">
            <a:noFill/>
            <a:round/>
            <a:headEnd/>
            <a:tailEnd/>
          </a:ln>
        </p:spPr>
        <p:txBody>
          <a:bodyPr/>
          <a:lstStyle/>
          <a:p>
            <a:endParaRPr lang="en-US"/>
          </a:p>
        </p:txBody>
      </p:sp>
      <p:sp>
        <p:nvSpPr>
          <p:cNvPr id="22672" name="Freeform 145"/>
          <p:cNvSpPr>
            <a:spLocks noChangeAspect="1"/>
          </p:cNvSpPr>
          <p:nvPr/>
        </p:nvSpPr>
        <p:spPr bwMode="auto">
          <a:xfrm>
            <a:off x="8321675" y="5273133"/>
            <a:ext cx="187325" cy="176213"/>
          </a:xfrm>
          <a:custGeom>
            <a:avLst/>
            <a:gdLst>
              <a:gd name="T0" fmla="*/ 0 w 98"/>
              <a:gd name="T1" fmla="*/ 81 h 92"/>
              <a:gd name="T2" fmla="*/ 21 w 98"/>
              <a:gd name="T3" fmla="*/ 52 h 92"/>
              <a:gd name="T4" fmla="*/ 56 w 98"/>
              <a:gd name="T5" fmla="*/ 32 h 92"/>
              <a:gd name="T6" fmla="*/ 74 w 98"/>
              <a:gd name="T7" fmla="*/ 0 h 92"/>
              <a:gd name="T8" fmla="*/ 85 w 98"/>
              <a:gd name="T9" fmla="*/ 10 h 92"/>
              <a:gd name="T10" fmla="*/ 97 w 98"/>
              <a:gd name="T11" fmla="*/ 5 h 92"/>
              <a:gd name="T12" fmla="*/ 98 w 98"/>
              <a:gd name="T13" fmla="*/ 16 h 92"/>
              <a:gd name="T14" fmla="*/ 80 w 98"/>
              <a:gd name="T15" fmla="*/ 38 h 92"/>
              <a:gd name="T16" fmla="*/ 84 w 98"/>
              <a:gd name="T17" fmla="*/ 48 h 92"/>
              <a:gd name="T18" fmla="*/ 63 w 98"/>
              <a:gd name="T19" fmla="*/ 52 h 92"/>
              <a:gd name="T20" fmla="*/ 53 w 98"/>
              <a:gd name="T21" fmla="*/ 83 h 92"/>
              <a:gd name="T22" fmla="*/ 32 w 98"/>
              <a:gd name="T23" fmla="*/ 92 h 92"/>
              <a:gd name="T24" fmla="*/ 0 w 98"/>
              <a:gd name="T25" fmla="*/ 81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92"/>
              <a:gd name="T41" fmla="*/ 98 w 98"/>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92">
                <a:moveTo>
                  <a:pt x="0" y="81"/>
                </a:moveTo>
                <a:lnTo>
                  <a:pt x="21" y="52"/>
                </a:lnTo>
                <a:lnTo>
                  <a:pt x="56" y="32"/>
                </a:lnTo>
                <a:lnTo>
                  <a:pt x="74" y="0"/>
                </a:lnTo>
                <a:lnTo>
                  <a:pt x="85" y="10"/>
                </a:lnTo>
                <a:lnTo>
                  <a:pt x="97" y="5"/>
                </a:lnTo>
                <a:lnTo>
                  <a:pt x="98" y="16"/>
                </a:lnTo>
                <a:lnTo>
                  <a:pt x="80" y="38"/>
                </a:lnTo>
                <a:lnTo>
                  <a:pt x="84" y="48"/>
                </a:lnTo>
                <a:lnTo>
                  <a:pt x="63" y="52"/>
                </a:lnTo>
                <a:lnTo>
                  <a:pt x="53" y="83"/>
                </a:lnTo>
                <a:lnTo>
                  <a:pt x="32" y="92"/>
                </a:lnTo>
                <a:lnTo>
                  <a:pt x="0" y="81"/>
                </a:lnTo>
                <a:close/>
              </a:path>
            </a:pathLst>
          </a:custGeom>
          <a:solidFill>
            <a:srgbClr val="FFFFCC"/>
          </a:solidFill>
          <a:ln w="1588" cap="rnd">
            <a:solidFill>
              <a:srgbClr val="808080"/>
            </a:solidFill>
            <a:round/>
            <a:headEnd/>
            <a:tailEnd/>
          </a:ln>
        </p:spPr>
        <p:txBody>
          <a:bodyPr/>
          <a:lstStyle/>
          <a:p>
            <a:endParaRPr lang="en-US"/>
          </a:p>
        </p:txBody>
      </p:sp>
      <p:sp>
        <p:nvSpPr>
          <p:cNvPr id="22673" name="Freeform 146"/>
          <p:cNvSpPr>
            <a:spLocks noChangeAspect="1"/>
          </p:cNvSpPr>
          <p:nvPr/>
        </p:nvSpPr>
        <p:spPr bwMode="auto">
          <a:xfrm>
            <a:off x="8469313" y="5096921"/>
            <a:ext cx="141287" cy="196850"/>
          </a:xfrm>
          <a:custGeom>
            <a:avLst/>
            <a:gdLst>
              <a:gd name="T0" fmla="*/ 0 w 74"/>
              <a:gd name="T1" fmla="*/ 0 h 103"/>
              <a:gd name="T2" fmla="*/ 20 w 74"/>
              <a:gd name="T3" fmla="*/ 12 h 103"/>
              <a:gd name="T4" fmla="*/ 26 w 74"/>
              <a:gd name="T5" fmla="*/ 35 h 103"/>
              <a:gd name="T6" fmla="*/ 35 w 74"/>
              <a:gd name="T7" fmla="*/ 41 h 103"/>
              <a:gd name="T8" fmla="*/ 40 w 74"/>
              <a:gd name="T9" fmla="*/ 31 h 103"/>
              <a:gd name="T10" fmla="*/ 44 w 74"/>
              <a:gd name="T11" fmla="*/ 47 h 103"/>
              <a:gd name="T12" fmla="*/ 74 w 74"/>
              <a:gd name="T13" fmla="*/ 47 h 103"/>
              <a:gd name="T14" fmla="*/ 68 w 74"/>
              <a:gd name="T15" fmla="*/ 70 h 103"/>
              <a:gd name="T16" fmla="*/ 53 w 74"/>
              <a:gd name="T17" fmla="*/ 73 h 103"/>
              <a:gd name="T18" fmla="*/ 40 w 74"/>
              <a:gd name="T19" fmla="*/ 103 h 103"/>
              <a:gd name="T20" fmla="*/ 26 w 74"/>
              <a:gd name="T21" fmla="*/ 103 h 103"/>
              <a:gd name="T22" fmla="*/ 33 w 74"/>
              <a:gd name="T23" fmla="*/ 93 h 103"/>
              <a:gd name="T24" fmla="*/ 14 w 74"/>
              <a:gd name="T25" fmla="*/ 71 h 103"/>
              <a:gd name="T26" fmla="*/ 29 w 74"/>
              <a:gd name="T27" fmla="*/ 53 h 103"/>
              <a:gd name="T28" fmla="*/ 26 w 74"/>
              <a:gd name="T29" fmla="*/ 37 h 103"/>
              <a:gd name="T30" fmla="*/ 0 w 74"/>
              <a:gd name="T31" fmla="*/ 0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103"/>
              <a:gd name="T50" fmla="*/ 74 w 74"/>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103">
                <a:moveTo>
                  <a:pt x="0" y="0"/>
                </a:moveTo>
                <a:lnTo>
                  <a:pt x="20" y="12"/>
                </a:lnTo>
                <a:lnTo>
                  <a:pt x="26" y="35"/>
                </a:lnTo>
                <a:lnTo>
                  <a:pt x="35" y="41"/>
                </a:lnTo>
                <a:lnTo>
                  <a:pt x="40" y="31"/>
                </a:lnTo>
                <a:lnTo>
                  <a:pt x="44" y="47"/>
                </a:lnTo>
                <a:lnTo>
                  <a:pt x="74" y="47"/>
                </a:lnTo>
                <a:lnTo>
                  <a:pt x="68" y="70"/>
                </a:lnTo>
                <a:lnTo>
                  <a:pt x="53" y="73"/>
                </a:lnTo>
                <a:lnTo>
                  <a:pt x="40" y="103"/>
                </a:lnTo>
                <a:lnTo>
                  <a:pt x="26" y="103"/>
                </a:lnTo>
                <a:lnTo>
                  <a:pt x="33" y="93"/>
                </a:lnTo>
                <a:lnTo>
                  <a:pt x="14" y="71"/>
                </a:lnTo>
                <a:lnTo>
                  <a:pt x="29" y="53"/>
                </a:lnTo>
                <a:lnTo>
                  <a:pt x="26" y="37"/>
                </a:lnTo>
                <a:lnTo>
                  <a:pt x="0" y="0"/>
                </a:lnTo>
                <a:close/>
              </a:path>
            </a:pathLst>
          </a:custGeom>
          <a:solidFill>
            <a:srgbClr val="FFFFCC"/>
          </a:solidFill>
          <a:ln w="9525">
            <a:noFill/>
            <a:round/>
            <a:headEnd/>
            <a:tailEnd/>
          </a:ln>
        </p:spPr>
        <p:txBody>
          <a:bodyPr/>
          <a:lstStyle/>
          <a:p>
            <a:endParaRPr lang="en-US"/>
          </a:p>
        </p:txBody>
      </p:sp>
      <p:sp>
        <p:nvSpPr>
          <p:cNvPr id="22674" name="Freeform 147"/>
          <p:cNvSpPr>
            <a:spLocks noChangeAspect="1"/>
          </p:cNvSpPr>
          <p:nvPr/>
        </p:nvSpPr>
        <p:spPr bwMode="auto">
          <a:xfrm>
            <a:off x="8469313" y="5096921"/>
            <a:ext cx="141287" cy="196850"/>
          </a:xfrm>
          <a:custGeom>
            <a:avLst/>
            <a:gdLst>
              <a:gd name="T0" fmla="*/ 0 w 74"/>
              <a:gd name="T1" fmla="*/ 0 h 103"/>
              <a:gd name="T2" fmla="*/ 20 w 74"/>
              <a:gd name="T3" fmla="*/ 12 h 103"/>
              <a:gd name="T4" fmla="*/ 26 w 74"/>
              <a:gd name="T5" fmla="*/ 35 h 103"/>
              <a:gd name="T6" fmla="*/ 35 w 74"/>
              <a:gd name="T7" fmla="*/ 41 h 103"/>
              <a:gd name="T8" fmla="*/ 40 w 74"/>
              <a:gd name="T9" fmla="*/ 31 h 103"/>
              <a:gd name="T10" fmla="*/ 44 w 74"/>
              <a:gd name="T11" fmla="*/ 47 h 103"/>
              <a:gd name="T12" fmla="*/ 74 w 74"/>
              <a:gd name="T13" fmla="*/ 47 h 103"/>
              <a:gd name="T14" fmla="*/ 68 w 74"/>
              <a:gd name="T15" fmla="*/ 70 h 103"/>
              <a:gd name="T16" fmla="*/ 53 w 74"/>
              <a:gd name="T17" fmla="*/ 73 h 103"/>
              <a:gd name="T18" fmla="*/ 40 w 74"/>
              <a:gd name="T19" fmla="*/ 103 h 103"/>
              <a:gd name="T20" fmla="*/ 26 w 74"/>
              <a:gd name="T21" fmla="*/ 103 h 103"/>
              <a:gd name="T22" fmla="*/ 33 w 74"/>
              <a:gd name="T23" fmla="*/ 93 h 103"/>
              <a:gd name="T24" fmla="*/ 14 w 74"/>
              <a:gd name="T25" fmla="*/ 71 h 103"/>
              <a:gd name="T26" fmla="*/ 29 w 74"/>
              <a:gd name="T27" fmla="*/ 53 h 103"/>
              <a:gd name="T28" fmla="*/ 26 w 74"/>
              <a:gd name="T29" fmla="*/ 37 h 103"/>
              <a:gd name="T30" fmla="*/ 0 w 74"/>
              <a:gd name="T31" fmla="*/ 0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103"/>
              <a:gd name="T50" fmla="*/ 74 w 74"/>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103">
                <a:moveTo>
                  <a:pt x="0" y="0"/>
                </a:moveTo>
                <a:lnTo>
                  <a:pt x="20" y="12"/>
                </a:lnTo>
                <a:lnTo>
                  <a:pt x="26" y="35"/>
                </a:lnTo>
                <a:lnTo>
                  <a:pt x="35" y="41"/>
                </a:lnTo>
                <a:lnTo>
                  <a:pt x="40" y="31"/>
                </a:lnTo>
                <a:lnTo>
                  <a:pt x="44" y="47"/>
                </a:lnTo>
                <a:lnTo>
                  <a:pt x="74" y="47"/>
                </a:lnTo>
                <a:lnTo>
                  <a:pt x="68" y="70"/>
                </a:lnTo>
                <a:lnTo>
                  <a:pt x="53" y="73"/>
                </a:lnTo>
                <a:lnTo>
                  <a:pt x="40" y="103"/>
                </a:lnTo>
                <a:lnTo>
                  <a:pt x="26" y="103"/>
                </a:lnTo>
                <a:lnTo>
                  <a:pt x="33" y="93"/>
                </a:lnTo>
                <a:lnTo>
                  <a:pt x="14" y="71"/>
                </a:lnTo>
                <a:lnTo>
                  <a:pt x="29" y="53"/>
                </a:lnTo>
                <a:lnTo>
                  <a:pt x="26" y="3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675" name="Freeform 148"/>
          <p:cNvSpPr>
            <a:spLocks noChangeAspect="1"/>
          </p:cNvSpPr>
          <p:nvPr/>
        </p:nvSpPr>
        <p:spPr bwMode="auto">
          <a:xfrm>
            <a:off x="2168525" y="3842796"/>
            <a:ext cx="96838" cy="101600"/>
          </a:xfrm>
          <a:custGeom>
            <a:avLst/>
            <a:gdLst>
              <a:gd name="T0" fmla="*/ 0 w 50"/>
              <a:gd name="T1" fmla="*/ 27 h 53"/>
              <a:gd name="T2" fmla="*/ 20 w 50"/>
              <a:gd name="T3" fmla="*/ 52 h 53"/>
              <a:gd name="T4" fmla="*/ 46 w 50"/>
              <a:gd name="T5" fmla="*/ 53 h 53"/>
              <a:gd name="T6" fmla="*/ 50 w 50"/>
              <a:gd name="T7" fmla="*/ 0 h 53"/>
              <a:gd name="T8" fmla="*/ 32 w 50"/>
              <a:gd name="T9" fmla="*/ 3 h 53"/>
              <a:gd name="T10" fmla="*/ 0 w 50"/>
              <a:gd name="T11" fmla="*/ 27 h 53"/>
              <a:gd name="T12" fmla="*/ 0 60000 65536"/>
              <a:gd name="T13" fmla="*/ 0 60000 65536"/>
              <a:gd name="T14" fmla="*/ 0 60000 65536"/>
              <a:gd name="T15" fmla="*/ 0 60000 65536"/>
              <a:gd name="T16" fmla="*/ 0 60000 65536"/>
              <a:gd name="T17" fmla="*/ 0 60000 65536"/>
              <a:gd name="T18" fmla="*/ 0 w 50"/>
              <a:gd name="T19" fmla="*/ 0 h 53"/>
              <a:gd name="T20" fmla="*/ 50 w 50"/>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0" h="53">
                <a:moveTo>
                  <a:pt x="0" y="27"/>
                </a:moveTo>
                <a:lnTo>
                  <a:pt x="20" y="52"/>
                </a:lnTo>
                <a:lnTo>
                  <a:pt x="46" y="53"/>
                </a:lnTo>
                <a:lnTo>
                  <a:pt x="50" y="0"/>
                </a:lnTo>
                <a:lnTo>
                  <a:pt x="32" y="3"/>
                </a:lnTo>
                <a:lnTo>
                  <a:pt x="0" y="27"/>
                </a:lnTo>
                <a:close/>
              </a:path>
            </a:pathLst>
          </a:custGeom>
          <a:solidFill>
            <a:srgbClr val="FFFFCC"/>
          </a:solidFill>
          <a:ln w="9525">
            <a:noFill/>
            <a:round/>
            <a:headEnd/>
            <a:tailEnd/>
          </a:ln>
        </p:spPr>
        <p:txBody>
          <a:bodyPr/>
          <a:lstStyle/>
          <a:p>
            <a:endParaRPr lang="en-US"/>
          </a:p>
        </p:txBody>
      </p:sp>
      <p:sp>
        <p:nvSpPr>
          <p:cNvPr id="22676" name="Freeform 149"/>
          <p:cNvSpPr>
            <a:spLocks noChangeAspect="1"/>
          </p:cNvSpPr>
          <p:nvPr/>
        </p:nvSpPr>
        <p:spPr bwMode="auto">
          <a:xfrm>
            <a:off x="2168525" y="3842796"/>
            <a:ext cx="96838" cy="101600"/>
          </a:xfrm>
          <a:custGeom>
            <a:avLst/>
            <a:gdLst>
              <a:gd name="T0" fmla="*/ 0 w 50"/>
              <a:gd name="T1" fmla="*/ 27 h 53"/>
              <a:gd name="T2" fmla="*/ 20 w 50"/>
              <a:gd name="T3" fmla="*/ 52 h 53"/>
              <a:gd name="T4" fmla="*/ 46 w 50"/>
              <a:gd name="T5" fmla="*/ 53 h 53"/>
              <a:gd name="T6" fmla="*/ 50 w 50"/>
              <a:gd name="T7" fmla="*/ 0 h 53"/>
              <a:gd name="T8" fmla="*/ 32 w 50"/>
              <a:gd name="T9" fmla="*/ 3 h 53"/>
              <a:gd name="T10" fmla="*/ 0 w 50"/>
              <a:gd name="T11" fmla="*/ 27 h 53"/>
              <a:gd name="T12" fmla="*/ 0 60000 65536"/>
              <a:gd name="T13" fmla="*/ 0 60000 65536"/>
              <a:gd name="T14" fmla="*/ 0 60000 65536"/>
              <a:gd name="T15" fmla="*/ 0 60000 65536"/>
              <a:gd name="T16" fmla="*/ 0 60000 65536"/>
              <a:gd name="T17" fmla="*/ 0 60000 65536"/>
              <a:gd name="T18" fmla="*/ 0 w 50"/>
              <a:gd name="T19" fmla="*/ 0 h 53"/>
              <a:gd name="T20" fmla="*/ 50 w 50"/>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0" h="53">
                <a:moveTo>
                  <a:pt x="0" y="27"/>
                </a:moveTo>
                <a:lnTo>
                  <a:pt x="20" y="52"/>
                </a:lnTo>
                <a:lnTo>
                  <a:pt x="46" y="53"/>
                </a:lnTo>
                <a:lnTo>
                  <a:pt x="50" y="0"/>
                </a:lnTo>
                <a:lnTo>
                  <a:pt x="32" y="3"/>
                </a:lnTo>
                <a:lnTo>
                  <a:pt x="0" y="27"/>
                </a:lnTo>
                <a:close/>
              </a:path>
            </a:pathLst>
          </a:custGeom>
          <a:solidFill>
            <a:srgbClr val="FFFFCC"/>
          </a:solidFill>
          <a:ln w="1588" cap="rnd">
            <a:solidFill>
              <a:srgbClr val="808080"/>
            </a:solidFill>
            <a:round/>
            <a:headEnd/>
            <a:tailEnd/>
          </a:ln>
        </p:spPr>
        <p:txBody>
          <a:bodyPr/>
          <a:lstStyle/>
          <a:p>
            <a:endParaRPr lang="en-US"/>
          </a:p>
        </p:txBody>
      </p:sp>
      <p:sp>
        <p:nvSpPr>
          <p:cNvPr id="22677" name="Freeform 150"/>
          <p:cNvSpPr>
            <a:spLocks noChangeAspect="1"/>
          </p:cNvSpPr>
          <p:nvPr/>
        </p:nvSpPr>
        <p:spPr bwMode="auto">
          <a:xfrm>
            <a:off x="4405313" y="2083846"/>
            <a:ext cx="630237" cy="512762"/>
          </a:xfrm>
          <a:custGeom>
            <a:avLst/>
            <a:gdLst>
              <a:gd name="T0" fmla="*/ 2 w 328"/>
              <a:gd name="T1" fmla="*/ 211 h 267"/>
              <a:gd name="T2" fmla="*/ 32 w 328"/>
              <a:gd name="T3" fmla="*/ 208 h 267"/>
              <a:gd name="T4" fmla="*/ 9 w 328"/>
              <a:gd name="T5" fmla="*/ 220 h 267"/>
              <a:gd name="T6" fmla="*/ 27 w 328"/>
              <a:gd name="T7" fmla="*/ 223 h 267"/>
              <a:gd name="T8" fmla="*/ 17 w 328"/>
              <a:gd name="T9" fmla="*/ 243 h 267"/>
              <a:gd name="T10" fmla="*/ 40 w 328"/>
              <a:gd name="T11" fmla="*/ 267 h 267"/>
              <a:gd name="T12" fmla="*/ 70 w 328"/>
              <a:gd name="T13" fmla="*/ 235 h 267"/>
              <a:gd name="T14" fmla="*/ 93 w 328"/>
              <a:gd name="T15" fmla="*/ 232 h 267"/>
              <a:gd name="T16" fmla="*/ 97 w 328"/>
              <a:gd name="T17" fmla="*/ 207 h 267"/>
              <a:gd name="T18" fmla="*/ 91 w 328"/>
              <a:gd name="T19" fmla="*/ 161 h 267"/>
              <a:gd name="T20" fmla="*/ 110 w 328"/>
              <a:gd name="T21" fmla="*/ 140 h 267"/>
              <a:gd name="T22" fmla="*/ 142 w 328"/>
              <a:gd name="T23" fmla="*/ 90 h 267"/>
              <a:gd name="T24" fmla="*/ 163 w 328"/>
              <a:gd name="T25" fmla="*/ 69 h 267"/>
              <a:gd name="T26" fmla="*/ 191 w 328"/>
              <a:gd name="T27" fmla="*/ 61 h 267"/>
              <a:gd name="T28" fmla="*/ 197 w 328"/>
              <a:gd name="T29" fmla="*/ 46 h 267"/>
              <a:gd name="T30" fmla="*/ 221 w 328"/>
              <a:gd name="T31" fmla="*/ 53 h 267"/>
              <a:gd name="T32" fmla="*/ 262 w 328"/>
              <a:gd name="T33" fmla="*/ 47 h 267"/>
              <a:gd name="T34" fmla="*/ 292 w 328"/>
              <a:gd name="T35" fmla="*/ 24 h 267"/>
              <a:gd name="T36" fmla="*/ 304 w 328"/>
              <a:gd name="T37" fmla="*/ 46 h 267"/>
              <a:gd name="T38" fmla="*/ 311 w 328"/>
              <a:gd name="T39" fmla="*/ 32 h 267"/>
              <a:gd name="T40" fmla="*/ 300 w 328"/>
              <a:gd name="T41" fmla="*/ 23 h 267"/>
              <a:gd name="T42" fmla="*/ 305 w 328"/>
              <a:gd name="T43" fmla="*/ 5 h 267"/>
              <a:gd name="T44" fmla="*/ 298 w 328"/>
              <a:gd name="T45" fmla="*/ 2 h 267"/>
              <a:gd name="T46" fmla="*/ 278 w 328"/>
              <a:gd name="T47" fmla="*/ 15 h 267"/>
              <a:gd name="T48" fmla="*/ 274 w 328"/>
              <a:gd name="T49" fmla="*/ 3 h 267"/>
              <a:gd name="T50" fmla="*/ 264 w 328"/>
              <a:gd name="T51" fmla="*/ 5 h 267"/>
              <a:gd name="T52" fmla="*/ 230 w 328"/>
              <a:gd name="T53" fmla="*/ 26 h 267"/>
              <a:gd name="T54" fmla="*/ 215 w 328"/>
              <a:gd name="T55" fmla="*/ 31 h 267"/>
              <a:gd name="T56" fmla="*/ 191 w 328"/>
              <a:gd name="T57" fmla="*/ 41 h 267"/>
              <a:gd name="T58" fmla="*/ 185 w 328"/>
              <a:gd name="T59" fmla="*/ 38 h 267"/>
              <a:gd name="T60" fmla="*/ 183 w 328"/>
              <a:gd name="T61" fmla="*/ 42 h 267"/>
              <a:gd name="T62" fmla="*/ 161 w 328"/>
              <a:gd name="T63" fmla="*/ 53 h 267"/>
              <a:gd name="T64" fmla="*/ 160 w 328"/>
              <a:gd name="T65" fmla="*/ 60 h 267"/>
              <a:gd name="T66" fmla="*/ 130 w 328"/>
              <a:gd name="T67" fmla="*/ 79 h 267"/>
              <a:gd name="T68" fmla="*/ 106 w 328"/>
              <a:gd name="T69" fmla="*/ 98 h 267"/>
              <a:gd name="T70" fmla="*/ 59 w 328"/>
              <a:gd name="T71" fmla="*/ 156 h 267"/>
              <a:gd name="T72" fmla="*/ 81 w 328"/>
              <a:gd name="T73" fmla="*/ 158 h 267"/>
              <a:gd name="T74" fmla="*/ 27 w 328"/>
              <a:gd name="T75" fmla="*/ 177 h 267"/>
              <a:gd name="T76" fmla="*/ 18 w 328"/>
              <a:gd name="T77" fmla="*/ 183 h 267"/>
              <a:gd name="T78" fmla="*/ 2 w 328"/>
              <a:gd name="T79" fmla="*/ 191 h 267"/>
              <a:gd name="T80" fmla="*/ 0 w 328"/>
              <a:gd name="T81" fmla="*/ 200 h 2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8"/>
              <a:gd name="T124" fmla="*/ 0 h 267"/>
              <a:gd name="T125" fmla="*/ 328 w 328"/>
              <a:gd name="T126" fmla="*/ 267 h 2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8" h="267">
                <a:moveTo>
                  <a:pt x="0" y="200"/>
                </a:moveTo>
                <a:lnTo>
                  <a:pt x="2" y="211"/>
                </a:lnTo>
                <a:lnTo>
                  <a:pt x="31" y="204"/>
                </a:lnTo>
                <a:lnTo>
                  <a:pt x="32" y="208"/>
                </a:lnTo>
                <a:lnTo>
                  <a:pt x="1" y="216"/>
                </a:lnTo>
                <a:lnTo>
                  <a:pt x="9" y="220"/>
                </a:lnTo>
                <a:lnTo>
                  <a:pt x="6" y="235"/>
                </a:lnTo>
                <a:lnTo>
                  <a:pt x="27" y="223"/>
                </a:lnTo>
                <a:lnTo>
                  <a:pt x="4" y="243"/>
                </a:lnTo>
                <a:lnTo>
                  <a:pt x="17" y="243"/>
                </a:lnTo>
                <a:lnTo>
                  <a:pt x="9" y="260"/>
                </a:lnTo>
                <a:lnTo>
                  <a:pt x="40" y="267"/>
                </a:lnTo>
                <a:lnTo>
                  <a:pt x="65" y="250"/>
                </a:lnTo>
                <a:lnTo>
                  <a:pt x="70" y="235"/>
                </a:lnTo>
                <a:lnTo>
                  <a:pt x="78" y="250"/>
                </a:lnTo>
                <a:lnTo>
                  <a:pt x="93" y="232"/>
                </a:lnTo>
                <a:lnTo>
                  <a:pt x="90" y="214"/>
                </a:lnTo>
                <a:lnTo>
                  <a:pt x="97" y="207"/>
                </a:lnTo>
                <a:lnTo>
                  <a:pt x="90" y="199"/>
                </a:lnTo>
                <a:lnTo>
                  <a:pt x="91" y="161"/>
                </a:lnTo>
                <a:lnTo>
                  <a:pt x="115" y="152"/>
                </a:lnTo>
                <a:lnTo>
                  <a:pt x="110" y="140"/>
                </a:lnTo>
                <a:lnTo>
                  <a:pt x="120" y="111"/>
                </a:lnTo>
                <a:lnTo>
                  <a:pt x="142" y="90"/>
                </a:lnTo>
                <a:lnTo>
                  <a:pt x="147" y="72"/>
                </a:lnTo>
                <a:lnTo>
                  <a:pt x="163" y="69"/>
                </a:lnTo>
                <a:lnTo>
                  <a:pt x="167" y="58"/>
                </a:lnTo>
                <a:lnTo>
                  <a:pt x="191" y="61"/>
                </a:lnTo>
                <a:lnTo>
                  <a:pt x="191" y="46"/>
                </a:lnTo>
                <a:lnTo>
                  <a:pt x="197" y="46"/>
                </a:lnTo>
                <a:lnTo>
                  <a:pt x="206" y="40"/>
                </a:lnTo>
                <a:lnTo>
                  <a:pt x="221" y="53"/>
                </a:lnTo>
                <a:lnTo>
                  <a:pt x="247" y="55"/>
                </a:lnTo>
                <a:lnTo>
                  <a:pt x="262" y="47"/>
                </a:lnTo>
                <a:lnTo>
                  <a:pt x="267" y="29"/>
                </a:lnTo>
                <a:lnTo>
                  <a:pt x="292" y="24"/>
                </a:lnTo>
                <a:lnTo>
                  <a:pt x="305" y="31"/>
                </a:lnTo>
                <a:lnTo>
                  <a:pt x="304" y="46"/>
                </a:lnTo>
                <a:lnTo>
                  <a:pt x="327" y="29"/>
                </a:lnTo>
                <a:lnTo>
                  <a:pt x="311" y="32"/>
                </a:lnTo>
                <a:lnTo>
                  <a:pt x="315" y="28"/>
                </a:lnTo>
                <a:lnTo>
                  <a:pt x="300" y="23"/>
                </a:lnTo>
                <a:lnTo>
                  <a:pt x="328" y="15"/>
                </a:lnTo>
                <a:lnTo>
                  <a:pt x="305" y="5"/>
                </a:lnTo>
                <a:lnTo>
                  <a:pt x="290" y="15"/>
                </a:lnTo>
                <a:lnTo>
                  <a:pt x="298" y="2"/>
                </a:lnTo>
                <a:lnTo>
                  <a:pt x="286" y="0"/>
                </a:lnTo>
                <a:lnTo>
                  <a:pt x="278" y="15"/>
                </a:lnTo>
                <a:lnTo>
                  <a:pt x="274" y="16"/>
                </a:lnTo>
                <a:lnTo>
                  <a:pt x="274" y="3"/>
                </a:lnTo>
                <a:lnTo>
                  <a:pt x="253" y="24"/>
                </a:lnTo>
                <a:lnTo>
                  <a:pt x="264" y="5"/>
                </a:lnTo>
                <a:lnTo>
                  <a:pt x="253" y="2"/>
                </a:lnTo>
                <a:lnTo>
                  <a:pt x="230" y="26"/>
                </a:lnTo>
                <a:lnTo>
                  <a:pt x="209" y="18"/>
                </a:lnTo>
                <a:lnTo>
                  <a:pt x="215" y="31"/>
                </a:lnTo>
                <a:lnTo>
                  <a:pt x="206" y="24"/>
                </a:lnTo>
                <a:lnTo>
                  <a:pt x="191" y="41"/>
                </a:lnTo>
                <a:lnTo>
                  <a:pt x="193" y="27"/>
                </a:lnTo>
                <a:lnTo>
                  <a:pt x="185" y="38"/>
                </a:lnTo>
                <a:lnTo>
                  <a:pt x="178" y="31"/>
                </a:lnTo>
                <a:lnTo>
                  <a:pt x="183" y="42"/>
                </a:lnTo>
                <a:lnTo>
                  <a:pt x="166" y="37"/>
                </a:lnTo>
                <a:lnTo>
                  <a:pt x="161" y="53"/>
                </a:lnTo>
                <a:lnTo>
                  <a:pt x="145" y="59"/>
                </a:lnTo>
                <a:lnTo>
                  <a:pt x="160" y="60"/>
                </a:lnTo>
                <a:lnTo>
                  <a:pt x="134" y="68"/>
                </a:lnTo>
                <a:lnTo>
                  <a:pt x="130" y="79"/>
                </a:lnTo>
                <a:lnTo>
                  <a:pt x="137" y="79"/>
                </a:lnTo>
                <a:lnTo>
                  <a:pt x="106" y="98"/>
                </a:lnTo>
                <a:lnTo>
                  <a:pt x="93" y="130"/>
                </a:lnTo>
                <a:lnTo>
                  <a:pt x="59" y="156"/>
                </a:lnTo>
                <a:lnTo>
                  <a:pt x="65" y="163"/>
                </a:lnTo>
                <a:lnTo>
                  <a:pt x="81" y="158"/>
                </a:lnTo>
                <a:lnTo>
                  <a:pt x="45" y="166"/>
                </a:lnTo>
                <a:lnTo>
                  <a:pt x="27" y="177"/>
                </a:lnTo>
                <a:lnTo>
                  <a:pt x="31" y="183"/>
                </a:lnTo>
                <a:lnTo>
                  <a:pt x="18" y="183"/>
                </a:lnTo>
                <a:lnTo>
                  <a:pt x="19" y="191"/>
                </a:lnTo>
                <a:lnTo>
                  <a:pt x="2" y="191"/>
                </a:lnTo>
                <a:lnTo>
                  <a:pt x="18" y="195"/>
                </a:lnTo>
                <a:lnTo>
                  <a:pt x="0" y="200"/>
                </a:lnTo>
                <a:close/>
              </a:path>
            </a:pathLst>
          </a:custGeom>
          <a:solidFill>
            <a:srgbClr val="FFFFCC"/>
          </a:solidFill>
          <a:ln w="9525">
            <a:noFill/>
            <a:round/>
            <a:headEnd/>
            <a:tailEnd/>
          </a:ln>
        </p:spPr>
        <p:txBody>
          <a:bodyPr/>
          <a:lstStyle/>
          <a:p>
            <a:endParaRPr lang="en-US"/>
          </a:p>
        </p:txBody>
      </p:sp>
      <p:sp>
        <p:nvSpPr>
          <p:cNvPr id="22678" name="Freeform 151"/>
          <p:cNvSpPr>
            <a:spLocks noChangeAspect="1"/>
          </p:cNvSpPr>
          <p:nvPr/>
        </p:nvSpPr>
        <p:spPr bwMode="auto">
          <a:xfrm>
            <a:off x="4405313" y="2083846"/>
            <a:ext cx="630237" cy="512762"/>
          </a:xfrm>
          <a:custGeom>
            <a:avLst/>
            <a:gdLst>
              <a:gd name="T0" fmla="*/ 2 w 328"/>
              <a:gd name="T1" fmla="*/ 211 h 267"/>
              <a:gd name="T2" fmla="*/ 32 w 328"/>
              <a:gd name="T3" fmla="*/ 208 h 267"/>
              <a:gd name="T4" fmla="*/ 9 w 328"/>
              <a:gd name="T5" fmla="*/ 220 h 267"/>
              <a:gd name="T6" fmla="*/ 27 w 328"/>
              <a:gd name="T7" fmla="*/ 223 h 267"/>
              <a:gd name="T8" fmla="*/ 17 w 328"/>
              <a:gd name="T9" fmla="*/ 243 h 267"/>
              <a:gd name="T10" fmla="*/ 40 w 328"/>
              <a:gd name="T11" fmla="*/ 267 h 267"/>
              <a:gd name="T12" fmla="*/ 70 w 328"/>
              <a:gd name="T13" fmla="*/ 235 h 267"/>
              <a:gd name="T14" fmla="*/ 93 w 328"/>
              <a:gd name="T15" fmla="*/ 232 h 267"/>
              <a:gd name="T16" fmla="*/ 97 w 328"/>
              <a:gd name="T17" fmla="*/ 207 h 267"/>
              <a:gd name="T18" fmla="*/ 91 w 328"/>
              <a:gd name="T19" fmla="*/ 161 h 267"/>
              <a:gd name="T20" fmla="*/ 110 w 328"/>
              <a:gd name="T21" fmla="*/ 140 h 267"/>
              <a:gd name="T22" fmla="*/ 142 w 328"/>
              <a:gd name="T23" fmla="*/ 90 h 267"/>
              <a:gd name="T24" fmla="*/ 163 w 328"/>
              <a:gd name="T25" fmla="*/ 69 h 267"/>
              <a:gd name="T26" fmla="*/ 191 w 328"/>
              <a:gd name="T27" fmla="*/ 61 h 267"/>
              <a:gd name="T28" fmla="*/ 197 w 328"/>
              <a:gd name="T29" fmla="*/ 46 h 267"/>
              <a:gd name="T30" fmla="*/ 221 w 328"/>
              <a:gd name="T31" fmla="*/ 53 h 267"/>
              <a:gd name="T32" fmla="*/ 262 w 328"/>
              <a:gd name="T33" fmla="*/ 47 h 267"/>
              <a:gd name="T34" fmla="*/ 292 w 328"/>
              <a:gd name="T35" fmla="*/ 24 h 267"/>
              <a:gd name="T36" fmla="*/ 304 w 328"/>
              <a:gd name="T37" fmla="*/ 46 h 267"/>
              <a:gd name="T38" fmla="*/ 311 w 328"/>
              <a:gd name="T39" fmla="*/ 32 h 267"/>
              <a:gd name="T40" fmla="*/ 300 w 328"/>
              <a:gd name="T41" fmla="*/ 23 h 267"/>
              <a:gd name="T42" fmla="*/ 305 w 328"/>
              <a:gd name="T43" fmla="*/ 5 h 267"/>
              <a:gd name="T44" fmla="*/ 298 w 328"/>
              <a:gd name="T45" fmla="*/ 2 h 267"/>
              <a:gd name="T46" fmla="*/ 278 w 328"/>
              <a:gd name="T47" fmla="*/ 15 h 267"/>
              <a:gd name="T48" fmla="*/ 274 w 328"/>
              <a:gd name="T49" fmla="*/ 3 h 267"/>
              <a:gd name="T50" fmla="*/ 264 w 328"/>
              <a:gd name="T51" fmla="*/ 5 h 267"/>
              <a:gd name="T52" fmla="*/ 230 w 328"/>
              <a:gd name="T53" fmla="*/ 26 h 267"/>
              <a:gd name="T54" fmla="*/ 215 w 328"/>
              <a:gd name="T55" fmla="*/ 31 h 267"/>
              <a:gd name="T56" fmla="*/ 191 w 328"/>
              <a:gd name="T57" fmla="*/ 41 h 267"/>
              <a:gd name="T58" fmla="*/ 185 w 328"/>
              <a:gd name="T59" fmla="*/ 38 h 267"/>
              <a:gd name="T60" fmla="*/ 183 w 328"/>
              <a:gd name="T61" fmla="*/ 42 h 267"/>
              <a:gd name="T62" fmla="*/ 161 w 328"/>
              <a:gd name="T63" fmla="*/ 53 h 267"/>
              <a:gd name="T64" fmla="*/ 160 w 328"/>
              <a:gd name="T65" fmla="*/ 60 h 267"/>
              <a:gd name="T66" fmla="*/ 130 w 328"/>
              <a:gd name="T67" fmla="*/ 79 h 267"/>
              <a:gd name="T68" fmla="*/ 106 w 328"/>
              <a:gd name="T69" fmla="*/ 98 h 267"/>
              <a:gd name="T70" fmla="*/ 59 w 328"/>
              <a:gd name="T71" fmla="*/ 156 h 267"/>
              <a:gd name="T72" fmla="*/ 81 w 328"/>
              <a:gd name="T73" fmla="*/ 158 h 267"/>
              <a:gd name="T74" fmla="*/ 27 w 328"/>
              <a:gd name="T75" fmla="*/ 177 h 267"/>
              <a:gd name="T76" fmla="*/ 18 w 328"/>
              <a:gd name="T77" fmla="*/ 183 h 267"/>
              <a:gd name="T78" fmla="*/ 2 w 328"/>
              <a:gd name="T79" fmla="*/ 191 h 267"/>
              <a:gd name="T80" fmla="*/ 0 w 328"/>
              <a:gd name="T81" fmla="*/ 200 h 2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8"/>
              <a:gd name="T124" fmla="*/ 0 h 267"/>
              <a:gd name="T125" fmla="*/ 328 w 328"/>
              <a:gd name="T126" fmla="*/ 267 h 2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8" h="267">
                <a:moveTo>
                  <a:pt x="0" y="200"/>
                </a:moveTo>
                <a:lnTo>
                  <a:pt x="2" y="211"/>
                </a:lnTo>
                <a:lnTo>
                  <a:pt x="31" y="204"/>
                </a:lnTo>
                <a:lnTo>
                  <a:pt x="32" y="208"/>
                </a:lnTo>
                <a:lnTo>
                  <a:pt x="1" y="216"/>
                </a:lnTo>
                <a:lnTo>
                  <a:pt x="9" y="220"/>
                </a:lnTo>
                <a:lnTo>
                  <a:pt x="6" y="235"/>
                </a:lnTo>
                <a:lnTo>
                  <a:pt x="27" y="223"/>
                </a:lnTo>
                <a:lnTo>
                  <a:pt x="4" y="243"/>
                </a:lnTo>
                <a:lnTo>
                  <a:pt x="17" y="243"/>
                </a:lnTo>
                <a:lnTo>
                  <a:pt x="9" y="260"/>
                </a:lnTo>
                <a:lnTo>
                  <a:pt x="40" y="267"/>
                </a:lnTo>
                <a:lnTo>
                  <a:pt x="65" y="250"/>
                </a:lnTo>
                <a:lnTo>
                  <a:pt x="70" y="235"/>
                </a:lnTo>
                <a:lnTo>
                  <a:pt x="78" y="250"/>
                </a:lnTo>
                <a:lnTo>
                  <a:pt x="93" y="232"/>
                </a:lnTo>
                <a:lnTo>
                  <a:pt x="90" y="214"/>
                </a:lnTo>
                <a:lnTo>
                  <a:pt x="97" y="207"/>
                </a:lnTo>
                <a:lnTo>
                  <a:pt x="90" y="199"/>
                </a:lnTo>
                <a:lnTo>
                  <a:pt x="91" y="161"/>
                </a:lnTo>
                <a:lnTo>
                  <a:pt x="115" y="152"/>
                </a:lnTo>
                <a:lnTo>
                  <a:pt x="110" y="140"/>
                </a:lnTo>
                <a:lnTo>
                  <a:pt x="120" y="111"/>
                </a:lnTo>
                <a:lnTo>
                  <a:pt x="142" y="90"/>
                </a:lnTo>
                <a:lnTo>
                  <a:pt x="147" y="72"/>
                </a:lnTo>
                <a:lnTo>
                  <a:pt x="163" y="69"/>
                </a:lnTo>
                <a:lnTo>
                  <a:pt x="167" y="58"/>
                </a:lnTo>
                <a:lnTo>
                  <a:pt x="191" y="61"/>
                </a:lnTo>
                <a:lnTo>
                  <a:pt x="191" y="46"/>
                </a:lnTo>
                <a:lnTo>
                  <a:pt x="197" y="46"/>
                </a:lnTo>
                <a:lnTo>
                  <a:pt x="206" y="40"/>
                </a:lnTo>
                <a:lnTo>
                  <a:pt x="221" y="53"/>
                </a:lnTo>
                <a:lnTo>
                  <a:pt x="247" y="55"/>
                </a:lnTo>
                <a:lnTo>
                  <a:pt x="262" y="47"/>
                </a:lnTo>
                <a:lnTo>
                  <a:pt x="267" y="29"/>
                </a:lnTo>
                <a:lnTo>
                  <a:pt x="292" y="24"/>
                </a:lnTo>
                <a:lnTo>
                  <a:pt x="305" y="31"/>
                </a:lnTo>
                <a:lnTo>
                  <a:pt x="304" y="46"/>
                </a:lnTo>
                <a:lnTo>
                  <a:pt x="327" y="29"/>
                </a:lnTo>
                <a:lnTo>
                  <a:pt x="311" y="32"/>
                </a:lnTo>
                <a:lnTo>
                  <a:pt x="315" y="28"/>
                </a:lnTo>
                <a:lnTo>
                  <a:pt x="300" y="23"/>
                </a:lnTo>
                <a:lnTo>
                  <a:pt x="328" y="15"/>
                </a:lnTo>
                <a:lnTo>
                  <a:pt x="305" y="5"/>
                </a:lnTo>
                <a:lnTo>
                  <a:pt x="290" y="15"/>
                </a:lnTo>
                <a:lnTo>
                  <a:pt x="298" y="2"/>
                </a:lnTo>
                <a:lnTo>
                  <a:pt x="286" y="0"/>
                </a:lnTo>
                <a:lnTo>
                  <a:pt x="278" y="15"/>
                </a:lnTo>
                <a:lnTo>
                  <a:pt x="274" y="16"/>
                </a:lnTo>
                <a:lnTo>
                  <a:pt x="274" y="3"/>
                </a:lnTo>
                <a:lnTo>
                  <a:pt x="253" y="24"/>
                </a:lnTo>
                <a:lnTo>
                  <a:pt x="264" y="5"/>
                </a:lnTo>
                <a:lnTo>
                  <a:pt x="253" y="2"/>
                </a:lnTo>
                <a:lnTo>
                  <a:pt x="230" y="26"/>
                </a:lnTo>
                <a:lnTo>
                  <a:pt x="209" y="18"/>
                </a:lnTo>
                <a:lnTo>
                  <a:pt x="215" y="31"/>
                </a:lnTo>
                <a:lnTo>
                  <a:pt x="206" y="24"/>
                </a:lnTo>
                <a:lnTo>
                  <a:pt x="191" y="41"/>
                </a:lnTo>
                <a:lnTo>
                  <a:pt x="193" y="27"/>
                </a:lnTo>
                <a:lnTo>
                  <a:pt x="185" y="38"/>
                </a:lnTo>
                <a:lnTo>
                  <a:pt x="178" y="31"/>
                </a:lnTo>
                <a:lnTo>
                  <a:pt x="183" y="42"/>
                </a:lnTo>
                <a:lnTo>
                  <a:pt x="166" y="37"/>
                </a:lnTo>
                <a:lnTo>
                  <a:pt x="161" y="53"/>
                </a:lnTo>
                <a:lnTo>
                  <a:pt x="145" y="59"/>
                </a:lnTo>
                <a:lnTo>
                  <a:pt x="160" y="60"/>
                </a:lnTo>
                <a:lnTo>
                  <a:pt x="134" y="68"/>
                </a:lnTo>
                <a:lnTo>
                  <a:pt x="130" y="79"/>
                </a:lnTo>
                <a:lnTo>
                  <a:pt x="137" y="79"/>
                </a:lnTo>
                <a:lnTo>
                  <a:pt x="106" y="98"/>
                </a:lnTo>
                <a:lnTo>
                  <a:pt x="93" y="130"/>
                </a:lnTo>
                <a:lnTo>
                  <a:pt x="59" y="156"/>
                </a:lnTo>
                <a:lnTo>
                  <a:pt x="65" y="163"/>
                </a:lnTo>
                <a:lnTo>
                  <a:pt x="81" y="158"/>
                </a:lnTo>
                <a:lnTo>
                  <a:pt x="45" y="166"/>
                </a:lnTo>
                <a:lnTo>
                  <a:pt x="27" y="177"/>
                </a:lnTo>
                <a:lnTo>
                  <a:pt x="31" y="183"/>
                </a:lnTo>
                <a:lnTo>
                  <a:pt x="18" y="183"/>
                </a:lnTo>
                <a:lnTo>
                  <a:pt x="19" y="191"/>
                </a:lnTo>
                <a:lnTo>
                  <a:pt x="2" y="191"/>
                </a:lnTo>
                <a:lnTo>
                  <a:pt x="18" y="195"/>
                </a:lnTo>
                <a:lnTo>
                  <a:pt x="0" y="200"/>
                </a:lnTo>
                <a:close/>
              </a:path>
            </a:pathLst>
          </a:custGeom>
          <a:solidFill>
            <a:srgbClr val="FFFFCC"/>
          </a:solidFill>
          <a:ln w="1588" cap="rnd">
            <a:solidFill>
              <a:srgbClr val="808080"/>
            </a:solidFill>
            <a:round/>
            <a:headEnd/>
            <a:tailEnd/>
          </a:ln>
        </p:spPr>
        <p:txBody>
          <a:bodyPr/>
          <a:lstStyle/>
          <a:p>
            <a:endParaRPr lang="en-US"/>
          </a:p>
        </p:txBody>
      </p:sp>
      <p:sp>
        <p:nvSpPr>
          <p:cNvPr id="22679" name="Freeform 152"/>
          <p:cNvSpPr>
            <a:spLocks noChangeAspect="1"/>
          </p:cNvSpPr>
          <p:nvPr/>
        </p:nvSpPr>
        <p:spPr bwMode="auto">
          <a:xfrm>
            <a:off x="2274888" y="3974558"/>
            <a:ext cx="134937" cy="61913"/>
          </a:xfrm>
          <a:custGeom>
            <a:avLst/>
            <a:gdLst>
              <a:gd name="T0" fmla="*/ 0 w 71"/>
              <a:gd name="T1" fmla="*/ 17 h 32"/>
              <a:gd name="T2" fmla="*/ 5 w 71"/>
              <a:gd name="T3" fmla="*/ 0 h 32"/>
              <a:gd name="T4" fmla="*/ 21 w 71"/>
              <a:gd name="T5" fmla="*/ 11 h 32"/>
              <a:gd name="T6" fmla="*/ 48 w 71"/>
              <a:gd name="T7" fmla="*/ 1 h 32"/>
              <a:gd name="T8" fmla="*/ 71 w 71"/>
              <a:gd name="T9" fmla="*/ 13 h 32"/>
              <a:gd name="T10" fmla="*/ 64 w 71"/>
              <a:gd name="T11" fmla="*/ 31 h 32"/>
              <a:gd name="T12" fmla="*/ 62 w 71"/>
              <a:gd name="T13" fmla="*/ 16 h 32"/>
              <a:gd name="T14" fmla="*/ 48 w 71"/>
              <a:gd name="T15" fmla="*/ 10 h 32"/>
              <a:gd name="T16" fmla="*/ 33 w 71"/>
              <a:gd name="T17" fmla="*/ 19 h 32"/>
              <a:gd name="T18" fmla="*/ 37 w 71"/>
              <a:gd name="T19" fmla="*/ 28 h 32"/>
              <a:gd name="T20" fmla="*/ 30 w 71"/>
              <a:gd name="T21" fmla="*/ 32 h 32"/>
              <a:gd name="T22" fmla="*/ 0 w 71"/>
              <a:gd name="T23" fmla="*/ 1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2"/>
              <a:gd name="T38" fmla="*/ 71 w 71"/>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2">
                <a:moveTo>
                  <a:pt x="0" y="17"/>
                </a:moveTo>
                <a:lnTo>
                  <a:pt x="5" y="0"/>
                </a:lnTo>
                <a:lnTo>
                  <a:pt x="21" y="11"/>
                </a:lnTo>
                <a:lnTo>
                  <a:pt x="48" y="1"/>
                </a:lnTo>
                <a:lnTo>
                  <a:pt x="71" y="13"/>
                </a:lnTo>
                <a:lnTo>
                  <a:pt x="64" y="31"/>
                </a:lnTo>
                <a:lnTo>
                  <a:pt x="62" y="16"/>
                </a:lnTo>
                <a:lnTo>
                  <a:pt x="48" y="10"/>
                </a:lnTo>
                <a:lnTo>
                  <a:pt x="33" y="19"/>
                </a:lnTo>
                <a:lnTo>
                  <a:pt x="37" y="28"/>
                </a:lnTo>
                <a:lnTo>
                  <a:pt x="30" y="32"/>
                </a:lnTo>
                <a:lnTo>
                  <a:pt x="0" y="17"/>
                </a:lnTo>
                <a:close/>
              </a:path>
            </a:pathLst>
          </a:custGeom>
          <a:solidFill>
            <a:srgbClr val="FFFFCC"/>
          </a:solidFill>
          <a:ln w="9525">
            <a:noFill/>
            <a:round/>
            <a:headEnd/>
            <a:tailEnd/>
          </a:ln>
        </p:spPr>
        <p:txBody>
          <a:bodyPr/>
          <a:lstStyle/>
          <a:p>
            <a:endParaRPr lang="en-US"/>
          </a:p>
        </p:txBody>
      </p:sp>
      <p:sp>
        <p:nvSpPr>
          <p:cNvPr id="22680" name="Freeform 153"/>
          <p:cNvSpPr>
            <a:spLocks noChangeAspect="1"/>
          </p:cNvSpPr>
          <p:nvPr/>
        </p:nvSpPr>
        <p:spPr bwMode="auto">
          <a:xfrm>
            <a:off x="2274888" y="3974558"/>
            <a:ext cx="134937" cy="61913"/>
          </a:xfrm>
          <a:custGeom>
            <a:avLst/>
            <a:gdLst>
              <a:gd name="T0" fmla="*/ 0 w 71"/>
              <a:gd name="T1" fmla="*/ 17 h 32"/>
              <a:gd name="T2" fmla="*/ 5 w 71"/>
              <a:gd name="T3" fmla="*/ 0 h 32"/>
              <a:gd name="T4" fmla="*/ 21 w 71"/>
              <a:gd name="T5" fmla="*/ 11 h 32"/>
              <a:gd name="T6" fmla="*/ 48 w 71"/>
              <a:gd name="T7" fmla="*/ 1 h 32"/>
              <a:gd name="T8" fmla="*/ 71 w 71"/>
              <a:gd name="T9" fmla="*/ 13 h 32"/>
              <a:gd name="T10" fmla="*/ 64 w 71"/>
              <a:gd name="T11" fmla="*/ 31 h 32"/>
              <a:gd name="T12" fmla="*/ 62 w 71"/>
              <a:gd name="T13" fmla="*/ 16 h 32"/>
              <a:gd name="T14" fmla="*/ 48 w 71"/>
              <a:gd name="T15" fmla="*/ 10 h 32"/>
              <a:gd name="T16" fmla="*/ 33 w 71"/>
              <a:gd name="T17" fmla="*/ 19 h 32"/>
              <a:gd name="T18" fmla="*/ 37 w 71"/>
              <a:gd name="T19" fmla="*/ 28 h 32"/>
              <a:gd name="T20" fmla="*/ 30 w 71"/>
              <a:gd name="T21" fmla="*/ 32 h 32"/>
              <a:gd name="T22" fmla="*/ 0 w 71"/>
              <a:gd name="T23" fmla="*/ 1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2"/>
              <a:gd name="T38" fmla="*/ 71 w 71"/>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2">
                <a:moveTo>
                  <a:pt x="0" y="17"/>
                </a:moveTo>
                <a:lnTo>
                  <a:pt x="5" y="0"/>
                </a:lnTo>
                <a:lnTo>
                  <a:pt x="21" y="11"/>
                </a:lnTo>
                <a:lnTo>
                  <a:pt x="48" y="1"/>
                </a:lnTo>
                <a:lnTo>
                  <a:pt x="71" y="13"/>
                </a:lnTo>
                <a:lnTo>
                  <a:pt x="64" y="31"/>
                </a:lnTo>
                <a:lnTo>
                  <a:pt x="62" y="16"/>
                </a:lnTo>
                <a:lnTo>
                  <a:pt x="48" y="10"/>
                </a:lnTo>
                <a:lnTo>
                  <a:pt x="33" y="19"/>
                </a:lnTo>
                <a:lnTo>
                  <a:pt x="37" y="28"/>
                </a:lnTo>
                <a:lnTo>
                  <a:pt x="30" y="32"/>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2681" name="Freeform 154"/>
          <p:cNvSpPr>
            <a:spLocks noChangeAspect="1"/>
          </p:cNvSpPr>
          <p:nvPr/>
        </p:nvSpPr>
        <p:spPr bwMode="auto">
          <a:xfrm>
            <a:off x="7708900" y="4277771"/>
            <a:ext cx="238125" cy="192087"/>
          </a:xfrm>
          <a:custGeom>
            <a:avLst/>
            <a:gdLst>
              <a:gd name="T0" fmla="*/ 0 w 124"/>
              <a:gd name="T1" fmla="*/ 0 h 100"/>
              <a:gd name="T2" fmla="*/ 2 w 124"/>
              <a:gd name="T3" fmla="*/ 83 h 100"/>
              <a:gd name="T4" fmla="*/ 22 w 124"/>
              <a:gd name="T5" fmla="*/ 86 h 100"/>
              <a:gd name="T6" fmla="*/ 42 w 124"/>
              <a:gd name="T7" fmla="*/ 63 h 100"/>
              <a:gd name="T8" fmla="*/ 64 w 124"/>
              <a:gd name="T9" fmla="*/ 73 h 100"/>
              <a:gd name="T10" fmla="*/ 85 w 124"/>
              <a:gd name="T11" fmla="*/ 96 h 100"/>
              <a:gd name="T12" fmla="*/ 124 w 124"/>
              <a:gd name="T13" fmla="*/ 100 h 100"/>
              <a:gd name="T14" fmla="*/ 79 w 124"/>
              <a:gd name="T15" fmla="*/ 62 h 100"/>
              <a:gd name="T16" fmla="*/ 83 w 124"/>
              <a:gd name="T17" fmla="*/ 45 h 100"/>
              <a:gd name="T18" fmla="*/ 61 w 124"/>
              <a:gd name="T19" fmla="*/ 38 h 100"/>
              <a:gd name="T20" fmla="*/ 42 w 124"/>
              <a:gd name="T21" fmla="*/ 15 h 100"/>
              <a:gd name="T22" fmla="*/ 0 w 124"/>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00"/>
              <a:gd name="T38" fmla="*/ 124 w 12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00">
                <a:moveTo>
                  <a:pt x="0" y="0"/>
                </a:moveTo>
                <a:lnTo>
                  <a:pt x="2" y="83"/>
                </a:lnTo>
                <a:lnTo>
                  <a:pt x="22" y="86"/>
                </a:lnTo>
                <a:lnTo>
                  <a:pt x="42" y="63"/>
                </a:lnTo>
                <a:lnTo>
                  <a:pt x="64" y="73"/>
                </a:lnTo>
                <a:lnTo>
                  <a:pt x="85" y="96"/>
                </a:lnTo>
                <a:lnTo>
                  <a:pt x="124" y="100"/>
                </a:lnTo>
                <a:lnTo>
                  <a:pt x="79" y="62"/>
                </a:lnTo>
                <a:lnTo>
                  <a:pt x="83" y="45"/>
                </a:lnTo>
                <a:lnTo>
                  <a:pt x="61" y="38"/>
                </a:lnTo>
                <a:lnTo>
                  <a:pt x="42" y="15"/>
                </a:lnTo>
                <a:lnTo>
                  <a:pt x="0" y="0"/>
                </a:lnTo>
                <a:close/>
              </a:path>
            </a:pathLst>
          </a:custGeom>
          <a:solidFill>
            <a:srgbClr val="FFFFCC"/>
          </a:solidFill>
          <a:ln w="9525">
            <a:noFill/>
            <a:round/>
            <a:headEnd/>
            <a:tailEnd/>
          </a:ln>
        </p:spPr>
        <p:txBody>
          <a:bodyPr/>
          <a:lstStyle/>
          <a:p>
            <a:endParaRPr lang="en-US"/>
          </a:p>
        </p:txBody>
      </p:sp>
      <p:sp>
        <p:nvSpPr>
          <p:cNvPr id="22682" name="Freeform 155"/>
          <p:cNvSpPr>
            <a:spLocks noChangeAspect="1"/>
          </p:cNvSpPr>
          <p:nvPr/>
        </p:nvSpPr>
        <p:spPr bwMode="auto">
          <a:xfrm>
            <a:off x="7708900" y="4277771"/>
            <a:ext cx="238125" cy="192087"/>
          </a:xfrm>
          <a:custGeom>
            <a:avLst/>
            <a:gdLst>
              <a:gd name="T0" fmla="*/ 0 w 124"/>
              <a:gd name="T1" fmla="*/ 0 h 100"/>
              <a:gd name="T2" fmla="*/ 2 w 124"/>
              <a:gd name="T3" fmla="*/ 83 h 100"/>
              <a:gd name="T4" fmla="*/ 22 w 124"/>
              <a:gd name="T5" fmla="*/ 86 h 100"/>
              <a:gd name="T6" fmla="*/ 42 w 124"/>
              <a:gd name="T7" fmla="*/ 63 h 100"/>
              <a:gd name="T8" fmla="*/ 64 w 124"/>
              <a:gd name="T9" fmla="*/ 73 h 100"/>
              <a:gd name="T10" fmla="*/ 85 w 124"/>
              <a:gd name="T11" fmla="*/ 96 h 100"/>
              <a:gd name="T12" fmla="*/ 124 w 124"/>
              <a:gd name="T13" fmla="*/ 100 h 100"/>
              <a:gd name="T14" fmla="*/ 79 w 124"/>
              <a:gd name="T15" fmla="*/ 62 h 100"/>
              <a:gd name="T16" fmla="*/ 83 w 124"/>
              <a:gd name="T17" fmla="*/ 45 h 100"/>
              <a:gd name="T18" fmla="*/ 61 w 124"/>
              <a:gd name="T19" fmla="*/ 38 h 100"/>
              <a:gd name="T20" fmla="*/ 42 w 124"/>
              <a:gd name="T21" fmla="*/ 15 h 100"/>
              <a:gd name="T22" fmla="*/ 0 w 124"/>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00"/>
              <a:gd name="T38" fmla="*/ 124 w 12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00">
                <a:moveTo>
                  <a:pt x="0" y="0"/>
                </a:moveTo>
                <a:lnTo>
                  <a:pt x="2" y="83"/>
                </a:lnTo>
                <a:lnTo>
                  <a:pt x="22" y="86"/>
                </a:lnTo>
                <a:lnTo>
                  <a:pt x="42" y="63"/>
                </a:lnTo>
                <a:lnTo>
                  <a:pt x="64" y="73"/>
                </a:lnTo>
                <a:lnTo>
                  <a:pt x="85" y="96"/>
                </a:lnTo>
                <a:lnTo>
                  <a:pt x="124" y="100"/>
                </a:lnTo>
                <a:lnTo>
                  <a:pt x="79" y="62"/>
                </a:lnTo>
                <a:lnTo>
                  <a:pt x="83" y="45"/>
                </a:lnTo>
                <a:lnTo>
                  <a:pt x="61" y="38"/>
                </a:lnTo>
                <a:lnTo>
                  <a:pt x="42" y="15"/>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683" name="Freeform 156"/>
          <p:cNvSpPr>
            <a:spLocks noChangeAspect="1"/>
          </p:cNvSpPr>
          <p:nvPr/>
        </p:nvSpPr>
        <p:spPr bwMode="auto">
          <a:xfrm>
            <a:off x="7883525" y="4319046"/>
            <a:ext cx="100013" cy="49212"/>
          </a:xfrm>
          <a:custGeom>
            <a:avLst/>
            <a:gdLst>
              <a:gd name="T0" fmla="*/ 0 w 52"/>
              <a:gd name="T1" fmla="*/ 17 h 26"/>
              <a:gd name="T2" fmla="*/ 31 w 52"/>
              <a:gd name="T3" fmla="*/ 26 h 26"/>
              <a:gd name="T4" fmla="*/ 52 w 52"/>
              <a:gd name="T5" fmla="*/ 8 h 26"/>
              <a:gd name="T6" fmla="*/ 43 w 52"/>
              <a:gd name="T7" fmla="*/ 0 h 26"/>
              <a:gd name="T8" fmla="*/ 37 w 52"/>
              <a:gd name="T9" fmla="*/ 10 h 26"/>
              <a:gd name="T10" fmla="*/ 0 w 52"/>
              <a:gd name="T11" fmla="*/ 17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0" y="17"/>
                </a:moveTo>
                <a:lnTo>
                  <a:pt x="31" y="26"/>
                </a:lnTo>
                <a:lnTo>
                  <a:pt x="52" y="8"/>
                </a:lnTo>
                <a:lnTo>
                  <a:pt x="43" y="0"/>
                </a:lnTo>
                <a:lnTo>
                  <a:pt x="37" y="10"/>
                </a:lnTo>
                <a:lnTo>
                  <a:pt x="0" y="17"/>
                </a:lnTo>
                <a:close/>
              </a:path>
            </a:pathLst>
          </a:custGeom>
          <a:solidFill>
            <a:srgbClr val="FFFFCC"/>
          </a:solidFill>
          <a:ln w="9525">
            <a:noFill/>
            <a:round/>
            <a:headEnd/>
            <a:tailEnd/>
          </a:ln>
        </p:spPr>
        <p:txBody>
          <a:bodyPr/>
          <a:lstStyle/>
          <a:p>
            <a:endParaRPr lang="en-US"/>
          </a:p>
        </p:txBody>
      </p:sp>
      <p:sp>
        <p:nvSpPr>
          <p:cNvPr id="22684" name="Freeform 157"/>
          <p:cNvSpPr>
            <a:spLocks noChangeAspect="1"/>
          </p:cNvSpPr>
          <p:nvPr/>
        </p:nvSpPr>
        <p:spPr bwMode="auto">
          <a:xfrm>
            <a:off x="7883525" y="4319046"/>
            <a:ext cx="100013" cy="49212"/>
          </a:xfrm>
          <a:custGeom>
            <a:avLst/>
            <a:gdLst>
              <a:gd name="T0" fmla="*/ 0 w 52"/>
              <a:gd name="T1" fmla="*/ 17 h 26"/>
              <a:gd name="T2" fmla="*/ 31 w 52"/>
              <a:gd name="T3" fmla="*/ 26 h 26"/>
              <a:gd name="T4" fmla="*/ 52 w 52"/>
              <a:gd name="T5" fmla="*/ 8 h 26"/>
              <a:gd name="T6" fmla="*/ 43 w 52"/>
              <a:gd name="T7" fmla="*/ 0 h 26"/>
              <a:gd name="T8" fmla="*/ 37 w 52"/>
              <a:gd name="T9" fmla="*/ 10 h 26"/>
              <a:gd name="T10" fmla="*/ 0 w 52"/>
              <a:gd name="T11" fmla="*/ 17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0" y="17"/>
                </a:moveTo>
                <a:lnTo>
                  <a:pt x="31" y="26"/>
                </a:lnTo>
                <a:lnTo>
                  <a:pt x="52" y="8"/>
                </a:lnTo>
                <a:lnTo>
                  <a:pt x="43" y="0"/>
                </a:lnTo>
                <a:lnTo>
                  <a:pt x="37" y="1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2685" name="Freeform 158"/>
          <p:cNvSpPr>
            <a:spLocks noChangeAspect="1"/>
          </p:cNvSpPr>
          <p:nvPr/>
        </p:nvSpPr>
        <p:spPr bwMode="auto">
          <a:xfrm>
            <a:off x="7945438" y="4282533"/>
            <a:ext cx="50800" cy="47625"/>
          </a:xfrm>
          <a:custGeom>
            <a:avLst/>
            <a:gdLst>
              <a:gd name="T0" fmla="*/ 0 w 27"/>
              <a:gd name="T1" fmla="*/ 0 h 25"/>
              <a:gd name="T2" fmla="*/ 20 w 27"/>
              <a:gd name="T3" fmla="*/ 11 h 25"/>
              <a:gd name="T4" fmla="*/ 27 w 27"/>
              <a:gd name="T5" fmla="*/ 25 h 25"/>
              <a:gd name="T6" fmla="*/ 27 w 27"/>
              <a:gd name="T7" fmla="*/ 15 h 25"/>
              <a:gd name="T8" fmla="*/ 0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0" y="0"/>
                </a:moveTo>
                <a:lnTo>
                  <a:pt x="20" y="11"/>
                </a:lnTo>
                <a:lnTo>
                  <a:pt x="27" y="25"/>
                </a:lnTo>
                <a:lnTo>
                  <a:pt x="27" y="15"/>
                </a:lnTo>
                <a:lnTo>
                  <a:pt x="0" y="0"/>
                </a:lnTo>
                <a:close/>
              </a:path>
            </a:pathLst>
          </a:custGeom>
          <a:solidFill>
            <a:srgbClr val="FFFFCC"/>
          </a:solidFill>
          <a:ln w="9525">
            <a:noFill/>
            <a:round/>
            <a:headEnd/>
            <a:tailEnd/>
          </a:ln>
        </p:spPr>
        <p:txBody>
          <a:bodyPr/>
          <a:lstStyle/>
          <a:p>
            <a:endParaRPr lang="en-US"/>
          </a:p>
        </p:txBody>
      </p:sp>
      <p:sp>
        <p:nvSpPr>
          <p:cNvPr id="22686" name="Freeform 159"/>
          <p:cNvSpPr>
            <a:spLocks noChangeAspect="1"/>
          </p:cNvSpPr>
          <p:nvPr/>
        </p:nvSpPr>
        <p:spPr bwMode="auto">
          <a:xfrm>
            <a:off x="7945438" y="4282533"/>
            <a:ext cx="50800" cy="47625"/>
          </a:xfrm>
          <a:custGeom>
            <a:avLst/>
            <a:gdLst>
              <a:gd name="T0" fmla="*/ 0 w 27"/>
              <a:gd name="T1" fmla="*/ 0 h 25"/>
              <a:gd name="T2" fmla="*/ 20 w 27"/>
              <a:gd name="T3" fmla="*/ 11 h 25"/>
              <a:gd name="T4" fmla="*/ 27 w 27"/>
              <a:gd name="T5" fmla="*/ 25 h 25"/>
              <a:gd name="T6" fmla="*/ 27 w 27"/>
              <a:gd name="T7" fmla="*/ 15 h 25"/>
              <a:gd name="T8" fmla="*/ 0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0" y="0"/>
                </a:moveTo>
                <a:lnTo>
                  <a:pt x="20" y="11"/>
                </a:lnTo>
                <a:lnTo>
                  <a:pt x="27" y="25"/>
                </a:lnTo>
                <a:lnTo>
                  <a:pt x="27" y="15"/>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687" name="Freeform 160"/>
          <p:cNvSpPr>
            <a:spLocks noChangeAspect="1"/>
          </p:cNvSpPr>
          <p:nvPr/>
        </p:nvSpPr>
        <p:spPr bwMode="auto">
          <a:xfrm>
            <a:off x="4062413" y="3122071"/>
            <a:ext cx="76200" cy="138112"/>
          </a:xfrm>
          <a:custGeom>
            <a:avLst/>
            <a:gdLst>
              <a:gd name="T0" fmla="*/ 0 w 40"/>
              <a:gd name="T1" fmla="*/ 47 h 72"/>
              <a:gd name="T2" fmla="*/ 7 w 40"/>
              <a:gd name="T3" fmla="*/ 0 h 72"/>
              <a:gd name="T4" fmla="*/ 40 w 40"/>
              <a:gd name="T5" fmla="*/ 3 h 72"/>
              <a:gd name="T6" fmla="*/ 26 w 40"/>
              <a:gd name="T7" fmla="*/ 33 h 72"/>
              <a:gd name="T8" fmla="*/ 26 w 40"/>
              <a:gd name="T9" fmla="*/ 70 h 72"/>
              <a:gd name="T10" fmla="*/ 6 w 40"/>
              <a:gd name="T11" fmla="*/ 72 h 72"/>
              <a:gd name="T12" fmla="*/ 9 w 40"/>
              <a:gd name="T13" fmla="*/ 49 h 72"/>
              <a:gd name="T14" fmla="*/ 0 w 40"/>
              <a:gd name="T15" fmla="*/ 47 h 7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72"/>
              <a:gd name="T26" fmla="*/ 40 w 4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72">
                <a:moveTo>
                  <a:pt x="0" y="47"/>
                </a:moveTo>
                <a:lnTo>
                  <a:pt x="7" y="0"/>
                </a:lnTo>
                <a:lnTo>
                  <a:pt x="40" y="3"/>
                </a:lnTo>
                <a:lnTo>
                  <a:pt x="26" y="33"/>
                </a:lnTo>
                <a:lnTo>
                  <a:pt x="26" y="70"/>
                </a:lnTo>
                <a:lnTo>
                  <a:pt x="6" y="72"/>
                </a:lnTo>
                <a:lnTo>
                  <a:pt x="9" y="49"/>
                </a:lnTo>
                <a:lnTo>
                  <a:pt x="0" y="47"/>
                </a:lnTo>
                <a:close/>
              </a:path>
            </a:pathLst>
          </a:custGeom>
          <a:solidFill>
            <a:srgbClr val="FFFFCC"/>
          </a:solidFill>
          <a:ln w="9525">
            <a:noFill/>
            <a:round/>
            <a:headEnd/>
            <a:tailEnd/>
          </a:ln>
        </p:spPr>
        <p:txBody>
          <a:bodyPr/>
          <a:lstStyle/>
          <a:p>
            <a:endParaRPr lang="en-US"/>
          </a:p>
        </p:txBody>
      </p:sp>
      <p:sp>
        <p:nvSpPr>
          <p:cNvPr id="22688" name="Freeform 161"/>
          <p:cNvSpPr>
            <a:spLocks noChangeAspect="1"/>
          </p:cNvSpPr>
          <p:nvPr/>
        </p:nvSpPr>
        <p:spPr bwMode="auto">
          <a:xfrm>
            <a:off x="4062413" y="3122071"/>
            <a:ext cx="76200" cy="138112"/>
          </a:xfrm>
          <a:custGeom>
            <a:avLst/>
            <a:gdLst>
              <a:gd name="T0" fmla="*/ 0 w 40"/>
              <a:gd name="T1" fmla="*/ 47 h 72"/>
              <a:gd name="T2" fmla="*/ 7 w 40"/>
              <a:gd name="T3" fmla="*/ 0 h 72"/>
              <a:gd name="T4" fmla="*/ 40 w 40"/>
              <a:gd name="T5" fmla="*/ 3 h 72"/>
              <a:gd name="T6" fmla="*/ 26 w 40"/>
              <a:gd name="T7" fmla="*/ 33 h 72"/>
              <a:gd name="T8" fmla="*/ 26 w 40"/>
              <a:gd name="T9" fmla="*/ 70 h 72"/>
              <a:gd name="T10" fmla="*/ 6 w 40"/>
              <a:gd name="T11" fmla="*/ 72 h 72"/>
              <a:gd name="T12" fmla="*/ 9 w 40"/>
              <a:gd name="T13" fmla="*/ 49 h 72"/>
              <a:gd name="T14" fmla="*/ 0 w 40"/>
              <a:gd name="T15" fmla="*/ 47 h 7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72"/>
              <a:gd name="T26" fmla="*/ 40 w 4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72">
                <a:moveTo>
                  <a:pt x="0" y="47"/>
                </a:moveTo>
                <a:lnTo>
                  <a:pt x="7" y="0"/>
                </a:lnTo>
                <a:lnTo>
                  <a:pt x="40" y="3"/>
                </a:lnTo>
                <a:lnTo>
                  <a:pt x="26" y="33"/>
                </a:lnTo>
                <a:lnTo>
                  <a:pt x="26" y="70"/>
                </a:lnTo>
                <a:lnTo>
                  <a:pt x="6" y="72"/>
                </a:lnTo>
                <a:lnTo>
                  <a:pt x="9" y="49"/>
                </a:lnTo>
                <a:lnTo>
                  <a:pt x="0" y="47"/>
                </a:lnTo>
                <a:close/>
              </a:path>
            </a:pathLst>
          </a:custGeom>
          <a:solidFill>
            <a:srgbClr val="FFFFCC"/>
          </a:solidFill>
          <a:ln w="1588" cap="rnd">
            <a:solidFill>
              <a:srgbClr val="808080"/>
            </a:solidFill>
            <a:round/>
            <a:headEnd/>
            <a:tailEnd/>
          </a:ln>
        </p:spPr>
        <p:txBody>
          <a:bodyPr/>
          <a:lstStyle/>
          <a:p>
            <a:endParaRPr lang="en-US"/>
          </a:p>
        </p:txBody>
      </p:sp>
      <p:sp>
        <p:nvSpPr>
          <p:cNvPr id="22689" name="Freeform 162"/>
          <p:cNvSpPr>
            <a:spLocks noChangeAspect="1"/>
          </p:cNvSpPr>
          <p:nvPr/>
        </p:nvSpPr>
        <p:spPr bwMode="auto">
          <a:xfrm>
            <a:off x="5126038" y="3395121"/>
            <a:ext cx="511175" cy="431800"/>
          </a:xfrm>
          <a:custGeom>
            <a:avLst/>
            <a:gdLst>
              <a:gd name="T0" fmla="*/ 0 w 266"/>
              <a:gd name="T1" fmla="*/ 59 h 225"/>
              <a:gd name="T2" fmla="*/ 4 w 266"/>
              <a:gd name="T3" fmla="*/ 39 h 225"/>
              <a:gd name="T4" fmla="*/ 18 w 266"/>
              <a:gd name="T5" fmla="*/ 44 h 225"/>
              <a:gd name="T6" fmla="*/ 35 w 266"/>
              <a:gd name="T7" fmla="*/ 31 h 225"/>
              <a:gd name="T8" fmla="*/ 42 w 266"/>
              <a:gd name="T9" fmla="*/ 23 h 225"/>
              <a:gd name="T10" fmla="*/ 28 w 266"/>
              <a:gd name="T11" fmla="*/ 10 h 225"/>
              <a:gd name="T12" fmla="*/ 57 w 266"/>
              <a:gd name="T13" fmla="*/ 0 h 225"/>
              <a:gd name="T14" fmla="*/ 113 w 266"/>
              <a:gd name="T15" fmla="*/ 26 h 225"/>
              <a:gd name="T16" fmla="*/ 114 w 266"/>
              <a:gd name="T17" fmla="*/ 36 h 225"/>
              <a:gd name="T18" fmla="*/ 127 w 266"/>
              <a:gd name="T19" fmla="*/ 42 h 225"/>
              <a:gd name="T20" fmla="*/ 140 w 266"/>
              <a:gd name="T21" fmla="*/ 48 h 225"/>
              <a:gd name="T22" fmla="*/ 150 w 266"/>
              <a:gd name="T23" fmla="*/ 44 h 225"/>
              <a:gd name="T24" fmla="*/ 173 w 266"/>
              <a:gd name="T25" fmla="*/ 51 h 225"/>
              <a:gd name="T26" fmla="*/ 204 w 266"/>
              <a:gd name="T27" fmla="*/ 102 h 225"/>
              <a:gd name="T28" fmla="*/ 208 w 266"/>
              <a:gd name="T29" fmla="*/ 106 h 225"/>
              <a:gd name="T30" fmla="*/ 219 w 266"/>
              <a:gd name="T31" fmla="*/ 126 h 225"/>
              <a:gd name="T32" fmla="*/ 259 w 266"/>
              <a:gd name="T33" fmla="*/ 131 h 225"/>
              <a:gd name="T34" fmla="*/ 266 w 266"/>
              <a:gd name="T35" fmla="*/ 140 h 225"/>
              <a:gd name="T36" fmla="*/ 256 w 266"/>
              <a:gd name="T37" fmla="*/ 167 h 225"/>
              <a:gd name="T38" fmla="*/ 219 w 266"/>
              <a:gd name="T39" fmla="*/ 180 h 225"/>
              <a:gd name="T40" fmla="*/ 179 w 266"/>
              <a:gd name="T41" fmla="*/ 189 h 225"/>
              <a:gd name="T42" fmla="*/ 147 w 266"/>
              <a:gd name="T43" fmla="*/ 225 h 225"/>
              <a:gd name="T44" fmla="*/ 147 w 266"/>
              <a:gd name="T45" fmla="*/ 212 h 225"/>
              <a:gd name="T46" fmla="*/ 124 w 266"/>
              <a:gd name="T47" fmla="*/ 202 h 225"/>
              <a:gd name="T48" fmla="*/ 101 w 266"/>
              <a:gd name="T49" fmla="*/ 215 h 225"/>
              <a:gd name="T50" fmla="*/ 78 w 266"/>
              <a:gd name="T51" fmla="*/ 174 h 225"/>
              <a:gd name="T52" fmla="*/ 59 w 266"/>
              <a:gd name="T53" fmla="*/ 158 h 225"/>
              <a:gd name="T54" fmla="*/ 47 w 266"/>
              <a:gd name="T55" fmla="*/ 116 h 225"/>
              <a:gd name="T56" fmla="*/ 0 w 266"/>
              <a:gd name="T57" fmla="*/ 59 h 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225"/>
              <a:gd name="T89" fmla="*/ 266 w 266"/>
              <a:gd name="T90" fmla="*/ 225 h 2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225">
                <a:moveTo>
                  <a:pt x="0" y="59"/>
                </a:moveTo>
                <a:lnTo>
                  <a:pt x="4" y="39"/>
                </a:lnTo>
                <a:lnTo>
                  <a:pt x="18" y="44"/>
                </a:lnTo>
                <a:lnTo>
                  <a:pt x="35" y="31"/>
                </a:lnTo>
                <a:lnTo>
                  <a:pt x="42" y="23"/>
                </a:lnTo>
                <a:lnTo>
                  <a:pt x="28" y="10"/>
                </a:lnTo>
                <a:lnTo>
                  <a:pt x="57" y="0"/>
                </a:lnTo>
                <a:lnTo>
                  <a:pt x="113" y="26"/>
                </a:lnTo>
                <a:lnTo>
                  <a:pt x="114" y="36"/>
                </a:lnTo>
                <a:lnTo>
                  <a:pt x="127" y="42"/>
                </a:lnTo>
                <a:lnTo>
                  <a:pt x="140" y="48"/>
                </a:lnTo>
                <a:lnTo>
                  <a:pt x="150" y="44"/>
                </a:lnTo>
                <a:lnTo>
                  <a:pt x="173" y="51"/>
                </a:lnTo>
                <a:lnTo>
                  <a:pt x="204" y="102"/>
                </a:lnTo>
                <a:lnTo>
                  <a:pt x="208" y="106"/>
                </a:lnTo>
                <a:lnTo>
                  <a:pt x="219" y="126"/>
                </a:lnTo>
                <a:lnTo>
                  <a:pt x="259" y="131"/>
                </a:lnTo>
                <a:lnTo>
                  <a:pt x="266" y="140"/>
                </a:lnTo>
                <a:lnTo>
                  <a:pt x="256" y="167"/>
                </a:lnTo>
                <a:lnTo>
                  <a:pt x="219" y="180"/>
                </a:lnTo>
                <a:lnTo>
                  <a:pt x="179" y="189"/>
                </a:lnTo>
                <a:lnTo>
                  <a:pt x="147" y="225"/>
                </a:lnTo>
                <a:lnTo>
                  <a:pt x="147" y="212"/>
                </a:lnTo>
                <a:lnTo>
                  <a:pt x="124" y="202"/>
                </a:lnTo>
                <a:lnTo>
                  <a:pt x="101" y="215"/>
                </a:lnTo>
                <a:lnTo>
                  <a:pt x="78" y="174"/>
                </a:lnTo>
                <a:lnTo>
                  <a:pt x="59" y="158"/>
                </a:lnTo>
                <a:lnTo>
                  <a:pt x="47" y="116"/>
                </a:lnTo>
                <a:lnTo>
                  <a:pt x="0" y="59"/>
                </a:lnTo>
                <a:close/>
              </a:path>
            </a:pathLst>
          </a:custGeom>
          <a:solidFill>
            <a:srgbClr val="FFFFCC"/>
          </a:solidFill>
          <a:ln w="9525">
            <a:noFill/>
            <a:round/>
            <a:headEnd/>
            <a:tailEnd/>
          </a:ln>
        </p:spPr>
        <p:txBody>
          <a:bodyPr/>
          <a:lstStyle/>
          <a:p>
            <a:endParaRPr lang="en-US"/>
          </a:p>
        </p:txBody>
      </p:sp>
      <p:sp>
        <p:nvSpPr>
          <p:cNvPr id="22690" name="Freeform 163"/>
          <p:cNvSpPr>
            <a:spLocks noChangeAspect="1"/>
          </p:cNvSpPr>
          <p:nvPr/>
        </p:nvSpPr>
        <p:spPr bwMode="auto">
          <a:xfrm>
            <a:off x="5126038" y="3395121"/>
            <a:ext cx="511175" cy="431800"/>
          </a:xfrm>
          <a:custGeom>
            <a:avLst/>
            <a:gdLst>
              <a:gd name="T0" fmla="*/ 0 w 266"/>
              <a:gd name="T1" fmla="*/ 59 h 225"/>
              <a:gd name="T2" fmla="*/ 4 w 266"/>
              <a:gd name="T3" fmla="*/ 39 h 225"/>
              <a:gd name="T4" fmla="*/ 18 w 266"/>
              <a:gd name="T5" fmla="*/ 44 h 225"/>
              <a:gd name="T6" fmla="*/ 35 w 266"/>
              <a:gd name="T7" fmla="*/ 31 h 225"/>
              <a:gd name="T8" fmla="*/ 42 w 266"/>
              <a:gd name="T9" fmla="*/ 23 h 225"/>
              <a:gd name="T10" fmla="*/ 28 w 266"/>
              <a:gd name="T11" fmla="*/ 10 h 225"/>
              <a:gd name="T12" fmla="*/ 57 w 266"/>
              <a:gd name="T13" fmla="*/ 0 h 225"/>
              <a:gd name="T14" fmla="*/ 113 w 266"/>
              <a:gd name="T15" fmla="*/ 26 h 225"/>
              <a:gd name="T16" fmla="*/ 114 w 266"/>
              <a:gd name="T17" fmla="*/ 36 h 225"/>
              <a:gd name="T18" fmla="*/ 127 w 266"/>
              <a:gd name="T19" fmla="*/ 42 h 225"/>
              <a:gd name="T20" fmla="*/ 140 w 266"/>
              <a:gd name="T21" fmla="*/ 48 h 225"/>
              <a:gd name="T22" fmla="*/ 150 w 266"/>
              <a:gd name="T23" fmla="*/ 44 h 225"/>
              <a:gd name="T24" fmla="*/ 173 w 266"/>
              <a:gd name="T25" fmla="*/ 51 h 225"/>
              <a:gd name="T26" fmla="*/ 204 w 266"/>
              <a:gd name="T27" fmla="*/ 102 h 225"/>
              <a:gd name="T28" fmla="*/ 208 w 266"/>
              <a:gd name="T29" fmla="*/ 106 h 225"/>
              <a:gd name="T30" fmla="*/ 219 w 266"/>
              <a:gd name="T31" fmla="*/ 126 h 225"/>
              <a:gd name="T32" fmla="*/ 259 w 266"/>
              <a:gd name="T33" fmla="*/ 131 h 225"/>
              <a:gd name="T34" fmla="*/ 266 w 266"/>
              <a:gd name="T35" fmla="*/ 140 h 225"/>
              <a:gd name="T36" fmla="*/ 256 w 266"/>
              <a:gd name="T37" fmla="*/ 167 h 225"/>
              <a:gd name="T38" fmla="*/ 219 w 266"/>
              <a:gd name="T39" fmla="*/ 180 h 225"/>
              <a:gd name="T40" fmla="*/ 179 w 266"/>
              <a:gd name="T41" fmla="*/ 189 h 225"/>
              <a:gd name="T42" fmla="*/ 147 w 266"/>
              <a:gd name="T43" fmla="*/ 225 h 225"/>
              <a:gd name="T44" fmla="*/ 147 w 266"/>
              <a:gd name="T45" fmla="*/ 212 h 225"/>
              <a:gd name="T46" fmla="*/ 124 w 266"/>
              <a:gd name="T47" fmla="*/ 202 h 225"/>
              <a:gd name="T48" fmla="*/ 101 w 266"/>
              <a:gd name="T49" fmla="*/ 215 h 225"/>
              <a:gd name="T50" fmla="*/ 78 w 266"/>
              <a:gd name="T51" fmla="*/ 174 h 225"/>
              <a:gd name="T52" fmla="*/ 59 w 266"/>
              <a:gd name="T53" fmla="*/ 158 h 225"/>
              <a:gd name="T54" fmla="*/ 47 w 266"/>
              <a:gd name="T55" fmla="*/ 116 h 225"/>
              <a:gd name="T56" fmla="*/ 0 w 266"/>
              <a:gd name="T57" fmla="*/ 59 h 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225"/>
              <a:gd name="T89" fmla="*/ 266 w 266"/>
              <a:gd name="T90" fmla="*/ 225 h 2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225">
                <a:moveTo>
                  <a:pt x="0" y="59"/>
                </a:moveTo>
                <a:lnTo>
                  <a:pt x="4" y="39"/>
                </a:lnTo>
                <a:lnTo>
                  <a:pt x="18" y="44"/>
                </a:lnTo>
                <a:lnTo>
                  <a:pt x="35" y="31"/>
                </a:lnTo>
                <a:lnTo>
                  <a:pt x="42" y="23"/>
                </a:lnTo>
                <a:lnTo>
                  <a:pt x="28" y="10"/>
                </a:lnTo>
                <a:lnTo>
                  <a:pt x="57" y="0"/>
                </a:lnTo>
                <a:lnTo>
                  <a:pt x="113" y="26"/>
                </a:lnTo>
                <a:lnTo>
                  <a:pt x="114" y="36"/>
                </a:lnTo>
                <a:lnTo>
                  <a:pt x="127" y="42"/>
                </a:lnTo>
                <a:lnTo>
                  <a:pt x="140" y="48"/>
                </a:lnTo>
                <a:lnTo>
                  <a:pt x="150" y="44"/>
                </a:lnTo>
                <a:lnTo>
                  <a:pt x="173" y="51"/>
                </a:lnTo>
                <a:lnTo>
                  <a:pt x="204" y="102"/>
                </a:lnTo>
                <a:lnTo>
                  <a:pt x="208" y="106"/>
                </a:lnTo>
                <a:lnTo>
                  <a:pt x="219" y="126"/>
                </a:lnTo>
                <a:lnTo>
                  <a:pt x="259" y="131"/>
                </a:lnTo>
                <a:lnTo>
                  <a:pt x="266" y="140"/>
                </a:lnTo>
                <a:lnTo>
                  <a:pt x="256" y="167"/>
                </a:lnTo>
                <a:lnTo>
                  <a:pt x="219" y="180"/>
                </a:lnTo>
                <a:lnTo>
                  <a:pt x="179" y="189"/>
                </a:lnTo>
                <a:lnTo>
                  <a:pt x="147" y="225"/>
                </a:lnTo>
                <a:lnTo>
                  <a:pt x="147" y="212"/>
                </a:lnTo>
                <a:lnTo>
                  <a:pt x="124" y="202"/>
                </a:lnTo>
                <a:lnTo>
                  <a:pt x="101" y="215"/>
                </a:lnTo>
                <a:lnTo>
                  <a:pt x="78" y="174"/>
                </a:lnTo>
                <a:lnTo>
                  <a:pt x="59" y="158"/>
                </a:lnTo>
                <a:lnTo>
                  <a:pt x="47" y="116"/>
                </a:lnTo>
                <a:lnTo>
                  <a:pt x="0" y="59"/>
                </a:lnTo>
                <a:close/>
              </a:path>
            </a:pathLst>
          </a:custGeom>
          <a:solidFill>
            <a:srgbClr val="FFFFCC"/>
          </a:solidFill>
          <a:ln w="1588" cap="rnd">
            <a:solidFill>
              <a:srgbClr val="808080"/>
            </a:solidFill>
            <a:round/>
            <a:headEnd/>
            <a:tailEnd/>
          </a:ln>
        </p:spPr>
        <p:txBody>
          <a:bodyPr/>
          <a:lstStyle/>
          <a:p>
            <a:endParaRPr lang="en-US"/>
          </a:p>
        </p:txBody>
      </p:sp>
      <p:sp>
        <p:nvSpPr>
          <p:cNvPr id="22691" name="Freeform 164"/>
          <p:cNvSpPr>
            <a:spLocks noChangeAspect="1"/>
          </p:cNvSpPr>
          <p:nvPr/>
        </p:nvSpPr>
        <p:spPr bwMode="auto">
          <a:xfrm>
            <a:off x="4759325" y="1763171"/>
            <a:ext cx="4141788" cy="1352550"/>
          </a:xfrm>
          <a:custGeom>
            <a:avLst/>
            <a:gdLst>
              <a:gd name="T0" fmla="*/ 36 w 2157"/>
              <a:gd name="T1" fmla="*/ 443 h 705"/>
              <a:gd name="T2" fmla="*/ 114 w 2157"/>
              <a:gd name="T3" fmla="*/ 386 h 705"/>
              <a:gd name="T4" fmla="*/ 113 w 2157"/>
              <a:gd name="T5" fmla="*/ 228 h 705"/>
              <a:gd name="T6" fmla="*/ 205 w 2157"/>
              <a:gd name="T7" fmla="*/ 210 h 705"/>
              <a:gd name="T8" fmla="*/ 227 w 2157"/>
              <a:gd name="T9" fmla="*/ 326 h 705"/>
              <a:gd name="T10" fmla="*/ 255 w 2157"/>
              <a:gd name="T11" fmla="*/ 288 h 705"/>
              <a:gd name="T12" fmla="*/ 321 w 2157"/>
              <a:gd name="T13" fmla="*/ 249 h 705"/>
              <a:gd name="T14" fmla="*/ 497 w 2157"/>
              <a:gd name="T15" fmla="*/ 214 h 705"/>
              <a:gd name="T16" fmla="*/ 626 w 2157"/>
              <a:gd name="T17" fmla="*/ 219 h 705"/>
              <a:gd name="T18" fmla="*/ 629 w 2157"/>
              <a:gd name="T19" fmla="*/ 123 h 705"/>
              <a:gd name="T20" fmla="*/ 676 w 2157"/>
              <a:gd name="T21" fmla="*/ 243 h 705"/>
              <a:gd name="T22" fmla="*/ 704 w 2157"/>
              <a:gd name="T23" fmla="*/ 219 h 705"/>
              <a:gd name="T24" fmla="*/ 734 w 2157"/>
              <a:gd name="T25" fmla="*/ 219 h 705"/>
              <a:gd name="T26" fmla="*/ 702 w 2157"/>
              <a:gd name="T27" fmla="*/ 159 h 705"/>
              <a:gd name="T28" fmla="*/ 804 w 2157"/>
              <a:gd name="T29" fmla="*/ 154 h 705"/>
              <a:gd name="T30" fmla="*/ 847 w 2157"/>
              <a:gd name="T31" fmla="*/ 99 h 705"/>
              <a:gd name="T32" fmla="*/ 963 w 2157"/>
              <a:gd name="T33" fmla="*/ 41 h 705"/>
              <a:gd name="T34" fmla="*/ 1031 w 2157"/>
              <a:gd name="T35" fmla="*/ 18 h 705"/>
              <a:gd name="T36" fmla="*/ 1190 w 2157"/>
              <a:gd name="T37" fmla="*/ 48 h 705"/>
              <a:gd name="T38" fmla="*/ 1096 w 2157"/>
              <a:gd name="T39" fmla="*/ 116 h 705"/>
              <a:gd name="T40" fmla="*/ 1201 w 2157"/>
              <a:gd name="T41" fmla="*/ 118 h 705"/>
              <a:gd name="T42" fmla="*/ 1310 w 2157"/>
              <a:gd name="T43" fmla="*/ 102 h 705"/>
              <a:gd name="T44" fmla="*/ 1464 w 2157"/>
              <a:gd name="T45" fmla="*/ 154 h 705"/>
              <a:gd name="T46" fmla="*/ 1634 w 2157"/>
              <a:gd name="T47" fmla="*/ 153 h 705"/>
              <a:gd name="T48" fmla="*/ 1804 w 2157"/>
              <a:gd name="T49" fmla="*/ 199 h 705"/>
              <a:gd name="T50" fmla="*/ 1908 w 2157"/>
              <a:gd name="T51" fmla="*/ 191 h 705"/>
              <a:gd name="T52" fmla="*/ 2112 w 2157"/>
              <a:gd name="T53" fmla="*/ 262 h 705"/>
              <a:gd name="T54" fmla="*/ 2101 w 2157"/>
              <a:gd name="T55" fmla="*/ 312 h 705"/>
              <a:gd name="T56" fmla="*/ 2035 w 2157"/>
              <a:gd name="T57" fmla="*/ 273 h 705"/>
              <a:gd name="T58" fmla="*/ 2014 w 2157"/>
              <a:gd name="T59" fmla="*/ 354 h 705"/>
              <a:gd name="T60" fmla="*/ 1851 w 2157"/>
              <a:gd name="T61" fmla="*/ 390 h 705"/>
              <a:gd name="T62" fmla="*/ 1803 w 2157"/>
              <a:gd name="T63" fmla="*/ 468 h 705"/>
              <a:gd name="T64" fmla="*/ 1734 w 2157"/>
              <a:gd name="T65" fmla="*/ 564 h 705"/>
              <a:gd name="T66" fmla="*/ 1827 w 2157"/>
              <a:gd name="T67" fmla="*/ 357 h 705"/>
              <a:gd name="T68" fmla="*/ 1700 w 2157"/>
              <a:gd name="T69" fmla="*/ 403 h 705"/>
              <a:gd name="T70" fmla="*/ 1554 w 2157"/>
              <a:gd name="T71" fmla="*/ 416 h 705"/>
              <a:gd name="T72" fmla="*/ 1501 w 2157"/>
              <a:gd name="T73" fmla="*/ 518 h 705"/>
              <a:gd name="T74" fmla="*/ 1527 w 2157"/>
              <a:gd name="T75" fmla="*/ 567 h 705"/>
              <a:gd name="T76" fmla="*/ 1411 w 2157"/>
              <a:gd name="T77" fmla="*/ 685 h 705"/>
              <a:gd name="T78" fmla="*/ 1340 w 2157"/>
              <a:gd name="T79" fmla="*/ 528 h 705"/>
              <a:gd name="T80" fmla="*/ 1199 w 2157"/>
              <a:gd name="T81" fmla="*/ 575 h 705"/>
              <a:gd name="T82" fmla="*/ 988 w 2157"/>
              <a:gd name="T83" fmla="*/ 578 h 705"/>
              <a:gd name="T84" fmla="*/ 762 w 2157"/>
              <a:gd name="T85" fmla="*/ 578 h 705"/>
              <a:gd name="T86" fmla="*/ 662 w 2157"/>
              <a:gd name="T87" fmla="*/ 526 h 705"/>
              <a:gd name="T88" fmla="*/ 537 w 2157"/>
              <a:gd name="T89" fmla="*/ 488 h 705"/>
              <a:gd name="T90" fmla="*/ 452 w 2157"/>
              <a:gd name="T91" fmla="*/ 504 h 705"/>
              <a:gd name="T92" fmla="*/ 472 w 2157"/>
              <a:gd name="T93" fmla="*/ 564 h 705"/>
              <a:gd name="T94" fmla="*/ 413 w 2157"/>
              <a:gd name="T95" fmla="*/ 558 h 705"/>
              <a:gd name="T96" fmla="*/ 339 w 2157"/>
              <a:gd name="T97" fmla="*/ 572 h 705"/>
              <a:gd name="T98" fmla="*/ 336 w 2157"/>
              <a:gd name="T99" fmla="*/ 608 h 705"/>
              <a:gd name="T100" fmla="*/ 352 w 2157"/>
              <a:gd name="T101" fmla="*/ 637 h 705"/>
              <a:gd name="T102" fmla="*/ 330 w 2157"/>
              <a:gd name="T103" fmla="*/ 692 h 705"/>
              <a:gd name="T104" fmla="*/ 244 w 2157"/>
              <a:gd name="T105" fmla="*/ 671 h 705"/>
              <a:gd name="T106" fmla="*/ 248 w 2157"/>
              <a:gd name="T107" fmla="*/ 588 h 705"/>
              <a:gd name="T108" fmla="*/ 168 w 2157"/>
              <a:gd name="T109" fmla="*/ 539 h 705"/>
              <a:gd name="T110" fmla="*/ 145 w 2157"/>
              <a:gd name="T111" fmla="*/ 525 h 705"/>
              <a:gd name="T112" fmla="*/ 88 w 2157"/>
              <a:gd name="T113" fmla="*/ 483 h 705"/>
              <a:gd name="T114" fmla="*/ 53 w 2157"/>
              <a:gd name="T115" fmla="*/ 517 h 7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57"/>
              <a:gd name="T175" fmla="*/ 0 h 705"/>
              <a:gd name="T176" fmla="*/ 2157 w 2157"/>
              <a:gd name="T177" fmla="*/ 705 h 7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57" h="705">
                <a:moveTo>
                  <a:pt x="0" y="501"/>
                </a:moveTo>
                <a:lnTo>
                  <a:pt x="18" y="485"/>
                </a:lnTo>
                <a:lnTo>
                  <a:pt x="12" y="492"/>
                </a:lnTo>
                <a:lnTo>
                  <a:pt x="20" y="494"/>
                </a:lnTo>
                <a:lnTo>
                  <a:pt x="18" y="461"/>
                </a:lnTo>
                <a:lnTo>
                  <a:pt x="26" y="445"/>
                </a:lnTo>
                <a:lnTo>
                  <a:pt x="36" y="443"/>
                </a:lnTo>
                <a:lnTo>
                  <a:pt x="56" y="458"/>
                </a:lnTo>
                <a:lnTo>
                  <a:pt x="61" y="430"/>
                </a:lnTo>
                <a:lnTo>
                  <a:pt x="52" y="430"/>
                </a:lnTo>
                <a:lnTo>
                  <a:pt x="49" y="414"/>
                </a:lnTo>
                <a:lnTo>
                  <a:pt x="134" y="400"/>
                </a:lnTo>
                <a:lnTo>
                  <a:pt x="113" y="394"/>
                </a:lnTo>
                <a:lnTo>
                  <a:pt x="114" y="386"/>
                </a:lnTo>
                <a:lnTo>
                  <a:pt x="101" y="389"/>
                </a:lnTo>
                <a:lnTo>
                  <a:pt x="150" y="348"/>
                </a:lnTo>
                <a:lnTo>
                  <a:pt x="128" y="304"/>
                </a:lnTo>
                <a:lnTo>
                  <a:pt x="134" y="283"/>
                </a:lnTo>
                <a:lnTo>
                  <a:pt x="121" y="260"/>
                </a:lnTo>
                <a:lnTo>
                  <a:pt x="131" y="246"/>
                </a:lnTo>
                <a:lnTo>
                  <a:pt x="113" y="228"/>
                </a:lnTo>
                <a:lnTo>
                  <a:pt x="119" y="214"/>
                </a:lnTo>
                <a:lnTo>
                  <a:pt x="142" y="197"/>
                </a:lnTo>
                <a:lnTo>
                  <a:pt x="155" y="194"/>
                </a:lnTo>
                <a:lnTo>
                  <a:pt x="171" y="198"/>
                </a:lnTo>
                <a:lnTo>
                  <a:pt x="157" y="202"/>
                </a:lnTo>
                <a:lnTo>
                  <a:pt x="168" y="208"/>
                </a:lnTo>
                <a:lnTo>
                  <a:pt x="205" y="210"/>
                </a:lnTo>
                <a:lnTo>
                  <a:pt x="272" y="246"/>
                </a:lnTo>
                <a:lnTo>
                  <a:pt x="273" y="263"/>
                </a:lnTo>
                <a:lnTo>
                  <a:pt x="244" y="278"/>
                </a:lnTo>
                <a:lnTo>
                  <a:pt x="155" y="257"/>
                </a:lnTo>
                <a:lnTo>
                  <a:pt x="192" y="282"/>
                </a:lnTo>
                <a:lnTo>
                  <a:pt x="191" y="311"/>
                </a:lnTo>
                <a:lnTo>
                  <a:pt x="227" y="326"/>
                </a:lnTo>
                <a:lnTo>
                  <a:pt x="236" y="323"/>
                </a:lnTo>
                <a:lnTo>
                  <a:pt x="231" y="311"/>
                </a:lnTo>
                <a:lnTo>
                  <a:pt x="215" y="307"/>
                </a:lnTo>
                <a:lnTo>
                  <a:pt x="219" y="297"/>
                </a:lnTo>
                <a:lnTo>
                  <a:pt x="235" y="308"/>
                </a:lnTo>
                <a:lnTo>
                  <a:pt x="270" y="311"/>
                </a:lnTo>
                <a:lnTo>
                  <a:pt x="255" y="288"/>
                </a:lnTo>
                <a:lnTo>
                  <a:pt x="287" y="269"/>
                </a:lnTo>
                <a:lnTo>
                  <a:pt x="310" y="282"/>
                </a:lnTo>
                <a:lnTo>
                  <a:pt x="310" y="230"/>
                </a:lnTo>
                <a:lnTo>
                  <a:pt x="300" y="222"/>
                </a:lnTo>
                <a:lnTo>
                  <a:pt x="339" y="233"/>
                </a:lnTo>
                <a:lnTo>
                  <a:pt x="342" y="240"/>
                </a:lnTo>
                <a:lnTo>
                  <a:pt x="321" y="249"/>
                </a:lnTo>
                <a:lnTo>
                  <a:pt x="342" y="266"/>
                </a:lnTo>
                <a:lnTo>
                  <a:pt x="359" y="246"/>
                </a:lnTo>
                <a:lnTo>
                  <a:pt x="432" y="215"/>
                </a:lnTo>
                <a:lnTo>
                  <a:pt x="443" y="214"/>
                </a:lnTo>
                <a:lnTo>
                  <a:pt x="432" y="219"/>
                </a:lnTo>
                <a:lnTo>
                  <a:pt x="444" y="234"/>
                </a:lnTo>
                <a:lnTo>
                  <a:pt x="497" y="214"/>
                </a:lnTo>
                <a:lnTo>
                  <a:pt x="508" y="229"/>
                </a:lnTo>
                <a:lnTo>
                  <a:pt x="521" y="218"/>
                </a:lnTo>
                <a:lnTo>
                  <a:pt x="515" y="201"/>
                </a:lnTo>
                <a:lnTo>
                  <a:pt x="522" y="195"/>
                </a:lnTo>
                <a:lnTo>
                  <a:pt x="562" y="203"/>
                </a:lnTo>
                <a:lnTo>
                  <a:pt x="615" y="233"/>
                </a:lnTo>
                <a:lnTo>
                  <a:pt x="626" y="219"/>
                </a:lnTo>
                <a:lnTo>
                  <a:pt x="614" y="204"/>
                </a:lnTo>
                <a:lnTo>
                  <a:pt x="598" y="200"/>
                </a:lnTo>
                <a:lnTo>
                  <a:pt x="604" y="176"/>
                </a:lnTo>
                <a:lnTo>
                  <a:pt x="593" y="173"/>
                </a:lnTo>
                <a:lnTo>
                  <a:pt x="597" y="163"/>
                </a:lnTo>
                <a:lnTo>
                  <a:pt x="616" y="151"/>
                </a:lnTo>
                <a:lnTo>
                  <a:pt x="629" y="123"/>
                </a:lnTo>
                <a:lnTo>
                  <a:pt x="656" y="123"/>
                </a:lnTo>
                <a:lnTo>
                  <a:pt x="669" y="128"/>
                </a:lnTo>
                <a:lnTo>
                  <a:pt x="659" y="157"/>
                </a:lnTo>
                <a:lnTo>
                  <a:pt x="671" y="172"/>
                </a:lnTo>
                <a:lnTo>
                  <a:pt x="667" y="214"/>
                </a:lnTo>
                <a:lnTo>
                  <a:pt x="681" y="228"/>
                </a:lnTo>
                <a:lnTo>
                  <a:pt x="676" y="243"/>
                </a:lnTo>
                <a:lnTo>
                  <a:pt x="655" y="254"/>
                </a:lnTo>
                <a:lnTo>
                  <a:pt x="662" y="260"/>
                </a:lnTo>
                <a:lnTo>
                  <a:pt x="634" y="266"/>
                </a:lnTo>
                <a:lnTo>
                  <a:pt x="663" y="276"/>
                </a:lnTo>
                <a:lnTo>
                  <a:pt x="696" y="243"/>
                </a:lnTo>
                <a:lnTo>
                  <a:pt x="692" y="222"/>
                </a:lnTo>
                <a:lnTo>
                  <a:pt x="704" y="219"/>
                </a:lnTo>
                <a:lnTo>
                  <a:pt x="721" y="215"/>
                </a:lnTo>
                <a:lnTo>
                  <a:pt x="729" y="227"/>
                </a:lnTo>
                <a:lnTo>
                  <a:pt x="728" y="242"/>
                </a:lnTo>
                <a:lnTo>
                  <a:pt x="749" y="247"/>
                </a:lnTo>
                <a:lnTo>
                  <a:pt x="733" y="242"/>
                </a:lnTo>
                <a:lnTo>
                  <a:pt x="740" y="232"/>
                </a:lnTo>
                <a:lnTo>
                  <a:pt x="734" y="219"/>
                </a:lnTo>
                <a:lnTo>
                  <a:pt x="684" y="210"/>
                </a:lnTo>
                <a:lnTo>
                  <a:pt x="692" y="177"/>
                </a:lnTo>
                <a:lnTo>
                  <a:pt x="675" y="157"/>
                </a:lnTo>
                <a:lnTo>
                  <a:pt x="700" y="139"/>
                </a:lnTo>
                <a:lnTo>
                  <a:pt x="696" y="126"/>
                </a:lnTo>
                <a:lnTo>
                  <a:pt x="708" y="133"/>
                </a:lnTo>
                <a:lnTo>
                  <a:pt x="702" y="159"/>
                </a:lnTo>
                <a:lnTo>
                  <a:pt x="710" y="163"/>
                </a:lnTo>
                <a:lnTo>
                  <a:pt x="743" y="170"/>
                </a:lnTo>
                <a:lnTo>
                  <a:pt x="713" y="149"/>
                </a:lnTo>
                <a:lnTo>
                  <a:pt x="736" y="150"/>
                </a:lnTo>
                <a:lnTo>
                  <a:pt x="730" y="141"/>
                </a:lnTo>
                <a:lnTo>
                  <a:pt x="743" y="137"/>
                </a:lnTo>
                <a:lnTo>
                  <a:pt x="804" y="154"/>
                </a:lnTo>
                <a:lnTo>
                  <a:pt x="792" y="165"/>
                </a:lnTo>
                <a:lnTo>
                  <a:pt x="791" y="182"/>
                </a:lnTo>
                <a:lnTo>
                  <a:pt x="804" y="191"/>
                </a:lnTo>
                <a:lnTo>
                  <a:pt x="809" y="154"/>
                </a:lnTo>
                <a:lnTo>
                  <a:pt x="776" y="135"/>
                </a:lnTo>
                <a:lnTo>
                  <a:pt x="770" y="109"/>
                </a:lnTo>
                <a:lnTo>
                  <a:pt x="847" y="99"/>
                </a:lnTo>
                <a:lnTo>
                  <a:pt x="837" y="76"/>
                </a:lnTo>
                <a:lnTo>
                  <a:pt x="847" y="81"/>
                </a:lnTo>
                <a:lnTo>
                  <a:pt x="860" y="71"/>
                </a:lnTo>
                <a:lnTo>
                  <a:pt x="851" y="68"/>
                </a:lnTo>
                <a:lnTo>
                  <a:pt x="932" y="49"/>
                </a:lnTo>
                <a:lnTo>
                  <a:pt x="925" y="44"/>
                </a:lnTo>
                <a:lnTo>
                  <a:pt x="963" y="41"/>
                </a:lnTo>
                <a:lnTo>
                  <a:pt x="962" y="48"/>
                </a:lnTo>
                <a:lnTo>
                  <a:pt x="972" y="48"/>
                </a:lnTo>
                <a:lnTo>
                  <a:pt x="999" y="40"/>
                </a:lnTo>
                <a:lnTo>
                  <a:pt x="1011" y="44"/>
                </a:lnTo>
                <a:lnTo>
                  <a:pt x="1000" y="34"/>
                </a:lnTo>
                <a:lnTo>
                  <a:pt x="1030" y="32"/>
                </a:lnTo>
                <a:lnTo>
                  <a:pt x="1031" y="18"/>
                </a:lnTo>
                <a:lnTo>
                  <a:pt x="1068" y="0"/>
                </a:lnTo>
                <a:lnTo>
                  <a:pt x="1093" y="11"/>
                </a:lnTo>
                <a:lnTo>
                  <a:pt x="1071" y="20"/>
                </a:lnTo>
                <a:lnTo>
                  <a:pt x="1108" y="20"/>
                </a:lnTo>
                <a:lnTo>
                  <a:pt x="1093" y="34"/>
                </a:lnTo>
                <a:lnTo>
                  <a:pt x="1156" y="27"/>
                </a:lnTo>
                <a:lnTo>
                  <a:pt x="1190" y="48"/>
                </a:lnTo>
                <a:lnTo>
                  <a:pt x="1185" y="56"/>
                </a:lnTo>
                <a:lnTo>
                  <a:pt x="1173" y="51"/>
                </a:lnTo>
                <a:lnTo>
                  <a:pt x="1189" y="58"/>
                </a:lnTo>
                <a:lnTo>
                  <a:pt x="1181" y="71"/>
                </a:lnTo>
                <a:lnTo>
                  <a:pt x="1068" y="132"/>
                </a:lnTo>
                <a:lnTo>
                  <a:pt x="1104" y="124"/>
                </a:lnTo>
                <a:lnTo>
                  <a:pt x="1096" y="116"/>
                </a:lnTo>
                <a:lnTo>
                  <a:pt x="1154" y="105"/>
                </a:lnTo>
                <a:lnTo>
                  <a:pt x="1138" y="107"/>
                </a:lnTo>
                <a:lnTo>
                  <a:pt x="1141" y="96"/>
                </a:lnTo>
                <a:lnTo>
                  <a:pt x="1173" y="105"/>
                </a:lnTo>
                <a:lnTo>
                  <a:pt x="1178" y="96"/>
                </a:lnTo>
                <a:lnTo>
                  <a:pt x="1185" y="116"/>
                </a:lnTo>
                <a:lnTo>
                  <a:pt x="1201" y="118"/>
                </a:lnTo>
                <a:lnTo>
                  <a:pt x="1186" y="109"/>
                </a:lnTo>
                <a:lnTo>
                  <a:pt x="1216" y="104"/>
                </a:lnTo>
                <a:lnTo>
                  <a:pt x="1253" y="109"/>
                </a:lnTo>
                <a:lnTo>
                  <a:pt x="1250" y="116"/>
                </a:lnTo>
                <a:lnTo>
                  <a:pt x="1282" y="123"/>
                </a:lnTo>
                <a:lnTo>
                  <a:pt x="1309" y="121"/>
                </a:lnTo>
                <a:lnTo>
                  <a:pt x="1310" y="102"/>
                </a:lnTo>
                <a:lnTo>
                  <a:pt x="1318" y="100"/>
                </a:lnTo>
                <a:lnTo>
                  <a:pt x="1389" y="121"/>
                </a:lnTo>
                <a:lnTo>
                  <a:pt x="1379" y="154"/>
                </a:lnTo>
                <a:lnTo>
                  <a:pt x="1411" y="176"/>
                </a:lnTo>
                <a:lnTo>
                  <a:pt x="1429" y="146"/>
                </a:lnTo>
                <a:lnTo>
                  <a:pt x="1441" y="159"/>
                </a:lnTo>
                <a:lnTo>
                  <a:pt x="1464" y="154"/>
                </a:lnTo>
                <a:lnTo>
                  <a:pt x="1496" y="165"/>
                </a:lnTo>
                <a:lnTo>
                  <a:pt x="1521" y="158"/>
                </a:lnTo>
                <a:lnTo>
                  <a:pt x="1518" y="146"/>
                </a:lnTo>
                <a:lnTo>
                  <a:pt x="1536" y="125"/>
                </a:lnTo>
                <a:lnTo>
                  <a:pt x="1641" y="140"/>
                </a:lnTo>
                <a:lnTo>
                  <a:pt x="1647" y="149"/>
                </a:lnTo>
                <a:lnTo>
                  <a:pt x="1634" y="153"/>
                </a:lnTo>
                <a:lnTo>
                  <a:pt x="1668" y="158"/>
                </a:lnTo>
                <a:lnTo>
                  <a:pt x="1681" y="173"/>
                </a:lnTo>
                <a:lnTo>
                  <a:pt x="1760" y="170"/>
                </a:lnTo>
                <a:lnTo>
                  <a:pt x="1774" y="182"/>
                </a:lnTo>
                <a:lnTo>
                  <a:pt x="1769" y="197"/>
                </a:lnTo>
                <a:lnTo>
                  <a:pt x="1792" y="206"/>
                </a:lnTo>
                <a:lnTo>
                  <a:pt x="1804" y="199"/>
                </a:lnTo>
                <a:lnTo>
                  <a:pt x="1860" y="204"/>
                </a:lnTo>
                <a:lnTo>
                  <a:pt x="1871" y="197"/>
                </a:lnTo>
                <a:lnTo>
                  <a:pt x="1878" y="209"/>
                </a:lnTo>
                <a:lnTo>
                  <a:pt x="1902" y="220"/>
                </a:lnTo>
                <a:lnTo>
                  <a:pt x="1913" y="212"/>
                </a:lnTo>
                <a:lnTo>
                  <a:pt x="1901" y="201"/>
                </a:lnTo>
                <a:lnTo>
                  <a:pt x="1908" y="191"/>
                </a:lnTo>
                <a:lnTo>
                  <a:pt x="2006" y="206"/>
                </a:lnTo>
                <a:lnTo>
                  <a:pt x="2071" y="243"/>
                </a:lnTo>
                <a:lnTo>
                  <a:pt x="2085" y="243"/>
                </a:lnTo>
                <a:lnTo>
                  <a:pt x="2101" y="273"/>
                </a:lnTo>
                <a:lnTo>
                  <a:pt x="2095" y="257"/>
                </a:lnTo>
                <a:lnTo>
                  <a:pt x="2105" y="256"/>
                </a:lnTo>
                <a:lnTo>
                  <a:pt x="2112" y="262"/>
                </a:lnTo>
                <a:lnTo>
                  <a:pt x="2131" y="260"/>
                </a:lnTo>
                <a:lnTo>
                  <a:pt x="2157" y="277"/>
                </a:lnTo>
                <a:lnTo>
                  <a:pt x="2119" y="296"/>
                </a:lnTo>
                <a:lnTo>
                  <a:pt x="2127" y="301"/>
                </a:lnTo>
                <a:lnTo>
                  <a:pt x="2114" y="305"/>
                </a:lnTo>
                <a:lnTo>
                  <a:pt x="2124" y="312"/>
                </a:lnTo>
                <a:lnTo>
                  <a:pt x="2101" y="312"/>
                </a:lnTo>
                <a:lnTo>
                  <a:pt x="2094" y="301"/>
                </a:lnTo>
                <a:lnTo>
                  <a:pt x="2085" y="306"/>
                </a:lnTo>
                <a:lnTo>
                  <a:pt x="2071" y="288"/>
                </a:lnTo>
                <a:lnTo>
                  <a:pt x="2045" y="289"/>
                </a:lnTo>
                <a:lnTo>
                  <a:pt x="2039" y="278"/>
                </a:lnTo>
                <a:lnTo>
                  <a:pt x="2045" y="273"/>
                </a:lnTo>
                <a:lnTo>
                  <a:pt x="2035" y="273"/>
                </a:lnTo>
                <a:lnTo>
                  <a:pt x="2027" y="277"/>
                </a:lnTo>
                <a:lnTo>
                  <a:pt x="2036" y="289"/>
                </a:lnTo>
                <a:lnTo>
                  <a:pt x="2030" y="297"/>
                </a:lnTo>
                <a:lnTo>
                  <a:pt x="2009" y="309"/>
                </a:lnTo>
                <a:lnTo>
                  <a:pt x="1994" y="306"/>
                </a:lnTo>
                <a:lnTo>
                  <a:pt x="2018" y="341"/>
                </a:lnTo>
                <a:lnTo>
                  <a:pt x="2014" y="354"/>
                </a:lnTo>
                <a:lnTo>
                  <a:pt x="1989" y="345"/>
                </a:lnTo>
                <a:lnTo>
                  <a:pt x="1990" y="350"/>
                </a:lnTo>
                <a:lnTo>
                  <a:pt x="1944" y="366"/>
                </a:lnTo>
                <a:lnTo>
                  <a:pt x="1904" y="402"/>
                </a:lnTo>
                <a:lnTo>
                  <a:pt x="1876" y="389"/>
                </a:lnTo>
                <a:lnTo>
                  <a:pt x="1851" y="403"/>
                </a:lnTo>
                <a:lnTo>
                  <a:pt x="1851" y="390"/>
                </a:lnTo>
                <a:lnTo>
                  <a:pt x="1836" y="403"/>
                </a:lnTo>
                <a:lnTo>
                  <a:pt x="1818" y="402"/>
                </a:lnTo>
                <a:lnTo>
                  <a:pt x="1799" y="436"/>
                </a:lnTo>
                <a:lnTo>
                  <a:pt x="1814" y="443"/>
                </a:lnTo>
                <a:lnTo>
                  <a:pt x="1808" y="454"/>
                </a:lnTo>
                <a:lnTo>
                  <a:pt x="1816" y="472"/>
                </a:lnTo>
                <a:lnTo>
                  <a:pt x="1803" y="468"/>
                </a:lnTo>
                <a:lnTo>
                  <a:pt x="1795" y="484"/>
                </a:lnTo>
                <a:lnTo>
                  <a:pt x="1800" y="498"/>
                </a:lnTo>
                <a:lnTo>
                  <a:pt x="1772" y="509"/>
                </a:lnTo>
                <a:lnTo>
                  <a:pt x="1774" y="525"/>
                </a:lnTo>
                <a:lnTo>
                  <a:pt x="1756" y="529"/>
                </a:lnTo>
                <a:lnTo>
                  <a:pt x="1751" y="546"/>
                </a:lnTo>
                <a:lnTo>
                  <a:pt x="1734" y="564"/>
                </a:lnTo>
                <a:lnTo>
                  <a:pt x="1720" y="498"/>
                </a:lnTo>
                <a:lnTo>
                  <a:pt x="1722" y="462"/>
                </a:lnTo>
                <a:lnTo>
                  <a:pt x="1734" y="441"/>
                </a:lnTo>
                <a:lnTo>
                  <a:pt x="1754" y="437"/>
                </a:lnTo>
                <a:lnTo>
                  <a:pt x="1799" y="392"/>
                </a:lnTo>
                <a:lnTo>
                  <a:pt x="1820" y="383"/>
                </a:lnTo>
                <a:lnTo>
                  <a:pt x="1827" y="357"/>
                </a:lnTo>
                <a:lnTo>
                  <a:pt x="1836" y="350"/>
                </a:lnTo>
                <a:lnTo>
                  <a:pt x="1819" y="350"/>
                </a:lnTo>
                <a:lnTo>
                  <a:pt x="1814" y="371"/>
                </a:lnTo>
                <a:lnTo>
                  <a:pt x="1776" y="389"/>
                </a:lnTo>
                <a:lnTo>
                  <a:pt x="1780" y="362"/>
                </a:lnTo>
                <a:lnTo>
                  <a:pt x="1739" y="368"/>
                </a:lnTo>
                <a:lnTo>
                  <a:pt x="1700" y="403"/>
                </a:lnTo>
                <a:lnTo>
                  <a:pt x="1708" y="417"/>
                </a:lnTo>
                <a:lnTo>
                  <a:pt x="1667" y="422"/>
                </a:lnTo>
                <a:lnTo>
                  <a:pt x="1661" y="417"/>
                </a:lnTo>
                <a:lnTo>
                  <a:pt x="1676" y="416"/>
                </a:lnTo>
                <a:lnTo>
                  <a:pt x="1641" y="407"/>
                </a:lnTo>
                <a:lnTo>
                  <a:pt x="1632" y="416"/>
                </a:lnTo>
                <a:lnTo>
                  <a:pt x="1554" y="416"/>
                </a:lnTo>
                <a:lnTo>
                  <a:pt x="1462" y="497"/>
                </a:lnTo>
                <a:lnTo>
                  <a:pt x="1481" y="500"/>
                </a:lnTo>
                <a:lnTo>
                  <a:pt x="1481" y="514"/>
                </a:lnTo>
                <a:lnTo>
                  <a:pt x="1492" y="505"/>
                </a:lnTo>
                <a:lnTo>
                  <a:pt x="1489" y="517"/>
                </a:lnTo>
                <a:lnTo>
                  <a:pt x="1502" y="510"/>
                </a:lnTo>
                <a:lnTo>
                  <a:pt x="1501" y="518"/>
                </a:lnTo>
                <a:lnTo>
                  <a:pt x="1505" y="505"/>
                </a:lnTo>
                <a:lnTo>
                  <a:pt x="1518" y="506"/>
                </a:lnTo>
                <a:lnTo>
                  <a:pt x="1538" y="523"/>
                </a:lnTo>
                <a:lnTo>
                  <a:pt x="1521" y="524"/>
                </a:lnTo>
                <a:lnTo>
                  <a:pt x="1536" y="530"/>
                </a:lnTo>
                <a:lnTo>
                  <a:pt x="1540" y="541"/>
                </a:lnTo>
                <a:lnTo>
                  <a:pt x="1527" y="567"/>
                </a:lnTo>
                <a:lnTo>
                  <a:pt x="1525" y="605"/>
                </a:lnTo>
                <a:lnTo>
                  <a:pt x="1460" y="685"/>
                </a:lnTo>
                <a:lnTo>
                  <a:pt x="1437" y="695"/>
                </a:lnTo>
                <a:lnTo>
                  <a:pt x="1419" y="685"/>
                </a:lnTo>
                <a:lnTo>
                  <a:pt x="1404" y="700"/>
                </a:lnTo>
                <a:lnTo>
                  <a:pt x="1402" y="697"/>
                </a:lnTo>
                <a:lnTo>
                  <a:pt x="1411" y="685"/>
                </a:lnTo>
                <a:lnTo>
                  <a:pt x="1407" y="665"/>
                </a:lnTo>
                <a:lnTo>
                  <a:pt x="1435" y="657"/>
                </a:lnTo>
                <a:lnTo>
                  <a:pt x="1457" y="603"/>
                </a:lnTo>
                <a:lnTo>
                  <a:pt x="1409" y="616"/>
                </a:lnTo>
                <a:lnTo>
                  <a:pt x="1402" y="596"/>
                </a:lnTo>
                <a:lnTo>
                  <a:pt x="1364" y="584"/>
                </a:lnTo>
                <a:lnTo>
                  <a:pt x="1340" y="528"/>
                </a:lnTo>
                <a:lnTo>
                  <a:pt x="1315" y="518"/>
                </a:lnTo>
                <a:lnTo>
                  <a:pt x="1269" y="533"/>
                </a:lnTo>
                <a:lnTo>
                  <a:pt x="1278" y="545"/>
                </a:lnTo>
                <a:lnTo>
                  <a:pt x="1259" y="578"/>
                </a:lnTo>
                <a:lnTo>
                  <a:pt x="1241" y="586"/>
                </a:lnTo>
                <a:lnTo>
                  <a:pt x="1222" y="579"/>
                </a:lnTo>
                <a:lnTo>
                  <a:pt x="1199" y="575"/>
                </a:lnTo>
                <a:lnTo>
                  <a:pt x="1139" y="590"/>
                </a:lnTo>
                <a:lnTo>
                  <a:pt x="1086" y="568"/>
                </a:lnTo>
                <a:lnTo>
                  <a:pt x="1053" y="571"/>
                </a:lnTo>
                <a:lnTo>
                  <a:pt x="1040" y="554"/>
                </a:lnTo>
                <a:lnTo>
                  <a:pt x="1007" y="541"/>
                </a:lnTo>
                <a:lnTo>
                  <a:pt x="989" y="554"/>
                </a:lnTo>
                <a:lnTo>
                  <a:pt x="988" y="578"/>
                </a:lnTo>
                <a:lnTo>
                  <a:pt x="912" y="568"/>
                </a:lnTo>
                <a:lnTo>
                  <a:pt x="872" y="590"/>
                </a:lnTo>
                <a:lnTo>
                  <a:pt x="851" y="599"/>
                </a:lnTo>
                <a:lnTo>
                  <a:pt x="824" y="581"/>
                </a:lnTo>
                <a:lnTo>
                  <a:pt x="807" y="591"/>
                </a:lnTo>
                <a:lnTo>
                  <a:pt x="774" y="579"/>
                </a:lnTo>
                <a:lnTo>
                  <a:pt x="762" y="578"/>
                </a:lnTo>
                <a:lnTo>
                  <a:pt x="753" y="558"/>
                </a:lnTo>
                <a:lnTo>
                  <a:pt x="736" y="558"/>
                </a:lnTo>
                <a:lnTo>
                  <a:pt x="729" y="562"/>
                </a:lnTo>
                <a:lnTo>
                  <a:pt x="715" y="547"/>
                </a:lnTo>
                <a:lnTo>
                  <a:pt x="705" y="551"/>
                </a:lnTo>
                <a:lnTo>
                  <a:pt x="697" y="556"/>
                </a:lnTo>
                <a:lnTo>
                  <a:pt x="662" y="526"/>
                </a:lnTo>
                <a:lnTo>
                  <a:pt x="651" y="523"/>
                </a:lnTo>
                <a:lnTo>
                  <a:pt x="627" y="500"/>
                </a:lnTo>
                <a:lnTo>
                  <a:pt x="605" y="514"/>
                </a:lnTo>
                <a:lnTo>
                  <a:pt x="601" y="504"/>
                </a:lnTo>
                <a:lnTo>
                  <a:pt x="567" y="503"/>
                </a:lnTo>
                <a:lnTo>
                  <a:pt x="555" y="486"/>
                </a:lnTo>
                <a:lnTo>
                  <a:pt x="537" y="488"/>
                </a:lnTo>
                <a:lnTo>
                  <a:pt x="531" y="495"/>
                </a:lnTo>
                <a:lnTo>
                  <a:pt x="508" y="499"/>
                </a:lnTo>
                <a:lnTo>
                  <a:pt x="502" y="495"/>
                </a:lnTo>
                <a:lnTo>
                  <a:pt x="494" y="508"/>
                </a:lnTo>
                <a:lnTo>
                  <a:pt x="487" y="504"/>
                </a:lnTo>
                <a:lnTo>
                  <a:pt x="461" y="508"/>
                </a:lnTo>
                <a:lnTo>
                  <a:pt x="452" y="504"/>
                </a:lnTo>
                <a:lnTo>
                  <a:pt x="449" y="508"/>
                </a:lnTo>
                <a:lnTo>
                  <a:pt x="462" y="523"/>
                </a:lnTo>
                <a:lnTo>
                  <a:pt x="453" y="531"/>
                </a:lnTo>
                <a:lnTo>
                  <a:pt x="454" y="544"/>
                </a:lnTo>
                <a:lnTo>
                  <a:pt x="469" y="544"/>
                </a:lnTo>
                <a:lnTo>
                  <a:pt x="475" y="556"/>
                </a:lnTo>
                <a:lnTo>
                  <a:pt x="472" y="564"/>
                </a:lnTo>
                <a:lnTo>
                  <a:pt x="461" y="558"/>
                </a:lnTo>
                <a:lnTo>
                  <a:pt x="452" y="564"/>
                </a:lnTo>
                <a:lnTo>
                  <a:pt x="444" y="559"/>
                </a:lnTo>
                <a:lnTo>
                  <a:pt x="439" y="551"/>
                </a:lnTo>
                <a:lnTo>
                  <a:pt x="429" y="556"/>
                </a:lnTo>
                <a:lnTo>
                  <a:pt x="421" y="552"/>
                </a:lnTo>
                <a:lnTo>
                  <a:pt x="413" y="558"/>
                </a:lnTo>
                <a:lnTo>
                  <a:pt x="401" y="560"/>
                </a:lnTo>
                <a:lnTo>
                  <a:pt x="394" y="551"/>
                </a:lnTo>
                <a:lnTo>
                  <a:pt x="353" y="549"/>
                </a:lnTo>
                <a:lnTo>
                  <a:pt x="348" y="554"/>
                </a:lnTo>
                <a:lnTo>
                  <a:pt x="344" y="553"/>
                </a:lnTo>
                <a:lnTo>
                  <a:pt x="338" y="562"/>
                </a:lnTo>
                <a:lnTo>
                  <a:pt x="339" y="572"/>
                </a:lnTo>
                <a:lnTo>
                  <a:pt x="334" y="572"/>
                </a:lnTo>
                <a:lnTo>
                  <a:pt x="331" y="564"/>
                </a:lnTo>
                <a:lnTo>
                  <a:pt x="325" y="566"/>
                </a:lnTo>
                <a:lnTo>
                  <a:pt x="323" y="593"/>
                </a:lnTo>
                <a:lnTo>
                  <a:pt x="330" y="601"/>
                </a:lnTo>
                <a:lnTo>
                  <a:pt x="330" y="609"/>
                </a:lnTo>
                <a:lnTo>
                  <a:pt x="336" y="608"/>
                </a:lnTo>
                <a:lnTo>
                  <a:pt x="344" y="604"/>
                </a:lnTo>
                <a:lnTo>
                  <a:pt x="352" y="616"/>
                </a:lnTo>
                <a:lnTo>
                  <a:pt x="358" y="624"/>
                </a:lnTo>
                <a:lnTo>
                  <a:pt x="363" y="634"/>
                </a:lnTo>
                <a:lnTo>
                  <a:pt x="372" y="637"/>
                </a:lnTo>
                <a:lnTo>
                  <a:pt x="361" y="645"/>
                </a:lnTo>
                <a:lnTo>
                  <a:pt x="352" y="637"/>
                </a:lnTo>
                <a:lnTo>
                  <a:pt x="344" y="668"/>
                </a:lnTo>
                <a:lnTo>
                  <a:pt x="354" y="676"/>
                </a:lnTo>
                <a:lnTo>
                  <a:pt x="363" y="705"/>
                </a:lnTo>
                <a:lnTo>
                  <a:pt x="355" y="700"/>
                </a:lnTo>
                <a:lnTo>
                  <a:pt x="346" y="697"/>
                </a:lnTo>
                <a:lnTo>
                  <a:pt x="336" y="695"/>
                </a:lnTo>
                <a:lnTo>
                  <a:pt x="330" y="692"/>
                </a:lnTo>
                <a:lnTo>
                  <a:pt x="323" y="691"/>
                </a:lnTo>
                <a:lnTo>
                  <a:pt x="317" y="681"/>
                </a:lnTo>
                <a:lnTo>
                  <a:pt x="304" y="687"/>
                </a:lnTo>
                <a:lnTo>
                  <a:pt x="292" y="687"/>
                </a:lnTo>
                <a:lnTo>
                  <a:pt x="284" y="677"/>
                </a:lnTo>
                <a:lnTo>
                  <a:pt x="264" y="669"/>
                </a:lnTo>
                <a:lnTo>
                  <a:pt x="244" y="671"/>
                </a:lnTo>
                <a:lnTo>
                  <a:pt x="223" y="656"/>
                </a:lnTo>
                <a:lnTo>
                  <a:pt x="239" y="642"/>
                </a:lnTo>
                <a:lnTo>
                  <a:pt x="241" y="630"/>
                </a:lnTo>
                <a:lnTo>
                  <a:pt x="241" y="619"/>
                </a:lnTo>
                <a:lnTo>
                  <a:pt x="242" y="609"/>
                </a:lnTo>
                <a:lnTo>
                  <a:pt x="253" y="606"/>
                </a:lnTo>
                <a:lnTo>
                  <a:pt x="248" y="588"/>
                </a:lnTo>
                <a:lnTo>
                  <a:pt x="234" y="584"/>
                </a:lnTo>
                <a:lnTo>
                  <a:pt x="228" y="581"/>
                </a:lnTo>
                <a:lnTo>
                  <a:pt x="219" y="583"/>
                </a:lnTo>
                <a:lnTo>
                  <a:pt x="201" y="578"/>
                </a:lnTo>
                <a:lnTo>
                  <a:pt x="185" y="561"/>
                </a:lnTo>
                <a:lnTo>
                  <a:pt x="174" y="555"/>
                </a:lnTo>
                <a:lnTo>
                  <a:pt x="168" y="539"/>
                </a:lnTo>
                <a:lnTo>
                  <a:pt x="157" y="537"/>
                </a:lnTo>
                <a:lnTo>
                  <a:pt x="147" y="543"/>
                </a:lnTo>
                <a:lnTo>
                  <a:pt x="140" y="546"/>
                </a:lnTo>
                <a:lnTo>
                  <a:pt x="137" y="539"/>
                </a:lnTo>
                <a:lnTo>
                  <a:pt x="132" y="531"/>
                </a:lnTo>
                <a:lnTo>
                  <a:pt x="147" y="530"/>
                </a:lnTo>
                <a:lnTo>
                  <a:pt x="145" y="525"/>
                </a:lnTo>
                <a:lnTo>
                  <a:pt x="142" y="522"/>
                </a:lnTo>
                <a:lnTo>
                  <a:pt x="137" y="518"/>
                </a:lnTo>
                <a:lnTo>
                  <a:pt x="130" y="499"/>
                </a:lnTo>
                <a:lnTo>
                  <a:pt x="119" y="489"/>
                </a:lnTo>
                <a:lnTo>
                  <a:pt x="107" y="489"/>
                </a:lnTo>
                <a:lnTo>
                  <a:pt x="96" y="489"/>
                </a:lnTo>
                <a:lnTo>
                  <a:pt x="88" y="483"/>
                </a:lnTo>
                <a:lnTo>
                  <a:pt x="80" y="482"/>
                </a:lnTo>
                <a:lnTo>
                  <a:pt x="74" y="482"/>
                </a:lnTo>
                <a:lnTo>
                  <a:pt x="70" y="486"/>
                </a:lnTo>
                <a:lnTo>
                  <a:pt x="62" y="495"/>
                </a:lnTo>
                <a:lnTo>
                  <a:pt x="61" y="503"/>
                </a:lnTo>
                <a:lnTo>
                  <a:pt x="57" y="504"/>
                </a:lnTo>
                <a:lnTo>
                  <a:pt x="53" y="517"/>
                </a:lnTo>
                <a:lnTo>
                  <a:pt x="50" y="513"/>
                </a:lnTo>
                <a:lnTo>
                  <a:pt x="48" y="509"/>
                </a:lnTo>
                <a:lnTo>
                  <a:pt x="0" y="501"/>
                </a:lnTo>
                <a:close/>
              </a:path>
            </a:pathLst>
          </a:custGeom>
          <a:solidFill>
            <a:srgbClr val="FFFFCC"/>
          </a:solidFill>
          <a:ln w="9525">
            <a:noFill/>
            <a:round/>
            <a:headEnd/>
            <a:tailEnd/>
          </a:ln>
        </p:spPr>
        <p:txBody>
          <a:bodyPr/>
          <a:lstStyle/>
          <a:p>
            <a:endParaRPr lang="en-US"/>
          </a:p>
        </p:txBody>
      </p:sp>
      <p:sp>
        <p:nvSpPr>
          <p:cNvPr id="22692" name="Freeform 165"/>
          <p:cNvSpPr>
            <a:spLocks noChangeAspect="1"/>
          </p:cNvSpPr>
          <p:nvPr/>
        </p:nvSpPr>
        <p:spPr bwMode="auto">
          <a:xfrm>
            <a:off x="4759325" y="1763171"/>
            <a:ext cx="4141788" cy="1352550"/>
          </a:xfrm>
          <a:custGeom>
            <a:avLst/>
            <a:gdLst>
              <a:gd name="T0" fmla="*/ 36 w 2157"/>
              <a:gd name="T1" fmla="*/ 443 h 705"/>
              <a:gd name="T2" fmla="*/ 114 w 2157"/>
              <a:gd name="T3" fmla="*/ 386 h 705"/>
              <a:gd name="T4" fmla="*/ 113 w 2157"/>
              <a:gd name="T5" fmla="*/ 228 h 705"/>
              <a:gd name="T6" fmla="*/ 205 w 2157"/>
              <a:gd name="T7" fmla="*/ 210 h 705"/>
              <a:gd name="T8" fmla="*/ 227 w 2157"/>
              <a:gd name="T9" fmla="*/ 326 h 705"/>
              <a:gd name="T10" fmla="*/ 255 w 2157"/>
              <a:gd name="T11" fmla="*/ 288 h 705"/>
              <a:gd name="T12" fmla="*/ 321 w 2157"/>
              <a:gd name="T13" fmla="*/ 249 h 705"/>
              <a:gd name="T14" fmla="*/ 497 w 2157"/>
              <a:gd name="T15" fmla="*/ 214 h 705"/>
              <a:gd name="T16" fmla="*/ 626 w 2157"/>
              <a:gd name="T17" fmla="*/ 219 h 705"/>
              <a:gd name="T18" fmla="*/ 629 w 2157"/>
              <a:gd name="T19" fmla="*/ 123 h 705"/>
              <a:gd name="T20" fmla="*/ 676 w 2157"/>
              <a:gd name="T21" fmla="*/ 243 h 705"/>
              <a:gd name="T22" fmla="*/ 704 w 2157"/>
              <a:gd name="T23" fmla="*/ 219 h 705"/>
              <a:gd name="T24" fmla="*/ 734 w 2157"/>
              <a:gd name="T25" fmla="*/ 219 h 705"/>
              <a:gd name="T26" fmla="*/ 702 w 2157"/>
              <a:gd name="T27" fmla="*/ 159 h 705"/>
              <a:gd name="T28" fmla="*/ 804 w 2157"/>
              <a:gd name="T29" fmla="*/ 154 h 705"/>
              <a:gd name="T30" fmla="*/ 847 w 2157"/>
              <a:gd name="T31" fmla="*/ 99 h 705"/>
              <a:gd name="T32" fmla="*/ 963 w 2157"/>
              <a:gd name="T33" fmla="*/ 41 h 705"/>
              <a:gd name="T34" fmla="*/ 1031 w 2157"/>
              <a:gd name="T35" fmla="*/ 18 h 705"/>
              <a:gd name="T36" fmla="*/ 1190 w 2157"/>
              <a:gd name="T37" fmla="*/ 48 h 705"/>
              <a:gd name="T38" fmla="*/ 1096 w 2157"/>
              <a:gd name="T39" fmla="*/ 116 h 705"/>
              <a:gd name="T40" fmla="*/ 1201 w 2157"/>
              <a:gd name="T41" fmla="*/ 118 h 705"/>
              <a:gd name="T42" fmla="*/ 1310 w 2157"/>
              <a:gd name="T43" fmla="*/ 102 h 705"/>
              <a:gd name="T44" fmla="*/ 1464 w 2157"/>
              <a:gd name="T45" fmla="*/ 154 h 705"/>
              <a:gd name="T46" fmla="*/ 1634 w 2157"/>
              <a:gd name="T47" fmla="*/ 153 h 705"/>
              <a:gd name="T48" fmla="*/ 1804 w 2157"/>
              <a:gd name="T49" fmla="*/ 199 h 705"/>
              <a:gd name="T50" fmla="*/ 1908 w 2157"/>
              <a:gd name="T51" fmla="*/ 191 h 705"/>
              <a:gd name="T52" fmla="*/ 2112 w 2157"/>
              <a:gd name="T53" fmla="*/ 262 h 705"/>
              <a:gd name="T54" fmla="*/ 2101 w 2157"/>
              <a:gd name="T55" fmla="*/ 312 h 705"/>
              <a:gd name="T56" fmla="*/ 2035 w 2157"/>
              <a:gd name="T57" fmla="*/ 273 h 705"/>
              <a:gd name="T58" fmla="*/ 2014 w 2157"/>
              <a:gd name="T59" fmla="*/ 354 h 705"/>
              <a:gd name="T60" fmla="*/ 1851 w 2157"/>
              <a:gd name="T61" fmla="*/ 390 h 705"/>
              <a:gd name="T62" fmla="*/ 1803 w 2157"/>
              <a:gd name="T63" fmla="*/ 468 h 705"/>
              <a:gd name="T64" fmla="*/ 1734 w 2157"/>
              <a:gd name="T65" fmla="*/ 564 h 705"/>
              <a:gd name="T66" fmla="*/ 1827 w 2157"/>
              <a:gd name="T67" fmla="*/ 357 h 705"/>
              <a:gd name="T68" fmla="*/ 1700 w 2157"/>
              <a:gd name="T69" fmla="*/ 403 h 705"/>
              <a:gd name="T70" fmla="*/ 1554 w 2157"/>
              <a:gd name="T71" fmla="*/ 416 h 705"/>
              <a:gd name="T72" fmla="*/ 1501 w 2157"/>
              <a:gd name="T73" fmla="*/ 518 h 705"/>
              <a:gd name="T74" fmla="*/ 1527 w 2157"/>
              <a:gd name="T75" fmla="*/ 567 h 705"/>
              <a:gd name="T76" fmla="*/ 1411 w 2157"/>
              <a:gd name="T77" fmla="*/ 685 h 705"/>
              <a:gd name="T78" fmla="*/ 1340 w 2157"/>
              <a:gd name="T79" fmla="*/ 528 h 705"/>
              <a:gd name="T80" fmla="*/ 1199 w 2157"/>
              <a:gd name="T81" fmla="*/ 575 h 705"/>
              <a:gd name="T82" fmla="*/ 988 w 2157"/>
              <a:gd name="T83" fmla="*/ 578 h 705"/>
              <a:gd name="T84" fmla="*/ 762 w 2157"/>
              <a:gd name="T85" fmla="*/ 578 h 705"/>
              <a:gd name="T86" fmla="*/ 662 w 2157"/>
              <a:gd name="T87" fmla="*/ 526 h 705"/>
              <a:gd name="T88" fmla="*/ 537 w 2157"/>
              <a:gd name="T89" fmla="*/ 488 h 705"/>
              <a:gd name="T90" fmla="*/ 452 w 2157"/>
              <a:gd name="T91" fmla="*/ 504 h 705"/>
              <a:gd name="T92" fmla="*/ 472 w 2157"/>
              <a:gd name="T93" fmla="*/ 564 h 705"/>
              <a:gd name="T94" fmla="*/ 413 w 2157"/>
              <a:gd name="T95" fmla="*/ 558 h 705"/>
              <a:gd name="T96" fmla="*/ 339 w 2157"/>
              <a:gd name="T97" fmla="*/ 572 h 705"/>
              <a:gd name="T98" fmla="*/ 336 w 2157"/>
              <a:gd name="T99" fmla="*/ 608 h 705"/>
              <a:gd name="T100" fmla="*/ 352 w 2157"/>
              <a:gd name="T101" fmla="*/ 637 h 705"/>
              <a:gd name="T102" fmla="*/ 330 w 2157"/>
              <a:gd name="T103" fmla="*/ 692 h 705"/>
              <a:gd name="T104" fmla="*/ 244 w 2157"/>
              <a:gd name="T105" fmla="*/ 671 h 705"/>
              <a:gd name="T106" fmla="*/ 248 w 2157"/>
              <a:gd name="T107" fmla="*/ 588 h 705"/>
              <a:gd name="T108" fmla="*/ 168 w 2157"/>
              <a:gd name="T109" fmla="*/ 539 h 705"/>
              <a:gd name="T110" fmla="*/ 145 w 2157"/>
              <a:gd name="T111" fmla="*/ 525 h 705"/>
              <a:gd name="T112" fmla="*/ 88 w 2157"/>
              <a:gd name="T113" fmla="*/ 483 h 705"/>
              <a:gd name="T114" fmla="*/ 53 w 2157"/>
              <a:gd name="T115" fmla="*/ 517 h 7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57"/>
              <a:gd name="T175" fmla="*/ 0 h 705"/>
              <a:gd name="T176" fmla="*/ 2157 w 2157"/>
              <a:gd name="T177" fmla="*/ 705 h 7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57" h="705">
                <a:moveTo>
                  <a:pt x="0" y="501"/>
                </a:moveTo>
                <a:lnTo>
                  <a:pt x="18" y="485"/>
                </a:lnTo>
                <a:lnTo>
                  <a:pt x="12" y="492"/>
                </a:lnTo>
                <a:lnTo>
                  <a:pt x="20" y="494"/>
                </a:lnTo>
                <a:lnTo>
                  <a:pt x="18" y="461"/>
                </a:lnTo>
                <a:lnTo>
                  <a:pt x="26" y="445"/>
                </a:lnTo>
                <a:lnTo>
                  <a:pt x="36" y="443"/>
                </a:lnTo>
                <a:lnTo>
                  <a:pt x="56" y="458"/>
                </a:lnTo>
                <a:lnTo>
                  <a:pt x="61" y="430"/>
                </a:lnTo>
                <a:lnTo>
                  <a:pt x="52" y="430"/>
                </a:lnTo>
                <a:lnTo>
                  <a:pt x="49" y="414"/>
                </a:lnTo>
                <a:lnTo>
                  <a:pt x="134" y="400"/>
                </a:lnTo>
                <a:lnTo>
                  <a:pt x="113" y="394"/>
                </a:lnTo>
                <a:lnTo>
                  <a:pt x="114" y="386"/>
                </a:lnTo>
                <a:lnTo>
                  <a:pt x="101" y="389"/>
                </a:lnTo>
                <a:lnTo>
                  <a:pt x="150" y="348"/>
                </a:lnTo>
                <a:lnTo>
                  <a:pt x="128" y="304"/>
                </a:lnTo>
                <a:lnTo>
                  <a:pt x="134" y="283"/>
                </a:lnTo>
                <a:lnTo>
                  <a:pt x="121" y="260"/>
                </a:lnTo>
                <a:lnTo>
                  <a:pt x="131" y="246"/>
                </a:lnTo>
                <a:lnTo>
                  <a:pt x="113" y="228"/>
                </a:lnTo>
                <a:lnTo>
                  <a:pt x="119" y="214"/>
                </a:lnTo>
                <a:lnTo>
                  <a:pt x="142" y="197"/>
                </a:lnTo>
                <a:lnTo>
                  <a:pt x="155" y="194"/>
                </a:lnTo>
                <a:lnTo>
                  <a:pt x="171" y="198"/>
                </a:lnTo>
                <a:lnTo>
                  <a:pt x="157" y="202"/>
                </a:lnTo>
                <a:lnTo>
                  <a:pt x="168" y="208"/>
                </a:lnTo>
                <a:lnTo>
                  <a:pt x="205" y="210"/>
                </a:lnTo>
                <a:lnTo>
                  <a:pt x="272" y="246"/>
                </a:lnTo>
                <a:lnTo>
                  <a:pt x="273" y="263"/>
                </a:lnTo>
                <a:lnTo>
                  <a:pt x="244" y="278"/>
                </a:lnTo>
                <a:lnTo>
                  <a:pt x="155" y="257"/>
                </a:lnTo>
                <a:lnTo>
                  <a:pt x="192" y="282"/>
                </a:lnTo>
                <a:lnTo>
                  <a:pt x="191" y="311"/>
                </a:lnTo>
                <a:lnTo>
                  <a:pt x="227" y="326"/>
                </a:lnTo>
                <a:lnTo>
                  <a:pt x="236" y="323"/>
                </a:lnTo>
                <a:lnTo>
                  <a:pt x="231" y="311"/>
                </a:lnTo>
                <a:lnTo>
                  <a:pt x="215" y="307"/>
                </a:lnTo>
                <a:lnTo>
                  <a:pt x="219" y="297"/>
                </a:lnTo>
                <a:lnTo>
                  <a:pt x="235" y="308"/>
                </a:lnTo>
                <a:lnTo>
                  <a:pt x="270" y="311"/>
                </a:lnTo>
                <a:lnTo>
                  <a:pt x="255" y="288"/>
                </a:lnTo>
                <a:lnTo>
                  <a:pt x="287" y="269"/>
                </a:lnTo>
                <a:lnTo>
                  <a:pt x="310" y="282"/>
                </a:lnTo>
                <a:lnTo>
                  <a:pt x="310" y="230"/>
                </a:lnTo>
                <a:lnTo>
                  <a:pt x="300" y="222"/>
                </a:lnTo>
                <a:lnTo>
                  <a:pt x="339" y="233"/>
                </a:lnTo>
                <a:lnTo>
                  <a:pt x="342" y="240"/>
                </a:lnTo>
                <a:lnTo>
                  <a:pt x="321" y="249"/>
                </a:lnTo>
                <a:lnTo>
                  <a:pt x="342" y="266"/>
                </a:lnTo>
                <a:lnTo>
                  <a:pt x="359" y="246"/>
                </a:lnTo>
                <a:lnTo>
                  <a:pt x="432" y="215"/>
                </a:lnTo>
                <a:lnTo>
                  <a:pt x="443" y="214"/>
                </a:lnTo>
                <a:lnTo>
                  <a:pt x="432" y="219"/>
                </a:lnTo>
                <a:lnTo>
                  <a:pt x="444" y="234"/>
                </a:lnTo>
                <a:lnTo>
                  <a:pt x="497" y="214"/>
                </a:lnTo>
                <a:lnTo>
                  <a:pt x="508" y="229"/>
                </a:lnTo>
                <a:lnTo>
                  <a:pt x="521" y="218"/>
                </a:lnTo>
                <a:lnTo>
                  <a:pt x="515" y="201"/>
                </a:lnTo>
                <a:lnTo>
                  <a:pt x="522" y="195"/>
                </a:lnTo>
                <a:lnTo>
                  <a:pt x="562" y="203"/>
                </a:lnTo>
                <a:lnTo>
                  <a:pt x="615" y="233"/>
                </a:lnTo>
                <a:lnTo>
                  <a:pt x="626" y="219"/>
                </a:lnTo>
                <a:lnTo>
                  <a:pt x="614" y="204"/>
                </a:lnTo>
                <a:lnTo>
                  <a:pt x="598" y="200"/>
                </a:lnTo>
                <a:lnTo>
                  <a:pt x="604" y="176"/>
                </a:lnTo>
                <a:lnTo>
                  <a:pt x="593" y="173"/>
                </a:lnTo>
                <a:lnTo>
                  <a:pt x="597" y="163"/>
                </a:lnTo>
                <a:lnTo>
                  <a:pt x="616" y="151"/>
                </a:lnTo>
                <a:lnTo>
                  <a:pt x="629" y="123"/>
                </a:lnTo>
                <a:lnTo>
                  <a:pt x="656" y="123"/>
                </a:lnTo>
                <a:lnTo>
                  <a:pt x="669" y="128"/>
                </a:lnTo>
                <a:lnTo>
                  <a:pt x="659" y="157"/>
                </a:lnTo>
                <a:lnTo>
                  <a:pt x="671" y="172"/>
                </a:lnTo>
                <a:lnTo>
                  <a:pt x="667" y="214"/>
                </a:lnTo>
                <a:lnTo>
                  <a:pt x="681" y="228"/>
                </a:lnTo>
                <a:lnTo>
                  <a:pt x="676" y="243"/>
                </a:lnTo>
                <a:lnTo>
                  <a:pt x="655" y="254"/>
                </a:lnTo>
                <a:lnTo>
                  <a:pt x="662" y="260"/>
                </a:lnTo>
                <a:lnTo>
                  <a:pt x="634" y="266"/>
                </a:lnTo>
                <a:lnTo>
                  <a:pt x="663" y="276"/>
                </a:lnTo>
                <a:lnTo>
                  <a:pt x="696" y="243"/>
                </a:lnTo>
                <a:lnTo>
                  <a:pt x="692" y="222"/>
                </a:lnTo>
                <a:lnTo>
                  <a:pt x="704" y="219"/>
                </a:lnTo>
                <a:lnTo>
                  <a:pt x="721" y="215"/>
                </a:lnTo>
                <a:lnTo>
                  <a:pt x="729" y="227"/>
                </a:lnTo>
                <a:lnTo>
                  <a:pt x="728" y="242"/>
                </a:lnTo>
                <a:lnTo>
                  <a:pt x="749" y="247"/>
                </a:lnTo>
                <a:lnTo>
                  <a:pt x="733" y="242"/>
                </a:lnTo>
                <a:lnTo>
                  <a:pt x="740" y="232"/>
                </a:lnTo>
                <a:lnTo>
                  <a:pt x="734" y="219"/>
                </a:lnTo>
                <a:lnTo>
                  <a:pt x="684" y="210"/>
                </a:lnTo>
                <a:lnTo>
                  <a:pt x="692" y="177"/>
                </a:lnTo>
                <a:lnTo>
                  <a:pt x="675" y="157"/>
                </a:lnTo>
                <a:lnTo>
                  <a:pt x="700" y="139"/>
                </a:lnTo>
                <a:lnTo>
                  <a:pt x="696" y="126"/>
                </a:lnTo>
                <a:lnTo>
                  <a:pt x="708" y="133"/>
                </a:lnTo>
                <a:lnTo>
                  <a:pt x="702" y="159"/>
                </a:lnTo>
                <a:lnTo>
                  <a:pt x="710" y="163"/>
                </a:lnTo>
                <a:lnTo>
                  <a:pt x="743" y="170"/>
                </a:lnTo>
                <a:lnTo>
                  <a:pt x="713" y="149"/>
                </a:lnTo>
                <a:lnTo>
                  <a:pt x="736" y="150"/>
                </a:lnTo>
                <a:lnTo>
                  <a:pt x="730" y="141"/>
                </a:lnTo>
                <a:lnTo>
                  <a:pt x="743" y="137"/>
                </a:lnTo>
                <a:lnTo>
                  <a:pt x="804" y="154"/>
                </a:lnTo>
                <a:lnTo>
                  <a:pt x="792" y="165"/>
                </a:lnTo>
                <a:lnTo>
                  <a:pt x="791" y="182"/>
                </a:lnTo>
                <a:lnTo>
                  <a:pt x="804" y="191"/>
                </a:lnTo>
                <a:lnTo>
                  <a:pt x="809" y="154"/>
                </a:lnTo>
                <a:lnTo>
                  <a:pt x="776" y="135"/>
                </a:lnTo>
                <a:lnTo>
                  <a:pt x="770" y="109"/>
                </a:lnTo>
                <a:lnTo>
                  <a:pt x="847" y="99"/>
                </a:lnTo>
                <a:lnTo>
                  <a:pt x="837" y="76"/>
                </a:lnTo>
                <a:lnTo>
                  <a:pt x="847" y="81"/>
                </a:lnTo>
                <a:lnTo>
                  <a:pt x="860" y="71"/>
                </a:lnTo>
                <a:lnTo>
                  <a:pt x="851" y="68"/>
                </a:lnTo>
                <a:lnTo>
                  <a:pt x="932" y="49"/>
                </a:lnTo>
                <a:lnTo>
                  <a:pt x="925" y="44"/>
                </a:lnTo>
                <a:lnTo>
                  <a:pt x="963" y="41"/>
                </a:lnTo>
                <a:lnTo>
                  <a:pt x="962" y="48"/>
                </a:lnTo>
                <a:lnTo>
                  <a:pt x="972" y="48"/>
                </a:lnTo>
                <a:lnTo>
                  <a:pt x="999" y="40"/>
                </a:lnTo>
                <a:lnTo>
                  <a:pt x="1011" y="44"/>
                </a:lnTo>
                <a:lnTo>
                  <a:pt x="1000" y="34"/>
                </a:lnTo>
                <a:lnTo>
                  <a:pt x="1030" y="32"/>
                </a:lnTo>
                <a:lnTo>
                  <a:pt x="1031" y="18"/>
                </a:lnTo>
                <a:lnTo>
                  <a:pt x="1068" y="0"/>
                </a:lnTo>
                <a:lnTo>
                  <a:pt x="1093" y="11"/>
                </a:lnTo>
                <a:lnTo>
                  <a:pt x="1071" y="20"/>
                </a:lnTo>
                <a:lnTo>
                  <a:pt x="1108" y="20"/>
                </a:lnTo>
                <a:lnTo>
                  <a:pt x="1093" y="34"/>
                </a:lnTo>
                <a:lnTo>
                  <a:pt x="1156" y="27"/>
                </a:lnTo>
                <a:lnTo>
                  <a:pt x="1190" y="48"/>
                </a:lnTo>
                <a:lnTo>
                  <a:pt x="1185" y="56"/>
                </a:lnTo>
                <a:lnTo>
                  <a:pt x="1173" y="51"/>
                </a:lnTo>
                <a:lnTo>
                  <a:pt x="1189" y="58"/>
                </a:lnTo>
                <a:lnTo>
                  <a:pt x="1181" y="71"/>
                </a:lnTo>
                <a:lnTo>
                  <a:pt x="1068" y="132"/>
                </a:lnTo>
                <a:lnTo>
                  <a:pt x="1104" y="124"/>
                </a:lnTo>
                <a:lnTo>
                  <a:pt x="1096" y="116"/>
                </a:lnTo>
                <a:lnTo>
                  <a:pt x="1154" y="105"/>
                </a:lnTo>
                <a:lnTo>
                  <a:pt x="1138" y="107"/>
                </a:lnTo>
                <a:lnTo>
                  <a:pt x="1141" y="96"/>
                </a:lnTo>
                <a:lnTo>
                  <a:pt x="1173" y="105"/>
                </a:lnTo>
                <a:lnTo>
                  <a:pt x="1178" y="96"/>
                </a:lnTo>
                <a:lnTo>
                  <a:pt x="1185" y="116"/>
                </a:lnTo>
                <a:lnTo>
                  <a:pt x="1201" y="118"/>
                </a:lnTo>
                <a:lnTo>
                  <a:pt x="1186" y="109"/>
                </a:lnTo>
                <a:lnTo>
                  <a:pt x="1216" y="104"/>
                </a:lnTo>
                <a:lnTo>
                  <a:pt x="1253" y="109"/>
                </a:lnTo>
                <a:lnTo>
                  <a:pt x="1250" y="116"/>
                </a:lnTo>
                <a:lnTo>
                  <a:pt x="1282" y="123"/>
                </a:lnTo>
                <a:lnTo>
                  <a:pt x="1309" y="121"/>
                </a:lnTo>
                <a:lnTo>
                  <a:pt x="1310" y="102"/>
                </a:lnTo>
                <a:lnTo>
                  <a:pt x="1318" y="100"/>
                </a:lnTo>
                <a:lnTo>
                  <a:pt x="1389" y="121"/>
                </a:lnTo>
                <a:lnTo>
                  <a:pt x="1379" y="154"/>
                </a:lnTo>
                <a:lnTo>
                  <a:pt x="1411" y="176"/>
                </a:lnTo>
                <a:lnTo>
                  <a:pt x="1429" y="146"/>
                </a:lnTo>
                <a:lnTo>
                  <a:pt x="1441" y="159"/>
                </a:lnTo>
                <a:lnTo>
                  <a:pt x="1464" y="154"/>
                </a:lnTo>
                <a:lnTo>
                  <a:pt x="1496" y="165"/>
                </a:lnTo>
                <a:lnTo>
                  <a:pt x="1521" y="158"/>
                </a:lnTo>
                <a:lnTo>
                  <a:pt x="1518" y="146"/>
                </a:lnTo>
                <a:lnTo>
                  <a:pt x="1536" y="125"/>
                </a:lnTo>
                <a:lnTo>
                  <a:pt x="1641" y="140"/>
                </a:lnTo>
                <a:lnTo>
                  <a:pt x="1647" y="149"/>
                </a:lnTo>
                <a:lnTo>
                  <a:pt x="1634" y="153"/>
                </a:lnTo>
                <a:lnTo>
                  <a:pt x="1668" y="158"/>
                </a:lnTo>
                <a:lnTo>
                  <a:pt x="1681" y="173"/>
                </a:lnTo>
                <a:lnTo>
                  <a:pt x="1760" y="170"/>
                </a:lnTo>
                <a:lnTo>
                  <a:pt x="1774" y="182"/>
                </a:lnTo>
                <a:lnTo>
                  <a:pt x="1769" y="197"/>
                </a:lnTo>
                <a:lnTo>
                  <a:pt x="1792" y="206"/>
                </a:lnTo>
                <a:lnTo>
                  <a:pt x="1804" y="199"/>
                </a:lnTo>
                <a:lnTo>
                  <a:pt x="1860" y="204"/>
                </a:lnTo>
                <a:lnTo>
                  <a:pt x="1871" y="197"/>
                </a:lnTo>
                <a:lnTo>
                  <a:pt x="1878" y="209"/>
                </a:lnTo>
                <a:lnTo>
                  <a:pt x="1902" y="220"/>
                </a:lnTo>
                <a:lnTo>
                  <a:pt x="1913" y="212"/>
                </a:lnTo>
                <a:lnTo>
                  <a:pt x="1901" y="201"/>
                </a:lnTo>
                <a:lnTo>
                  <a:pt x="1908" y="191"/>
                </a:lnTo>
                <a:lnTo>
                  <a:pt x="2006" y="206"/>
                </a:lnTo>
                <a:lnTo>
                  <a:pt x="2071" y="243"/>
                </a:lnTo>
                <a:lnTo>
                  <a:pt x="2085" y="243"/>
                </a:lnTo>
                <a:lnTo>
                  <a:pt x="2101" y="273"/>
                </a:lnTo>
                <a:lnTo>
                  <a:pt x="2095" y="257"/>
                </a:lnTo>
                <a:lnTo>
                  <a:pt x="2105" y="256"/>
                </a:lnTo>
                <a:lnTo>
                  <a:pt x="2112" y="262"/>
                </a:lnTo>
                <a:lnTo>
                  <a:pt x="2131" y="260"/>
                </a:lnTo>
                <a:lnTo>
                  <a:pt x="2157" y="277"/>
                </a:lnTo>
                <a:lnTo>
                  <a:pt x="2119" y="296"/>
                </a:lnTo>
                <a:lnTo>
                  <a:pt x="2127" y="301"/>
                </a:lnTo>
                <a:lnTo>
                  <a:pt x="2114" y="305"/>
                </a:lnTo>
                <a:lnTo>
                  <a:pt x="2124" y="312"/>
                </a:lnTo>
                <a:lnTo>
                  <a:pt x="2101" y="312"/>
                </a:lnTo>
                <a:lnTo>
                  <a:pt x="2094" y="301"/>
                </a:lnTo>
                <a:lnTo>
                  <a:pt x="2085" y="306"/>
                </a:lnTo>
                <a:lnTo>
                  <a:pt x="2071" y="288"/>
                </a:lnTo>
                <a:lnTo>
                  <a:pt x="2045" y="289"/>
                </a:lnTo>
                <a:lnTo>
                  <a:pt x="2039" y="278"/>
                </a:lnTo>
                <a:lnTo>
                  <a:pt x="2045" y="273"/>
                </a:lnTo>
                <a:lnTo>
                  <a:pt x="2035" y="273"/>
                </a:lnTo>
                <a:lnTo>
                  <a:pt x="2027" y="277"/>
                </a:lnTo>
                <a:lnTo>
                  <a:pt x="2036" y="289"/>
                </a:lnTo>
                <a:lnTo>
                  <a:pt x="2030" y="297"/>
                </a:lnTo>
                <a:lnTo>
                  <a:pt x="2009" y="309"/>
                </a:lnTo>
                <a:lnTo>
                  <a:pt x="1994" y="306"/>
                </a:lnTo>
                <a:lnTo>
                  <a:pt x="2018" y="341"/>
                </a:lnTo>
                <a:lnTo>
                  <a:pt x="2014" y="354"/>
                </a:lnTo>
                <a:lnTo>
                  <a:pt x="1989" y="345"/>
                </a:lnTo>
                <a:lnTo>
                  <a:pt x="1990" y="350"/>
                </a:lnTo>
                <a:lnTo>
                  <a:pt x="1944" y="366"/>
                </a:lnTo>
                <a:lnTo>
                  <a:pt x="1904" y="402"/>
                </a:lnTo>
                <a:lnTo>
                  <a:pt x="1876" y="389"/>
                </a:lnTo>
                <a:lnTo>
                  <a:pt x="1851" y="403"/>
                </a:lnTo>
                <a:lnTo>
                  <a:pt x="1851" y="390"/>
                </a:lnTo>
                <a:lnTo>
                  <a:pt x="1836" y="403"/>
                </a:lnTo>
                <a:lnTo>
                  <a:pt x="1818" y="402"/>
                </a:lnTo>
                <a:lnTo>
                  <a:pt x="1799" y="436"/>
                </a:lnTo>
                <a:lnTo>
                  <a:pt x="1814" y="443"/>
                </a:lnTo>
                <a:lnTo>
                  <a:pt x="1808" y="454"/>
                </a:lnTo>
                <a:lnTo>
                  <a:pt x="1816" y="472"/>
                </a:lnTo>
                <a:lnTo>
                  <a:pt x="1803" y="468"/>
                </a:lnTo>
                <a:lnTo>
                  <a:pt x="1795" y="484"/>
                </a:lnTo>
                <a:lnTo>
                  <a:pt x="1800" y="498"/>
                </a:lnTo>
                <a:lnTo>
                  <a:pt x="1772" y="509"/>
                </a:lnTo>
                <a:lnTo>
                  <a:pt x="1774" y="525"/>
                </a:lnTo>
                <a:lnTo>
                  <a:pt x="1756" y="529"/>
                </a:lnTo>
                <a:lnTo>
                  <a:pt x="1751" y="546"/>
                </a:lnTo>
                <a:lnTo>
                  <a:pt x="1734" y="564"/>
                </a:lnTo>
                <a:lnTo>
                  <a:pt x="1720" y="498"/>
                </a:lnTo>
                <a:lnTo>
                  <a:pt x="1722" y="462"/>
                </a:lnTo>
                <a:lnTo>
                  <a:pt x="1734" y="441"/>
                </a:lnTo>
                <a:lnTo>
                  <a:pt x="1754" y="437"/>
                </a:lnTo>
                <a:lnTo>
                  <a:pt x="1799" y="392"/>
                </a:lnTo>
                <a:lnTo>
                  <a:pt x="1820" y="383"/>
                </a:lnTo>
                <a:lnTo>
                  <a:pt x="1827" y="357"/>
                </a:lnTo>
                <a:lnTo>
                  <a:pt x="1836" y="350"/>
                </a:lnTo>
                <a:lnTo>
                  <a:pt x="1819" y="350"/>
                </a:lnTo>
                <a:lnTo>
                  <a:pt x="1814" y="371"/>
                </a:lnTo>
                <a:lnTo>
                  <a:pt x="1776" y="389"/>
                </a:lnTo>
                <a:lnTo>
                  <a:pt x="1780" y="362"/>
                </a:lnTo>
                <a:lnTo>
                  <a:pt x="1739" y="368"/>
                </a:lnTo>
                <a:lnTo>
                  <a:pt x="1700" y="403"/>
                </a:lnTo>
                <a:lnTo>
                  <a:pt x="1708" y="417"/>
                </a:lnTo>
                <a:lnTo>
                  <a:pt x="1667" y="422"/>
                </a:lnTo>
                <a:lnTo>
                  <a:pt x="1661" y="417"/>
                </a:lnTo>
                <a:lnTo>
                  <a:pt x="1676" y="416"/>
                </a:lnTo>
                <a:lnTo>
                  <a:pt x="1641" y="407"/>
                </a:lnTo>
                <a:lnTo>
                  <a:pt x="1632" y="416"/>
                </a:lnTo>
                <a:lnTo>
                  <a:pt x="1554" y="416"/>
                </a:lnTo>
                <a:lnTo>
                  <a:pt x="1462" y="497"/>
                </a:lnTo>
                <a:lnTo>
                  <a:pt x="1481" y="500"/>
                </a:lnTo>
                <a:lnTo>
                  <a:pt x="1481" y="514"/>
                </a:lnTo>
                <a:lnTo>
                  <a:pt x="1492" y="505"/>
                </a:lnTo>
                <a:lnTo>
                  <a:pt x="1489" y="517"/>
                </a:lnTo>
                <a:lnTo>
                  <a:pt x="1502" y="510"/>
                </a:lnTo>
                <a:lnTo>
                  <a:pt x="1501" y="518"/>
                </a:lnTo>
                <a:lnTo>
                  <a:pt x="1505" y="505"/>
                </a:lnTo>
                <a:lnTo>
                  <a:pt x="1518" y="506"/>
                </a:lnTo>
                <a:lnTo>
                  <a:pt x="1538" y="523"/>
                </a:lnTo>
                <a:lnTo>
                  <a:pt x="1521" y="524"/>
                </a:lnTo>
                <a:lnTo>
                  <a:pt x="1536" y="530"/>
                </a:lnTo>
                <a:lnTo>
                  <a:pt x="1540" y="541"/>
                </a:lnTo>
                <a:lnTo>
                  <a:pt x="1527" y="567"/>
                </a:lnTo>
                <a:lnTo>
                  <a:pt x="1525" y="605"/>
                </a:lnTo>
                <a:lnTo>
                  <a:pt x="1460" y="685"/>
                </a:lnTo>
                <a:lnTo>
                  <a:pt x="1437" y="695"/>
                </a:lnTo>
                <a:lnTo>
                  <a:pt x="1419" y="685"/>
                </a:lnTo>
                <a:lnTo>
                  <a:pt x="1404" y="700"/>
                </a:lnTo>
                <a:lnTo>
                  <a:pt x="1402" y="697"/>
                </a:lnTo>
                <a:lnTo>
                  <a:pt x="1411" y="685"/>
                </a:lnTo>
                <a:lnTo>
                  <a:pt x="1407" y="665"/>
                </a:lnTo>
                <a:lnTo>
                  <a:pt x="1435" y="657"/>
                </a:lnTo>
                <a:lnTo>
                  <a:pt x="1457" y="603"/>
                </a:lnTo>
                <a:lnTo>
                  <a:pt x="1409" y="616"/>
                </a:lnTo>
                <a:lnTo>
                  <a:pt x="1402" y="596"/>
                </a:lnTo>
                <a:lnTo>
                  <a:pt x="1364" y="584"/>
                </a:lnTo>
                <a:lnTo>
                  <a:pt x="1340" y="528"/>
                </a:lnTo>
                <a:lnTo>
                  <a:pt x="1315" y="518"/>
                </a:lnTo>
                <a:lnTo>
                  <a:pt x="1269" y="533"/>
                </a:lnTo>
                <a:lnTo>
                  <a:pt x="1278" y="545"/>
                </a:lnTo>
                <a:lnTo>
                  <a:pt x="1259" y="578"/>
                </a:lnTo>
                <a:lnTo>
                  <a:pt x="1241" y="586"/>
                </a:lnTo>
                <a:lnTo>
                  <a:pt x="1222" y="579"/>
                </a:lnTo>
                <a:lnTo>
                  <a:pt x="1199" y="575"/>
                </a:lnTo>
                <a:lnTo>
                  <a:pt x="1139" y="590"/>
                </a:lnTo>
                <a:lnTo>
                  <a:pt x="1086" y="568"/>
                </a:lnTo>
                <a:lnTo>
                  <a:pt x="1053" y="571"/>
                </a:lnTo>
                <a:lnTo>
                  <a:pt x="1040" y="554"/>
                </a:lnTo>
                <a:lnTo>
                  <a:pt x="1007" y="541"/>
                </a:lnTo>
                <a:lnTo>
                  <a:pt x="989" y="554"/>
                </a:lnTo>
                <a:lnTo>
                  <a:pt x="988" y="578"/>
                </a:lnTo>
                <a:lnTo>
                  <a:pt x="912" y="568"/>
                </a:lnTo>
                <a:lnTo>
                  <a:pt x="872" y="590"/>
                </a:lnTo>
                <a:lnTo>
                  <a:pt x="851" y="599"/>
                </a:lnTo>
                <a:lnTo>
                  <a:pt x="824" y="581"/>
                </a:lnTo>
                <a:lnTo>
                  <a:pt x="807" y="591"/>
                </a:lnTo>
                <a:lnTo>
                  <a:pt x="774" y="579"/>
                </a:lnTo>
                <a:lnTo>
                  <a:pt x="762" y="578"/>
                </a:lnTo>
                <a:lnTo>
                  <a:pt x="753" y="558"/>
                </a:lnTo>
                <a:lnTo>
                  <a:pt x="736" y="558"/>
                </a:lnTo>
                <a:lnTo>
                  <a:pt x="729" y="562"/>
                </a:lnTo>
                <a:lnTo>
                  <a:pt x="715" y="547"/>
                </a:lnTo>
                <a:lnTo>
                  <a:pt x="705" y="551"/>
                </a:lnTo>
                <a:lnTo>
                  <a:pt x="697" y="556"/>
                </a:lnTo>
                <a:lnTo>
                  <a:pt x="662" y="526"/>
                </a:lnTo>
                <a:lnTo>
                  <a:pt x="651" y="523"/>
                </a:lnTo>
                <a:lnTo>
                  <a:pt x="627" y="500"/>
                </a:lnTo>
                <a:lnTo>
                  <a:pt x="605" y="514"/>
                </a:lnTo>
                <a:lnTo>
                  <a:pt x="601" y="504"/>
                </a:lnTo>
                <a:lnTo>
                  <a:pt x="567" y="503"/>
                </a:lnTo>
                <a:lnTo>
                  <a:pt x="555" y="486"/>
                </a:lnTo>
                <a:lnTo>
                  <a:pt x="537" y="488"/>
                </a:lnTo>
                <a:lnTo>
                  <a:pt x="531" y="495"/>
                </a:lnTo>
                <a:lnTo>
                  <a:pt x="508" y="499"/>
                </a:lnTo>
                <a:lnTo>
                  <a:pt x="502" y="495"/>
                </a:lnTo>
                <a:lnTo>
                  <a:pt x="494" y="508"/>
                </a:lnTo>
                <a:lnTo>
                  <a:pt x="487" y="504"/>
                </a:lnTo>
                <a:lnTo>
                  <a:pt x="461" y="508"/>
                </a:lnTo>
                <a:lnTo>
                  <a:pt x="452" y="504"/>
                </a:lnTo>
                <a:lnTo>
                  <a:pt x="449" y="508"/>
                </a:lnTo>
                <a:lnTo>
                  <a:pt x="462" y="523"/>
                </a:lnTo>
                <a:lnTo>
                  <a:pt x="453" y="531"/>
                </a:lnTo>
                <a:lnTo>
                  <a:pt x="454" y="544"/>
                </a:lnTo>
                <a:lnTo>
                  <a:pt x="469" y="544"/>
                </a:lnTo>
                <a:lnTo>
                  <a:pt x="475" y="556"/>
                </a:lnTo>
                <a:lnTo>
                  <a:pt x="472" y="564"/>
                </a:lnTo>
                <a:lnTo>
                  <a:pt x="461" y="558"/>
                </a:lnTo>
                <a:lnTo>
                  <a:pt x="452" y="564"/>
                </a:lnTo>
                <a:lnTo>
                  <a:pt x="444" y="559"/>
                </a:lnTo>
                <a:lnTo>
                  <a:pt x="439" y="551"/>
                </a:lnTo>
                <a:lnTo>
                  <a:pt x="429" y="556"/>
                </a:lnTo>
                <a:lnTo>
                  <a:pt x="421" y="552"/>
                </a:lnTo>
                <a:lnTo>
                  <a:pt x="413" y="558"/>
                </a:lnTo>
                <a:lnTo>
                  <a:pt x="401" y="560"/>
                </a:lnTo>
                <a:lnTo>
                  <a:pt x="394" y="551"/>
                </a:lnTo>
                <a:lnTo>
                  <a:pt x="353" y="549"/>
                </a:lnTo>
                <a:lnTo>
                  <a:pt x="348" y="554"/>
                </a:lnTo>
                <a:lnTo>
                  <a:pt x="344" y="553"/>
                </a:lnTo>
                <a:lnTo>
                  <a:pt x="338" y="562"/>
                </a:lnTo>
                <a:lnTo>
                  <a:pt x="339" y="572"/>
                </a:lnTo>
                <a:lnTo>
                  <a:pt x="334" y="572"/>
                </a:lnTo>
                <a:lnTo>
                  <a:pt x="331" y="564"/>
                </a:lnTo>
                <a:lnTo>
                  <a:pt x="325" y="566"/>
                </a:lnTo>
                <a:lnTo>
                  <a:pt x="323" y="593"/>
                </a:lnTo>
                <a:lnTo>
                  <a:pt x="330" y="601"/>
                </a:lnTo>
                <a:lnTo>
                  <a:pt x="330" y="609"/>
                </a:lnTo>
                <a:lnTo>
                  <a:pt x="336" y="608"/>
                </a:lnTo>
                <a:lnTo>
                  <a:pt x="344" y="604"/>
                </a:lnTo>
                <a:lnTo>
                  <a:pt x="352" y="616"/>
                </a:lnTo>
                <a:lnTo>
                  <a:pt x="358" y="624"/>
                </a:lnTo>
                <a:lnTo>
                  <a:pt x="363" y="634"/>
                </a:lnTo>
                <a:lnTo>
                  <a:pt x="372" y="637"/>
                </a:lnTo>
                <a:lnTo>
                  <a:pt x="361" y="645"/>
                </a:lnTo>
                <a:lnTo>
                  <a:pt x="352" y="637"/>
                </a:lnTo>
                <a:lnTo>
                  <a:pt x="344" y="668"/>
                </a:lnTo>
                <a:lnTo>
                  <a:pt x="354" y="676"/>
                </a:lnTo>
                <a:lnTo>
                  <a:pt x="363" y="705"/>
                </a:lnTo>
                <a:lnTo>
                  <a:pt x="355" y="700"/>
                </a:lnTo>
                <a:lnTo>
                  <a:pt x="346" y="697"/>
                </a:lnTo>
                <a:lnTo>
                  <a:pt x="336" y="695"/>
                </a:lnTo>
                <a:lnTo>
                  <a:pt x="330" y="692"/>
                </a:lnTo>
                <a:lnTo>
                  <a:pt x="323" y="691"/>
                </a:lnTo>
                <a:lnTo>
                  <a:pt x="317" y="681"/>
                </a:lnTo>
                <a:lnTo>
                  <a:pt x="304" y="687"/>
                </a:lnTo>
                <a:lnTo>
                  <a:pt x="292" y="687"/>
                </a:lnTo>
                <a:lnTo>
                  <a:pt x="284" y="677"/>
                </a:lnTo>
                <a:lnTo>
                  <a:pt x="264" y="669"/>
                </a:lnTo>
                <a:lnTo>
                  <a:pt x="244" y="671"/>
                </a:lnTo>
                <a:lnTo>
                  <a:pt x="223" y="656"/>
                </a:lnTo>
                <a:lnTo>
                  <a:pt x="239" y="642"/>
                </a:lnTo>
                <a:lnTo>
                  <a:pt x="241" y="630"/>
                </a:lnTo>
                <a:lnTo>
                  <a:pt x="241" y="619"/>
                </a:lnTo>
                <a:lnTo>
                  <a:pt x="242" y="609"/>
                </a:lnTo>
                <a:lnTo>
                  <a:pt x="253" y="606"/>
                </a:lnTo>
                <a:lnTo>
                  <a:pt x="248" y="588"/>
                </a:lnTo>
                <a:lnTo>
                  <a:pt x="234" y="584"/>
                </a:lnTo>
                <a:lnTo>
                  <a:pt x="228" y="581"/>
                </a:lnTo>
                <a:lnTo>
                  <a:pt x="219" y="583"/>
                </a:lnTo>
                <a:lnTo>
                  <a:pt x="201" y="578"/>
                </a:lnTo>
                <a:lnTo>
                  <a:pt x="185" y="561"/>
                </a:lnTo>
                <a:lnTo>
                  <a:pt x="174" y="555"/>
                </a:lnTo>
                <a:lnTo>
                  <a:pt x="168" y="539"/>
                </a:lnTo>
                <a:lnTo>
                  <a:pt x="157" y="537"/>
                </a:lnTo>
                <a:lnTo>
                  <a:pt x="147" y="543"/>
                </a:lnTo>
                <a:lnTo>
                  <a:pt x="140" y="546"/>
                </a:lnTo>
                <a:lnTo>
                  <a:pt x="137" y="539"/>
                </a:lnTo>
                <a:lnTo>
                  <a:pt x="132" y="531"/>
                </a:lnTo>
                <a:lnTo>
                  <a:pt x="147" y="530"/>
                </a:lnTo>
                <a:lnTo>
                  <a:pt x="145" y="525"/>
                </a:lnTo>
                <a:lnTo>
                  <a:pt x="142" y="522"/>
                </a:lnTo>
                <a:lnTo>
                  <a:pt x="137" y="518"/>
                </a:lnTo>
                <a:lnTo>
                  <a:pt x="130" y="499"/>
                </a:lnTo>
                <a:lnTo>
                  <a:pt x="119" y="489"/>
                </a:lnTo>
                <a:lnTo>
                  <a:pt x="107" y="489"/>
                </a:lnTo>
                <a:lnTo>
                  <a:pt x="96" y="489"/>
                </a:lnTo>
                <a:lnTo>
                  <a:pt x="88" y="483"/>
                </a:lnTo>
                <a:lnTo>
                  <a:pt x="80" y="482"/>
                </a:lnTo>
                <a:lnTo>
                  <a:pt x="74" y="482"/>
                </a:lnTo>
                <a:lnTo>
                  <a:pt x="70" y="486"/>
                </a:lnTo>
                <a:lnTo>
                  <a:pt x="62" y="495"/>
                </a:lnTo>
                <a:lnTo>
                  <a:pt x="61" y="503"/>
                </a:lnTo>
                <a:lnTo>
                  <a:pt x="57" y="504"/>
                </a:lnTo>
                <a:lnTo>
                  <a:pt x="53" y="517"/>
                </a:lnTo>
                <a:lnTo>
                  <a:pt x="50" y="513"/>
                </a:lnTo>
                <a:lnTo>
                  <a:pt x="48" y="509"/>
                </a:lnTo>
                <a:lnTo>
                  <a:pt x="0" y="501"/>
                </a:lnTo>
                <a:close/>
              </a:path>
            </a:pathLst>
          </a:custGeom>
          <a:solidFill>
            <a:srgbClr val="FFFFCC"/>
          </a:solidFill>
          <a:ln w="1588" cap="rnd">
            <a:solidFill>
              <a:srgbClr val="808080"/>
            </a:solidFill>
            <a:round/>
            <a:headEnd/>
            <a:tailEnd/>
          </a:ln>
        </p:spPr>
        <p:txBody>
          <a:bodyPr/>
          <a:lstStyle/>
          <a:p>
            <a:endParaRPr lang="en-US"/>
          </a:p>
        </p:txBody>
      </p:sp>
      <p:sp>
        <p:nvSpPr>
          <p:cNvPr id="22693" name="Freeform 166"/>
          <p:cNvSpPr>
            <a:spLocks noChangeAspect="1"/>
          </p:cNvSpPr>
          <p:nvPr/>
        </p:nvSpPr>
        <p:spPr bwMode="auto">
          <a:xfrm>
            <a:off x="5416550" y="1585371"/>
            <a:ext cx="120650" cy="53975"/>
          </a:xfrm>
          <a:custGeom>
            <a:avLst/>
            <a:gdLst>
              <a:gd name="T0" fmla="*/ 0 w 63"/>
              <a:gd name="T1" fmla="*/ 20 h 28"/>
              <a:gd name="T2" fmla="*/ 13 w 63"/>
              <a:gd name="T3" fmla="*/ 13 h 28"/>
              <a:gd name="T4" fmla="*/ 3 w 63"/>
              <a:gd name="T5" fmla="*/ 8 h 28"/>
              <a:gd name="T6" fmla="*/ 49 w 63"/>
              <a:gd name="T7" fmla="*/ 0 h 28"/>
              <a:gd name="T8" fmla="*/ 56 w 63"/>
              <a:gd name="T9" fmla="*/ 0 h 28"/>
              <a:gd name="T10" fmla="*/ 48 w 63"/>
              <a:gd name="T11" fmla="*/ 7 h 28"/>
              <a:gd name="T12" fmla="*/ 63 w 63"/>
              <a:gd name="T13" fmla="*/ 7 h 28"/>
              <a:gd name="T14" fmla="*/ 22 w 63"/>
              <a:gd name="T15" fmla="*/ 23 h 28"/>
              <a:gd name="T16" fmla="*/ 13 w 63"/>
              <a:gd name="T17" fmla="*/ 28 h 28"/>
              <a:gd name="T18" fmla="*/ 15 w 63"/>
              <a:gd name="T19" fmla="*/ 21 h 28"/>
              <a:gd name="T20" fmla="*/ 0 w 63"/>
              <a:gd name="T21" fmla="*/ 2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8"/>
              <a:gd name="T35" fmla="*/ 63 w 6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8">
                <a:moveTo>
                  <a:pt x="0" y="20"/>
                </a:moveTo>
                <a:lnTo>
                  <a:pt x="13" y="13"/>
                </a:lnTo>
                <a:lnTo>
                  <a:pt x="3" y="8"/>
                </a:lnTo>
                <a:lnTo>
                  <a:pt x="49" y="0"/>
                </a:lnTo>
                <a:lnTo>
                  <a:pt x="56" y="0"/>
                </a:lnTo>
                <a:lnTo>
                  <a:pt x="48" y="7"/>
                </a:lnTo>
                <a:lnTo>
                  <a:pt x="63" y="7"/>
                </a:lnTo>
                <a:lnTo>
                  <a:pt x="22" y="23"/>
                </a:lnTo>
                <a:lnTo>
                  <a:pt x="13" y="28"/>
                </a:lnTo>
                <a:lnTo>
                  <a:pt x="15" y="21"/>
                </a:lnTo>
                <a:lnTo>
                  <a:pt x="0" y="20"/>
                </a:lnTo>
                <a:close/>
              </a:path>
            </a:pathLst>
          </a:custGeom>
          <a:solidFill>
            <a:srgbClr val="FFFFCC"/>
          </a:solidFill>
          <a:ln w="9525">
            <a:noFill/>
            <a:round/>
            <a:headEnd/>
            <a:tailEnd/>
          </a:ln>
        </p:spPr>
        <p:txBody>
          <a:bodyPr/>
          <a:lstStyle/>
          <a:p>
            <a:endParaRPr lang="en-US"/>
          </a:p>
        </p:txBody>
      </p:sp>
      <p:sp>
        <p:nvSpPr>
          <p:cNvPr id="22694" name="Freeform 167"/>
          <p:cNvSpPr>
            <a:spLocks noChangeAspect="1"/>
          </p:cNvSpPr>
          <p:nvPr/>
        </p:nvSpPr>
        <p:spPr bwMode="auto">
          <a:xfrm>
            <a:off x="5416550" y="1585371"/>
            <a:ext cx="120650" cy="53975"/>
          </a:xfrm>
          <a:custGeom>
            <a:avLst/>
            <a:gdLst>
              <a:gd name="T0" fmla="*/ 0 w 63"/>
              <a:gd name="T1" fmla="*/ 20 h 28"/>
              <a:gd name="T2" fmla="*/ 13 w 63"/>
              <a:gd name="T3" fmla="*/ 13 h 28"/>
              <a:gd name="T4" fmla="*/ 3 w 63"/>
              <a:gd name="T5" fmla="*/ 8 h 28"/>
              <a:gd name="T6" fmla="*/ 49 w 63"/>
              <a:gd name="T7" fmla="*/ 0 h 28"/>
              <a:gd name="T8" fmla="*/ 56 w 63"/>
              <a:gd name="T9" fmla="*/ 0 h 28"/>
              <a:gd name="T10" fmla="*/ 48 w 63"/>
              <a:gd name="T11" fmla="*/ 7 h 28"/>
              <a:gd name="T12" fmla="*/ 63 w 63"/>
              <a:gd name="T13" fmla="*/ 7 h 28"/>
              <a:gd name="T14" fmla="*/ 22 w 63"/>
              <a:gd name="T15" fmla="*/ 23 h 28"/>
              <a:gd name="T16" fmla="*/ 13 w 63"/>
              <a:gd name="T17" fmla="*/ 28 h 28"/>
              <a:gd name="T18" fmla="*/ 15 w 63"/>
              <a:gd name="T19" fmla="*/ 21 h 28"/>
              <a:gd name="T20" fmla="*/ 0 w 63"/>
              <a:gd name="T21" fmla="*/ 2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8"/>
              <a:gd name="T35" fmla="*/ 63 w 6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8">
                <a:moveTo>
                  <a:pt x="0" y="20"/>
                </a:moveTo>
                <a:lnTo>
                  <a:pt x="13" y="13"/>
                </a:lnTo>
                <a:lnTo>
                  <a:pt x="3" y="8"/>
                </a:lnTo>
                <a:lnTo>
                  <a:pt x="49" y="0"/>
                </a:lnTo>
                <a:lnTo>
                  <a:pt x="56" y="0"/>
                </a:lnTo>
                <a:lnTo>
                  <a:pt x="48" y="7"/>
                </a:lnTo>
                <a:lnTo>
                  <a:pt x="63" y="7"/>
                </a:lnTo>
                <a:lnTo>
                  <a:pt x="22" y="23"/>
                </a:lnTo>
                <a:lnTo>
                  <a:pt x="13" y="28"/>
                </a:lnTo>
                <a:lnTo>
                  <a:pt x="15" y="21"/>
                </a:lnTo>
                <a:lnTo>
                  <a:pt x="0" y="20"/>
                </a:lnTo>
                <a:close/>
              </a:path>
            </a:pathLst>
          </a:custGeom>
          <a:solidFill>
            <a:srgbClr val="FFFFCC"/>
          </a:solidFill>
          <a:ln w="1588" cap="rnd">
            <a:solidFill>
              <a:srgbClr val="808080"/>
            </a:solidFill>
            <a:round/>
            <a:headEnd/>
            <a:tailEnd/>
          </a:ln>
        </p:spPr>
        <p:txBody>
          <a:bodyPr/>
          <a:lstStyle/>
          <a:p>
            <a:endParaRPr lang="en-US"/>
          </a:p>
        </p:txBody>
      </p:sp>
      <p:sp>
        <p:nvSpPr>
          <p:cNvPr id="22695" name="Freeform 168"/>
          <p:cNvSpPr>
            <a:spLocks noChangeAspect="1"/>
          </p:cNvSpPr>
          <p:nvPr/>
        </p:nvSpPr>
        <p:spPr bwMode="auto">
          <a:xfrm>
            <a:off x="5453063" y="2153696"/>
            <a:ext cx="47625" cy="30162"/>
          </a:xfrm>
          <a:custGeom>
            <a:avLst/>
            <a:gdLst>
              <a:gd name="T0" fmla="*/ 0 w 25"/>
              <a:gd name="T1" fmla="*/ 15 h 15"/>
              <a:gd name="T2" fmla="*/ 7 w 25"/>
              <a:gd name="T3" fmla="*/ 0 h 15"/>
              <a:gd name="T4" fmla="*/ 25 w 25"/>
              <a:gd name="T5" fmla="*/ 8 h 15"/>
              <a:gd name="T6" fmla="*/ 0 w 25"/>
              <a:gd name="T7" fmla="*/ 15 h 15"/>
              <a:gd name="T8" fmla="*/ 0 60000 65536"/>
              <a:gd name="T9" fmla="*/ 0 60000 65536"/>
              <a:gd name="T10" fmla="*/ 0 60000 65536"/>
              <a:gd name="T11" fmla="*/ 0 60000 65536"/>
              <a:gd name="T12" fmla="*/ 0 w 25"/>
              <a:gd name="T13" fmla="*/ 0 h 15"/>
              <a:gd name="T14" fmla="*/ 25 w 25"/>
              <a:gd name="T15" fmla="*/ 15 h 15"/>
            </a:gdLst>
            <a:ahLst/>
            <a:cxnLst>
              <a:cxn ang="T8">
                <a:pos x="T0" y="T1"/>
              </a:cxn>
              <a:cxn ang="T9">
                <a:pos x="T2" y="T3"/>
              </a:cxn>
              <a:cxn ang="T10">
                <a:pos x="T4" y="T5"/>
              </a:cxn>
              <a:cxn ang="T11">
                <a:pos x="T6" y="T7"/>
              </a:cxn>
            </a:cxnLst>
            <a:rect l="T12" t="T13" r="T14" b="T15"/>
            <a:pathLst>
              <a:path w="25" h="15">
                <a:moveTo>
                  <a:pt x="0" y="15"/>
                </a:moveTo>
                <a:lnTo>
                  <a:pt x="7" y="0"/>
                </a:lnTo>
                <a:lnTo>
                  <a:pt x="25" y="8"/>
                </a:lnTo>
                <a:lnTo>
                  <a:pt x="0" y="15"/>
                </a:lnTo>
                <a:close/>
              </a:path>
            </a:pathLst>
          </a:custGeom>
          <a:solidFill>
            <a:srgbClr val="FFFFCC"/>
          </a:solidFill>
          <a:ln w="9525">
            <a:noFill/>
            <a:round/>
            <a:headEnd/>
            <a:tailEnd/>
          </a:ln>
        </p:spPr>
        <p:txBody>
          <a:bodyPr/>
          <a:lstStyle/>
          <a:p>
            <a:endParaRPr lang="en-US"/>
          </a:p>
        </p:txBody>
      </p:sp>
      <p:sp>
        <p:nvSpPr>
          <p:cNvPr id="22696" name="Freeform 169"/>
          <p:cNvSpPr>
            <a:spLocks noChangeAspect="1"/>
          </p:cNvSpPr>
          <p:nvPr/>
        </p:nvSpPr>
        <p:spPr bwMode="auto">
          <a:xfrm>
            <a:off x="5453063" y="2153696"/>
            <a:ext cx="47625" cy="30162"/>
          </a:xfrm>
          <a:custGeom>
            <a:avLst/>
            <a:gdLst>
              <a:gd name="T0" fmla="*/ 0 w 25"/>
              <a:gd name="T1" fmla="*/ 15 h 15"/>
              <a:gd name="T2" fmla="*/ 7 w 25"/>
              <a:gd name="T3" fmla="*/ 0 h 15"/>
              <a:gd name="T4" fmla="*/ 25 w 25"/>
              <a:gd name="T5" fmla="*/ 8 h 15"/>
              <a:gd name="T6" fmla="*/ 0 w 25"/>
              <a:gd name="T7" fmla="*/ 15 h 15"/>
              <a:gd name="T8" fmla="*/ 0 60000 65536"/>
              <a:gd name="T9" fmla="*/ 0 60000 65536"/>
              <a:gd name="T10" fmla="*/ 0 60000 65536"/>
              <a:gd name="T11" fmla="*/ 0 60000 65536"/>
              <a:gd name="T12" fmla="*/ 0 w 25"/>
              <a:gd name="T13" fmla="*/ 0 h 15"/>
              <a:gd name="T14" fmla="*/ 25 w 25"/>
              <a:gd name="T15" fmla="*/ 15 h 15"/>
            </a:gdLst>
            <a:ahLst/>
            <a:cxnLst>
              <a:cxn ang="T8">
                <a:pos x="T0" y="T1"/>
              </a:cxn>
              <a:cxn ang="T9">
                <a:pos x="T2" y="T3"/>
              </a:cxn>
              <a:cxn ang="T10">
                <a:pos x="T4" y="T5"/>
              </a:cxn>
              <a:cxn ang="T11">
                <a:pos x="T6" y="T7"/>
              </a:cxn>
            </a:cxnLst>
            <a:rect l="T12" t="T13" r="T14" b="T15"/>
            <a:pathLst>
              <a:path w="25" h="15">
                <a:moveTo>
                  <a:pt x="0" y="15"/>
                </a:moveTo>
                <a:lnTo>
                  <a:pt x="7" y="0"/>
                </a:lnTo>
                <a:lnTo>
                  <a:pt x="25" y="8"/>
                </a:lnTo>
                <a:lnTo>
                  <a:pt x="0" y="15"/>
                </a:lnTo>
                <a:close/>
              </a:path>
            </a:pathLst>
          </a:custGeom>
          <a:solidFill>
            <a:srgbClr val="FFFFCC"/>
          </a:solidFill>
          <a:ln w="1588" cap="rnd">
            <a:solidFill>
              <a:srgbClr val="808080"/>
            </a:solidFill>
            <a:round/>
            <a:headEnd/>
            <a:tailEnd/>
          </a:ln>
        </p:spPr>
        <p:txBody>
          <a:bodyPr/>
          <a:lstStyle/>
          <a:p>
            <a:endParaRPr lang="en-US"/>
          </a:p>
        </p:txBody>
      </p:sp>
      <p:sp>
        <p:nvSpPr>
          <p:cNvPr id="22697" name="Freeform 170"/>
          <p:cNvSpPr>
            <a:spLocks noChangeAspect="1"/>
          </p:cNvSpPr>
          <p:nvPr/>
        </p:nvSpPr>
        <p:spPr bwMode="auto">
          <a:xfrm>
            <a:off x="5535613" y="1983833"/>
            <a:ext cx="149225" cy="114300"/>
          </a:xfrm>
          <a:custGeom>
            <a:avLst/>
            <a:gdLst>
              <a:gd name="T0" fmla="*/ 0 w 78"/>
              <a:gd name="T1" fmla="*/ 30 h 60"/>
              <a:gd name="T2" fmla="*/ 6 w 78"/>
              <a:gd name="T3" fmla="*/ 43 h 60"/>
              <a:gd name="T4" fmla="*/ 15 w 78"/>
              <a:gd name="T5" fmla="*/ 39 h 60"/>
              <a:gd name="T6" fmla="*/ 24 w 78"/>
              <a:gd name="T7" fmla="*/ 47 h 60"/>
              <a:gd name="T8" fmla="*/ 32 w 78"/>
              <a:gd name="T9" fmla="*/ 43 h 60"/>
              <a:gd name="T10" fmla="*/ 29 w 78"/>
              <a:gd name="T11" fmla="*/ 58 h 60"/>
              <a:gd name="T12" fmla="*/ 78 w 78"/>
              <a:gd name="T13" fmla="*/ 60 h 60"/>
              <a:gd name="T14" fmla="*/ 59 w 78"/>
              <a:gd name="T15" fmla="*/ 50 h 60"/>
              <a:gd name="T16" fmla="*/ 50 w 78"/>
              <a:gd name="T17" fmla="*/ 31 h 60"/>
              <a:gd name="T18" fmla="*/ 51 w 78"/>
              <a:gd name="T19" fmla="*/ 12 h 60"/>
              <a:gd name="T20" fmla="*/ 62 w 78"/>
              <a:gd name="T21" fmla="*/ 0 h 60"/>
              <a:gd name="T22" fmla="*/ 20 w 78"/>
              <a:gd name="T23" fmla="*/ 4 h 60"/>
              <a:gd name="T24" fmla="*/ 10 w 78"/>
              <a:gd name="T25" fmla="*/ 30 h 60"/>
              <a:gd name="T26" fmla="*/ 0 w 78"/>
              <a:gd name="T27" fmla="*/ 3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60"/>
              <a:gd name="T44" fmla="*/ 78 w 78"/>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60">
                <a:moveTo>
                  <a:pt x="0" y="30"/>
                </a:moveTo>
                <a:lnTo>
                  <a:pt x="6" y="43"/>
                </a:lnTo>
                <a:lnTo>
                  <a:pt x="15" y="39"/>
                </a:lnTo>
                <a:lnTo>
                  <a:pt x="24" y="47"/>
                </a:lnTo>
                <a:lnTo>
                  <a:pt x="32" y="43"/>
                </a:lnTo>
                <a:lnTo>
                  <a:pt x="29" y="58"/>
                </a:lnTo>
                <a:lnTo>
                  <a:pt x="78" y="60"/>
                </a:lnTo>
                <a:lnTo>
                  <a:pt x="59" y="50"/>
                </a:lnTo>
                <a:lnTo>
                  <a:pt x="50" y="31"/>
                </a:lnTo>
                <a:lnTo>
                  <a:pt x="51" y="12"/>
                </a:lnTo>
                <a:lnTo>
                  <a:pt x="62" y="0"/>
                </a:lnTo>
                <a:lnTo>
                  <a:pt x="20" y="4"/>
                </a:lnTo>
                <a:lnTo>
                  <a:pt x="10" y="30"/>
                </a:lnTo>
                <a:lnTo>
                  <a:pt x="0" y="30"/>
                </a:lnTo>
                <a:close/>
              </a:path>
            </a:pathLst>
          </a:custGeom>
          <a:solidFill>
            <a:srgbClr val="FFFFCC"/>
          </a:solidFill>
          <a:ln w="9525">
            <a:noFill/>
            <a:round/>
            <a:headEnd/>
            <a:tailEnd/>
          </a:ln>
        </p:spPr>
        <p:txBody>
          <a:bodyPr/>
          <a:lstStyle/>
          <a:p>
            <a:endParaRPr lang="en-US"/>
          </a:p>
        </p:txBody>
      </p:sp>
      <p:sp>
        <p:nvSpPr>
          <p:cNvPr id="22698" name="Freeform 171"/>
          <p:cNvSpPr>
            <a:spLocks noChangeAspect="1"/>
          </p:cNvSpPr>
          <p:nvPr/>
        </p:nvSpPr>
        <p:spPr bwMode="auto">
          <a:xfrm>
            <a:off x="5535613" y="1983833"/>
            <a:ext cx="149225" cy="114300"/>
          </a:xfrm>
          <a:custGeom>
            <a:avLst/>
            <a:gdLst>
              <a:gd name="T0" fmla="*/ 0 w 78"/>
              <a:gd name="T1" fmla="*/ 30 h 60"/>
              <a:gd name="T2" fmla="*/ 6 w 78"/>
              <a:gd name="T3" fmla="*/ 43 h 60"/>
              <a:gd name="T4" fmla="*/ 15 w 78"/>
              <a:gd name="T5" fmla="*/ 39 h 60"/>
              <a:gd name="T6" fmla="*/ 24 w 78"/>
              <a:gd name="T7" fmla="*/ 47 h 60"/>
              <a:gd name="T8" fmla="*/ 32 w 78"/>
              <a:gd name="T9" fmla="*/ 43 h 60"/>
              <a:gd name="T10" fmla="*/ 29 w 78"/>
              <a:gd name="T11" fmla="*/ 58 h 60"/>
              <a:gd name="T12" fmla="*/ 78 w 78"/>
              <a:gd name="T13" fmla="*/ 60 h 60"/>
              <a:gd name="T14" fmla="*/ 59 w 78"/>
              <a:gd name="T15" fmla="*/ 50 h 60"/>
              <a:gd name="T16" fmla="*/ 50 w 78"/>
              <a:gd name="T17" fmla="*/ 31 h 60"/>
              <a:gd name="T18" fmla="*/ 51 w 78"/>
              <a:gd name="T19" fmla="*/ 12 h 60"/>
              <a:gd name="T20" fmla="*/ 62 w 78"/>
              <a:gd name="T21" fmla="*/ 0 h 60"/>
              <a:gd name="T22" fmla="*/ 20 w 78"/>
              <a:gd name="T23" fmla="*/ 4 h 60"/>
              <a:gd name="T24" fmla="*/ 10 w 78"/>
              <a:gd name="T25" fmla="*/ 30 h 60"/>
              <a:gd name="T26" fmla="*/ 0 w 78"/>
              <a:gd name="T27" fmla="*/ 3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60"/>
              <a:gd name="T44" fmla="*/ 78 w 78"/>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60">
                <a:moveTo>
                  <a:pt x="0" y="30"/>
                </a:moveTo>
                <a:lnTo>
                  <a:pt x="6" y="43"/>
                </a:lnTo>
                <a:lnTo>
                  <a:pt x="15" y="39"/>
                </a:lnTo>
                <a:lnTo>
                  <a:pt x="24" y="47"/>
                </a:lnTo>
                <a:lnTo>
                  <a:pt x="32" y="43"/>
                </a:lnTo>
                <a:lnTo>
                  <a:pt x="29" y="58"/>
                </a:lnTo>
                <a:lnTo>
                  <a:pt x="78" y="60"/>
                </a:lnTo>
                <a:lnTo>
                  <a:pt x="59" y="50"/>
                </a:lnTo>
                <a:lnTo>
                  <a:pt x="50" y="31"/>
                </a:lnTo>
                <a:lnTo>
                  <a:pt x="51" y="12"/>
                </a:lnTo>
                <a:lnTo>
                  <a:pt x="62" y="0"/>
                </a:lnTo>
                <a:lnTo>
                  <a:pt x="20" y="4"/>
                </a:lnTo>
                <a:lnTo>
                  <a:pt x="10" y="30"/>
                </a:lnTo>
                <a:lnTo>
                  <a:pt x="0" y="30"/>
                </a:lnTo>
                <a:close/>
              </a:path>
            </a:pathLst>
          </a:custGeom>
          <a:solidFill>
            <a:srgbClr val="FFFFCC"/>
          </a:solidFill>
          <a:ln w="1588" cap="rnd">
            <a:solidFill>
              <a:srgbClr val="808080"/>
            </a:solidFill>
            <a:round/>
            <a:headEnd/>
            <a:tailEnd/>
          </a:ln>
        </p:spPr>
        <p:txBody>
          <a:bodyPr/>
          <a:lstStyle/>
          <a:p>
            <a:endParaRPr lang="en-US"/>
          </a:p>
        </p:txBody>
      </p:sp>
      <p:sp>
        <p:nvSpPr>
          <p:cNvPr id="22699" name="Freeform 172"/>
          <p:cNvSpPr>
            <a:spLocks noChangeAspect="1"/>
          </p:cNvSpPr>
          <p:nvPr/>
        </p:nvSpPr>
        <p:spPr bwMode="auto">
          <a:xfrm>
            <a:off x="5586413" y="1801271"/>
            <a:ext cx="373062" cy="182562"/>
          </a:xfrm>
          <a:custGeom>
            <a:avLst/>
            <a:gdLst>
              <a:gd name="T0" fmla="*/ 0 w 194"/>
              <a:gd name="T1" fmla="*/ 82 h 95"/>
              <a:gd name="T2" fmla="*/ 18 w 194"/>
              <a:gd name="T3" fmla="*/ 84 h 95"/>
              <a:gd name="T4" fmla="*/ 7 w 194"/>
              <a:gd name="T5" fmla="*/ 93 h 95"/>
              <a:gd name="T6" fmla="*/ 39 w 194"/>
              <a:gd name="T7" fmla="*/ 95 h 95"/>
              <a:gd name="T8" fmla="*/ 40 w 194"/>
              <a:gd name="T9" fmla="*/ 84 h 95"/>
              <a:gd name="T10" fmla="*/ 48 w 194"/>
              <a:gd name="T11" fmla="*/ 86 h 95"/>
              <a:gd name="T12" fmla="*/ 39 w 194"/>
              <a:gd name="T13" fmla="*/ 80 h 95"/>
              <a:gd name="T14" fmla="*/ 52 w 194"/>
              <a:gd name="T15" fmla="*/ 82 h 95"/>
              <a:gd name="T16" fmla="*/ 49 w 194"/>
              <a:gd name="T17" fmla="*/ 70 h 95"/>
              <a:gd name="T18" fmla="*/ 56 w 194"/>
              <a:gd name="T19" fmla="*/ 77 h 95"/>
              <a:gd name="T20" fmla="*/ 65 w 194"/>
              <a:gd name="T21" fmla="*/ 70 h 95"/>
              <a:gd name="T22" fmla="*/ 59 w 194"/>
              <a:gd name="T23" fmla="*/ 62 h 95"/>
              <a:gd name="T24" fmla="*/ 79 w 194"/>
              <a:gd name="T25" fmla="*/ 63 h 95"/>
              <a:gd name="T26" fmla="*/ 73 w 194"/>
              <a:gd name="T27" fmla="*/ 59 h 95"/>
              <a:gd name="T28" fmla="*/ 82 w 194"/>
              <a:gd name="T29" fmla="*/ 60 h 95"/>
              <a:gd name="T30" fmla="*/ 87 w 194"/>
              <a:gd name="T31" fmla="*/ 50 h 95"/>
              <a:gd name="T32" fmla="*/ 184 w 194"/>
              <a:gd name="T33" fmla="*/ 20 h 95"/>
              <a:gd name="T34" fmla="*/ 194 w 194"/>
              <a:gd name="T35" fmla="*/ 8 h 95"/>
              <a:gd name="T36" fmla="*/ 175 w 194"/>
              <a:gd name="T37" fmla="*/ 0 h 95"/>
              <a:gd name="T38" fmla="*/ 135 w 194"/>
              <a:gd name="T39" fmla="*/ 18 h 95"/>
              <a:gd name="T40" fmla="*/ 93 w 194"/>
              <a:gd name="T41" fmla="*/ 18 h 95"/>
              <a:gd name="T42" fmla="*/ 48 w 194"/>
              <a:gd name="T43" fmla="*/ 45 h 95"/>
              <a:gd name="T44" fmla="*/ 24 w 194"/>
              <a:gd name="T45" fmla="*/ 48 h 95"/>
              <a:gd name="T46" fmla="*/ 25 w 194"/>
              <a:gd name="T47" fmla="*/ 59 h 95"/>
              <a:gd name="T48" fmla="*/ 38 w 194"/>
              <a:gd name="T49" fmla="*/ 60 h 95"/>
              <a:gd name="T50" fmla="*/ 23 w 194"/>
              <a:gd name="T51" fmla="*/ 60 h 95"/>
              <a:gd name="T52" fmla="*/ 30 w 194"/>
              <a:gd name="T53" fmla="*/ 65 h 95"/>
              <a:gd name="T54" fmla="*/ 18 w 194"/>
              <a:gd name="T55" fmla="*/ 70 h 95"/>
              <a:gd name="T56" fmla="*/ 31 w 194"/>
              <a:gd name="T57" fmla="*/ 76 h 95"/>
              <a:gd name="T58" fmla="*/ 0 w 194"/>
              <a:gd name="T59" fmla="*/ 82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4"/>
              <a:gd name="T91" fmla="*/ 0 h 95"/>
              <a:gd name="T92" fmla="*/ 194 w 194"/>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4" h="95">
                <a:moveTo>
                  <a:pt x="0" y="82"/>
                </a:moveTo>
                <a:lnTo>
                  <a:pt x="18" y="84"/>
                </a:lnTo>
                <a:lnTo>
                  <a:pt x="7" y="93"/>
                </a:lnTo>
                <a:lnTo>
                  <a:pt x="39" y="95"/>
                </a:lnTo>
                <a:lnTo>
                  <a:pt x="40" y="84"/>
                </a:lnTo>
                <a:lnTo>
                  <a:pt x="48" y="86"/>
                </a:lnTo>
                <a:lnTo>
                  <a:pt x="39" y="80"/>
                </a:lnTo>
                <a:lnTo>
                  <a:pt x="52" y="82"/>
                </a:lnTo>
                <a:lnTo>
                  <a:pt x="49" y="70"/>
                </a:lnTo>
                <a:lnTo>
                  <a:pt x="56" y="77"/>
                </a:lnTo>
                <a:lnTo>
                  <a:pt x="65" y="70"/>
                </a:lnTo>
                <a:lnTo>
                  <a:pt x="59" y="62"/>
                </a:lnTo>
                <a:lnTo>
                  <a:pt x="79" y="63"/>
                </a:lnTo>
                <a:lnTo>
                  <a:pt x="73" y="59"/>
                </a:lnTo>
                <a:lnTo>
                  <a:pt x="82" y="60"/>
                </a:lnTo>
                <a:lnTo>
                  <a:pt x="87" y="50"/>
                </a:lnTo>
                <a:lnTo>
                  <a:pt x="184" y="20"/>
                </a:lnTo>
                <a:lnTo>
                  <a:pt x="194" y="8"/>
                </a:lnTo>
                <a:lnTo>
                  <a:pt x="175" y="0"/>
                </a:lnTo>
                <a:lnTo>
                  <a:pt x="135" y="18"/>
                </a:lnTo>
                <a:lnTo>
                  <a:pt x="93" y="18"/>
                </a:lnTo>
                <a:lnTo>
                  <a:pt x="48" y="45"/>
                </a:lnTo>
                <a:lnTo>
                  <a:pt x="24" y="48"/>
                </a:lnTo>
                <a:lnTo>
                  <a:pt x="25" y="59"/>
                </a:lnTo>
                <a:lnTo>
                  <a:pt x="38" y="60"/>
                </a:lnTo>
                <a:lnTo>
                  <a:pt x="23" y="60"/>
                </a:lnTo>
                <a:lnTo>
                  <a:pt x="30" y="65"/>
                </a:lnTo>
                <a:lnTo>
                  <a:pt x="18" y="70"/>
                </a:lnTo>
                <a:lnTo>
                  <a:pt x="31" y="76"/>
                </a:lnTo>
                <a:lnTo>
                  <a:pt x="0" y="82"/>
                </a:lnTo>
                <a:close/>
              </a:path>
            </a:pathLst>
          </a:custGeom>
          <a:solidFill>
            <a:srgbClr val="FFFFCC"/>
          </a:solidFill>
          <a:ln w="9525">
            <a:noFill/>
            <a:round/>
            <a:headEnd/>
            <a:tailEnd/>
          </a:ln>
        </p:spPr>
        <p:txBody>
          <a:bodyPr/>
          <a:lstStyle/>
          <a:p>
            <a:endParaRPr lang="en-US"/>
          </a:p>
        </p:txBody>
      </p:sp>
      <p:sp>
        <p:nvSpPr>
          <p:cNvPr id="22700" name="Freeform 173"/>
          <p:cNvSpPr>
            <a:spLocks noChangeAspect="1"/>
          </p:cNvSpPr>
          <p:nvPr/>
        </p:nvSpPr>
        <p:spPr bwMode="auto">
          <a:xfrm>
            <a:off x="5586413" y="1801271"/>
            <a:ext cx="373062" cy="182562"/>
          </a:xfrm>
          <a:custGeom>
            <a:avLst/>
            <a:gdLst>
              <a:gd name="T0" fmla="*/ 0 w 194"/>
              <a:gd name="T1" fmla="*/ 82 h 95"/>
              <a:gd name="T2" fmla="*/ 18 w 194"/>
              <a:gd name="T3" fmla="*/ 84 h 95"/>
              <a:gd name="T4" fmla="*/ 7 w 194"/>
              <a:gd name="T5" fmla="*/ 93 h 95"/>
              <a:gd name="T6" fmla="*/ 39 w 194"/>
              <a:gd name="T7" fmla="*/ 95 h 95"/>
              <a:gd name="T8" fmla="*/ 40 w 194"/>
              <a:gd name="T9" fmla="*/ 84 h 95"/>
              <a:gd name="T10" fmla="*/ 48 w 194"/>
              <a:gd name="T11" fmla="*/ 86 h 95"/>
              <a:gd name="T12" fmla="*/ 39 w 194"/>
              <a:gd name="T13" fmla="*/ 80 h 95"/>
              <a:gd name="T14" fmla="*/ 52 w 194"/>
              <a:gd name="T15" fmla="*/ 82 h 95"/>
              <a:gd name="T16" fmla="*/ 49 w 194"/>
              <a:gd name="T17" fmla="*/ 70 h 95"/>
              <a:gd name="T18" fmla="*/ 56 w 194"/>
              <a:gd name="T19" fmla="*/ 77 h 95"/>
              <a:gd name="T20" fmla="*/ 65 w 194"/>
              <a:gd name="T21" fmla="*/ 70 h 95"/>
              <a:gd name="T22" fmla="*/ 59 w 194"/>
              <a:gd name="T23" fmla="*/ 62 h 95"/>
              <a:gd name="T24" fmla="*/ 79 w 194"/>
              <a:gd name="T25" fmla="*/ 63 h 95"/>
              <a:gd name="T26" fmla="*/ 73 w 194"/>
              <a:gd name="T27" fmla="*/ 59 h 95"/>
              <a:gd name="T28" fmla="*/ 82 w 194"/>
              <a:gd name="T29" fmla="*/ 60 h 95"/>
              <a:gd name="T30" fmla="*/ 87 w 194"/>
              <a:gd name="T31" fmla="*/ 50 h 95"/>
              <a:gd name="T32" fmla="*/ 184 w 194"/>
              <a:gd name="T33" fmla="*/ 20 h 95"/>
              <a:gd name="T34" fmla="*/ 194 w 194"/>
              <a:gd name="T35" fmla="*/ 8 h 95"/>
              <a:gd name="T36" fmla="*/ 175 w 194"/>
              <a:gd name="T37" fmla="*/ 0 h 95"/>
              <a:gd name="T38" fmla="*/ 135 w 194"/>
              <a:gd name="T39" fmla="*/ 18 h 95"/>
              <a:gd name="T40" fmla="*/ 93 w 194"/>
              <a:gd name="T41" fmla="*/ 18 h 95"/>
              <a:gd name="T42" fmla="*/ 48 w 194"/>
              <a:gd name="T43" fmla="*/ 45 h 95"/>
              <a:gd name="T44" fmla="*/ 24 w 194"/>
              <a:gd name="T45" fmla="*/ 48 h 95"/>
              <a:gd name="T46" fmla="*/ 25 w 194"/>
              <a:gd name="T47" fmla="*/ 59 h 95"/>
              <a:gd name="T48" fmla="*/ 38 w 194"/>
              <a:gd name="T49" fmla="*/ 60 h 95"/>
              <a:gd name="T50" fmla="*/ 23 w 194"/>
              <a:gd name="T51" fmla="*/ 60 h 95"/>
              <a:gd name="T52" fmla="*/ 30 w 194"/>
              <a:gd name="T53" fmla="*/ 65 h 95"/>
              <a:gd name="T54" fmla="*/ 18 w 194"/>
              <a:gd name="T55" fmla="*/ 70 h 95"/>
              <a:gd name="T56" fmla="*/ 31 w 194"/>
              <a:gd name="T57" fmla="*/ 76 h 95"/>
              <a:gd name="T58" fmla="*/ 0 w 194"/>
              <a:gd name="T59" fmla="*/ 82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4"/>
              <a:gd name="T91" fmla="*/ 0 h 95"/>
              <a:gd name="T92" fmla="*/ 194 w 194"/>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4" h="95">
                <a:moveTo>
                  <a:pt x="0" y="82"/>
                </a:moveTo>
                <a:lnTo>
                  <a:pt x="18" y="84"/>
                </a:lnTo>
                <a:lnTo>
                  <a:pt x="7" y="93"/>
                </a:lnTo>
                <a:lnTo>
                  <a:pt x="39" y="95"/>
                </a:lnTo>
                <a:lnTo>
                  <a:pt x="40" y="84"/>
                </a:lnTo>
                <a:lnTo>
                  <a:pt x="48" y="86"/>
                </a:lnTo>
                <a:lnTo>
                  <a:pt x="39" y="80"/>
                </a:lnTo>
                <a:lnTo>
                  <a:pt x="52" y="82"/>
                </a:lnTo>
                <a:lnTo>
                  <a:pt x="49" y="70"/>
                </a:lnTo>
                <a:lnTo>
                  <a:pt x="56" y="77"/>
                </a:lnTo>
                <a:lnTo>
                  <a:pt x="65" y="70"/>
                </a:lnTo>
                <a:lnTo>
                  <a:pt x="59" y="62"/>
                </a:lnTo>
                <a:lnTo>
                  <a:pt x="79" y="63"/>
                </a:lnTo>
                <a:lnTo>
                  <a:pt x="73" y="59"/>
                </a:lnTo>
                <a:lnTo>
                  <a:pt x="82" y="60"/>
                </a:lnTo>
                <a:lnTo>
                  <a:pt x="87" y="50"/>
                </a:lnTo>
                <a:lnTo>
                  <a:pt x="184" y="20"/>
                </a:lnTo>
                <a:lnTo>
                  <a:pt x="194" y="8"/>
                </a:lnTo>
                <a:lnTo>
                  <a:pt x="175" y="0"/>
                </a:lnTo>
                <a:lnTo>
                  <a:pt x="135" y="18"/>
                </a:lnTo>
                <a:lnTo>
                  <a:pt x="93" y="18"/>
                </a:lnTo>
                <a:lnTo>
                  <a:pt x="48" y="45"/>
                </a:lnTo>
                <a:lnTo>
                  <a:pt x="24" y="48"/>
                </a:lnTo>
                <a:lnTo>
                  <a:pt x="25" y="59"/>
                </a:lnTo>
                <a:lnTo>
                  <a:pt x="38" y="60"/>
                </a:lnTo>
                <a:lnTo>
                  <a:pt x="23" y="60"/>
                </a:lnTo>
                <a:lnTo>
                  <a:pt x="30" y="65"/>
                </a:lnTo>
                <a:lnTo>
                  <a:pt x="18" y="70"/>
                </a:lnTo>
                <a:lnTo>
                  <a:pt x="31" y="76"/>
                </a:lnTo>
                <a:lnTo>
                  <a:pt x="0" y="82"/>
                </a:lnTo>
                <a:close/>
              </a:path>
            </a:pathLst>
          </a:custGeom>
          <a:solidFill>
            <a:srgbClr val="FFFFCC"/>
          </a:solidFill>
          <a:ln w="1588" cap="rnd">
            <a:solidFill>
              <a:srgbClr val="808080"/>
            </a:solidFill>
            <a:round/>
            <a:headEnd/>
            <a:tailEnd/>
          </a:ln>
        </p:spPr>
        <p:txBody>
          <a:bodyPr/>
          <a:lstStyle/>
          <a:p>
            <a:endParaRPr lang="en-US"/>
          </a:p>
        </p:txBody>
      </p:sp>
      <p:sp>
        <p:nvSpPr>
          <p:cNvPr id="22701" name="Freeform 174"/>
          <p:cNvSpPr>
            <a:spLocks noChangeAspect="1"/>
          </p:cNvSpPr>
          <p:nvPr/>
        </p:nvSpPr>
        <p:spPr bwMode="auto">
          <a:xfrm>
            <a:off x="5799138" y="1556796"/>
            <a:ext cx="71437" cy="38100"/>
          </a:xfrm>
          <a:custGeom>
            <a:avLst/>
            <a:gdLst>
              <a:gd name="T0" fmla="*/ 0 w 37"/>
              <a:gd name="T1" fmla="*/ 14 h 20"/>
              <a:gd name="T2" fmla="*/ 12 w 37"/>
              <a:gd name="T3" fmla="*/ 20 h 20"/>
              <a:gd name="T4" fmla="*/ 37 w 37"/>
              <a:gd name="T5" fmla="*/ 13 h 20"/>
              <a:gd name="T6" fmla="*/ 22 w 37"/>
              <a:gd name="T7" fmla="*/ 0 h 20"/>
              <a:gd name="T8" fmla="*/ 0 w 37"/>
              <a:gd name="T9" fmla="*/ 14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4"/>
                </a:moveTo>
                <a:lnTo>
                  <a:pt x="12" y="20"/>
                </a:lnTo>
                <a:lnTo>
                  <a:pt x="37" y="13"/>
                </a:lnTo>
                <a:lnTo>
                  <a:pt x="22" y="0"/>
                </a:lnTo>
                <a:lnTo>
                  <a:pt x="0" y="14"/>
                </a:lnTo>
                <a:close/>
              </a:path>
            </a:pathLst>
          </a:custGeom>
          <a:solidFill>
            <a:srgbClr val="FFFFCC"/>
          </a:solidFill>
          <a:ln w="9525">
            <a:noFill/>
            <a:round/>
            <a:headEnd/>
            <a:tailEnd/>
          </a:ln>
        </p:spPr>
        <p:txBody>
          <a:bodyPr/>
          <a:lstStyle/>
          <a:p>
            <a:endParaRPr lang="en-US"/>
          </a:p>
        </p:txBody>
      </p:sp>
      <p:sp>
        <p:nvSpPr>
          <p:cNvPr id="22702" name="Freeform 175"/>
          <p:cNvSpPr>
            <a:spLocks noChangeAspect="1"/>
          </p:cNvSpPr>
          <p:nvPr/>
        </p:nvSpPr>
        <p:spPr bwMode="auto">
          <a:xfrm>
            <a:off x="5799138" y="1556796"/>
            <a:ext cx="71437" cy="38100"/>
          </a:xfrm>
          <a:custGeom>
            <a:avLst/>
            <a:gdLst>
              <a:gd name="T0" fmla="*/ 0 w 37"/>
              <a:gd name="T1" fmla="*/ 14 h 20"/>
              <a:gd name="T2" fmla="*/ 12 w 37"/>
              <a:gd name="T3" fmla="*/ 20 h 20"/>
              <a:gd name="T4" fmla="*/ 37 w 37"/>
              <a:gd name="T5" fmla="*/ 13 h 20"/>
              <a:gd name="T6" fmla="*/ 22 w 37"/>
              <a:gd name="T7" fmla="*/ 0 h 20"/>
              <a:gd name="T8" fmla="*/ 0 w 37"/>
              <a:gd name="T9" fmla="*/ 14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4"/>
                </a:moveTo>
                <a:lnTo>
                  <a:pt x="12" y="20"/>
                </a:lnTo>
                <a:lnTo>
                  <a:pt x="37" y="13"/>
                </a:lnTo>
                <a:lnTo>
                  <a:pt x="22"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2703" name="Freeform 176"/>
          <p:cNvSpPr>
            <a:spLocks noChangeAspect="1"/>
          </p:cNvSpPr>
          <p:nvPr/>
        </p:nvSpPr>
        <p:spPr bwMode="auto">
          <a:xfrm>
            <a:off x="6491288" y="1629821"/>
            <a:ext cx="65087" cy="26987"/>
          </a:xfrm>
          <a:custGeom>
            <a:avLst/>
            <a:gdLst>
              <a:gd name="T0" fmla="*/ 0 w 34"/>
              <a:gd name="T1" fmla="*/ 0 h 14"/>
              <a:gd name="T2" fmla="*/ 15 w 34"/>
              <a:gd name="T3" fmla="*/ 11 h 14"/>
              <a:gd name="T4" fmla="*/ 10 w 34"/>
              <a:gd name="T5" fmla="*/ 14 h 14"/>
              <a:gd name="T6" fmla="*/ 24 w 34"/>
              <a:gd name="T7" fmla="*/ 13 h 14"/>
              <a:gd name="T8" fmla="*/ 34 w 34"/>
              <a:gd name="T9" fmla="*/ 6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15" y="11"/>
                </a:lnTo>
                <a:lnTo>
                  <a:pt x="10" y="14"/>
                </a:lnTo>
                <a:lnTo>
                  <a:pt x="24" y="13"/>
                </a:lnTo>
                <a:lnTo>
                  <a:pt x="34" y="6"/>
                </a:lnTo>
                <a:lnTo>
                  <a:pt x="0" y="0"/>
                </a:lnTo>
                <a:close/>
              </a:path>
            </a:pathLst>
          </a:custGeom>
          <a:solidFill>
            <a:srgbClr val="FFFFCC"/>
          </a:solidFill>
          <a:ln w="9525">
            <a:noFill/>
            <a:round/>
            <a:headEnd/>
            <a:tailEnd/>
          </a:ln>
        </p:spPr>
        <p:txBody>
          <a:bodyPr/>
          <a:lstStyle/>
          <a:p>
            <a:endParaRPr lang="en-US"/>
          </a:p>
        </p:txBody>
      </p:sp>
      <p:sp>
        <p:nvSpPr>
          <p:cNvPr id="22704" name="Freeform 177"/>
          <p:cNvSpPr>
            <a:spLocks noChangeAspect="1"/>
          </p:cNvSpPr>
          <p:nvPr/>
        </p:nvSpPr>
        <p:spPr bwMode="auto">
          <a:xfrm>
            <a:off x="6491288" y="1629821"/>
            <a:ext cx="65087" cy="26987"/>
          </a:xfrm>
          <a:custGeom>
            <a:avLst/>
            <a:gdLst>
              <a:gd name="T0" fmla="*/ 0 w 34"/>
              <a:gd name="T1" fmla="*/ 0 h 14"/>
              <a:gd name="T2" fmla="*/ 15 w 34"/>
              <a:gd name="T3" fmla="*/ 11 h 14"/>
              <a:gd name="T4" fmla="*/ 10 w 34"/>
              <a:gd name="T5" fmla="*/ 14 h 14"/>
              <a:gd name="T6" fmla="*/ 24 w 34"/>
              <a:gd name="T7" fmla="*/ 13 h 14"/>
              <a:gd name="T8" fmla="*/ 34 w 34"/>
              <a:gd name="T9" fmla="*/ 6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15" y="11"/>
                </a:lnTo>
                <a:lnTo>
                  <a:pt x="10" y="14"/>
                </a:lnTo>
                <a:lnTo>
                  <a:pt x="24" y="13"/>
                </a:lnTo>
                <a:lnTo>
                  <a:pt x="34" y="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05" name="Freeform 178"/>
          <p:cNvSpPr>
            <a:spLocks noChangeAspect="1"/>
          </p:cNvSpPr>
          <p:nvPr/>
        </p:nvSpPr>
        <p:spPr bwMode="auto">
          <a:xfrm>
            <a:off x="6502400" y="1566321"/>
            <a:ext cx="153988" cy="68262"/>
          </a:xfrm>
          <a:custGeom>
            <a:avLst/>
            <a:gdLst>
              <a:gd name="T0" fmla="*/ 0 w 80"/>
              <a:gd name="T1" fmla="*/ 28 h 35"/>
              <a:gd name="T2" fmla="*/ 21 w 80"/>
              <a:gd name="T3" fmla="*/ 9 h 35"/>
              <a:gd name="T4" fmla="*/ 51 w 80"/>
              <a:gd name="T5" fmla="*/ 0 h 35"/>
              <a:gd name="T6" fmla="*/ 80 w 80"/>
              <a:gd name="T7" fmla="*/ 17 h 35"/>
              <a:gd name="T8" fmla="*/ 70 w 80"/>
              <a:gd name="T9" fmla="*/ 20 h 35"/>
              <a:gd name="T10" fmla="*/ 73 w 80"/>
              <a:gd name="T11" fmla="*/ 28 h 35"/>
              <a:gd name="T12" fmla="*/ 31 w 80"/>
              <a:gd name="T13" fmla="*/ 35 h 35"/>
              <a:gd name="T14" fmla="*/ 0 w 80"/>
              <a:gd name="T15" fmla="*/ 28 h 35"/>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5"/>
              <a:gd name="T26" fmla="*/ 80 w 8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5">
                <a:moveTo>
                  <a:pt x="0" y="28"/>
                </a:moveTo>
                <a:lnTo>
                  <a:pt x="21" y="9"/>
                </a:lnTo>
                <a:lnTo>
                  <a:pt x="51" y="0"/>
                </a:lnTo>
                <a:lnTo>
                  <a:pt x="80" y="17"/>
                </a:lnTo>
                <a:lnTo>
                  <a:pt x="70" y="20"/>
                </a:lnTo>
                <a:lnTo>
                  <a:pt x="73" y="28"/>
                </a:lnTo>
                <a:lnTo>
                  <a:pt x="31" y="35"/>
                </a:lnTo>
                <a:lnTo>
                  <a:pt x="0" y="28"/>
                </a:lnTo>
                <a:close/>
              </a:path>
            </a:pathLst>
          </a:custGeom>
          <a:solidFill>
            <a:srgbClr val="FFFFCC"/>
          </a:solidFill>
          <a:ln w="9525">
            <a:noFill/>
            <a:round/>
            <a:headEnd/>
            <a:tailEnd/>
          </a:ln>
        </p:spPr>
        <p:txBody>
          <a:bodyPr/>
          <a:lstStyle/>
          <a:p>
            <a:endParaRPr lang="en-US"/>
          </a:p>
        </p:txBody>
      </p:sp>
      <p:sp>
        <p:nvSpPr>
          <p:cNvPr id="22706" name="Freeform 179"/>
          <p:cNvSpPr>
            <a:spLocks noChangeAspect="1"/>
          </p:cNvSpPr>
          <p:nvPr/>
        </p:nvSpPr>
        <p:spPr bwMode="auto">
          <a:xfrm>
            <a:off x="6502400" y="1566321"/>
            <a:ext cx="153988" cy="68262"/>
          </a:xfrm>
          <a:custGeom>
            <a:avLst/>
            <a:gdLst>
              <a:gd name="T0" fmla="*/ 0 w 80"/>
              <a:gd name="T1" fmla="*/ 28 h 35"/>
              <a:gd name="T2" fmla="*/ 21 w 80"/>
              <a:gd name="T3" fmla="*/ 9 h 35"/>
              <a:gd name="T4" fmla="*/ 51 w 80"/>
              <a:gd name="T5" fmla="*/ 0 h 35"/>
              <a:gd name="T6" fmla="*/ 80 w 80"/>
              <a:gd name="T7" fmla="*/ 17 h 35"/>
              <a:gd name="T8" fmla="*/ 70 w 80"/>
              <a:gd name="T9" fmla="*/ 20 h 35"/>
              <a:gd name="T10" fmla="*/ 73 w 80"/>
              <a:gd name="T11" fmla="*/ 28 h 35"/>
              <a:gd name="T12" fmla="*/ 31 w 80"/>
              <a:gd name="T13" fmla="*/ 35 h 35"/>
              <a:gd name="T14" fmla="*/ 0 w 80"/>
              <a:gd name="T15" fmla="*/ 28 h 35"/>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5"/>
              <a:gd name="T26" fmla="*/ 80 w 8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5">
                <a:moveTo>
                  <a:pt x="0" y="28"/>
                </a:moveTo>
                <a:lnTo>
                  <a:pt x="21" y="9"/>
                </a:lnTo>
                <a:lnTo>
                  <a:pt x="51" y="0"/>
                </a:lnTo>
                <a:lnTo>
                  <a:pt x="80" y="17"/>
                </a:lnTo>
                <a:lnTo>
                  <a:pt x="70" y="20"/>
                </a:lnTo>
                <a:lnTo>
                  <a:pt x="73" y="28"/>
                </a:lnTo>
                <a:lnTo>
                  <a:pt x="31" y="35"/>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2707" name="Freeform 180"/>
          <p:cNvSpPr>
            <a:spLocks noChangeAspect="1"/>
          </p:cNvSpPr>
          <p:nvPr/>
        </p:nvSpPr>
        <p:spPr bwMode="auto">
          <a:xfrm>
            <a:off x="6535738" y="1626646"/>
            <a:ext cx="174625" cy="80962"/>
          </a:xfrm>
          <a:custGeom>
            <a:avLst/>
            <a:gdLst>
              <a:gd name="T0" fmla="*/ 0 w 91"/>
              <a:gd name="T1" fmla="*/ 18 h 42"/>
              <a:gd name="T2" fmla="*/ 17 w 91"/>
              <a:gd name="T3" fmla="*/ 20 h 42"/>
              <a:gd name="T4" fmla="*/ 28 w 91"/>
              <a:gd name="T5" fmla="*/ 35 h 42"/>
              <a:gd name="T6" fmla="*/ 38 w 91"/>
              <a:gd name="T7" fmla="*/ 31 h 42"/>
              <a:gd name="T8" fmla="*/ 75 w 91"/>
              <a:gd name="T9" fmla="*/ 42 h 42"/>
              <a:gd name="T10" fmla="*/ 88 w 91"/>
              <a:gd name="T11" fmla="*/ 37 h 42"/>
              <a:gd name="T12" fmla="*/ 78 w 91"/>
              <a:gd name="T13" fmla="*/ 26 h 42"/>
              <a:gd name="T14" fmla="*/ 86 w 91"/>
              <a:gd name="T15" fmla="*/ 29 h 42"/>
              <a:gd name="T16" fmla="*/ 91 w 91"/>
              <a:gd name="T17" fmla="*/ 12 h 42"/>
              <a:gd name="T18" fmla="*/ 72 w 91"/>
              <a:gd name="T19" fmla="*/ 4 h 42"/>
              <a:gd name="T20" fmla="*/ 52 w 91"/>
              <a:gd name="T21" fmla="*/ 15 h 42"/>
              <a:gd name="T22" fmla="*/ 68 w 91"/>
              <a:gd name="T23" fmla="*/ 9 h 42"/>
              <a:gd name="T24" fmla="*/ 58 w 91"/>
              <a:gd name="T25" fmla="*/ 0 h 42"/>
              <a:gd name="T26" fmla="*/ 27 w 91"/>
              <a:gd name="T27" fmla="*/ 3 h 42"/>
              <a:gd name="T28" fmla="*/ 0 w 91"/>
              <a:gd name="T29" fmla="*/ 18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42"/>
              <a:gd name="T47" fmla="*/ 91 w 91"/>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42">
                <a:moveTo>
                  <a:pt x="0" y="18"/>
                </a:moveTo>
                <a:lnTo>
                  <a:pt x="17" y="20"/>
                </a:lnTo>
                <a:lnTo>
                  <a:pt x="28" y="35"/>
                </a:lnTo>
                <a:lnTo>
                  <a:pt x="38" y="31"/>
                </a:lnTo>
                <a:lnTo>
                  <a:pt x="75" y="42"/>
                </a:lnTo>
                <a:lnTo>
                  <a:pt x="88" y="37"/>
                </a:lnTo>
                <a:lnTo>
                  <a:pt x="78" y="26"/>
                </a:lnTo>
                <a:lnTo>
                  <a:pt x="86" y="29"/>
                </a:lnTo>
                <a:lnTo>
                  <a:pt x="91" y="12"/>
                </a:lnTo>
                <a:lnTo>
                  <a:pt x="72" y="4"/>
                </a:lnTo>
                <a:lnTo>
                  <a:pt x="52" y="15"/>
                </a:lnTo>
                <a:lnTo>
                  <a:pt x="68" y="9"/>
                </a:lnTo>
                <a:lnTo>
                  <a:pt x="58" y="0"/>
                </a:lnTo>
                <a:lnTo>
                  <a:pt x="27" y="3"/>
                </a:lnTo>
                <a:lnTo>
                  <a:pt x="0" y="18"/>
                </a:lnTo>
                <a:close/>
              </a:path>
            </a:pathLst>
          </a:custGeom>
          <a:solidFill>
            <a:srgbClr val="FFFFCC"/>
          </a:solidFill>
          <a:ln w="9525">
            <a:noFill/>
            <a:round/>
            <a:headEnd/>
            <a:tailEnd/>
          </a:ln>
        </p:spPr>
        <p:txBody>
          <a:bodyPr/>
          <a:lstStyle/>
          <a:p>
            <a:endParaRPr lang="en-US"/>
          </a:p>
        </p:txBody>
      </p:sp>
      <p:sp>
        <p:nvSpPr>
          <p:cNvPr id="22708" name="Freeform 181"/>
          <p:cNvSpPr>
            <a:spLocks noChangeAspect="1"/>
          </p:cNvSpPr>
          <p:nvPr/>
        </p:nvSpPr>
        <p:spPr bwMode="auto">
          <a:xfrm>
            <a:off x="6535738" y="1626646"/>
            <a:ext cx="174625" cy="80962"/>
          </a:xfrm>
          <a:custGeom>
            <a:avLst/>
            <a:gdLst>
              <a:gd name="T0" fmla="*/ 0 w 91"/>
              <a:gd name="T1" fmla="*/ 18 h 42"/>
              <a:gd name="T2" fmla="*/ 17 w 91"/>
              <a:gd name="T3" fmla="*/ 20 h 42"/>
              <a:gd name="T4" fmla="*/ 28 w 91"/>
              <a:gd name="T5" fmla="*/ 35 h 42"/>
              <a:gd name="T6" fmla="*/ 38 w 91"/>
              <a:gd name="T7" fmla="*/ 31 h 42"/>
              <a:gd name="T8" fmla="*/ 75 w 91"/>
              <a:gd name="T9" fmla="*/ 42 h 42"/>
              <a:gd name="T10" fmla="*/ 88 w 91"/>
              <a:gd name="T11" fmla="*/ 37 h 42"/>
              <a:gd name="T12" fmla="*/ 78 w 91"/>
              <a:gd name="T13" fmla="*/ 26 h 42"/>
              <a:gd name="T14" fmla="*/ 86 w 91"/>
              <a:gd name="T15" fmla="*/ 29 h 42"/>
              <a:gd name="T16" fmla="*/ 91 w 91"/>
              <a:gd name="T17" fmla="*/ 12 h 42"/>
              <a:gd name="T18" fmla="*/ 72 w 91"/>
              <a:gd name="T19" fmla="*/ 4 h 42"/>
              <a:gd name="T20" fmla="*/ 52 w 91"/>
              <a:gd name="T21" fmla="*/ 15 h 42"/>
              <a:gd name="T22" fmla="*/ 68 w 91"/>
              <a:gd name="T23" fmla="*/ 9 h 42"/>
              <a:gd name="T24" fmla="*/ 58 w 91"/>
              <a:gd name="T25" fmla="*/ 0 h 42"/>
              <a:gd name="T26" fmla="*/ 27 w 91"/>
              <a:gd name="T27" fmla="*/ 3 h 42"/>
              <a:gd name="T28" fmla="*/ 0 w 91"/>
              <a:gd name="T29" fmla="*/ 18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42"/>
              <a:gd name="T47" fmla="*/ 91 w 91"/>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42">
                <a:moveTo>
                  <a:pt x="0" y="18"/>
                </a:moveTo>
                <a:lnTo>
                  <a:pt x="17" y="20"/>
                </a:lnTo>
                <a:lnTo>
                  <a:pt x="28" y="35"/>
                </a:lnTo>
                <a:lnTo>
                  <a:pt x="38" y="31"/>
                </a:lnTo>
                <a:lnTo>
                  <a:pt x="75" y="42"/>
                </a:lnTo>
                <a:lnTo>
                  <a:pt x="88" y="37"/>
                </a:lnTo>
                <a:lnTo>
                  <a:pt x="78" y="26"/>
                </a:lnTo>
                <a:lnTo>
                  <a:pt x="86" y="29"/>
                </a:lnTo>
                <a:lnTo>
                  <a:pt x="91" y="12"/>
                </a:lnTo>
                <a:lnTo>
                  <a:pt x="72" y="4"/>
                </a:lnTo>
                <a:lnTo>
                  <a:pt x="52" y="15"/>
                </a:lnTo>
                <a:lnTo>
                  <a:pt x="68" y="9"/>
                </a:lnTo>
                <a:lnTo>
                  <a:pt x="58" y="0"/>
                </a:lnTo>
                <a:lnTo>
                  <a:pt x="27" y="3"/>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2709" name="Freeform 182"/>
          <p:cNvSpPr>
            <a:spLocks noChangeAspect="1"/>
          </p:cNvSpPr>
          <p:nvPr/>
        </p:nvSpPr>
        <p:spPr bwMode="auto">
          <a:xfrm>
            <a:off x="6696075" y="1667921"/>
            <a:ext cx="144463" cy="80962"/>
          </a:xfrm>
          <a:custGeom>
            <a:avLst/>
            <a:gdLst>
              <a:gd name="T0" fmla="*/ 0 w 75"/>
              <a:gd name="T1" fmla="*/ 35 h 42"/>
              <a:gd name="T2" fmla="*/ 6 w 75"/>
              <a:gd name="T3" fmla="*/ 42 h 42"/>
              <a:gd name="T4" fmla="*/ 69 w 75"/>
              <a:gd name="T5" fmla="*/ 33 h 42"/>
              <a:gd name="T6" fmla="*/ 75 w 75"/>
              <a:gd name="T7" fmla="*/ 19 h 42"/>
              <a:gd name="T8" fmla="*/ 58 w 75"/>
              <a:gd name="T9" fmla="*/ 8 h 42"/>
              <a:gd name="T10" fmla="*/ 43 w 75"/>
              <a:gd name="T11" fmla="*/ 12 h 42"/>
              <a:gd name="T12" fmla="*/ 45 w 75"/>
              <a:gd name="T13" fmla="*/ 3 h 42"/>
              <a:gd name="T14" fmla="*/ 36 w 75"/>
              <a:gd name="T15" fmla="*/ 0 h 42"/>
              <a:gd name="T16" fmla="*/ 7 w 75"/>
              <a:gd name="T17" fmla="*/ 31 h 42"/>
              <a:gd name="T18" fmla="*/ 0 w 75"/>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2"/>
              <a:gd name="T32" fmla="*/ 75 w 7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2">
                <a:moveTo>
                  <a:pt x="0" y="35"/>
                </a:moveTo>
                <a:lnTo>
                  <a:pt x="6" y="42"/>
                </a:lnTo>
                <a:lnTo>
                  <a:pt x="69" y="33"/>
                </a:lnTo>
                <a:lnTo>
                  <a:pt x="75" y="19"/>
                </a:lnTo>
                <a:lnTo>
                  <a:pt x="58" y="8"/>
                </a:lnTo>
                <a:lnTo>
                  <a:pt x="43" y="12"/>
                </a:lnTo>
                <a:lnTo>
                  <a:pt x="45" y="3"/>
                </a:lnTo>
                <a:lnTo>
                  <a:pt x="36" y="0"/>
                </a:lnTo>
                <a:lnTo>
                  <a:pt x="7" y="31"/>
                </a:lnTo>
                <a:lnTo>
                  <a:pt x="0" y="35"/>
                </a:lnTo>
                <a:close/>
              </a:path>
            </a:pathLst>
          </a:custGeom>
          <a:solidFill>
            <a:srgbClr val="FFFFCC"/>
          </a:solidFill>
          <a:ln w="9525">
            <a:noFill/>
            <a:round/>
            <a:headEnd/>
            <a:tailEnd/>
          </a:ln>
        </p:spPr>
        <p:txBody>
          <a:bodyPr/>
          <a:lstStyle/>
          <a:p>
            <a:endParaRPr lang="en-US"/>
          </a:p>
        </p:txBody>
      </p:sp>
      <p:sp>
        <p:nvSpPr>
          <p:cNvPr id="22710" name="Freeform 183"/>
          <p:cNvSpPr>
            <a:spLocks noChangeAspect="1"/>
          </p:cNvSpPr>
          <p:nvPr/>
        </p:nvSpPr>
        <p:spPr bwMode="auto">
          <a:xfrm>
            <a:off x="6696075" y="1667921"/>
            <a:ext cx="144463" cy="80962"/>
          </a:xfrm>
          <a:custGeom>
            <a:avLst/>
            <a:gdLst>
              <a:gd name="T0" fmla="*/ 0 w 75"/>
              <a:gd name="T1" fmla="*/ 35 h 42"/>
              <a:gd name="T2" fmla="*/ 6 w 75"/>
              <a:gd name="T3" fmla="*/ 42 h 42"/>
              <a:gd name="T4" fmla="*/ 69 w 75"/>
              <a:gd name="T5" fmla="*/ 33 h 42"/>
              <a:gd name="T6" fmla="*/ 75 w 75"/>
              <a:gd name="T7" fmla="*/ 19 h 42"/>
              <a:gd name="T8" fmla="*/ 58 w 75"/>
              <a:gd name="T9" fmla="*/ 8 h 42"/>
              <a:gd name="T10" fmla="*/ 43 w 75"/>
              <a:gd name="T11" fmla="*/ 12 h 42"/>
              <a:gd name="T12" fmla="*/ 45 w 75"/>
              <a:gd name="T13" fmla="*/ 3 h 42"/>
              <a:gd name="T14" fmla="*/ 36 w 75"/>
              <a:gd name="T15" fmla="*/ 0 h 42"/>
              <a:gd name="T16" fmla="*/ 7 w 75"/>
              <a:gd name="T17" fmla="*/ 31 h 42"/>
              <a:gd name="T18" fmla="*/ 0 w 75"/>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2"/>
              <a:gd name="T32" fmla="*/ 75 w 7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2">
                <a:moveTo>
                  <a:pt x="0" y="35"/>
                </a:moveTo>
                <a:lnTo>
                  <a:pt x="6" y="42"/>
                </a:lnTo>
                <a:lnTo>
                  <a:pt x="69" y="33"/>
                </a:lnTo>
                <a:lnTo>
                  <a:pt x="75" y="19"/>
                </a:lnTo>
                <a:lnTo>
                  <a:pt x="58" y="8"/>
                </a:lnTo>
                <a:lnTo>
                  <a:pt x="43" y="12"/>
                </a:lnTo>
                <a:lnTo>
                  <a:pt x="45" y="3"/>
                </a:lnTo>
                <a:lnTo>
                  <a:pt x="36" y="0"/>
                </a:lnTo>
                <a:lnTo>
                  <a:pt x="7" y="31"/>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2711" name="Freeform 184"/>
          <p:cNvSpPr>
            <a:spLocks noChangeAspect="1"/>
          </p:cNvSpPr>
          <p:nvPr/>
        </p:nvSpPr>
        <p:spPr bwMode="auto">
          <a:xfrm>
            <a:off x="7599363" y="1839371"/>
            <a:ext cx="160337" cy="76200"/>
          </a:xfrm>
          <a:custGeom>
            <a:avLst/>
            <a:gdLst>
              <a:gd name="T0" fmla="*/ 0 w 84"/>
              <a:gd name="T1" fmla="*/ 21 h 40"/>
              <a:gd name="T2" fmla="*/ 17 w 84"/>
              <a:gd name="T3" fmla="*/ 1 h 40"/>
              <a:gd name="T4" fmla="*/ 29 w 84"/>
              <a:gd name="T5" fmla="*/ 0 h 40"/>
              <a:gd name="T6" fmla="*/ 48 w 84"/>
              <a:gd name="T7" fmla="*/ 15 h 40"/>
              <a:gd name="T8" fmla="*/ 51 w 84"/>
              <a:gd name="T9" fmla="*/ 4 h 40"/>
              <a:gd name="T10" fmla="*/ 72 w 84"/>
              <a:gd name="T11" fmla="*/ 13 h 40"/>
              <a:gd name="T12" fmla="*/ 70 w 84"/>
              <a:gd name="T13" fmla="*/ 28 h 40"/>
              <a:gd name="T14" fmla="*/ 84 w 84"/>
              <a:gd name="T15" fmla="*/ 33 h 40"/>
              <a:gd name="T16" fmla="*/ 40 w 84"/>
              <a:gd name="T17" fmla="*/ 35 h 40"/>
              <a:gd name="T18" fmla="*/ 37 w 84"/>
              <a:gd name="T19" fmla="*/ 29 h 40"/>
              <a:gd name="T20" fmla="*/ 30 w 84"/>
              <a:gd name="T21" fmla="*/ 40 h 40"/>
              <a:gd name="T22" fmla="*/ 0 w 84"/>
              <a:gd name="T23" fmla="*/ 2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40"/>
              <a:gd name="T38" fmla="*/ 84 w 8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40">
                <a:moveTo>
                  <a:pt x="0" y="21"/>
                </a:moveTo>
                <a:lnTo>
                  <a:pt x="17" y="1"/>
                </a:lnTo>
                <a:lnTo>
                  <a:pt x="29" y="0"/>
                </a:lnTo>
                <a:lnTo>
                  <a:pt x="48" y="15"/>
                </a:lnTo>
                <a:lnTo>
                  <a:pt x="51" y="4"/>
                </a:lnTo>
                <a:lnTo>
                  <a:pt x="72" y="13"/>
                </a:lnTo>
                <a:lnTo>
                  <a:pt x="70" y="28"/>
                </a:lnTo>
                <a:lnTo>
                  <a:pt x="84" y="33"/>
                </a:lnTo>
                <a:lnTo>
                  <a:pt x="40" y="35"/>
                </a:lnTo>
                <a:lnTo>
                  <a:pt x="37" y="29"/>
                </a:lnTo>
                <a:lnTo>
                  <a:pt x="30" y="40"/>
                </a:lnTo>
                <a:lnTo>
                  <a:pt x="0" y="21"/>
                </a:lnTo>
                <a:close/>
              </a:path>
            </a:pathLst>
          </a:custGeom>
          <a:solidFill>
            <a:srgbClr val="FFFFCC"/>
          </a:solidFill>
          <a:ln w="9525">
            <a:noFill/>
            <a:round/>
            <a:headEnd/>
            <a:tailEnd/>
          </a:ln>
        </p:spPr>
        <p:txBody>
          <a:bodyPr/>
          <a:lstStyle/>
          <a:p>
            <a:endParaRPr lang="en-US"/>
          </a:p>
        </p:txBody>
      </p:sp>
      <p:sp>
        <p:nvSpPr>
          <p:cNvPr id="22712" name="Freeform 185"/>
          <p:cNvSpPr>
            <a:spLocks noChangeAspect="1"/>
          </p:cNvSpPr>
          <p:nvPr/>
        </p:nvSpPr>
        <p:spPr bwMode="auto">
          <a:xfrm>
            <a:off x="7599363" y="1839371"/>
            <a:ext cx="160337" cy="76200"/>
          </a:xfrm>
          <a:custGeom>
            <a:avLst/>
            <a:gdLst>
              <a:gd name="T0" fmla="*/ 0 w 84"/>
              <a:gd name="T1" fmla="*/ 21 h 40"/>
              <a:gd name="T2" fmla="*/ 17 w 84"/>
              <a:gd name="T3" fmla="*/ 1 h 40"/>
              <a:gd name="T4" fmla="*/ 29 w 84"/>
              <a:gd name="T5" fmla="*/ 0 h 40"/>
              <a:gd name="T6" fmla="*/ 48 w 84"/>
              <a:gd name="T7" fmla="*/ 15 h 40"/>
              <a:gd name="T8" fmla="*/ 51 w 84"/>
              <a:gd name="T9" fmla="*/ 4 h 40"/>
              <a:gd name="T10" fmla="*/ 72 w 84"/>
              <a:gd name="T11" fmla="*/ 13 h 40"/>
              <a:gd name="T12" fmla="*/ 70 w 84"/>
              <a:gd name="T13" fmla="*/ 28 h 40"/>
              <a:gd name="T14" fmla="*/ 84 w 84"/>
              <a:gd name="T15" fmla="*/ 33 h 40"/>
              <a:gd name="T16" fmla="*/ 40 w 84"/>
              <a:gd name="T17" fmla="*/ 35 h 40"/>
              <a:gd name="T18" fmla="*/ 37 w 84"/>
              <a:gd name="T19" fmla="*/ 29 h 40"/>
              <a:gd name="T20" fmla="*/ 30 w 84"/>
              <a:gd name="T21" fmla="*/ 40 h 40"/>
              <a:gd name="T22" fmla="*/ 0 w 84"/>
              <a:gd name="T23" fmla="*/ 2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40"/>
              <a:gd name="T38" fmla="*/ 84 w 8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40">
                <a:moveTo>
                  <a:pt x="0" y="21"/>
                </a:moveTo>
                <a:lnTo>
                  <a:pt x="17" y="1"/>
                </a:lnTo>
                <a:lnTo>
                  <a:pt x="29" y="0"/>
                </a:lnTo>
                <a:lnTo>
                  <a:pt x="48" y="15"/>
                </a:lnTo>
                <a:lnTo>
                  <a:pt x="51" y="4"/>
                </a:lnTo>
                <a:lnTo>
                  <a:pt x="72" y="13"/>
                </a:lnTo>
                <a:lnTo>
                  <a:pt x="70" y="28"/>
                </a:lnTo>
                <a:lnTo>
                  <a:pt x="84" y="33"/>
                </a:lnTo>
                <a:lnTo>
                  <a:pt x="40" y="35"/>
                </a:lnTo>
                <a:lnTo>
                  <a:pt x="37" y="29"/>
                </a:lnTo>
                <a:lnTo>
                  <a:pt x="30" y="40"/>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2713" name="Freeform 186"/>
          <p:cNvSpPr>
            <a:spLocks noChangeAspect="1"/>
          </p:cNvSpPr>
          <p:nvPr/>
        </p:nvSpPr>
        <p:spPr bwMode="auto">
          <a:xfrm>
            <a:off x="7712075" y="1840958"/>
            <a:ext cx="98425" cy="52388"/>
          </a:xfrm>
          <a:custGeom>
            <a:avLst/>
            <a:gdLst>
              <a:gd name="T0" fmla="*/ 0 w 51"/>
              <a:gd name="T1" fmla="*/ 0 h 27"/>
              <a:gd name="T2" fmla="*/ 17 w 51"/>
              <a:gd name="T3" fmla="*/ 10 h 27"/>
              <a:gd name="T4" fmla="*/ 12 w 51"/>
              <a:gd name="T5" fmla="*/ 19 h 27"/>
              <a:gd name="T6" fmla="*/ 21 w 51"/>
              <a:gd name="T7" fmla="*/ 27 h 27"/>
              <a:gd name="T8" fmla="*/ 36 w 51"/>
              <a:gd name="T9" fmla="*/ 27 h 27"/>
              <a:gd name="T10" fmla="*/ 51 w 51"/>
              <a:gd name="T11" fmla="*/ 17 h 27"/>
              <a:gd name="T12" fmla="*/ 0 w 51"/>
              <a:gd name="T13" fmla="*/ 0 h 27"/>
              <a:gd name="T14" fmla="*/ 0 60000 65536"/>
              <a:gd name="T15" fmla="*/ 0 60000 65536"/>
              <a:gd name="T16" fmla="*/ 0 60000 65536"/>
              <a:gd name="T17" fmla="*/ 0 60000 65536"/>
              <a:gd name="T18" fmla="*/ 0 60000 65536"/>
              <a:gd name="T19" fmla="*/ 0 60000 65536"/>
              <a:gd name="T20" fmla="*/ 0 60000 65536"/>
              <a:gd name="T21" fmla="*/ 0 w 51"/>
              <a:gd name="T22" fmla="*/ 0 h 27"/>
              <a:gd name="T23" fmla="*/ 51 w 5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7">
                <a:moveTo>
                  <a:pt x="0" y="0"/>
                </a:moveTo>
                <a:lnTo>
                  <a:pt x="17" y="10"/>
                </a:lnTo>
                <a:lnTo>
                  <a:pt x="12" y="19"/>
                </a:lnTo>
                <a:lnTo>
                  <a:pt x="21" y="27"/>
                </a:lnTo>
                <a:lnTo>
                  <a:pt x="36" y="27"/>
                </a:lnTo>
                <a:lnTo>
                  <a:pt x="51" y="17"/>
                </a:lnTo>
                <a:lnTo>
                  <a:pt x="0" y="0"/>
                </a:lnTo>
                <a:close/>
              </a:path>
            </a:pathLst>
          </a:custGeom>
          <a:solidFill>
            <a:srgbClr val="FFFFCC"/>
          </a:solidFill>
          <a:ln w="9525">
            <a:noFill/>
            <a:round/>
            <a:headEnd/>
            <a:tailEnd/>
          </a:ln>
        </p:spPr>
        <p:txBody>
          <a:bodyPr/>
          <a:lstStyle/>
          <a:p>
            <a:endParaRPr lang="en-US"/>
          </a:p>
        </p:txBody>
      </p:sp>
      <p:sp>
        <p:nvSpPr>
          <p:cNvPr id="22714" name="Freeform 187"/>
          <p:cNvSpPr>
            <a:spLocks noChangeAspect="1"/>
          </p:cNvSpPr>
          <p:nvPr/>
        </p:nvSpPr>
        <p:spPr bwMode="auto">
          <a:xfrm>
            <a:off x="7712075" y="1840958"/>
            <a:ext cx="98425" cy="52388"/>
          </a:xfrm>
          <a:custGeom>
            <a:avLst/>
            <a:gdLst>
              <a:gd name="T0" fmla="*/ 0 w 51"/>
              <a:gd name="T1" fmla="*/ 0 h 27"/>
              <a:gd name="T2" fmla="*/ 17 w 51"/>
              <a:gd name="T3" fmla="*/ 10 h 27"/>
              <a:gd name="T4" fmla="*/ 12 w 51"/>
              <a:gd name="T5" fmla="*/ 19 h 27"/>
              <a:gd name="T6" fmla="*/ 21 w 51"/>
              <a:gd name="T7" fmla="*/ 27 h 27"/>
              <a:gd name="T8" fmla="*/ 36 w 51"/>
              <a:gd name="T9" fmla="*/ 27 h 27"/>
              <a:gd name="T10" fmla="*/ 51 w 51"/>
              <a:gd name="T11" fmla="*/ 17 h 27"/>
              <a:gd name="T12" fmla="*/ 0 w 51"/>
              <a:gd name="T13" fmla="*/ 0 h 27"/>
              <a:gd name="T14" fmla="*/ 0 60000 65536"/>
              <a:gd name="T15" fmla="*/ 0 60000 65536"/>
              <a:gd name="T16" fmla="*/ 0 60000 65536"/>
              <a:gd name="T17" fmla="*/ 0 60000 65536"/>
              <a:gd name="T18" fmla="*/ 0 60000 65536"/>
              <a:gd name="T19" fmla="*/ 0 60000 65536"/>
              <a:gd name="T20" fmla="*/ 0 60000 65536"/>
              <a:gd name="T21" fmla="*/ 0 w 51"/>
              <a:gd name="T22" fmla="*/ 0 h 27"/>
              <a:gd name="T23" fmla="*/ 51 w 5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7">
                <a:moveTo>
                  <a:pt x="0" y="0"/>
                </a:moveTo>
                <a:lnTo>
                  <a:pt x="17" y="10"/>
                </a:lnTo>
                <a:lnTo>
                  <a:pt x="12" y="19"/>
                </a:lnTo>
                <a:lnTo>
                  <a:pt x="21" y="27"/>
                </a:lnTo>
                <a:lnTo>
                  <a:pt x="36" y="27"/>
                </a:lnTo>
                <a:lnTo>
                  <a:pt x="51" y="1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15" name="Freeform 188"/>
          <p:cNvSpPr>
            <a:spLocks noChangeAspect="1"/>
          </p:cNvSpPr>
          <p:nvPr/>
        </p:nvSpPr>
        <p:spPr bwMode="auto">
          <a:xfrm>
            <a:off x="7720013" y="2729958"/>
            <a:ext cx="76200" cy="269875"/>
          </a:xfrm>
          <a:custGeom>
            <a:avLst/>
            <a:gdLst>
              <a:gd name="T0" fmla="*/ 0 w 40"/>
              <a:gd name="T1" fmla="*/ 36 h 140"/>
              <a:gd name="T2" fmla="*/ 7 w 40"/>
              <a:gd name="T3" fmla="*/ 53 h 140"/>
              <a:gd name="T4" fmla="*/ 7 w 40"/>
              <a:gd name="T5" fmla="*/ 140 h 140"/>
              <a:gd name="T6" fmla="*/ 14 w 40"/>
              <a:gd name="T7" fmla="*/ 129 h 140"/>
              <a:gd name="T8" fmla="*/ 24 w 40"/>
              <a:gd name="T9" fmla="*/ 136 h 140"/>
              <a:gd name="T10" fmla="*/ 12 w 40"/>
              <a:gd name="T11" fmla="*/ 112 h 140"/>
              <a:gd name="T12" fmla="*/ 18 w 40"/>
              <a:gd name="T13" fmla="*/ 88 h 140"/>
              <a:gd name="T14" fmla="*/ 40 w 40"/>
              <a:gd name="T15" fmla="*/ 95 h 140"/>
              <a:gd name="T16" fmla="*/ 20 w 40"/>
              <a:gd name="T17" fmla="*/ 50 h 140"/>
              <a:gd name="T18" fmla="*/ 14 w 40"/>
              <a:gd name="T19" fmla="*/ 0 h 140"/>
              <a:gd name="T20" fmla="*/ 0 w 40"/>
              <a:gd name="T21" fmla="*/ 36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140"/>
              <a:gd name="T35" fmla="*/ 40 w 40"/>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140">
                <a:moveTo>
                  <a:pt x="0" y="36"/>
                </a:moveTo>
                <a:lnTo>
                  <a:pt x="7" y="53"/>
                </a:lnTo>
                <a:lnTo>
                  <a:pt x="7" y="140"/>
                </a:lnTo>
                <a:lnTo>
                  <a:pt x="14" y="129"/>
                </a:lnTo>
                <a:lnTo>
                  <a:pt x="24" y="136"/>
                </a:lnTo>
                <a:lnTo>
                  <a:pt x="12" y="112"/>
                </a:lnTo>
                <a:lnTo>
                  <a:pt x="18" y="88"/>
                </a:lnTo>
                <a:lnTo>
                  <a:pt x="40" y="95"/>
                </a:lnTo>
                <a:lnTo>
                  <a:pt x="20" y="50"/>
                </a:lnTo>
                <a:lnTo>
                  <a:pt x="14" y="0"/>
                </a:lnTo>
                <a:lnTo>
                  <a:pt x="0" y="36"/>
                </a:lnTo>
                <a:close/>
              </a:path>
            </a:pathLst>
          </a:custGeom>
          <a:solidFill>
            <a:srgbClr val="FFFFCC"/>
          </a:solidFill>
          <a:ln w="9525">
            <a:noFill/>
            <a:round/>
            <a:headEnd/>
            <a:tailEnd/>
          </a:ln>
        </p:spPr>
        <p:txBody>
          <a:bodyPr/>
          <a:lstStyle/>
          <a:p>
            <a:endParaRPr lang="en-US"/>
          </a:p>
        </p:txBody>
      </p:sp>
      <p:sp>
        <p:nvSpPr>
          <p:cNvPr id="22716" name="Freeform 189"/>
          <p:cNvSpPr>
            <a:spLocks noChangeAspect="1"/>
          </p:cNvSpPr>
          <p:nvPr/>
        </p:nvSpPr>
        <p:spPr bwMode="auto">
          <a:xfrm>
            <a:off x="7720013" y="2729958"/>
            <a:ext cx="76200" cy="269875"/>
          </a:xfrm>
          <a:custGeom>
            <a:avLst/>
            <a:gdLst>
              <a:gd name="T0" fmla="*/ 0 w 40"/>
              <a:gd name="T1" fmla="*/ 36 h 140"/>
              <a:gd name="T2" fmla="*/ 7 w 40"/>
              <a:gd name="T3" fmla="*/ 53 h 140"/>
              <a:gd name="T4" fmla="*/ 7 w 40"/>
              <a:gd name="T5" fmla="*/ 140 h 140"/>
              <a:gd name="T6" fmla="*/ 14 w 40"/>
              <a:gd name="T7" fmla="*/ 129 h 140"/>
              <a:gd name="T8" fmla="*/ 24 w 40"/>
              <a:gd name="T9" fmla="*/ 136 h 140"/>
              <a:gd name="T10" fmla="*/ 12 w 40"/>
              <a:gd name="T11" fmla="*/ 112 h 140"/>
              <a:gd name="T12" fmla="*/ 18 w 40"/>
              <a:gd name="T13" fmla="*/ 88 h 140"/>
              <a:gd name="T14" fmla="*/ 40 w 40"/>
              <a:gd name="T15" fmla="*/ 95 h 140"/>
              <a:gd name="T16" fmla="*/ 20 w 40"/>
              <a:gd name="T17" fmla="*/ 50 h 140"/>
              <a:gd name="T18" fmla="*/ 14 w 40"/>
              <a:gd name="T19" fmla="*/ 0 h 140"/>
              <a:gd name="T20" fmla="*/ 0 w 40"/>
              <a:gd name="T21" fmla="*/ 36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140"/>
              <a:gd name="T35" fmla="*/ 40 w 40"/>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140">
                <a:moveTo>
                  <a:pt x="0" y="36"/>
                </a:moveTo>
                <a:lnTo>
                  <a:pt x="7" y="53"/>
                </a:lnTo>
                <a:lnTo>
                  <a:pt x="7" y="140"/>
                </a:lnTo>
                <a:lnTo>
                  <a:pt x="14" y="129"/>
                </a:lnTo>
                <a:lnTo>
                  <a:pt x="24" y="136"/>
                </a:lnTo>
                <a:lnTo>
                  <a:pt x="12" y="112"/>
                </a:lnTo>
                <a:lnTo>
                  <a:pt x="18" y="88"/>
                </a:lnTo>
                <a:lnTo>
                  <a:pt x="40" y="95"/>
                </a:lnTo>
                <a:lnTo>
                  <a:pt x="20" y="50"/>
                </a:lnTo>
                <a:lnTo>
                  <a:pt x="14" y="0"/>
                </a:lnTo>
                <a:lnTo>
                  <a:pt x="0" y="36"/>
                </a:lnTo>
                <a:close/>
              </a:path>
            </a:pathLst>
          </a:custGeom>
          <a:solidFill>
            <a:srgbClr val="FFFFCC"/>
          </a:solidFill>
          <a:ln w="1588" cap="rnd">
            <a:solidFill>
              <a:srgbClr val="808080"/>
            </a:solidFill>
            <a:round/>
            <a:headEnd/>
            <a:tailEnd/>
          </a:ln>
        </p:spPr>
        <p:txBody>
          <a:bodyPr/>
          <a:lstStyle/>
          <a:p>
            <a:endParaRPr lang="en-US"/>
          </a:p>
        </p:txBody>
      </p:sp>
      <p:sp>
        <p:nvSpPr>
          <p:cNvPr id="22717" name="Freeform 190"/>
          <p:cNvSpPr>
            <a:spLocks noChangeAspect="1"/>
          </p:cNvSpPr>
          <p:nvPr/>
        </p:nvSpPr>
        <p:spPr bwMode="auto">
          <a:xfrm>
            <a:off x="7831138" y="1869533"/>
            <a:ext cx="114300" cy="41275"/>
          </a:xfrm>
          <a:custGeom>
            <a:avLst/>
            <a:gdLst>
              <a:gd name="T0" fmla="*/ 0 w 59"/>
              <a:gd name="T1" fmla="*/ 0 h 21"/>
              <a:gd name="T2" fmla="*/ 11 w 59"/>
              <a:gd name="T3" fmla="*/ 14 h 21"/>
              <a:gd name="T4" fmla="*/ 38 w 59"/>
              <a:gd name="T5" fmla="*/ 21 h 21"/>
              <a:gd name="T6" fmla="*/ 59 w 59"/>
              <a:gd name="T7" fmla="*/ 16 h 21"/>
              <a:gd name="T8" fmla="*/ 0 w 59"/>
              <a:gd name="T9" fmla="*/ 0 h 21"/>
              <a:gd name="T10" fmla="*/ 0 60000 65536"/>
              <a:gd name="T11" fmla="*/ 0 60000 65536"/>
              <a:gd name="T12" fmla="*/ 0 60000 65536"/>
              <a:gd name="T13" fmla="*/ 0 60000 65536"/>
              <a:gd name="T14" fmla="*/ 0 60000 65536"/>
              <a:gd name="T15" fmla="*/ 0 w 59"/>
              <a:gd name="T16" fmla="*/ 0 h 21"/>
              <a:gd name="T17" fmla="*/ 59 w 59"/>
              <a:gd name="T18" fmla="*/ 21 h 21"/>
            </a:gdLst>
            <a:ahLst/>
            <a:cxnLst>
              <a:cxn ang="T10">
                <a:pos x="T0" y="T1"/>
              </a:cxn>
              <a:cxn ang="T11">
                <a:pos x="T2" y="T3"/>
              </a:cxn>
              <a:cxn ang="T12">
                <a:pos x="T4" y="T5"/>
              </a:cxn>
              <a:cxn ang="T13">
                <a:pos x="T6" y="T7"/>
              </a:cxn>
              <a:cxn ang="T14">
                <a:pos x="T8" y="T9"/>
              </a:cxn>
            </a:cxnLst>
            <a:rect l="T15" t="T16" r="T17" b="T18"/>
            <a:pathLst>
              <a:path w="59" h="21">
                <a:moveTo>
                  <a:pt x="0" y="0"/>
                </a:moveTo>
                <a:lnTo>
                  <a:pt x="11" y="14"/>
                </a:lnTo>
                <a:lnTo>
                  <a:pt x="38" y="21"/>
                </a:lnTo>
                <a:lnTo>
                  <a:pt x="59" y="16"/>
                </a:lnTo>
                <a:lnTo>
                  <a:pt x="0" y="0"/>
                </a:lnTo>
                <a:close/>
              </a:path>
            </a:pathLst>
          </a:custGeom>
          <a:solidFill>
            <a:srgbClr val="FFFFCC"/>
          </a:solidFill>
          <a:ln w="9525">
            <a:noFill/>
            <a:round/>
            <a:headEnd/>
            <a:tailEnd/>
          </a:ln>
        </p:spPr>
        <p:txBody>
          <a:bodyPr/>
          <a:lstStyle/>
          <a:p>
            <a:endParaRPr lang="en-US"/>
          </a:p>
        </p:txBody>
      </p:sp>
      <p:sp>
        <p:nvSpPr>
          <p:cNvPr id="22718" name="Freeform 191"/>
          <p:cNvSpPr>
            <a:spLocks noChangeAspect="1"/>
          </p:cNvSpPr>
          <p:nvPr/>
        </p:nvSpPr>
        <p:spPr bwMode="auto">
          <a:xfrm>
            <a:off x="7831138" y="1869533"/>
            <a:ext cx="114300" cy="41275"/>
          </a:xfrm>
          <a:custGeom>
            <a:avLst/>
            <a:gdLst>
              <a:gd name="T0" fmla="*/ 0 w 59"/>
              <a:gd name="T1" fmla="*/ 0 h 21"/>
              <a:gd name="T2" fmla="*/ 11 w 59"/>
              <a:gd name="T3" fmla="*/ 14 h 21"/>
              <a:gd name="T4" fmla="*/ 38 w 59"/>
              <a:gd name="T5" fmla="*/ 21 h 21"/>
              <a:gd name="T6" fmla="*/ 59 w 59"/>
              <a:gd name="T7" fmla="*/ 16 h 21"/>
              <a:gd name="T8" fmla="*/ 0 w 59"/>
              <a:gd name="T9" fmla="*/ 0 h 21"/>
              <a:gd name="T10" fmla="*/ 0 60000 65536"/>
              <a:gd name="T11" fmla="*/ 0 60000 65536"/>
              <a:gd name="T12" fmla="*/ 0 60000 65536"/>
              <a:gd name="T13" fmla="*/ 0 60000 65536"/>
              <a:gd name="T14" fmla="*/ 0 60000 65536"/>
              <a:gd name="T15" fmla="*/ 0 w 59"/>
              <a:gd name="T16" fmla="*/ 0 h 21"/>
              <a:gd name="T17" fmla="*/ 59 w 59"/>
              <a:gd name="T18" fmla="*/ 21 h 21"/>
            </a:gdLst>
            <a:ahLst/>
            <a:cxnLst>
              <a:cxn ang="T10">
                <a:pos x="T0" y="T1"/>
              </a:cxn>
              <a:cxn ang="T11">
                <a:pos x="T2" y="T3"/>
              </a:cxn>
              <a:cxn ang="T12">
                <a:pos x="T4" y="T5"/>
              </a:cxn>
              <a:cxn ang="T13">
                <a:pos x="T6" y="T7"/>
              </a:cxn>
              <a:cxn ang="T14">
                <a:pos x="T8" y="T9"/>
              </a:cxn>
            </a:cxnLst>
            <a:rect l="T15" t="T16" r="T17" b="T18"/>
            <a:pathLst>
              <a:path w="59" h="21">
                <a:moveTo>
                  <a:pt x="0" y="0"/>
                </a:moveTo>
                <a:lnTo>
                  <a:pt x="11" y="14"/>
                </a:lnTo>
                <a:lnTo>
                  <a:pt x="38" y="21"/>
                </a:lnTo>
                <a:lnTo>
                  <a:pt x="59" y="1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19" name="Freeform 192"/>
          <p:cNvSpPr>
            <a:spLocks noChangeAspect="1"/>
          </p:cNvSpPr>
          <p:nvPr/>
        </p:nvSpPr>
        <p:spPr bwMode="auto">
          <a:xfrm>
            <a:off x="4065588" y="3068096"/>
            <a:ext cx="298450" cy="220662"/>
          </a:xfrm>
          <a:custGeom>
            <a:avLst/>
            <a:gdLst>
              <a:gd name="T0" fmla="*/ 0 w 155"/>
              <a:gd name="T1" fmla="*/ 10 h 115"/>
              <a:gd name="T2" fmla="*/ 5 w 155"/>
              <a:gd name="T3" fmla="*/ 29 h 115"/>
              <a:gd name="T4" fmla="*/ 38 w 155"/>
              <a:gd name="T5" fmla="*/ 32 h 115"/>
              <a:gd name="T6" fmla="*/ 23 w 155"/>
              <a:gd name="T7" fmla="*/ 62 h 115"/>
              <a:gd name="T8" fmla="*/ 23 w 155"/>
              <a:gd name="T9" fmla="*/ 98 h 115"/>
              <a:gd name="T10" fmla="*/ 47 w 155"/>
              <a:gd name="T11" fmla="*/ 115 h 115"/>
              <a:gd name="T12" fmla="*/ 92 w 155"/>
              <a:gd name="T13" fmla="*/ 104 h 115"/>
              <a:gd name="T14" fmla="*/ 117 w 155"/>
              <a:gd name="T15" fmla="*/ 76 h 115"/>
              <a:gd name="T16" fmla="*/ 112 w 155"/>
              <a:gd name="T17" fmla="*/ 65 h 115"/>
              <a:gd name="T18" fmla="*/ 125 w 155"/>
              <a:gd name="T19" fmla="*/ 45 h 115"/>
              <a:gd name="T20" fmla="*/ 155 w 155"/>
              <a:gd name="T21" fmla="*/ 29 h 115"/>
              <a:gd name="T22" fmla="*/ 155 w 155"/>
              <a:gd name="T23" fmla="*/ 20 h 115"/>
              <a:gd name="T24" fmla="*/ 136 w 155"/>
              <a:gd name="T25" fmla="*/ 18 h 115"/>
              <a:gd name="T26" fmla="*/ 132 w 155"/>
              <a:gd name="T27" fmla="*/ 16 h 115"/>
              <a:gd name="T28" fmla="*/ 93 w 155"/>
              <a:gd name="T29" fmla="*/ 5 h 115"/>
              <a:gd name="T30" fmla="*/ 14 w 155"/>
              <a:gd name="T31" fmla="*/ 0 h 115"/>
              <a:gd name="T32" fmla="*/ 0 w 155"/>
              <a:gd name="T33" fmla="*/ 1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5"/>
              <a:gd name="T53" fmla="*/ 155 w 155"/>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5">
                <a:moveTo>
                  <a:pt x="0" y="10"/>
                </a:moveTo>
                <a:lnTo>
                  <a:pt x="5" y="29"/>
                </a:lnTo>
                <a:lnTo>
                  <a:pt x="38" y="32"/>
                </a:lnTo>
                <a:lnTo>
                  <a:pt x="23" y="62"/>
                </a:lnTo>
                <a:lnTo>
                  <a:pt x="23" y="98"/>
                </a:lnTo>
                <a:lnTo>
                  <a:pt x="47" y="115"/>
                </a:lnTo>
                <a:lnTo>
                  <a:pt x="92" y="104"/>
                </a:lnTo>
                <a:lnTo>
                  <a:pt x="117" y="76"/>
                </a:lnTo>
                <a:lnTo>
                  <a:pt x="112" y="65"/>
                </a:lnTo>
                <a:lnTo>
                  <a:pt x="125" y="45"/>
                </a:lnTo>
                <a:lnTo>
                  <a:pt x="155" y="29"/>
                </a:lnTo>
                <a:lnTo>
                  <a:pt x="155" y="20"/>
                </a:lnTo>
                <a:lnTo>
                  <a:pt x="136" y="18"/>
                </a:lnTo>
                <a:lnTo>
                  <a:pt x="132" y="16"/>
                </a:lnTo>
                <a:lnTo>
                  <a:pt x="93" y="5"/>
                </a:lnTo>
                <a:lnTo>
                  <a:pt x="14" y="0"/>
                </a:lnTo>
                <a:lnTo>
                  <a:pt x="0" y="10"/>
                </a:lnTo>
                <a:close/>
              </a:path>
            </a:pathLst>
          </a:custGeom>
          <a:solidFill>
            <a:srgbClr val="FFFFCC"/>
          </a:solidFill>
          <a:ln w="9525">
            <a:noFill/>
            <a:round/>
            <a:headEnd/>
            <a:tailEnd/>
          </a:ln>
        </p:spPr>
        <p:txBody>
          <a:bodyPr/>
          <a:lstStyle/>
          <a:p>
            <a:endParaRPr lang="en-US"/>
          </a:p>
        </p:txBody>
      </p:sp>
      <p:sp>
        <p:nvSpPr>
          <p:cNvPr id="22720" name="Freeform 193"/>
          <p:cNvSpPr>
            <a:spLocks noChangeAspect="1"/>
          </p:cNvSpPr>
          <p:nvPr/>
        </p:nvSpPr>
        <p:spPr bwMode="auto">
          <a:xfrm>
            <a:off x="4065588" y="3068096"/>
            <a:ext cx="298450" cy="220662"/>
          </a:xfrm>
          <a:custGeom>
            <a:avLst/>
            <a:gdLst>
              <a:gd name="T0" fmla="*/ 0 w 155"/>
              <a:gd name="T1" fmla="*/ 10 h 115"/>
              <a:gd name="T2" fmla="*/ 5 w 155"/>
              <a:gd name="T3" fmla="*/ 29 h 115"/>
              <a:gd name="T4" fmla="*/ 38 w 155"/>
              <a:gd name="T5" fmla="*/ 32 h 115"/>
              <a:gd name="T6" fmla="*/ 23 w 155"/>
              <a:gd name="T7" fmla="*/ 62 h 115"/>
              <a:gd name="T8" fmla="*/ 23 w 155"/>
              <a:gd name="T9" fmla="*/ 98 h 115"/>
              <a:gd name="T10" fmla="*/ 47 w 155"/>
              <a:gd name="T11" fmla="*/ 115 h 115"/>
              <a:gd name="T12" fmla="*/ 92 w 155"/>
              <a:gd name="T13" fmla="*/ 104 h 115"/>
              <a:gd name="T14" fmla="*/ 117 w 155"/>
              <a:gd name="T15" fmla="*/ 76 h 115"/>
              <a:gd name="T16" fmla="*/ 112 w 155"/>
              <a:gd name="T17" fmla="*/ 65 h 115"/>
              <a:gd name="T18" fmla="*/ 125 w 155"/>
              <a:gd name="T19" fmla="*/ 45 h 115"/>
              <a:gd name="T20" fmla="*/ 155 w 155"/>
              <a:gd name="T21" fmla="*/ 29 h 115"/>
              <a:gd name="T22" fmla="*/ 155 w 155"/>
              <a:gd name="T23" fmla="*/ 20 h 115"/>
              <a:gd name="T24" fmla="*/ 136 w 155"/>
              <a:gd name="T25" fmla="*/ 18 h 115"/>
              <a:gd name="T26" fmla="*/ 132 w 155"/>
              <a:gd name="T27" fmla="*/ 16 h 115"/>
              <a:gd name="T28" fmla="*/ 93 w 155"/>
              <a:gd name="T29" fmla="*/ 5 h 115"/>
              <a:gd name="T30" fmla="*/ 14 w 155"/>
              <a:gd name="T31" fmla="*/ 0 h 115"/>
              <a:gd name="T32" fmla="*/ 0 w 155"/>
              <a:gd name="T33" fmla="*/ 1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5"/>
              <a:gd name="T53" fmla="*/ 155 w 155"/>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5">
                <a:moveTo>
                  <a:pt x="0" y="10"/>
                </a:moveTo>
                <a:lnTo>
                  <a:pt x="5" y="29"/>
                </a:lnTo>
                <a:lnTo>
                  <a:pt x="38" y="32"/>
                </a:lnTo>
                <a:lnTo>
                  <a:pt x="23" y="62"/>
                </a:lnTo>
                <a:lnTo>
                  <a:pt x="23" y="98"/>
                </a:lnTo>
                <a:lnTo>
                  <a:pt x="47" y="115"/>
                </a:lnTo>
                <a:lnTo>
                  <a:pt x="92" y="104"/>
                </a:lnTo>
                <a:lnTo>
                  <a:pt x="117" y="76"/>
                </a:lnTo>
                <a:lnTo>
                  <a:pt x="112" y="65"/>
                </a:lnTo>
                <a:lnTo>
                  <a:pt x="125" y="45"/>
                </a:lnTo>
                <a:lnTo>
                  <a:pt x="155" y="29"/>
                </a:lnTo>
                <a:lnTo>
                  <a:pt x="155" y="20"/>
                </a:lnTo>
                <a:lnTo>
                  <a:pt x="136" y="18"/>
                </a:lnTo>
                <a:lnTo>
                  <a:pt x="132" y="16"/>
                </a:lnTo>
                <a:lnTo>
                  <a:pt x="93" y="5"/>
                </a:lnTo>
                <a:lnTo>
                  <a:pt x="14" y="0"/>
                </a:lnTo>
                <a:lnTo>
                  <a:pt x="0" y="10"/>
                </a:lnTo>
                <a:close/>
              </a:path>
            </a:pathLst>
          </a:custGeom>
          <a:solidFill>
            <a:srgbClr val="FFFFCC"/>
          </a:solidFill>
          <a:ln w="1588" cap="rnd">
            <a:solidFill>
              <a:srgbClr val="808080"/>
            </a:solidFill>
            <a:round/>
            <a:headEnd/>
            <a:tailEnd/>
          </a:ln>
        </p:spPr>
        <p:txBody>
          <a:bodyPr/>
          <a:lstStyle/>
          <a:p>
            <a:endParaRPr lang="en-US"/>
          </a:p>
        </p:txBody>
      </p:sp>
      <p:sp>
        <p:nvSpPr>
          <p:cNvPr id="22721" name="Freeform 194"/>
          <p:cNvSpPr>
            <a:spLocks noChangeAspect="1"/>
          </p:cNvSpPr>
          <p:nvPr/>
        </p:nvSpPr>
        <p:spPr bwMode="auto">
          <a:xfrm>
            <a:off x="2879725" y="4071396"/>
            <a:ext cx="96838" cy="95250"/>
          </a:xfrm>
          <a:custGeom>
            <a:avLst/>
            <a:gdLst>
              <a:gd name="T0" fmla="*/ 0 w 51"/>
              <a:gd name="T1" fmla="*/ 23 h 50"/>
              <a:gd name="T2" fmla="*/ 13 w 51"/>
              <a:gd name="T3" fmla="*/ 0 h 50"/>
              <a:gd name="T4" fmla="*/ 51 w 51"/>
              <a:gd name="T5" fmla="*/ 4 h 50"/>
              <a:gd name="T6" fmla="*/ 46 w 51"/>
              <a:gd name="T7" fmla="*/ 47 h 50"/>
              <a:gd name="T8" fmla="*/ 20 w 51"/>
              <a:gd name="T9" fmla="*/ 50 h 50"/>
              <a:gd name="T10" fmla="*/ 0 w 51"/>
              <a:gd name="T11" fmla="*/ 23 h 50"/>
              <a:gd name="T12" fmla="*/ 0 60000 65536"/>
              <a:gd name="T13" fmla="*/ 0 60000 65536"/>
              <a:gd name="T14" fmla="*/ 0 60000 65536"/>
              <a:gd name="T15" fmla="*/ 0 60000 65536"/>
              <a:gd name="T16" fmla="*/ 0 60000 65536"/>
              <a:gd name="T17" fmla="*/ 0 60000 65536"/>
              <a:gd name="T18" fmla="*/ 0 w 51"/>
              <a:gd name="T19" fmla="*/ 0 h 50"/>
              <a:gd name="T20" fmla="*/ 51 w 51"/>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1" h="50">
                <a:moveTo>
                  <a:pt x="0" y="23"/>
                </a:moveTo>
                <a:lnTo>
                  <a:pt x="13" y="0"/>
                </a:lnTo>
                <a:lnTo>
                  <a:pt x="51" y="4"/>
                </a:lnTo>
                <a:lnTo>
                  <a:pt x="46" y="47"/>
                </a:lnTo>
                <a:lnTo>
                  <a:pt x="20" y="50"/>
                </a:lnTo>
                <a:lnTo>
                  <a:pt x="0" y="23"/>
                </a:lnTo>
                <a:close/>
              </a:path>
            </a:pathLst>
          </a:custGeom>
          <a:solidFill>
            <a:srgbClr val="FFFFCC"/>
          </a:solidFill>
          <a:ln w="9525">
            <a:noFill/>
            <a:round/>
            <a:headEnd/>
            <a:tailEnd/>
          </a:ln>
        </p:spPr>
        <p:txBody>
          <a:bodyPr/>
          <a:lstStyle/>
          <a:p>
            <a:endParaRPr lang="en-US"/>
          </a:p>
        </p:txBody>
      </p:sp>
      <p:sp>
        <p:nvSpPr>
          <p:cNvPr id="22722" name="Freeform 195"/>
          <p:cNvSpPr>
            <a:spLocks noChangeAspect="1"/>
          </p:cNvSpPr>
          <p:nvPr/>
        </p:nvSpPr>
        <p:spPr bwMode="auto">
          <a:xfrm>
            <a:off x="2879725" y="4071396"/>
            <a:ext cx="96838" cy="95250"/>
          </a:xfrm>
          <a:custGeom>
            <a:avLst/>
            <a:gdLst>
              <a:gd name="T0" fmla="*/ 0 w 51"/>
              <a:gd name="T1" fmla="*/ 23 h 50"/>
              <a:gd name="T2" fmla="*/ 13 w 51"/>
              <a:gd name="T3" fmla="*/ 0 h 50"/>
              <a:gd name="T4" fmla="*/ 51 w 51"/>
              <a:gd name="T5" fmla="*/ 4 h 50"/>
              <a:gd name="T6" fmla="*/ 46 w 51"/>
              <a:gd name="T7" fmla="*/ 47 h 50"/>
              <a:gd name="T8" fmla="*/ 20 w 51"/>
              <a:gd name="T9" fmla="*/ 50 h 50"/>
              <a:gd name="T10" fmla="*/ 0 w 51"/>
              <a:gd name="T11" fmla="*/ 23 h 50"/>
              <a:gd name="T12" fmla="*/ 0 60000 65536"/>
              <a:gd name="T13" fmla="*/ 0 60000 65536"/>
              <a:gd name="T14" fmla="*/ 0 60000 65536"/>
              <a:gd name="T15" fmla="*/ 0 60000 65536"/>
              <a:gd name="T16" fmla="*/ 0 60000 65536"/>
              <a:gd name="T17" fmla="*/ 0 60000 65536"/>
              <a:gd name="T18" fmla="*/ 0 w 51"/>
              <a:gd name="T19" fmla="*/ 0 h 50"/>
              <a:gd name="T20" fmla="*/ 51 w 51"/>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1" h="50">
                <a:moveTo>
                  <a:pt x="0" y="23"/>
                </a:moveTo>
                <a:lnTo>
                  <a:pt x="13" y="0"/>
                </a:lnTo>
                <a:lnTo>
                  <a:pt x="51" y="4"/>
                </a:lnTo>
                <a:lnTo>
                  <a:pt x="46" y="47"/>
                </a:lnTo>
                <a:lnTo>
                  <a:pt x="20" y="50"/>
                </a:lnTo>
                <a:lnTo>
                  <a:pt x="0" y="23"/>
                </a:lnTo>
                <a:close/>
              </a:path>
            </a:pathLst>
          </a:custGeom>
          <a:solidFill>
            <a:srgbClr val="FFFFCC"/>
          </a:solidFill>
          <a:ln w="1588" cap="rnd">
            <a:solidFill>
              <a:srgbClr val="808080"/>
            </a:solidFill>
            <a:round/>
            <a:headEnd/>
            <a:tailEnd/>
          </a:ln>
        </p:spPr>
        <p:txBody>
          <a:bodyPr/>
          <a:lstStyle/>
          <a:p>
            <a:endParaRPr lang="en-US"/>
          </a:p>
        </p:txBody>
      </p:sp>
      <p:sp>
        <p:nvSpPr>
          <p:cNvPr id="22723" name="Freeform 196"/>
          <p:cNvSpPr>
            <a:spLocks noChangeAspect="1"/>
          </p:cNvSpPr>
          <p:nvPr/>
        </p:nvSpPr>
        <p:spPr bwMode="auto">
          <a:xfrm>
            <a:off x="4548188" y="1629821"/>
            <a:ext cx="252412" cy="188912"/>
          </a:xfrm>
          <a:custGeom>
            <a:avLst/>
            <a:gdLst>
              <a:gd name="T0" fmla="*/ 0 w 132"/>
              <a:gd name="T1" fmla="*/ 12 h 98"/>
              <a:gd name="T2" fmla="*/ 1 w 132"/>
              <a:gd name="T3" fmla="*/ 24 h 98"/>
              <a:gd name="T4" fmla="*/ 15 w 132"/>
              <a:gd name="T5" fmla="*/ 24 h 98"/>
              <a:gd name="T6" fmla="*/ 10 w 132"/>
              <a:gd name="T7" fmla="*/ 30 h 98"/>
              <a:gd name="T8" fmla="*/ 20 w 132"/>
              <a:gd name="T9" fmla="*/ 34 h 98"/>
              <a:gd name="T10" fmla="*/ 8 w 132"/>
              <a:gd name="T11" fmla="*/ 33 h 98"/>
              <a:gd name="T12" fmla="*/ 31 w 132"/>
              <a:gd name="T13" fmla="*/ 43 h 98"/>
              <a:gd name="T14" fmla="*/ 21 w 132"/>
              <a:gd name="T15" fmla="*/ 47 h 98"/>
              <a:gd name="T16" fmla="*/ 28 w 132"/>
              <a:gd name="T17" fmla="*/ 54 h 98"/>
              <a:gd name="T18" fmla="*/ 48 w 132"/>
              <a:gd name="T19" fmla="*/ 50 h 98"/>
              <a:gd name="T20" fmla="*/ 48 w 132"/>
              <a:gd name="T21" fmla="*/ 40 h 98"/>
              <a:gd name="T22" fmla="*/ 59 w 132"/>
              <a:gd name="T23" fmla="*/ 36 h 98"/>
              <a:gd name="T24" fmla="*/ 60 w 132"/>
              <a:gd name="T25" fmla="*/ 47 h 98"/>
              <a:gd name="T26" fmla="*/ 73 w 132"/>
              <a:gd name="T27" fmla="*/ 40 h 98"/>
              <a:gd name="T28" fmla="*/ 71 w 132"/>
              <a:gd name="T29" fmla="*/ 47 h 98"/>
              <a:gd name="T30" fmla="*/ 82 w 132"/>
              <a:gd name="T31" fmla="*/ 48 h 98"/>
              <a:gd name="T32" fmla="*/ 37 w 132"/>
              <a:gd name="T33" fmla="*/ 59 h 98"/>
              <a:gd name="T34" fmla="*/ 39 w 132"/>
              <a:gd name="T35" fmla="*/ 68 h 98"/>
              <a:gd name="T36" fmla="*/ 76 w 132"/>
              <a:gd name="T37" fmla="*/ 61 h 98"/>
              <a:gd name="T38" fmla="*/ 51 w 132"/>
              <a:gd name="T39" fmla="*/ 70 h 98"/>
              <a:gd name="T40" fmla="*/ 66 w 132"/>
              <a:gd name="T41" fmla="*/ 74 h 98"/>
              <a:gd name="T42" fmla="*/ 40 w 132"/>
              <a:gd name="T43" fmla="*/ 78 h 98"/>
              <a:gd name="T44" fmla="*/ 78 w 132"/>
              <a:gd name="T45" fmla="*/ 98 h 98"/>
              <a:gd name="T46" fmla="*/ 103 w 132"/>
              <a:gd name="T47" fmla="*/ 47 h 98"/>
              <a:gd name="T48" fmla="*/ 132 w 132"/>
              <a:gd name="T49" fmla="*/ 36 h 98"/>
              <a:gd name="T50" fmla="*/ 100 w 132"/>
              <a:gd name="T51" fmla="*/ 27 h 98"/>
              <a:gd name="T52" fmla="*/ 96 w 132"/>
              <a:gd name="T53" fmla="*/ 14 h 98"/>
              <a:gd name="T54" fmla="*/ 86 w 132"/>
              <a:gd name="T55" fmla="*/ 22 h 98"/>
              <a:gd name="T56" fmla="*/ 90 w 132"/>
              <a:gd name="T57" fmla="*/ 10 h 98"/>
              <a:gd name="T58" fmla="*/ 68 w 132"/>
              <a:gd name="T59" fmla="*/ 0 h 98"/>
              <a:gd name="T60" fmla="*/ 61 w 132"/>
              <a:gd name="T61" fmla="*/ 10 h 98"/>
              <a:gd name="T62" fmla="*/ 71 w 132"/>
              <a:gd name="T63" fmla="*/ 34 h 98"/>
              <a:gd name="T64" fmla="*/ 46 w 132"/>
              <a:gd name="T65" fmla="*/ 10 h 98"/>
              <a:gd name="T66" fmla="*/ 39 w 132"/>
              <a:gd name="T67" fmla="*/ 14 h 98"/>
              <a:gd name="T68" fmla="*/ 44 w 132"/>
              <a:gd name="T69" fmla="*/ 27 h 98"/>
              <a:gd name="T70" fmla="*/ 20 w 132"/>
              <a:gd name="T71" fmla="*/ 16 h 98"/>
              <a:gd name="T72" fmla="*/ 37 w 132"/>
              <a:gd name="T73" fmla="*/ 9 h 98"/>
              <a:gd name="T74" fmla="*/ 0 w 132"/>
              <a:gd name="T75" fmla="*/ 12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98"/>
              <a:gd name="T116" fmla="*/ 132 w 132"/>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98">
                <a:moveTo>
                  <a:pt x="0" y="12"/>
                </a:moveTo>
                <a:lnTo>
                  <a:pt x="1" y="24"/>
                </a:lnTo>
                <a:lnTo>
                  <a:pt x="15" y="24"/>
                </a:lnTo>
                <a:lnTo>
                  <a:pt x="10" y="30"/>
                </a:lnTo>
                <a:lnTo>
                  <a:pt x="20" y="34"/>
                </a:lnTo>
                <a:lnTo>
                  <a:pt x="8" y="33"/>
                </a:lnTo>
                <a:lnTo>
                  <a:pt x="31" y="43"/>
                </a:lnTo>
                <a:lnTo>
                  <a:pt x="21" y="47"/>
                </a:lnTo>
                <a:lnTo>
                  <a:pt x="28" y="54"/>
                </a:lnTo>
                <a:lnTo>
                  <a:pt x="48" y="50"/>
                </a:lnTo>
                <a:lnTo>
                  <a:pt x="48" y="40"/>
                </a:lnTo>
                <a:lnTo>
                  <a:pt x="59" y="36"/>
                </a:lnTo>
                <a:lnTo>
                  <a:pt x="60" y="47"/>
                </a:lnTo>
                <a:lnTo>
                  <a:pt x="73" y="40"/>
                </a:lnTo>
                <a:lnTo>
                  <a:pt x="71" y="47"/>
                </a:lnTo>
                <a:lnTo>
                  <a:pt x="82" y="48"/>
                </a:lnTo>
                <a:lnTo>
                  <a:pt x="37" y="59"/>
                </a:lnTo>
                <a:lnTo>
                  <a:pt x="39" y="68"/>
                </a:lnTo>
                <a:lnTo>
                  <a:pt x="76" y="61"/>
                </a:lnTo>
                <a:lnTo>
                  <a:pt x="51" y="70"/>
                </a:lnTo>
                <a:lnTo>
                  <a:pt x="66" y="74"/>
                </a:lnTo>
                <a:lnTo>
                  <a:pt x="40" y="78"/>
                </a:lnTo>
                <a:lnTo>
                  <a:pt x="78" y="98"/>
                </a:lnTo>
                <a:lnTo>
                  <a:pt x="103" y="47"/>
                </a:lnTo>
                <a:lnTo>
                  <a:pt x="132" y="36"/>
                </a:lnTo>
                <a:lnTo>
                  <a:pt x="100" y="27"/>
                </a:lnTo>
                <a:lnTo>
                  <a:pt x="96" y="14"/>
                </a:lnTo>
                <a:lnTo>
                  <a:pt x="86" y="22"/>
                </a:lnTo>
                <a:lnTo>
                  <a:pt x="90" y="10"/>
                </a:lnTo>
                <a:lnTo>
                  <a:pt x="68" y="0"/>
                </a:lnTo>
                <a:lnTo>
                  <a:pt x="61" y="10"/>
                </a:lnTo>
                <a:lnTo>
                  <a:pt x="71" y="34"/>
                </a:lnTo>
                <a:lnTo>
                  <a:pt x="46" y="10"/>
                </a:lnTo>
                <a:lnTo>
                  <a:pt x="39" y="14"/>
                </a:lnTo>
                <a:lnTo>
                  <a:pt x="44" y="27"/>
                </a:lnTo>
                <a:lnTo>
                  <a:pt x="20" y="16"/>
                </a:lnTo>
                <a:lnTo>
                  <a:pt x="37" y="9"/>
                </a:lnTo>
                <a:lnTo>
                  <a:pt x="0" y="12"/>
                </a:lnTo>
                <a:close/>
              </a:path>
            </a:pathLst>
          </a:custGeom>
          <a:solidFill>
            <a:srgbClr val="FFFFCC"/>
          </a:solidFill>
          <a:ln w="9525">
            <a:noFill/>
            <a:round/>
            <a:headEnd/>
            <a:tailEnd/>
          </a:ln>
        </p:spPr>
        <p:txBody>
          <a:bodyPr/>
          <a:lstStyle/>
          <a:p>
            <a:endParaRPr lang="en-US"/>
          </a:p>
        </p:txBody>
      </p:sp>
      <p:sp>
        <p:nvSpPr>
          <p:cNvPr id="22724" name="Freeform 197"/>
          <p:cNvSpPr>
            <a:spLocks noChangeAspect="1"/>
          </p:cNvSpPr>
          <p:nvPr/>
        </p:nvSpPr>
        <p:spPr bwMode="auto">
          <a:xfrm>
            <a:off x="4548188" y="1629821"/>
            <a:ext cx="252412" cy="188912"/>
          </a:xfrm>
          <a:custGeom>
            <a:avLst/>
            <a:gdLst>
              <a:gd name="T0" fmla="*/ 0 w 132"/>
              <a:gd name="T1" fmla="*/ 12 h 98"/>
              <a:gd name="T2" fmla="*/ 1 w 132"/>
              <a:gd name="T3" fmla="*/ 24 h 98"/>
              <a:gd name="T4" fmla="*/ 15 w 132"/>
              <a:gd name="T5" fmla="*/ 24 h 98"/>
              <a:gd name="T6" fmla="*/ 10 w 132"/>
              <a:gd name="T7" fmla="*/ 30 h 98"/>
              <a:gd name="T8" fmla="*/ 20 w 132"/>
              <a:gd name="T9" fmla="*/ 34 h 98"/>
              <a:gd name="T10" fmla="*/ 8 w 132"/>
              <a:gd name="T11" fmla="*/ 33 h 98"/>
              <a:gd name="T12" fmla="*/ 31 w 132"/>
              <a:gd name="T13" fmla="*/ 43 h 98"/>
              <a:gd name="T14" fmla="*/ 21 w 132"/>
              <a:gd name="T15" fmla="*/ 47 h 98"/>
              <a:gd name="T16" fmla="*/ 28 w 132"/>
              <a:gd name="T17" fmla="*/ 54 h 98"/>
              <a:gd name="T18" fmla="*/ 48 w 132"/>
              <a:gd name="T19" fmla="*/ 50 h 98"/>
              <a:gd name="T20" fmla="*/ 48 w 132"/>
              <a:gd name="T21" fmla="*/ 40 h 98"/>
              <a:gd name="T22" fmla="*/ 59 w 132"/>
              <a:gd name="T23" fmla="*/ 36 h 98"/>
              <a:gd name="T24" fmla="*/ 60 w 132"/>
              <a:gd name="T25" fmla="*/ 47 h 98"/>
              <a:gd name="T26" fmla="*/ 73 w 132"/>
              <a:gd name="T27" fmla="*/ 40 h 98"/>
              <a:gd name="T28" fmla="*/ 71 w 132"/>
              <a:gd name="T29" fmla="*/ 47 h 98"/>
              <a:gd name="T30" fmla="*/ 82 w 132"/>
              <a:gd name="T31" fmla="*/ 48 h 98"/>
              <a:gd name="T32" fmla="*/ 37 w 132"/>
              <a:gd name="T33" fmla="*/ 59 h 98"/>
              <a:gd name="T34" fmla="*/ 39 w 132"/>
              <a:gd name="T35" fmla="*/ 68 h 98"/>
              <a:gd name="T36" fmla="*/ 76 w 132"/>
              <a:gd name="T37" fmla="*/ 61 h 98"/>
              <a:gd name="T38" fmla="*/ 51 w 132"/>
              <a:gd name="T39" fmla="*/ 70 h 98"/>
              <a:gd name="T40" fmla="*/ 66 w 132"/>
              <a:gd name="T41" fmla="*/ 74 h 98"/>
              <a:gd name="T42" fmla="*/ 40 w 132"/>
              <a:gd name="T43" fmla="*/ 78 h 98"/>
              <a:gd name="T44" fmla="*/ 78 w 132"/>
              <a:gd name="T45" fmla="*/ 98 h 98"/>
              <a:gd name="T46" fmla="*/ 103 w 132"/>
              <a:gd name="T47" fmla="*/ 47 h 98"/>
              <a:gd name="T48" fmla="*/ 132 w 132"/>
              <a:gd name="T49" fmla="*/ 36 h 98"/>
              <a:gd name="T50" fmla="*/ 100 w 132"/>
              <a:gd name="T51" fmla="*/ 27 h 98"/>
              <a:gd name="T52" fmla="*/ 96 w 132"/>
              <a:gd name="T53" fmla="*/ 14 h 98"/>
              <a:gd name="T54" fmla="*/ 86 w 132"/>
              <a:gd name="T55" fmla="*/ 22 h 98"/>
              <a:gd name="T56" fmla="*/ 90 w 132"/>
              <a:gd name="T57" fmla="*/ 10 h 98"/>
              <a:gd name="T58" fmla="*/ 68 w 132"/>
              <a:gd name="T59" fmla="*/ 0 h 98"/>
              <a:gd name="T60" fmla="*/ 61 w 132"/>
              <a:gd name="T61" fmla="*/ 10 h 98"/>
              <a:gd name="T62" fmla="*/ 71 w 132"/>
              <a:gd name="T63" fmla="*/ 34 h 98"/>
              <a:gd name="T64" fmla="*/ 46 w 132"/>
              <a:gd name="T65" fmla="*/ 10 h 98"/>
              <a:gd name="T66" fmla="*/ 39 w 132"/>
              <a:gd name="T67" fmla="*/ 14 h 98"/>
              <a:gd name="T68" fmla="*/ 44 w 132"/>
              <a:gd name="T69" fmla="*/ 27 h 98"/>
              <a:gd name="T70" fmla="*/ 20 w 132"/>
              <a:gd name="T71" fmla="*/ 16 h 98"/>
              <a:gd name="T72" fmla="*/ 37 w 132"/>
              <a:gd name="T73" fmla="*/ 9 h 98"/>
              <a:gd name="T74" fmla="*/ 0 w 132"/>
              <a:gd name="T75" fmla="*/ 12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98"/>
              <a:gd name="T116" fmla="*/ 132 w 132"/>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98">
                <a:moveTo>
                  <a:pt x="0" y="12"/>
                </a:moveTo>
                <a:lnTo>
                  <a:pt x="1" y="24"/>
                </a:lnTo>
                <a:lnTo>
                  <a:pt x="15" y="24"/>
                </a:lnTo>
                <a:lnTo>
                  <a:pt x="10" y="30"/>
                </a:lnTo>
                <a:lnTo>
                  <a:pt x="20" y="34"/>
                </a:lnTo>
                <a:lnTo>
                  <a:pt x="8" y="33"/>
                </a:lnTo>
                <a:lnTo>
                  <a:pt x="31" y="43"/>
                </a:lnTo>
                <a:lnTo>
                  <a:pt x="21" y="47"/>
                </a:lnTo>
                <a:lnTo>
                  <a:pt x="28" y="54"/>
                </a:lnTo>
                <a:lnTo>
                  <a:pt x="48" y="50"/>
                </a:lnTo>
                <a:lnTo>
                  <a:pt x="48" y="40"/>
                </a:lnTo>
                <a:lnTo>
                  <a:pt x="59" y="36"/>
                </a:lnTo>
                <a:lnTo>
                  <a:pt x="60" y="47"/>
                </a:lnTo>
                <a:lnTo>
                  <a:pt x="73" y="40"/>
                </a:lnTo>
                <a:lnTo>
                  <a:pt x="71" y="47"/>
                </a:lnTo>
                <a:lnTo>
                  <a:pt x="82" y="48"/>
                </a:lnTo>
                <a:lnTo>
                  <a:pt x="37" y="59"/>
                </a:lnTo>
                <a:lnTo>
                  <a:pt x="39" y="68"/>
                </a:lnTo>
                <a:lnTo>
                  <a:pt x="76" y="61"/>
                </a:lnTo>
                <a:lnTo>
                  <a:pt x="51" y="70"/>
                </a:lnTo>
                <a:lnTo>
                  <a:pt x="66" y="74"/>
                </a:lnTo>
                <a:lnTo>
                  <a:pt x="40" y="78"/>
                </a:lnTo>
                <a:lnTo>
                  <a:pt x="78" y="98"/>
                </a:lnTo>
                <a:lnTo>
                  <a:pt x="103" y="47"/>
                </a:lnTo>
                <a:lnTo>
                  <a:pt x="132" y="36"/>
                </a:lnTo>
                <a:lnTo>
                  <a:pt x="100" y="27"/>
                </a:lnTo>
                <a:lnTo>
                  <a:pt x="96" y="14"/>
                </a:lnTo>
                <a:lnTo>
                  <a:pt x="86" y="22"/>
                </a:lnTo>
                <a:lnTo>
                  <a:pt x="90" y="10"/>
                </a:lnTo>
                <a:lnTo>
                  <a:pt x="68" y="0"/>
                </a:lnTo>
                <a:lnTo>
                  <a:pt x="61" y="10"/>
                </a:lnTo>
                <a:lnTo>
                  <a:pt x="71" y="34"/>
                </a:lnTo>
                <a:lnTo>
                  <a:pt x="46" y="10"/>
                </a:lnTo>
                <a:lnTo>
                  <a:pt x="39" y="14"/>
                </a:lnTo>
                <a:lnTo>
                  <a:pt x="44" y="27"/>
                </a:lnTo>
                <a:lnTo>
                  <a:pt x="20" y="16"/>
                </a:lnTo>
                <a:lnTo>
                  <a:pt x="37" y="9"/>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2725" name="Freeform 198"/>
          <p:cNvSpPr>
            <a:spLocks noChangeAspect="1"/>
          </p:cNvSpPr>
          <p:nvPr/>
        </p:nvSpPr>
        <p:spPr bwMode="auto">
          <a:xfrm>
            <a:off x="4711700" y="1607596"/>
            <a:ext cx="231775" cy="77787"/>
          </a:xfrm>
          <a:custGeom>
            <a:avLst/>
            <a:gdLst>
              <a:gd name="T0" fmla="*/ 0 w 121"/>
              <a:gd name="T1" fmla="*/ 11 h 41"/>
              <a:gd name="T2" fmla="*/ 18 w 121"/>
              <a:gd name="T3" fmla="*/ 15 h 41"/>
              <a:gd name="T4" fmla="*/ 6 w 121"/>
              <a:gd name="T5" fmla="*/ 19 h 41"/>
              <a:gd name="T6" fmla="*/ 11 w 121"/>
              <a:gd name="T7" fmla="*/ 23 h 41"/>
              <a:gd name="T8" fmla="*/ 55 w 121"/>
              <a:gd name="T9" fmla="*/ 22 h 41"/>
              <a:gd name="T10" fmla="*/ 27 w 121"/>
              <a:gd name="T11" fmla="*/ 28 h 41"/>
              <a:gd name="T12" fmla="*/ 72 w 121"/>
              <a:gd name="T13" fmla="*/ 41 h 41"/>
              <a:gd name="T14" fmla="*/ 102 w 121"/>
              <a:gd name="T15" fmla="*/ 33 h 41"/>
              <a:gd name="T16" fmla="*/ 121 w 121"/>
              <a:gd name="T17" fmla="*/ 19 h 41"/>
              <a:gd name="T18" fmla="*/ 116 w 121"/>
              <a:gd name="T19" fmla="*/ 12 h 41"/>
              <a:gd name="T20" fmla="*/ 87 w 121"/>
              <a:gd name="T21" fmla="*/ 13 h 41"/>
              <a:gd name="T22" fmla="*/ 92 w 121"/>
              <a:gd name="T23" fmla="*/ 5 h 41"/>
              <a:gd name="T24" fmla="*/ 68 w 121"/>
              <a:gd name="T25" fmla="*/ 13 h 41"/>
              <a:gd name="T26" fmla="*/ 65 w 121"/>
              <a:gd name="T27" fmla="*/ 0 h 41"/>
              <a:gd name="T28" fmla="*/ 60 w 121"/>
              <a:gd name="T29" fmla="*/ 17 h 41"/>
              <a:gd name="T30" fmla="*/ 27 w 121"/>
              <a:gd name="T31" fmla="*/ 0 h 41"/>
              <a:gd name="T32" fmla="*/ 28 w 121"/>
              <a:gd name="T33" fmla="*/ 10 h 41"/>
              <a:gd name="T34" fmla="*/ 19 w 121"/>
              <a:gd name="T35" fmla="*/ 5 h 41"/>
              <a:gd name="T36" fmla="*/ 23 w 121"/>
              <a:gd name="T37" fmla="*/ 15 h 41"/>
              <a:gd name="T38" fmla="*/ 0 w 121"/>
              <a:gd name="T39" fmla="*/ 11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41"/>
              <a:gd name="T62" fmla="*/ 121 w 12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41">
                <a:moveTo>
                  <a:pt x="0" y="11"/>
                </a:moveTo>
                <a:lnTo>
                  <a:pt x="18" y="15"/>
                </a:lnTo>
                <a:lnTo>
                  <a:pt x="6" y="19"/>
                </a:lnTo>
                <a:lnTo>
                  <a:pt x="11" y="23"/>
                </a:lnTo>
                <a:lnTo>
                  <a:pt x="55" y="22"/>
                </a:lnTo>
                <a:lnTo>
                  <a:pt x="27" y="28"/>
                </a:lnTo>
                <a:lnTo>
                  <a:pt x="72" y="41"/>
                </a:lnTo>
                <a:lnTo>
                  <a:pt x="102" y="33"/>
                </a:lnTo>
                <a:lnTo>
                  <a:pt x="121" y="19"/>
                </a:lnTo>
                <a:lnTo>
                  <a:pt x="116" y="12"/>
                </a:lnTo>
                <a:lnTo>
                  <a:pt x="87" y="13"/>
                </a:lnTo>
                <a:lnTo>
                  <a:pt x="92" y="5"/>
                </a:lnTo>
                <a:lnTo>
                  <a:pt x="68" y="13"/>
                </a:lnTo>
                <a:lnTo>
                  <a:pt x="65" y="0"/>
                </a:lnTo>
                <a:lnTo>
                  <a:pt x="60" y="17"/>
                </a:lnTo>
                <a:lnTo>
                  <a:pt x="27" y="0"/>
                </a:lnTo>
                <a:lnTo>
                  <a:pt x="28" y="10"/>
                </a:lnTo>
                <a:lnTo>
                  <a:pt x="19" y="5"/>
                </a:lnTo>
                <a:lnTo>
                  <a:pt x="23" y="15"/>
                </a:lnTo>
                <a:lnTo>
                  <a:pt x="0" y="11"/>
                </a:lnTo>
                <a:close/>
              </a:path>
            </a:pathLst>
          </a:custGeom>
          <a:solidFill>
            <a:srgbClr val="FFFFCC"/>
          </a:solidFill>
          <a:ln w="9525">
            <a:noFill/>
            <a:round/>
            <a:headEnd/>
            <a:tailEnd/>
          </a:ln>
        </p:spPr>
        <p:txBody>
          <a:bodyPr/>
          <a:lstStyle/>
          <a:p>
            <a:endParaRPr lang="en-US"/>
          </a:p>
        </p:txBody>
      </p:sp>
      <p:sp>
        <p:nvSpPr>
          <p:cNvPr id="22726" name="Freeform 199"/>
          <p:cNvSpPr>
            <a:spLocks noChangeAspect="1"/>
          </p:cNvSpPr>
          <p:nvPr/>
        </p:nvSpPr>
        <p:spPr bwMode="auto">
          <a:xfrm>
            <a:off x="4711700" y="1607596"/>
            <a:ext cx="231775" cy="77787"/>
          </a:xfrm>
          <a:custGeom>
            <a:avLst/>
            <a:gdLst>
              <a:gd name="T0" fmla="*/ 0 w 121"/>
              <a:gd name="T1" fmla="*/ 11 h 41"/>
              <a:gd name="T2" fmla="*/ 18 w 121"/>
              <a:gd name="T3" fmla="*/ 15 h 41"/>
              <a:gd name="T4" fmla="*/ 6 w 121"/>
              <a:gd name="T5" fmla="*/ 19 h 41"/>
              <a:gd name="T6" fmla="*/ 11 w 121"/>
              <a:gd name="T7" fmla="*/ 23 h 41"/>
              <a:gd name="T8" fmla="*/ 55 w 121"/>
              <a:gd name="T9" fmla="*/ 22 h 41"/>
              <a:gd name="T10" fmla="*/ 27 w 121"/>
              <a:gd name="T11" fmla="*/ 28 h 41"/>
              <a:gd name="T12" fmla="*/ 72 w 121"/>
              <a:gd name="T13" fmla="*/ 41 h 41"/>
              <a:gd name="T14" fmla="*/ 102 w 121"/>
              <a:gd name="T15" fmla="*/ 33 h 41"/>
              <a:gd name="T16" fmla="*/ 121 w 121"/>
              <a:gd name="T17" fmla="*/ 19 h 41"/>
              <a:gd name="T18" fmla="*/ 116 w 121"/>
              <a:gd name="T19" fmla="*/ 12 h 41"/>
              <a:gd name="T20" fmla="*/ 87 w 121"/>
              <a:gd name="T21" fmla="*/ 13 h 41"/>
              <a:gd name="T22" fmla="*/ 92 w 121"/>
              <a:gd name="T23" fmla="*/ 5 h 41"/>
              <a:gd name="T24" fmla="*/ 68 w 121"/>
              <a:gd name="T25" fmla="*/ 13 h 41"/>
              <a:gd name="T26" fmla="*/ 65 w 121"/>
              <a:gd name="T27" fmla="*/ 0 h 41"/>
              <a:gd name="T28" fmla="*/ 60 w 121"/>
              <a:gd name="T29" fmla="*/ 17 h 41"/>
              <a:gd name="T30" fmla="*/ 27 w 121"/>
              <a:gd name="T31" fmla="*/ 0 h 41"/>
              <a:gd name="T32" fmla="*/ 28 w 121"/>
              <a:gd name="T33" fmla="*/ 10 h 41"/>
              <a:gd name="T34" fmla="*/ 19 w 121"/>
              <a:gd name="T35" fmla="*/ 5 h 41"/>
              <a:gd name="T36" fmla="*/ 23 w 121"/>
              <a:gd name="T37" fmla="*/ 15 h 41"/>
              <a:gd name="T38" fmla="*/ 0 w 121"/>
              <a:gd name="T39" fmla="*/ 11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41"/>
              <a:gd name="T62" fmla="*/ 121 w 12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41">
                <a:moveTo>
                  <a:pt x="0" y="11"/>
                </a:moveTo>
                <a:lnTo>
                  <a:pt x="18" y="15"/>
                </a:lnTo>
                <a:lnTo>
                  <a:pt x="6" y="19"/>
                </a:lnTo>
                <a:lnTo>
                  <a:pt x="11" y="23"/>
                </a:lnTo>
                <a:lnTo>
                  <a:pt x="55" y="22"/>
                </a:lnTo>
                <a:lnTo>
                  <a:pt x="27" y="28"/>
                </a:lnTo>
                <a:lnTo>
                  <a:pt x="72" y="41"/>
                </a:lnTo>
                <a:lnTo>
                  <a:pt x="102" y="33"/>
                </a:lnTo>
                <a:lnTo>
                  <a:pt x="121" y="19"/>
                </a:lnTo>
                <a:lnTo>
                  <a:pt x="116" y="12"/>
                </a:lnTo>
                <a:lnTo>
                  <a:pt x="87" y="13"/>
                </a:lnTo>
                <a:lnTo>
                  <a:pt x="92" y="5"/>
                </a:lnTo>
                <a:lnTo>
                  <a:pt x="68" y="13"/>
                </a:lnTo>
                <a:lnTo>
                  <a:pt x="65" y="0"/>
                </a:lnTo>
                <a:lnTo>
                  <a:pt x="60" y="17"/>
                </a:lnTo>
                <a:lnTo>
                  <a:pt x="27" y="0"/>
                </a:lnTo>
                <a:lnTo>
                  <a:pt x="28" y="10"/>
                </a:lnTo>
                <a:lnTo>
                  <a:pt x="19" y="5"/>
                </a:lnTo>
                <a:lnTo>
                  <a:pt x="23" y="15"/>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2727" name="Freeform 200"/>
          <p:cNvSpPr>
            <a:spLocks noChangeAspect="1"/>
          </p:cNvSpPr>
          <p:nvPr/>
        </p:nvSpPr>
        <p:spPr bwMode="auto">
          <a:xfrm>
            <a:off x="4791075" y="1731421"/>
            <a:ext cx="100013" cy="52387"/>
          </a:xfrm>
          <a:custGeom>
            <a:avLst/>
            <a:gdLst>
              <a:gd name="T0" fmla="*/ 0 w 52"/>
              <a:gd name="T1" fmla="*/ 22 h 27"/>
              <a:gd name="T2" fmla="*/ 4 w 52"/>
              <a:gd name="T3" fmla="*/ 8 h 27"/>
              <a:gd name="T4" fmla="*/ 25 w 52"/>
              <a:gd name="T5" fmla="*/ 0 h 27"/>
              <a:gd name="T6" fmla="*/ 29 w 52"/>
              <a:gd name="T7" fmla="*/ 8 h 27"/>
              <a:gd name="T8" fmla="*/ 52 w 52"/>
              <a:gd name="T9" fmla="*/ 15 h 27"/>
              <a:gd name="T10" fmla="*/ 20 w 52"/>
              <a:gd name="T11" fmla="*/ 27 h 27"/>
              <a:gd name="T12" fmla="*/ 25 w 52"/>
              <a:gd name="T13" fmla="*/ 20 h 27"/>
              <a:gd name="T14" fmla="*/ 0 w 52"/>
              <a:gd name="T15" fmla="*/ 22 h 2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7"/>
              <a:gd name="T26" fmla="*/ 52 w 5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7">
                <a:moveTo>
                  <a:pt x="0" y="22"/>
                </a:moveTo>
                <a:lnTo>
                  <a:pt x="4" y="8"/>
                </a:lnTo>
                <a:lnTo>
                  <a:pt x="25" y="0"/>
                </a:lnTo>
                <a:lnTo>
                  <a:pt x="29" y="8"/>
                </a:lnTo>
                <a:lnTo>
                  <a:pt x="52" y="15"/>
                </a:lnTo>
                <a:lnTo>
                  <a:pt x="20" y="27"/>
                </a:lnTo>
                <a:lnTo>
                  <a:pt x="25" y="20"/>
                </a:lnTo>
                <a:lnTo>
                  <a:pt x="0" y="22"/>
                </a:lnTo>
                <a:close/>
              </a:path>
            </a:pathLst>
          </a:custGeom>
          <a:solidFill>
            <a:srgbClr val="FFFFCC"/>
          </a:solidFill>
          <a:ln w="9525">
            <a:noFill/>
            <a:round/>
            <a:headEnd/>
            <a:tailEnd/>
          </a:ln>
        </p:spPr>
        <p:txBody>
          <a:bodyPr/>
          <a:lstStyle/>
          <a:p>
            <a:endParaRPr lang="en-US"/>
          </a:p>
        </p:txBody>
      </p:sp>
      <p:sp>
        <p:nvSpPr>
          <p:cNvPr id="22728" name="Freeform 201"/>
          <p:cNvSpPr>
            <a:spLocks noChangeAspect="1"/>
          </p:cNvSpPr>
          <p:nvPr/>
        </p:nvSpPr>
        <p:spPr bwMode="auto">
          <a:xfrm>
            <a:off x="4791075" y="1731421"/>
            <a:ext cx="100013" cy="52387"/>
          </a:xfrm>
          <a:custGeom>
            <a:avLst/>
            <a:gdLst>
              <a:gd name="T0" fmla="*/ 0 w 52"/>
              <a:gd name="T1" fmla="*/ 22 h 27"/>
              <a:gd name="T2" fmla="*/ 4 w 52"/>
              <a:gd name="T3" fmla="*/ 8 h 27"/>
              <a:gd name="T4" fmla="*/ 25 w 52"/>
              <a:gd name="T5" fmla="*/ 0 h 27"/>
              <a:gd name="T6" fmla="*/ 29 w 52"/>
              <a:gd name="T7" fmla="*/ 8 h 27"/>
              <a:gd name="T8" fmla="*/ 52 w 52"/>
              <a:gd name="T9" fmla="*/ 15 h 27"/>
              <a:gd name="T10" fmla="*/ 20 w 52"/>
              <a:gd name="T11" fmla="*/ 27 h 27"/>
              <a:gd name="T12" fmla="*/ 25 w 52"/>
              <a:gd name="T13" fmla="*/ 20 h 27"/>
              <a:gd name="T14" fmla="*/ 0 w 52"/>
              <a:gd name="T15" fmla="*/ 22 h 2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7"/>
              <a:gd name="T26" fmla="*/ 52 w 5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7">
                <a:moveTo>
                  <a:pt x="0" y="22"/>
                </a:moveTo>
                <a:lnTo>
                  <a:pt x="4" y="8"/>
                </a:lnTo>
                <a:lnTo>
                  <a:pt x="25" y="0"/>
                </a:lnTo>
                <a:lnTo>
                  <a:pt x="29" y="8"/>
                </a:lnTo>
                <a:lnTo>
                  <a:pt x="52" y="15"/>
                </a:lnTo>
                <a:lnTo>
                  <a:pt x="20" y="27"/>
                </a:lnTo>
                <a:lnTo>
                  <a:pt x="25" y="2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729" name="Freeform 202"/>
          <p:cNvSpPr>
            <a:spLocks noChangeAspect="1"/>
          </p:cNvSpPr>
          <p:nvPr/>
        </p:nvSpPr>
        <p:spPr bwMode="auto">
          <a:xfrm>
            <a:off x="4559300" y="2171158"/>
            <a:ext cx="309563" cy="522288"/>
          </a:xfrm>
          <a:custGeom>
            <a:avLst/>
            <a:gdLst>
              <a:gd name="T0" fmla="*/ 0 w 161"/>
              <a:gd name="T1" fmla="*/ 204 h 272"/>
              <a:gd name="T2" fmla="*/ 6 w 161"/>
              <a:gd name="T3" fmla="*/ 236 h 272"/>
              <a:gd name="T4" fmla="*/ 20 w 161"/>
              <a:gd name="T5" fmla="*/ 251 h 272"/>
              <a:gd name="T6" fmla="*/ 19 w 161"/>
              <a:gd name="T7" fmla="*/ 272 h 272"/>
              <a:gd name="T8" fmla="*/ 58 w 161"/>
              <a:gd name="T9" fmla="*/ 258 h 272"/>
              <a:gd name="T10" fmla="*/ 68 w 161"/>
              <a:gd name="T11" fmla="*/ 215 h 272"/>
              <a:gd name="T12" fmla="*/ 60 w 161"/>
              <a:gd name="T13" fmla="*/ 213 h 272"/>
              <a:gd name="T14" fmla="*/ 90 w 161"/>
              <a:gd name="T15" fmla="*/ 200 h 272"/>
              <a:gd name="T16" fmla="*/ 62 w 161"/>
              <a:gd name="T17" fmla="*/ 197 h 272"/>
              <a:gd name="T18" fmla="*/ 83 w 161"/>
              <a:gd name="T19" fmla="*/ 200 h 272"/>
              <a:gd name="T20" fmla="*/ 95 w 161"/>
              <a:gd name="T21" fmla="*/ 189 h 272"/>
              <a:gd name="T22" fmla="*/ 78 w 161"/>
              <a:gd name="T23" fmla="*/ 175 h 272"/>
              <a:gd name="T24" fmla="*/ 61 w 161"/>
              <a:gd name="T25" fmla="*/ 184 h 272"/>
              <a:gd name="T26" fmla="*/ 74 w 161"/>
              <a:gd name="T27" fmla="*/ 176 h 272"/>
              <a:gd name="T28" fmla="*/ 75 w 161"/>
              <a:gd name="T29" fmla="*/ 137 h 272"/>
              <a:gd name="T30" fmla="*/ 129 w 161"/>
              <a:gd name="T31" fmla="*/ 99 h 272"/>
              <a:gd name="T32" fmla="*/ 125 w 161"/>
              <a:gd name="T33" fmla="*/ 91 h 272"/>
              <a:gd name="T34" fmla="*/ 134 w 161"/>
              <a:gd name="T35" fmla="*/ 73 h 272"/>
              <a:gd name="T36" fmla="*/ 161 w 161"/>
              <a:gd name="T37" fmla="*/ 67 h 272"/>
              <a:gd name="T38" fmla="*/ 154 w 161"/>
              <a:gd name="T39" fmla="*/ 23 h 272"/>
              <a:gd name="T40" fmla="*/ 117 w 161"/>
              <a:gd name="T41" fmla="*/ 0 h 272"/>
              <a:gd name="T42" fmla="*/ 111 w 161"/>
              <a:gd name="T43" fmla="*/ 0 h 272"/>
              <a:gd name="T44" fmla="*/ 111 w 161"/>
              <a:gd name="T45" fmla="*/ 14 h 272"/>
              <a:gd name="T46" fmla="*/ 88 w 161"/>
              <a:gd name="T47" fmla="*/ 12 h 272"/>
              <a:gd name="T48" fmla="*/ 83 w 161"/>
              <a:gd name="T49" fmla="*/ 23 h 272"/>
              <a:gd name="T50" fmla="*/ 68 w 161"/>
              <a:gd name="T51" fmla="*/ 26 h 272"/>
              <a:gd name="T52" fmla="*/ 63 w 161"/>
              <a:gd name="T53" fmla="*/ 44 h 272"/>
              <a:gd name="T54" fmla="*/ 41 w 161"/>
              <a:gd name="T55" fmla="*/ 65 h 272"/>
              <a:gd name="T56" fmla="*/ 31 w 161"/>
              <a:gd name="T57" fmla="*/ 94 h 272"/>
              <a:gd name="T58" fmla="*/ 36 w 161"/>
              <a:gd name="T59" fmla="*/ 106 h 272"/>
              <a:gd name="T60" fmla="*/ 12 w 161"/>
              <a:gd name="T61" fmla="*/ 115 h 272"/>
              <a:gd name="T62" fmla="*/ 12 w 161"/>
              <a:gd name="T63" fmla="*/ 153 h 272"/>
              <a:gd name="T64" fmla="*/ 18 w 161"/>
              <a:gd name="T65" fmla="*/ 161 h 272"/>
              <a:gd name="T66" fmla="*/ 12 w 161"/>
              <a:gd name="T67" fmla="*/ 169 h 272"/>
              <a:gd name="T68" fmla="*/ 14 w 161"/>
              <a:gd name="T69" fmla="*/ 186 h 272"/>
              <a:gd name="T70" fmla="*/ 0 w 161"/>
              <a:gd name="T71" fmla="*/ 204 h 2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272"/>
              <a:gd name="T110" fmla="*/ 161 w 161"/>
              <a:gd name="T111" fmla="*/ 272 h 2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272">
                <a:moveTo>
                  <a:pt x="0" y="204"/>
                </a:moveTo>
                <a:lnTo>
                  <a:pt x="6" y="236"/>
                </a:lnTo>
                <a:lnTo>
                  <a:pt x="20" y="251"/>
                </a:lnTo>
                <a:lnTo>
                  <a:pt x="19" y="272"/>
                </a:lnTo>
                <a:lnTo>
                  <a:pt x="58" y="258"/>
                </a:lnTo>
                <a:lnTo>
                  <a:pt x="68" y="215"/>
                </a:lnTo>
                <a:lnTo>
                  <a:pt x="60" y="213"/>
                </a:lnTo>
                <a:lnTo>
                  <a:pt x="90" y="200"/>
                </a:lnTo>
                <a:lnTo>
                  <a:pt x="62" y="197"/>
                </a:lnTo>
                <a:lnTo>
                  <a:pt x="83" y="200"/>
                </a:lnTo>
                <a:lnTo>
                  <a:pt x="95" y="189"/>
                </a:lnTo>
                <a:lnTo>
                  <a:pt x="78" y="175"/>
                </a:lnTo>
                <a:lnTo>
                  <a:pt x="61" y="184"/>
                </a:lnTo>
                <a:lnTo>
                  <a:pt x="74" y="176"/>
                </a:lnTo>
                <a:lnTo>
                  <a:pt x="75" y="137"/>
                </a:lnTo>
                <a:lnTo>
                  <a:pt x="129" y="99"/>
                </a:lnTo>
                <a:lnTo>
                  <a:pt x="125" y="91"/>
                </a:lnTo>
                <a:lnTo>
                  <a:pt x="134" y="73"/>
                </a:lnTo>
                <a:lnTo>
                  <a:pt x="161" y="67"/>
                </a:lnTo>
                <a:lnTo>
                  <a:pt x="154" y="23"/>
                </a:lnTo>
                <a:lnTo>
                  <a:pt x="117" y="0"/>
                </a:lnTo>
                <a:lnTo>
                  <a:pt x="111" y="0"/>
                </a:lnTo>
                <a:lnTo>
                  <a:pt x="111" y="14"/>
                </a:lnTo>
                <a:lnTo>
                  <a:pt x="88" y="12"/>
                </a:lnTo>
                <a:lnTo>
                  <a:pt x="83" y="23"/>
                </a:lnTo>
                <a:lnTo>
                  <a:pt x="68" y="26"/>
                </a:lnTo>
                <a:lnTo>
                  <a:pt x="63" y="44"/>
                </a:lnTo>
                <a:lnTo>
                  <a:pt x="41" y="65"/>
                </a:lnTo>
                <a:lnTo>
                  <a:pt x="31" y="94"/>
                </a:lnTo>
                <a:lnTo>
                  <a:pt x="36" y="106"/>
                </a:lnTo>
                <a:lnTo>
                  <a:pt x="12" y="115"/>
                </a:lnTo>
                <a:lnTo>
                  <a:pt x="12" y="153"/>
                </a:lnTo>
                <a:lnTo>
                  <a:pt x="18" y="161"/>
                </a:lnTo>
                <a:lnTo>
                  <a:pt x="12" y="169"/>
                </a:lnTo>
                <a:lnTo>
                  <a:pt x="14" y="186"/>
                </a:lnTo>
                <a:lnTo>
                  <a:pt x="0" y="204"/>
                </a:lnTo>
                <a:close/>
              </a:path>
            </a:pathLst>
          </a:custGeom>
          <a:solidFill>
            <a:srgbClr val="FFFFCC"/>
          </a:solidFill>
          <a:ln w="9525">
            <a:noFill/>
            <a:round/>
            <a:headEnd/>
            <a:tailEnd/>
          </a:ln>
        </p:spPr>
        <p:txBody>
          <a:bodyPr/>
          <a:lstStyle/>
          <a:p>
            <a:endParaRPr lang="en-US"/>
          </a:p>
        </p:txBody>
      </p:sp>
      <p:sp>
        <p:nvSpPr>
          <p:cNvPr id="22730" name="Freeform 203"/>
          <p:cNvSpPr>
            <a:spLocks noChangeAspect="1"/>
          </p:cNvSpPr>
          <p:nvPr/>
        </p:nvSpPr>
        <p:spPr bwMode="auto">
          <a:xfrm>
            <a:off x="4559300" y="2171158"/>
            <a:ext cx="309563" cy="522288"/>
          </a:xfrm>
          <a:custGeom>
            <a:avLst/>
            <a:gdLst>
              <a:gd name="T0" fmla="*/ 0 w 161"/>
              <a:gd name="T1" fmla="*/ 204 h 272"/>
              <a:gd name="T2" fmla="*/ 6 w 161"/>
              <a:gd name="T3" fmla="*/ 236 h 272"/>
              <a:gd name="T4" fmla="*/ 20 w 161"/>
              <a:gd name="T5" fmla="*/ 251 h 272"/>
              <a:gd name="T6" fmla="*/ 19 w 161"/>
              <a:gd name="T7" fmla="*/ 272 h 272"/>
              <a:gd name="T8" fmla="*/ 58 w 161"/>
              <a:gd name="T9" fmla="*/ 258 h 272"/>
              <a:gd name="T10" fmla="*/ 68 w 161"/>
              <a:gd name="T11" fmla="*/ 215 h 272"/>
              <a:gd name="T12" fmla="*/ 60 w 161"/>
              <a:gd name="T13" fmla="*/ 213 h 272"/>
              <a:gd name="T14" fmla="*/ 90 w 161"/>
              <a:gd name="T15" fmla="*/ 200 h 272"/>
              <a:gd name="T16" fmla="*/ 62 w 161"/>
              <a:gd name="T17" fmla="*/ 197 h 272"/>
              <a:gd name="T18" fmla="*/ 83 w 161"/>
              <a:gd name="T19" fmla="*/ 200 h 272"/>
              <a:gd name="T20" fmla="*/ 95 w 161"/>
              <a:gd name="T21" fmla="*/ 189 h 272"/>
              <a:gd name="T22" fmla="*/ 78 w 161"/>
              <a:gd name="T23" fmla="*/ 175 h 272"/>
              <a:gd name="T24" fmla="*/ 61 w 161"/>
              <a:gd name="T25" fmla="*/ 184 h 272"/>
              <a:gd name="T26" fmla="*/ 74 w 161"/>
              <a:gd name="T27" fmla="*/ 176 h 272"/>
              <a:gd name="T28" fmla="*/ 75 w 161"/>
              <a:gd name="T29" fmla="*/ 137 h 272"/>
              <a:gd name="T30" fmla="*/ 129 w 161"/>
              <a:gd name="T31" fmla="*/ 99 h 272"/>
              <a:gd name="T32" fmla="*/ 125 w 161"/>
              <a:gd name="T33" fmla="*/ 91 h 272"/>
              <a:gd name="T34" fmla="*/ 134 w 161"/>
              <a:gd name="T35" fmla="*/ 73 h 272"/>
              <a:gd name="T36" fmla="*/ 161 w 161"/>
              <a:gd name="T37" fmla="*/ 67 h 272"/>
              <a:gd name="T38" fmla="*/ 154 w 161"/>
              <a:gd name="T39" fmla="*/ 23 h 272"/>
              <a:gd name="T40" fmla="*/ 117 w 161"/>
              <a:gd name="T41" fmla="*/ 0 h 272"/>
              <a:gd name="T42" fmla="*/ 111 w 161"/>
              <a:gd name="T43" fmla="*/ 0 h 272"/>
              <a:gd name="T44" fmla="*/ 111 w 161"/>
              <a:gd name="T45" fmla="*/ 14 h 272"/>
              <a:gd name="T46" fmla="*/ 88 w 161"/>
              <a:gd name="T47" fmla="*/ 12 h 272"/>
              <a:gd name="T48" fmla="*/ 83 w 161"/>
              <a:gd name="T49" fmla="*/ 23 h 272"/>
              <a:gd name="T50" fmla="*/ 68 w 161"/>
              <a:gd name="T51" fmla="*/ 26 h 272"/>
              <a:gd name="T52" fmla="*/ 63 w 161"/>
              <a:gd name="T53" fmla="*/ 44 h 272"/>
              <a:gd name="T54" fmla="*/ 41 w 161"/>
              <a:gd name="T55" fmla="*/ 65 h 272"/>
              <a:gd name="T56" fmla="*/ 31 w 161"/>
              <a:gd name="T57" fmla="*/ 94 h 272"/>
              <a:gd name="T58" fmla="*/ 36 w 161"/>
              <a:gd name="T59" fmla="*/ 106 h 272"/>
              <a:gd name="T60" fmla="*/ 12 w 161"/>
              <a:gd name="T61" fmla="*/ 115 h 272"/>
              <a:gd name="T62" fmla="*/ 12 w 161"/>
              <a:gd name="T63" fmla="*/ 153 h 272"/>
              <a:gd name="T64" fmla="*/ 18 w 161"/>
              <a:gd name="T65" fmla="*/ 161 h 272"/>
              <a:gd name="T66" fmla="*/ 12 w 161"/>
              <a:gd name="T67" fmla="*/ 169 h 272"/>
              <a:gd name="T68" fmla="*/ 14 w 161"/>
              <a:gd name="T69" fmla="*/ 186 h 272"/>
              <a:gd name="T70" fmla="*/ 0 w 161"/>
              <a:gd name="T71" fmla="*/ 204 h 2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272"/>
              <a:gd name="T110" fmla="*/ 161 w 161"/>
              <a:gd name="T111" fmla="*/ 272 h 2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272">
                <a:moveTo>
                  <a:pt x="0" y="204"/>
                </a:moveTo>
                <a:lnTo>
                  <a:pt x="6" y="236"/>
                </a:lnTo>
                <a:lnTo>
                  <a:pt x="20" y="251"/>
                </a:lnTo>
                <a:lnTo>
                  <a:pt x="19" y="272"/>
                </a:lnTo>
                <a:lnTo>
                  <a:pt x="58" y="258"/>
                </a:lnTo>
                <a:lnTo>
                  <a:pt x="68" y="215"/>
                </a:lnTo>
                <a:lnTo>
                  <a:pt x="60" y="213"/>
                </a:lnTo>
                <a:lnTo>
                  <a:pt x="90" y="200"/>
                </a:lnTo>
                <a:lnTo>
                  <a:pt x="62" y="197"/>
                </a:lnTo>
                <a:lnTo>
                  <a:pt x="83" y="200"/>
                </a:lnTo>
                <a:lnTo>
                  <a:pt x="95" y="189"/>
                </a:lnTo>
                <a:lnTo>
                  <a:pt x="78" y="175"/>
                </a:lnTo>
                <a:lnTo>
                  <a:pt x="61" y="184"/>
                </a:lnTo>
                <a:lnTo>
                  <a:pt x="74" y="176"/>
                </a:lnTo>
                <a:lnTo>
                  <a:pt x="75" y="137"/>
                </a:lnTo>
                <a:lnTo>
                  <a:pt x="129" y="99"/>
                </a:lnTo>
                <a:lnTo>
                  <a:pt x="125" y="91"/>
                </a:lnTo>
                <a:lnTo>
                  <a:pt x="134" y="73"/>
                </a:lnTo>
                <a:lnTo>
                  <a:pt x="161" y="67"/>
                </a:lnTo>
                <a:lnTo>
                  <a:pt x="154" y="23"/>
                </a:lnTo>
                <a:lnTo>
                  <a:pt x="117" y="0"/>
                </a:lnTo>
                <a:lnTo>
                  <a:pt x="111" y="0"/>
                </a:lnTo>
                <a:lnTo>
                  <a:pt x="111" y="14"/>
                </a:lnTo>
                <a:lnTo>
                  <a:pt x="88" y="12"/>
                </a:lnTo>
                <a:lnTo>
                  <a:pt x="83" y="23"/>
                </a:lnTo>
                <a:lnTo>
                  <a:pt x="68" y="26"/>
                </a:lnTo>
                <a:lnTo>
                  <a:pt x="63" y="44"/>
                </a:lnTo>
                <a:lnTo>
                  <a:pt x="41" y="65"/>
                </a:lnTo>
                <a:lnTo>
                  <a:pt x="31" y="94"/>
                </a:lnTo>
                <a:lnTo>
                  <a:pt x="36" y="106"/>
                </a:lnTo>
                <a:lnTo>
                  <a:pt x="12" y="115"/>
                </a:lnTo>
                <a:lnTo>
                  <a:pt x="12" y="153"/>
                </a:lnTo>
                <a:lnTo>
                  <a:pt x="18" y="161"/>
                </a:lnTo>
                <a:lnTo>
                  <a:pt x="12" y="169"/>
                </a:lnTo>
                <a:lnTo>
                  <a:pt x="14" y="186"/>
                </a:lnTo>
                <a:lnTo>
                  <a:pt x="0" y="204"/>
                </a:lnTo>
                <a:close/>
              </a:path>
            </a:pathLst>
          </a:custGeom>
          <a:solidFill>
            <a:srgbClr val="FFFFCC"/>
          </a:solidFill>
          <a:ln w="1588" cap="rnd">
            <a:solidFill>
              <a:srgbClr val="808080"/>
            </a:solidFill>
            <a:round/>
            <a:headEnd/>
            <a:tailEnd/>
          </a:ln>
        </p:spPr>
        <p:txBody>
          <a:bodyPr/>
          <a:lstStyle/>
          <a:p>
            <a:endParaRPr lang="en-US"/>
          </a:p>
        </p:txBody>
      </p:sp>
      <p:sp>
        <p:nvSpPr>
          <p:cNvPr id="22731" name="Freeform 204"/>
          <p:cNvSpPr>
            <a:spLocks noChangeAspect="1"/>
          </p:cNvSpPr>
          <p:nvPr/>
        </p:nvSpPr>
        <p:spPr bwMode="auto">
          <a:xfrm>
            <a:off x="4430713" y="2947446"/>
            <a:ext cx="106362" cy="53975"/>
          </a:xfrm>
          <a:custGeom>
            <a:avLst/>
            <a:gdLst>
              <a:gd name="T0" fmla="*/ 0 w 55"/>
              <a:gd name="T1" fmla="*/ 19 h 28"/>
              <a:gd name="T2" fmla="*/ 13 w 55"/>
              <a:gd name="T3" fmla="*/ 28 h 28"/>
              <a:gd name="T4" fmla="*/ 30 w 55"/>
              <a:gd name="T5" fmla="*/ 20 h 28"/>
              <a:gd name="T6" fmla="*/ 38 w 55"/>
              <a:gd name="T7" fmla="*/ 27 h 28"/>
              <a:gd name="T8" fmla="*/ 55 w 55"/>
              <a:gd name="T9" fmla="*/ 12 h 28"/>
              <a:gd name="T10" fmla="*/ 45 w 55"/>
              <a:gd name="T11" fmla="*/ 11 h 28"/>
              <a:gd name="T12" fmla="*/ 45 w 55"/>
              <a:gd name="T13" fmla="*/ 4 h 28"/>
              <a:gd name="T14" fmla="*/ 43 w 55"/>
              <a:gd name="T15" fmla="*/ 3 h 28"/>
              <a:gd name="T16" fmla="*/ 19 w 55"/>
              <a:gd name="T17" fmla="*/ 0 h 28"/>
              <a:gd name="T18" fmla="*/ 0 w 55"/>
              <a:gd name="T19" fmla="*/ 1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8"/>
              <a:gd name="T32" fmla="*/ 55 w 5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8">
                <a:moveTo>
                  <a:pt x="0" y="19"/>
                </a:moveTo>
                <a:lnTo>
                  <a:pt x="13" y="28"/>
                </a:lnTo>
                <a:lnTo>
                  <a:pt x="30" y="20"/>
                </a:lnTo>
                <a:lnTo>
                  <a:pt x="38" y="27"/>
                </a:lnTo>
                <a:lnTo>
                  <a:pt x="55" y="12"/>
                </a:lnTo>
                <a:lnTo>
                  <a:pt x="45" y="11"/>
                </a:lnTo>
                <a:lnTo>
                  <a:pt x="45" y="4"/>
                </a:lnTo>
                <a:lnTo>
                  <a:pt x="43" y="3"/>
                </a:lnTo>
                <a:lnTo>
                  <a:pt x="19" y="0"/>
                </a:lnTo>
                <a:lnTo>
                  <a:pt x="0" y="19"/>
                </a:lnTo>
                <a:close/>
              </a:path>
            </a:pathLst>
          </a:custGeom>
          <a:solidFill>
            <a:srgbClr val="FFFFCC"/>
          </a:solidFill>
          <a:ln w="9525">
            <a:noFill/>
            <a:round/>
            <a:headEnd/>
            <a:tailEnd/>
          </a:ln>
        </p:spPr>
        <p:txBody>
          <a:bodyPr/>
          <a:lstStyle/>
          <a:p>
            <a:endParaRPr lang="en-US"/>
          </a:p>
        </p:txBody>
      </p:sp>
      <p:sp>
        <p:nvSpPr>
          <p:cNvPr id="22732" name="Freeform 205"/>
          <p:cNvSpPr>
            <a:spLocks noChangeAspect="1"/>
          </p:cNvSpPr>
          <p:nvPr/>
        </p:nvSpPr>
        <p:spPr bwMode="auto">
          <a:xfrm>
            <a:off x="4430713" y="2947446"/>
            <a:ext cx="106362" cy="53975"/>
          </a:xfrm>
          <a:custGeom>
            <a:avLst/>
            <a:gdLst>
              <a:gd name="T0" fmla="*/ 0 w 55"/>
              <a:gd name="T1" fmla="*/ 19 h 28"/>
              <a:gd name="T2" fmla="*/ 13 w 55"/>
              <a:gd name="T3" fmla="*/ 28 h 28"/>
              <a:gd name="T4" fmla="*/ 30 w 55"/>
              <a:gd name="T5" fmla="*/ 20 h 28"/>
              <a:gd name="T6" fmla="*/ 38 w 55"/>
              <a:gd name="T7" fmla="*/ 27 h 28"/>
              <a:gd name="T8" fmla="*/ 55 w 55"/>
              <a:gd name="T9" fmla="*/ 12 h 28"/>
              <a:gd name="T10" fmla="*/ 45 w 55"/>
              <a:gd name="T11" fmla="*/ 11 h 28"/>
              <a:gd name="T12" fmla="*/ 45 w 55"/>
              <a:gd name="T13" fmla="*/ 4 h 28"/>
              <a:gd name="T14" fmla="*/ 43 w 55"/>
              <a:gd name="T15" fmla="*/ 3 h 28"/>
              <a:gd name="T16" fmla="*/ 19 w 55"/>
              <a:gd name="T17" fmla="*/ 0 h 28"/>
              <a:gd name="T18" fmla="*/ 0 w 55"/>
              <a:gd name="T19" fmla="*/ 1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8"/>
              <a:gd name="T32" fmla="*/ 55 w 5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8">
                <a:moveTo>
                  <a:pt x="0" y="19"/>
                </a:moveTo>
                <a:lnTo>
                  <a:pt x="13" y="28"/>
                </a:lnTo>
                <a:lnTo>
                  <a:pt x="30" y="20"/>
                </a:lnTo>
                <a:lnTo>
                  <a:pt x="38" y="27"/>
                </a:lnTo>
                <a:lnTo>
                  <a:pt x="55" y="12"/>
                </a:lnTo>
                <a:lnTo>
                  <a:pt x="45" y="11"/>
                </a:lnTo>
                <a:lnTo>
                  <a:pt x="45" y="4"/>
                </a:lnTo>
                <a:lnTo>
                  <a:pt x="43" y="3"/>
                </a:lnTo>
                <a:lnTo>
                  <a:pt x="19" y="0"/>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2733" name="Freeform 206"/>
          <p:cNvSpPr>
            <a:spLocks noChangeAspect="1"/>
          </p:cNvSpPr>
          <p:nvPr/>
        </p:nvSpPr>
        <p:spPr bwMode="auto">
          <a:xfrm>
            <a:off x="5522913" y="3555458"/>
            <a:ext cx="127000" cy="90488"/>
          </a:xfrm>
          <a:custGeom>
            <a:avLst/>
            <a:gdLst>
              <a:gd name="T0" fmla="*/ 0 w 66"/>
              <a:gd name="T1" fmla="*/ 22 h 47"/>
              <a:gd name="T2" fmla="*/ 3 w 66"/>
              <a:gd name="T3" fmla="*/ 20 h 47"/>
              <a:gd name="T4" fmla="*/ 9 w 66"/>
              <a:gd name="T5" fmla="*/ 28 h 47"/>
              <a:gd name="T6" fmla="*/ 37 w 66"/>
              <a:gd name="T7" fmla="*/ 27 h 47"/>
              <a:gd name="T8" fmla="*/ 63 w 66"/>
              <a:gd name="T9" fmla="*/ 0 h 47"/>
              <a:gd name="T10" fmla="*/ 66 w 66"/>
              <a:gd name="T11" fmla="*/ 17 h 47"/>
              <a:gd name="T12" fmla="*/ 59 w 66"/>
              <a:gd name="T13" fmla="*/ 17 h 47"/>
              <a:gd name="T14" fmla="*/ 63 w 66"/>
              <a:gd name="T15" fmla="*/ 27 h 47"/>
              <a:gd name="T16" fmla="*/ 52 w 66"/>
              <a:gd name="T17" fmla="*/ 47 h 47"/>
              <a:gd name="T18" fmla="*/ 12 w 66"/>
              <a:gd name="T19" fmla="*/ 42 h 47"/>
              <a:gd name="T20" fmla="*/ 0 w 66"/>
              <a:gd name="T21" fmla="*/ 2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47"/>
              <a:gd name="T35" fmla="*/ 66 w 66"/>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47">
                <a:moveTo>
                  <a:pt x="0" y="22"/>
                </a:moveTo>
                <a:lnTo>
                  <a:pt x="3" y="20"/>
                </a:lnTo>
                <a:lnTo>
                  <a:pt x="9" y="28"/>
                </a:lnTo>
                <a:lnTo>
                  <a:pt x="37" y="27"/>
                </a:lnTo>
                <a:lnTo>
                  <a:pt x="63" y="0"/>
                </a:lnTo>
                <a:lnTo>
                  <a:pt x="66" y="17"/>
                </a:lnTo>
                <a:lnTo>
                  <a:pt x="59" y="17"/>
                </a:lnTo>
                <a:lnTo>
                  <a:pt x="63" y="27"/>
                </a:lnTo>
                <a:lnTo>
                  <a:pt x="52" y="47"/>
                </a:lnTo>
                <a:lnTo>
                  <a:pt x="12" y="42"/>
                </a:lnTo>
                <a:lnTo>
                  <a:pt x="0" y="22"/>
                </a:lnTo>
                <a:close/>
              </a:path>
            </a:pathLst>
          </a:custGeom>
          <a:solidFill>
            <a:srgbClr val="FFFFCC"/>
          </a:solidFill>
          <a:ln w="9525">
            <a:noFill/>
            <a:round/>
            <a:headEnd/>
            <a:tailEnd/>
          </a:ln>
        </p:spPr>
        <p:txBody>
          <a:bodyPr/>
          <a:lstStyle/>
          <a:p>
            <a:endParaRPr lang="en-US"/>
          </a:p>
        </p:txBody>
      </p:sp>
      <p:sp>
        <p:nvSpPr>
          <p:cNvPr id="22734" name="Freeform 207"/>
          <p:cNvSpPr>
            <a:spLocks noChangeAspect="1"/>
          </p:cNvSpPr>
          <p:nvPr/>
        </p:nvSpPr>
        <p:spPr bwMode="auto">
          <a:xfrm>
            <a:off x="5522913" y="3555458"/>
            <a:ext cx="127000" cy="90488"/>
          </a:xfrm>
          <a:custGeom>
            <a:avLst/>
            <a:gdLst>
              <a:gd name="T0" fmla="*/ 0 w 66"/>
              <a:gd name="T1" fmla="*/ 22 h 47"/>
              <a:gd name="T2" fmla="*/ 3 w 66"/>
              <a:gd name="T3" fmla="*/ 20 h 47"/>
              <a:gd name="T4" fmla="*/ 9 w 66"/>
              <a:gd name="T5" fmla="*/ 28 h 47"/>
              <a:gd name="T6" fmla="*/ 37 w 66"/>
              <a:gd name="T7" fmla="*/ 27 h 47"/>
              <a:gd name="T8" fmla="*/ 63 w 66"/>
              <a:gd name="T9" fmla="*/ 0 h 47"/>
              <a:gd name="T10" fmla="*/ 66 w 66"/>
              <a:gd name="T11" fmla="*/ 17 h 47"/>
              <a:gd name="T12" fmla="*/ 59 w 66"/>
              <a:gd name="T13" fmla="*/ 17 h 47"/>
              <a:gd name="T14" fmla="*/ 63 w 66"/>
              <a:gd name="T15" fmla="*/ 27 h 47"/>
              <a:gd name="T16" fmla="*/ 52 w 66"/>
              <a:gd name="T17" fmla="*/ 47 h 47"/>
              <a:gd name="T18" fmla="*/ 12 w 66"/>
              <a:gd name="T19" fmla="*/ 42 h 47"/>
              <a:gd name="T20" fmla="*/ 0 w 66"/>
              <a:gd name="T21" fmla="*/ 2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47"/>
              <a:gd name="T35" fmla="*/ 66 w 66"/>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47">
                <a:moveTo>
                  <a:pt x="0" y="22"/>
                </a:moveTo>
                <a:lnTo>
                  <a:pt x="3" y="20"/>
                </a:lnTo>
                <a:lnTo>
                  <a:pt x="9" y="28"/>
                </a:lnTo>
                <a:lnTo>
                  <a:pt x="37" y="27"/>
                </a:lnTo>
                <a:lnTo>
                  <a:pt x="63" y="0"/>
                </a:lnTo>
                <a:lnTo>
                  <a:pt x="66" y="17"/>
                </a:lnTo>
                <a:lnTo>
                  <a:pt x="59" y="17"/>
                </a:lnTo>
                <a:lnTo>
                  <a:pt x="63" y="27"/>
                </a:lnTo>
                <a:lnTo>
                  <a:pt x="52" y="47"/>
                </a:lnTo>
                <a:lnTo>
                  <a:pt x="12" y="42"/>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735" name="Freeform 208"/>
          <p:cNvSpPr>
            <a:spLocks noChangeAspect="1"/>
          </p:cNvSpPr>
          <p:nvPr/>
        </p:nvSpPr>
        <p:spPr bwMode="auto">
          <a:xfrm>
            <a:off x="4465638" y="3260183"/>
            <a:ext cx="95250" cy="187325"/>
          </a:xfrm>
          <a:custGeom>
            <a:avLst/>
            <a:gdLst>
              <a:gd name="T0" fmla="*/ 0 w 50"/>
              <a:gd name="T1" fmla="*/ 45 h 97"/>
              <a:gd name="T2" fmla="*/ 10 w 50"/>
              <a:gd name="T3" fmla="*/ 36 h 97"/>
              <a:gd name="T4" fmla="*/ 16 w 50"/>
              <a:gd name="T5" fmla="*/ 1 h 97"/>
              <a:gd name="T6" fmla="*/ 46 w 50"/>
              <a:gd name="T7" fmla="*/ 0 h 97"/>
              <a:gd name="T8" fmla="*/ 39 w 50"/>
              <a:gd name="T9" fmla="*/ 12 h 97"/>
              <a:gd name="T10" fmla="*/ 47 w 50"/>
              <a:gd name="T11" fmla="*/ 27 h 97"/>
              <a:gd name="T12" fmla="*/ 30 w 50"/>
              <a:gd name="T13" fmla="*/ 45 h 97"/>
              <a:gd name="T14" fmla="*/ 50 w 50"/>
              <a:gd name="T15" fmla="*/ 57 h 97"/>
              <a:gd name="T16" fmla="*/ 25 w 50"/>
              <a:gd name="T17" fmla="*/ 97 h 97"/>
              <a:gd name="T18" fmla="*/ 21 w 50"/>
              <a:gd name="T19" fmla="*/ 71 h 97"/>
              <a:gd name="T20" fmla="*/ 0 w 50"/>
              <a:gd name="T21" fmla="*/ 45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97"/>
              <a:gd name="T35" fmla="*/ 50 w 50"/>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97">
                <a:moveTo>
                  <a:pt x="0" y="45"/>
                </a:moveTo>
                <a:lnTo>
                  <a:pt x="10" y="36"/>
                </a:lnTo>
                <a:lnTo>
                  <a:pt x="16" y="1"/>
                </a:lnTo>
                <a:lnTo>
                  <a:pt x="46" y="0"/>
                </a:lnTo>
                <a:lnTo>
                  <a:pt x="39" y="12"/>
                </a:lnTo>
                <a:lnTo>
                  <a:pt x="47" y="27"/>
                </a:lnTo>
                <a:lnTo>
                  <a:pt x="30" y="45"/>
                </a:lnTo>
                <a:lnTo>
                  <a:pt x="50" y="57"/>
                </a:lnTo>
                <a:lnTo>
                  <a:pt x="25" y="97"/>
                </a:lnTo>
                <a:lnTo>
                  <a:pt x="21" y="71"/>
                </a:lnTo>
                <a:lnTo>
                  <a:pt x="0" y="45"/>
                </a:lnTo>
                <a:close/>
              </a:path>
            </a:pathLst>
          </a:custGeom>
          <a:solidFill>
            <a:srgbClr val="FFFFCC"/>
          </a:solidFill>
          <a:ln w="9525">
            <a:noFill/>
            <a:round/>
            <a:headEnd/>
            <a:tailEnd/>
          </a:ln>
        </p:spPr>
        <p:txBody>
          <a:bodyPr/>
          <a:lstStyle/>
          <a:p>
            <a:endParaRPr lang="en-US"/>
          </a:p>
        </p:txBody>
      </p:sp>
      <p:sp>
        <p:nvSpPr>
          <p:cNvPr id="22736" name="Freeform 209"/>
          <p:cNvSpPr>
            <a:spLocks noChangeAspect="1"/>
          </p:cNvSpPr>
          <p:nvPr/>
        </p:nvSpPr>
        <p:spPr bwMode="auto">
          <a:xfrm>
            <a:off x="4465638" y="3260183"/>
            <a:ext cx="95250" cy="187325"/>
          </a:xfrm>
          <a:custGeom>
            <a:avLst/>
            <a:gdLst>
              <a:gd name="T0" fmla="*/ 0 w 50"/>
              <a:gd name="T1" fmla="*/ 45 h 97"/>
              <a:gd name="T2" fmla="*/ 10 w 50"/>
              <a:gd name="T3" fmla="*/ 36 h 97"/>
              <a:gd name="T4" fmla="*/ 16 w 50"/>
              <a:gd name="T5" fmla="*/ 1 h 97"/>
              <a:gd name="T6" fmla="*/ 46 w 50"/>
              <a:gd name="T7" fmla="*/ 0 h 97"/>
              <a:gd name="T8" fmla="*/ 39 w 50"/>
              <a:gd name="T9" fmla="*/ 12 h 97"/>
              <a:gd name="T10" fmla="*/ 47 w 50"/>
              <a:gd name="T11" fmla="*/ 27 h 97"/>
              <a:gd name="T12" fmla="*/ 30 w 50"/>
              <a:gd name="T13" fmla="*/ 45 h 97"/>
              <a:gd name="T14" fmla="*/ 50 w 50"/>
              <a:gd name="T15" fmla="*/ 57 h 97"/>
              <a:gd name="T16" fmla="*/ 25 w 50"/>
              <a:gd name="T17" fmla="*/ 97 h 97"/>
              <a:gd name="T18" fmla="*/ 21 w 50"/>
              <a:gd name="T19" fmla="*/ 71 h 97"/>
              <a:gd name="T20" fmla="*/ 0 w 50"/>
              <a:gd name="T21" fmla="*/ 45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97"/>
              <a:gd name="T35" fmla="*/ 50 w 50"/>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97">
                <a:moveTo>
                  <a:pt x="0" y="45"/>
                </a:moveTo>
                <a:lnTo>
                  <a:pt x="10" y="36"/>
                </a:lnTo>
                <a:lnTo>
                  <a:pt x="16" y="1"/>
                </a:lnTo>
                <a:lnTo>
                  <a:pt x="46" y="0"/>
                </a:lnTo>
                <a:lnTo>
                  <a:pt x="39" y="12"/>
                </a:lnTo>
                <a:lnTo>
                  <a:pt x="47" y="27"/>
                </a:lnTo>
                <a:lnTo>
                  <a:pt x="30" y="45"/>
                </a:lnTo>
                <a:lnTo>
                  <a:pt x="50" y="57"/>
                </a:lnTo>
                <a:lnTo>
                  <a:pt x="25" y="97"/>
                </a:lnTo>
                <a:lnTo>
                  <a:pt x="21" y="71"/>
                </a:lnTo>
                <a:lnTo>
                  <a:pt x="0" y="45"/>
                </a:lnTo>
                <a:close/>
              </a:path>
            </a:pathLst>
          </a:custGeom>
          <a:solidFill>
            <a:srgbClr val="FFFFCC"/>
          </a:solidFill>
          <a:ln w="1588" cap="rnd">
            <a:solidFill>
              <a:srgbClr val="808080"/>
            </a:solidFill>
            <a:round/>
            <a:headEnd/>
            <a:tailEnd/>
          </a:ln>
        </p:spPr>
        <p:txBody>
          <a:bodyPr/>
          <a:lstStyle/>
          <a:p>
            <a:endParaRPr lang="en-US"/>
          </a:p>
        </p:txBody>
      </p:sp>
      <p:sp>
        <p:nvSpPr>
          <p:cNvPr id="22737" name="Freeform 210"/>
          <p:cNvSpPr>
            <a:spLocks noChangeAspect="1"/>
          </p:cNvSpPr>
          <p:nvPr/>
        </p:nvSpPr>
        <p:spPr bwMode="auto">
          <a:xfrm>
            <a:off x="4916488" y="3120483"/>
            <a:ext cx="66675" cy="53975"/>
          </a:xfrm>
          <a:custGeom>
            <a:avLst/>
            <a:gdLst>
              <a:gd name="T0" fmla="*/ 0 w 35"/>
              <a:gd name="T1" fmla="*/ 19 h 28"/>
              <a:gd name="T2" fmla="*/ 5 w 35"/>
              <a:gd name="T3" fmla="*/ 1 h 28"/>
              <a:gd name="T4" fmla="*/ 24 w 35"/>
              <a:gd name="T5" fmla="*/ 0 h 28"/>
              <a:gd name="T6" fmla="*/ 35 w 35"/>
              <a:gd name="T7" fmla="*/ 14 h 28"/>
              <a:gd name="T8" fmla="*/ 19 w 35"/>
              <a:gd name="T9" fmla="*/ 14 h 28"/>
              <a:gd name="T10" fmla="*/ 2 w 35"/>
              <a:gd name="T11" fmla="*/ 28 h 28"/>
              <a:gd name="T12" fmla="*/ 9 w 35"/>
              <a:gd name="T13" fmla="*/ 20 h 28"/>
              <a:gd name="T14" fmla="*/ 0 w 35"/>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0" y="19"/>
                </a:moveTo>
                <a:lnTo>
                  <a:pt x="5" y="1"/>
                </a:lnTo>
                <a:lnTo>
                  <a:pt x="24" y="0"/>
                </a:lnTo>
                <a:lnTo>
                  <a:pt x="35" y="14"/>
                </a:lnTo>
                <a:lnTo>
                  <a:pt x="19" y="14"/>
                </a:lnTo>
                <a:lnTo>
                  <a:pt x="2" y="28"/>
                </a:lnTo>
                <a:lnTo>
                  <a:pt x="9" y="20"/>
                </a:lnTo>
                <a:lnTo>
                  <a:pt x="0" y="19"/>
                </a:lnTo>
                <a:close/>
              </a:path>
            </a:pathLst>
          </a:custGeom>
          <a:solidFill>
            <a:srgbClr val="FFFFCC"/>
          </a:solidFill>
          <a:ln w="9525">
            <a:noFill/>
            <a:round/>
            <a:headEnd/>
            <a:tailEnd/>
          </a:ln>
        </p:spPr>
        <p:txBody>
          <a:bodyPr/>
          <a:lstStyle/>
          <a:p>
            <a:endParaRPr lang="en-US"/>
          </a:p>
        </p:txBody>
      </p:sp>
      <p:sp>
        <p:nvSpPr>
          <p:cNvPr id="22738" name="Freeform 211"/>
          <p:cNvSpPr>
            <a:spLocks noChangeAspect="1"/>
          </p:cNvSpPr>
          <p:nvPr/>
        </p:nvSpPr>
        <p:spPr bwMode="auto">
          <a:xfrm>
            <a:off x="4916488" y="3120483"/>
            <a:ext cx="66675" cy="53975"/>
          </a:xfrm>
          <a:custGeom>
            <a:avLst/>
            <a:gdLst>
              <a:gd name="T0" fmla="*/ 0 w 35"/>
              <a:gd name="T1" fmla="*/ 19 h 28"/>
              <a:gd name="T2" fmla="*/ 5 w 35"/>
              <a:gd name="T3" fmla="*/ 1 h 28"/>
              <a:gd name="T4" fmla="*/ 24 w 35"/>
              <a:gd name="T5" fmla="*/ 0 h 28"/>
              <a:gd name="T6" fmla="*/ 35 w 35"/>
              <a:gd name="T7" fmla="*/ 14 h 28"/>
              <a:gd name="T8" fmla="*/ 19 w 35"/>
              <a:gd name="T9" fmla="*/ 14 h 28"/>
              <a:gd name="T10" fmla="*/ 2 w 35"/>
              <a:gd name="T11" fmla="*/ 28 h 28"/>
              <a:gd name="T12" fmla="*/ 9 w 35"/>
              <a:gd name="T13" fmla="*/ 20 h 28"/>
              <a:gd name="T14" fmla="*/ 0 w 35"/>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0" y="19"/>
                </a:moveTo>
                <a:lnTo>
                  <a:pt x="5" y="1"/>
                </a:lnTo>
                <a:lnTo>
                  <a:pt x="24" y="0"/>
                </a:lnTo>
                <a:lnTo>
                  <a:pt x="35" y="14"/>
                </a:lnTo>
                <a:lnTo>
                  <a:pt x="19" y="14"/>
                </a:lnTo>
                <a:lnTo>
                  <a:pt x="2" y="28"/>
                </a:lnTo>
                <a:lnTo>
                  <a:pt x="9" y="20"/>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2739" name="Freeform 212"/>
          <p:cNvSpPr>
            <a:spLocks noChangeAspect="1"/>
          </p:cNvSpPr>
          <p:nvPr/>
        </p:nvSpPr>
        <p:spPr bwMode="auto">
          <a:xfrm>
            <a:off x="4926013" y="3114133"/>
            <a:ext cx="446087" cy="177800"/>
          </a:xfrm>
          <a:custGeom>
            <a:avLst/>
            <a:gdLst>
              <a:gd name="T0" fmla="*/ 0 w 232"/>
              <a:gd name="T1" fmla="*/ 31 h 92"/>
              <a:gd name="T2" fmla="*/ 10 w 232"/>
              <a:gd name="T3" fmla="*/ 55 h 92"/>
              <a:gd name="T4" fmla="*/ 1 w 232"/>
              <a:gd name="T5" fmla="*/ 57 h 92"/>
              <a:gd name="T6" fmla="*/ 10 w 232"/>
              <a:gd name="T7" fmla="*/ 61 h 92"/>
              <a:gd name="T8" fmla="*/ 14 w 232"/>
              <a:gd name="T9" fmla="*/ 76 h 92"/>
              <a:gd name="T10" fmla="*/ 26 w 232"/>
              <a:gd name="T11" fmla="*/ 74 h 92"/>
              <a:gd name="T12" fmla="*/ 14 w 232"/>
              <a:gd name="T13" fmla="*/ 81 h 92"/>
              <a:gd name="T14" fmla="*/ 29 w 232"/>
              <a:gd name="T15" fmla="*/ 78 h 92"/>
              <a:gd name="T16" fmla="*/ 44 w 232"/>
              <a:gd name="T17" fmla="*/ 88 h 92"/>
              <a:gd name="T18" fmla="*/ 59 w 232"/>
              <a:gd name="T19" fmla="*/ 77 h 92"/>
              <a:gd name="T20" fmla="*/ 82 w 232"/>
              <a:gd name="T21" fmla="*/ 91 h 92"/>
              <a:gd name="T22" fmla="*/ 122 w 232"/>
              <a:gd name="T23" fmla="*/ 77 h 92"/>
              <a:gd name="T24" fmla="*/ 121 w 232"/>
              <a:gd name="T25" fmla="*/ 92 h 92"/>
              <a:gd name="T26" fmla="*/ 129 w 232"/>
              <a:gd name="T27" fmla="*/ 77 h 92"/>
              <a:gd name="T28" fmla="*/ 204 w 232"/>
              <a:gd name="T29" fmla="*/ 74 h 92"/>
              <a:gd name="T30" fmla="*/ 232 w 232"/>
              <a:gd name="T31" fmla="*/ 72 h 92"/>
              <a:gd name="T32" fmla="*/ 224 w 232"/>
              <a:gd name="T33" fmla="*/ 40 h 92"/>
              <a:gd name="T34" fmla="*/ 230 w 232"/>
              <a:gd name="T35" fmla="*/ 33 h 92"/>
              <a:gd name="T36" fmla="*/ 206 w 232"/>
              <a:gd name="T37" fmla="*/ 7 h 92"/>
              <a:gd name="T38" fmla="*/ 191 w 232"/>
              <a:gd name="T39" fmla="*/ 7 h 92"/>
              <a:gd name="T40" fmla="*/ 148 w 232"/>
              <a:gd name="T41" fmla="*/ 18 h 92"/>
              <a:gd name="T42" fmla="*/ 112 w 232"/>
              <a:gd name="T43" fmla="*/ 0 h 92"/>
              <a:gd name="T44" fmla="*/ 89 w 232"/>
              <a:gd name="T45" fmla="*/ 1 h 92"/>
              <a:gd name="T46" fmla="*/ 60 w 232"/>
              <a:gd name="T47" fmla="*/ 17 h 92"/>
              <a:gd name="T48" fmla="*/ 36 w 232"/>
              <a:gd name="T49" fmla="*/ 12 h 92"/>
              <a:gd name="T50" fmla="*/ 44 w 232"/>
              <a:gd name="T51" fmla="*/ 21 h 92"/>
              <a:gd name="T52" fmla="*/ 0 w 232"/>
              <a:gd name="T53" fmla="*/ 31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2"/>
              <a:gd name="T83" fmla="*/ 232 w 232"/>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2">
                <a:moveTo>
                  <a:pt x="0" y="31"/>
                </a:moveTo>
                <a:lnTo>
                  <a:pt x="10" y="55"/>
                </a:lnTo>
                <a:lnTo>
                  <a:pt x="1" y="57"/>
                </a:lnTo>
                <a:lnTo>
                  <a:pt x="10" y="61"/>
                </a:lnTo>
                <a:lnTo>
                  <a:pt x="14" y="76"/>
                </a:lnTo>
                <a:lnTo>
                  <a:pt x="26" y="74"/>
                </a:lnTo>
                <a:lnTo>
                  <a:pt x="14" y="81"/>
                </a:lnTo>
                <a:lnTo>
                  <a:pt x="29" y="78"/>
                </a:lnTo>
                <a:lnTo>
                  <a:pt x="44" y="88"/>
                </a:lnTo>
                <a:lnTo>
                  <a:pt x="59" y="77"/>
                </a:lnTo>
                <a:lnTo>
                  <a:pt x="82" y="91"/>
                </a:lnTo>
                <a:lnTo>
                  <a:pt x="122" y="77"/>
                </a:lnTo>
                <a:lnTo>
                  <a:pt x="121" y="92"/>
                </a:lnTo>
                <a:lnTo>
                  <a:pt x="129" y="77"/>
                </a:lnTo>
                <a:lnTo>
                  <a:pt x="204" y="74"/>
                </a:lnTo>
                <a:lnTo>
                  <a:pt x="232" y="72"/>
                </a:lnTo>
                <a:lnTo>
                  <a:pt x="224" y="40"/>
                </a:lnTo>
                <a:lnTo>
                  <a:pt x="230" y="33"/>
                </a:lnTo>
                <a:lnTo>
                  <a:pt x="206" y="7"/>
                </a:lnTo>
                <a:lnTo>
                  <a:pt x="191" y="7"/>
                </a:lnTo>
                <a:lnTo>
                  <a:pt x="148" y="18"/>
                </a:lnTo>
                <a:lnTo>
                  <a:pt x="112" y="0"/>
                </a:lnTo>
                <a:lnTo>
                  <a:pt x="89" y="1"/>
                </a:lnTo>
                <a:lnTo>
                  <a:pt x="60" y="17"/>
                </a:lnTo>
                <a:lnTo>
                  <a:pt x="36" y="12"/>
                </a:lnTo>
                <a:lnTo>
                  <a:pt x="44" y="21"/>
                </a:lnTo>
                <a:lnTo>
                  <a:pt x="0" y="31"/>
                </a:lnTo>
                <a:close/>
              </a:path>
            </a:pathLst>
          </a:custGeom>
          <a:solidFill>
            <a:srgbClr val="FFFFCC"/>
          </a:solidFill>
          <a:ln w="9525">
            <a:noFill/>
            <a:round/>
            <a:headEnd/>
            <a:tailEnd/>
          </a:ln>
        </p:spPr>
        <p:txBody>
          <a:bodyPr/>
          <a:lstStyle/>
          <a:p>
            <a:endParaRPr lang="en-US"/>
          </a:p>
        </p:txBody>
      </p:sp>
      <p:sp>
        <p:nvSpPr>
          <p:cNvPr id="22740" name="Freeform 213"/>
          <p:cNvSpPr>
            <a:spLocks noChangeAspect="1"/>
          </p:cNvSpPr>
          <p:nvPr/>
        </p:nvSpPr>
        <p:spPr bwMode="auto">
          <a:xfrm>
            <a:off x="4926013" y="3114133"/>
            <a:ext cx="446087" cy="177800"/>
          </a:xfrm>
          <a:custGeom>
            <a:avLst/>
            <a:gdLst>
              <a:gd name="T0" fmla="*/ 0 w 232"/>
              <a:gd name="T1" fmla="*/ 31 h 92"/>
              <a:gd name="T2" fmla="*/ 10 w 232"/>
              <a:gd name="T3" fmla="*/ 55 h 92"/>
              <a:gd name="T4" fmla="*/ 1 w 232"/>
              <a:gd name="T5" fmla="*/ 57 h 92"/>
              <a:gd name="T6" fmla="*/ 10 w 232"/>
              <a:gd name="T7" fmla="*/ 61 h 92"/>
              <a:gd name="T8" fmla="*/ 14 w 232"/>
              <a:gd name="T9" fmla="*/ 76 h 92"/>
              <a:gd name="T10" fmla="*/ 26 w 232"/>
              <a:gd name="T11" fmla="*/ 74 h 92"/>
              <a:gd name="T12" fmla="*/ 14 w 232"/>
              <a:gd name="T13" fmla="*/ 81 h 92"/>
              <a:gd name="T14" fmla="*/ 29 w 232"/>
              <a:gd name="T15" fmla="*/ 78 h 92"/>
              <a:gd name="T16" fmla="*/ 44 w 232"/>
              <a:gd name="T17" fmla="*/ 88 h 92"/>
              <a:gd name="T18" fmla="*/ 59 w 232"/>
              <a:gd name="T19" fmla="*/ 77 h 92"/>
              <a:gd name="T20" fmla="*/ 82 w 232"/>
              <a:gd name="T21" fmla="*/ 91 h 92"/>
              <a:gd name="T22" fmla="*/ 122 w 232"/>
              <a:gd name="T23" fmla="*/ 77 h 92"/>
              <a:gd name="T24" fmla="*/ 121 w 232"/>
              <a:gd name="T25" fmla="*/ 92 h 92"/>
              <a:gd name="T26" fmla="*/ 129 w 232"/>
              <a:gd name="T27" fmla="*/ 77 h 92"/>
              <a:gd name="T28" fmla="*/ 204 w 232"/>
              <a:gd name="T29" fmla="*/ 74 h 92"/>
              <a:gd name="T30" fmla="*/ 232 w 232"/>
              <a:gd name="T31" fmla="*/ 72 h 92"/>
              <a:gd name="T32" fmla="*/ 224 w 232"/>
              <a:gd name="T33" fmla="*/ 40 h 92"/>
              <a:gd name="T34" fmla="*/ 230 w 232"/>
              <a:gd name="T35" fmla="*/ 33 h 92"/>
              <a:gd name="T36" fmla="*/ 206 w 232"/>
              <a:gd name="T37" fmla="*/ 7 h 92"/>
              <a:gd name="T38" fmla="*/ 191 w 232"/>
              <a:gd name="T39" fmla="*/ 7 h 92"/>
              <a:gd name="T40" fmla="*/ 148 w 232"/>
              <a:gd name="T41" fmla="*/ 18 h 92"/>
              <a:gd name="T42" fmla="*/ 112 w 232"/>
              <a:gd name="T43" fmla="*/ 0 h 92"/>
              <a:gd name="T44" fmla="*/ 89 w 232"/>
              <a:gd name="T45" fmla="*/ 1 h 92"/>
              <a:gd name="T46" fmla="*/ 60 w 232"/>
              <a:gd name="T47" fmla="*/ 17 h 92"/>
              <a:gd name="T48" fmla="*/ 36 w 232"/>
              <a:gd name="T49" fmla="*/ 12 h 92"/>
              <a:gd name="T50" fmla="*/ 44 w 232"/>
              <a:gd name="T51" fmla="*/ 21 h 92"/>
              <a:gd name="T52" fmla="*/ 0 w 232"/>
              <a:gd name="T53" fmla="*/ 31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2"/>
              <a:gd name="T83" fmla="*/ 232 w 232"/>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2">
                <a:moveTo>
                  <a:pt x="0" y="31"/>
                </a:moveTo>
                <a:lnTo>
                  <a:pt x="10" y="55"/>
                </a:lnTo>
                <a:lnTo>
                  <a:pt x="1" y="57"/>
                </a:lnTo>
                <a:lnTo>
                  <a:pt x="10" y="61"/>
                </a:lnTo>
                <a:lnTo>
                  <a:pt x="14" y="76"/>
                </a:lnTo>
                <a:lnTo>
                  <a:pt x="26" y="74"/>
                </a:lnTo>
                <a:lnTo>
                  <a:pt x="14" y="81"/>
                </a:lnTo>
                <a:lnTo>
                  <a:pt x="29" y="78"/>
                </a:lnTo>
                <a:lnTo>
                  <a:pt x="44" y="88"/>
                </a:lnTo>
                <a:lnTo>
                  <a:pt x="59" y="77"/>
                </a:lnTo>
                <a:lnTo>
                  <a:pt x="82" y="91"/>
                </a:lnTo>
                <a:lnTo>
                  <a:pt x="122" y="77"/>
                </a:lnTo>
                <a:lnTo>
                  <a:pt x="121" y="92"/>
                </a:lnTo>
                <a:lnTo>
                  <a:pt x="129" y="77"/>
                </a:lnTo>
                <a:lnTo>
                  <a:pt x="204" y="74"/>
                </a:lnTo>
                <a:lnTo>
                  <a:pt x="232" y="72"/>
                </a:lnTo>
                <a:lnTo>
                  <a:pt x="224" y="40"/>
                </a:lnTo>
                <a:lnTo>
                  <a:pt x="230" y="33"/>
                </a:lnTo>
                <a:lnTo>
                  <a:pt x="206" y="7"/>
                </a:lnTo>
                <a:lnTo>
                  <a:pt x="191" y="7"/>
                </a:lnTo>
                <a:lnTo>
                  <a:pt x="148" y="18"/>
                </a:lnTo>
                <a:lnTo>
                  <a:pt x="112" y="0"/>
                </a:lnTo>
                <a:lnTo>
                  <a:pt x="89" y="1"/>
                </a:lnTo>
                <a:lnTo>
                  <a:pt x="60" y="17"/>
                </a:lnTo>
                <a:lnTo>
                  <a:pt x="36" y="12"/>
                </a:lnTo>
                <a:lnTo>
                  <a:pt x="44" y="21"/>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2741" name="Freeform 214"/>
          <p:cNvSpPr>
            <a:spLocks noChangeAspect="1"/>
          </p:cNvSpPr>
          <p:nvPr/>
        </p:nvSpPr>
        <p:spPr bwMode="auto">
          <a:xfrm>
            <a:off x="4040188" y="2702971"/>
            <a:ext cx="98425" cy="117475"/>
          </a:xfrm>
          <a:custGeom>
            <a:avLst/>
            <a:gdLst>
              <a:gd name="T0" fmla="*/ 0 w 51"/>
              <a:gd name="T1" fmla="*/ 51 h 61"/>
              <a:gd name="T2" fmla="*/ 7 w 51"/>
              <a:gd name="T3" fmla="*/ 57 h 61"/>
              <a:gd name="T4" fmla="*/ 2 w 51"/>
              <a:gd name="T5" fmla="*/ 61 h 61"/>
              <a:gd name="T6" fmla="*/ 48 w 51"/>
              <a:gd name="T7" fmla="*/ 52 h 61"/>
              <a:gd name="T8" fmla="*/ 51 w 51"/>
              <a:gd name="T9" fmla="*/ 20 h 61"/>
              <a:gd name="T10" fmla="*/ 45 w 51"/>
              <a:gd name="T11" fmla="*/ 12 h 61"/>
              <a:gd name="T12" fmla="*/ 32 w 51"/>
              <a:gd name="T13" fmla="*/ 16 h 61"/>
              <a:gd name="T14" fmla="*/ 27 w 51"/>
              <a:gd name="T15" fmla="*/ 11 h 61"/>
              <a:gd name="T16" fmla="*/ 33 w 51"/>
              <a:gd name="T17" fmla="*/ 3 h 61"/>
              <a:gd name="T18" fmla="*/ 27 w 51"/>
              <a:gd name="T19" fmla="*/ 0 h 61"/>
              <a:gd name="T20" fmla="*/ 22 w 51"/>
              <a:gd name="T21" fmla="*/ 15 h 61"/>
              <a:gd name="T22" fmla="*/ 2 w 51"/>
              <a:gd name="T23" fmla="*/ 20 h 61"/>
              <a:gd name="T24" fmla="*/ 8 w 51"/>
              <a:gd name="T25" fmla="*/ 23 h 61"/>
              <a:gd name="T26" fmla="*/ 4 w 51"/>
              <a:gd name="T27" fmla="*/ 32 h 61"/>
              <a:gd name="T28" fmla="*/ 17 w 51"/>
              <a:gd name="T29" fmla="*/ 34 h 61"/>
              <a:gd name="T30" fmla="*/ 5 w 51"/>
              <a:gd name="T31" fmla="*/ 46 h 61"/>
              <a:gd name="T32" fmla="*/ 19 w 51"/>
              <a:gd name="T33" fmla="*/ 43 h 61"/>
              <a:gd name="T34" fmla="*/ 0 w 51"/>
              <a:gd name="T35" fmla="*/ 51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0" y="51"/>
                </a:moveTo>
                <a:lnTo>
                  <a:pt x="7" y="57"/>
                </a:lnTo>
                <a:lnTo>
                  <a:pt x="2" y="61"/>
                </a:lnTo>
                <a:lnTo>
                  <a:pt x="48" y="52"/>
                </a:lnTo>
                <a:lnTo>
                  <a:pt x="51" y="20"/>
                </a:lnTo>
                <a:lnTo>
                  <a:pt x="45" y="12"/>
                </a:lnTo>
                <a:lnTo>
                  <a:pt x="32" y="16"/>
                </a:lnTo>
                <a:lnTo>
                  <a:pt x="27" y="11"/>
                </a:lnTo>
                <a:lnTo>
                  <a:pt x="33" y="3"/>
                </a:lnTo>
                <a:lnTo>
                  <a:pt x="27" y="0"/>
                </a:lnTo>
                <a:lnTo>
                  <a:pt x="22" y="15"/>
                </a:lnTo>
                <a:lnTo>
                  <a:pt x="2" y="20"/>
                </a:lnTo>
                <a:lnTo>
                  <a:pt x="8" y="23"/>
                </a:lnTo>
                <a:lnTo>
                  <a:pt x="4" y="32"/>
                </a:lnTo>
                <a:lnTo>
                  <a:pt x="17" y="34"/>
                </a:lnTo>
                <a:lnTo>
                  <a:pt x="5" y="46"/>
                </a:lnTo>
                <a:lnTo>
                  <a:pt x="19" y="43"/>
                </a:lnTo>
                <a:lnTo>
                  <a:pt x="0" y="51"/>
                </a:lnTo>
                <a:close/>
              </a:path>
            </a:pathLst>
          </a:custGeom>
          <a:solidFill>
            <a:srgbClr val="FFFFCC"/>
          </a:solidFill>
          <a:ln w="9525">
            <a:noFill/>
            <a:round/>
            <a:headEnd/>
            <a:tailEnd/>
          </a:ln>
        </p:spPr>
        <p:txBody>
          <a:bodyPr/>
          <a:lstStyle/>
          <a:p>
            <a:endParaRPr lang="en-US"/>
          </a:p>
        </p:txBody>
      </p:sp>
      <p:sp>
        <p:nvSpPr>
          <p:cNvPr id="22742" name="Freeform 215"/>
          <p:cNvSpPr>
            <a:spLocks noChangeAspect="1"/>
          </p:cNvSpPr>
          <p:nvPr/>
        </p:nvSpPr>
        <p:spPr bwMode="auto">
          <a:xfrm>
            <a:off x="4040188" y="2702971"/>
            <a:ext cx="98425" cy="117475"/>
          </a:xfrm>
          <a:custGeom>
            <a:avLst/>
            <a:gdLst>
              <a:gd name="T0" fmla="*/ 0 w 51"/>
              <a:gd name="T1" fmla="*/ 51 h 61"/>
              <a:gd name="T2" fmla="*/ 7 w 51"/>
              <a:gd name="T3" fmla="*/ 57 h 61"/>
              <a:gd name="T4" fmla="*/ 2 w 51"/>
              <a:gd name="T5" fmla="*/ 61 h 61"/>
              <a:gd name="T6" fmla="*/ 48 w 51"/>
              <a:gd name="T7" fmla="*/ 52 h 61"/>
              <a:gd name="T8" fmla="*/ 51 w 51"/>
              <a:gd name="T9" fmla="*/ 20 h 61"/>
              <a:gd name="T10" fmla="*/ 45 w 51"/>
              <a:gd name="T11" fmla="*/ 12 h 61"/>
              <a:gd name="T12" fmla="*/ 32 w 51"/>
              <a:gd name="T13" fmla="*/ 16 h 61"/>
              <a:gd name="T14" fmla="*/ 27 w 51"/>
              <a:gd name="T15" fmla="*/ 11 h 61"/>
              <a:gd name="T16" fmla="*/ 33 w 51"/>
              <a:gd name="T17" fmla="*/ 3 h 61"/>
              <a:gd name="T18" fmla="*/ 27 w 51"/>
              <a:gd name="T19" fmla="*/ 0 h 61"/>
              <a:gd name="T20" fmla="*/ 22 w 51"/>
              <a:gd name="T21" fmla="*/ 15 h 61"/>
              <a:gd name="T22" fmla="*/ 2 w 51"/>
              <a:gd name="T23" fmla="*/ 20 h 61"/>
              <a:gd name="T24" fmla="*/ 8 w 51"/>
              <a:gd name="T25" fmla="*/ 23 h 61"/>
              <a:gd name="T26" fmla="*/ 4 w 51"/>
              <a:gd name="T27" fmla="*/ 32 h 61"/>
              <a:gd name="T28" fmla="*/ 17 w 51"/>
              <a:gd name="T29" fmla="*/ 34 h 61"/>
              <a:gd name="T30" fmla="*/ 5 w 51"/>
              <a:gd name="T31" fmla="*/ 46 h 61"/>
              <a:gd name="T32" fmla="*/ 19 w 51"/>
              <a:gd name="T33" fmla="*/ 43 h 61"/>
              <a:gd name="T34" fmla="*/ 0 w 51"/>
              <a:gd name="T35" fmla="*/ 51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0" y="51"/>
                </a:moveTo>
                <a:lnTo>
                  <a:pt x="7" y="57"/>
                </a:lnTo>
                <a:lnTo>
                  <a:pt x="2" y="61"/>
                </a:lnTo>
                <a:lnTo>
                  <a:pt x="48" y="52"/>
                </a:lnTo>
                <a:lnTo>
                  <a:pt x="51" y="20"/>
                </a:lnTo>
                <a:lnTo>
                  <a:pt x="45" y="12"/>
                </a:lnTo>
                <a:lnTo>
                  <a:pt x="32" y="16"/>
                </a:lnTo>
                <a:lnTo>
                  <a:pt x="27" y="11"/>
                </a:lnTo>
                <a:lnTo>
                  <a:pt x="33" y="3"/>
                </a:lnTo>
                <a:lnTo>
                  <a:pt x="27" y="0"/>
                </a:lnTo>
                <a:lnTo>
                  <a:pt x="22" y="15"/>
                </a:lnTo>
                <a:lnTo>
                  <a:pt x="2" y="20"/>
                </a:lnTo>
                <a:lnTo>
                  <a:pt x="8" y="23"/>
                </a:lnTo>
                <a:lnTo>
                  <a:pt x="4" y="32"/>
                </a:lnTo>
                <a:lnTo>
                  <a:pt x="17" y="34"/>
                </a:lnTo>
                <a:lnTo>
                  <a:pt x="5" y="46"/>
                </a:lnTo>
                <a:lnTo>
                  <a:pt x="19" y="43"/>
                </a:lnTo>
                <a:lnTo>
                  <a:pt x="0" y="51"/>
                </a:lnTo>
                <a:close/>
              </a:path>
            </a:pathLst>
          </a:custGeom>
          <a:solidFill>
            <a:srgbClr val="FFFFCC"/>
          </a:solidFill>
          <a:ln w="1588" cap="rnd">
            <a:solidFill>
              <a:srgbClr val="808080"/>
            </a:solidFill>
            <a:round/>
            <a:headEnd/>
            <a:tailEnd/>
          </a:ln>
        </p:spPr>
        <p:txBody>
          <a:bodyPr/>
          <a:lstStyle/>
          <a:p>
            <a:endParaRPr lang="en-US"/>
          </a:p>
        </p:txBody>
      </p:sp>
      <p:sp>
        <p:nvSpPr>
          <p:cNvPr id="22743" name="Freeform 216"/>
          <p:cNvSpPr>
            <a:spLocks noChangeAspect="1"/>
          </p:cNvSpPr>
          <p:nvPr/>
        </p:nvSpPr>
        <p:spPr bwMode="auto">
          <a:xfrm>
            <a:off x="4092575" y="2696621"/>
            <a:ext cx="61913" cy="42862"/>
          </a:xfrm>
          <a:custGeom>
            <a:avLst/>
            <a:gdLst>
              <a:gd name="T0" fmla="*/ 0 w 32"/>
              <a:gd name="T1" fmla="*/ 15 h 23"/>
              <a:gd name="T2" fmla="*/ 4 w 32"/>
              <a:gd name="T3" fmla="*/ 19 h 23"/>
              <a:gd name="T4" fmla="*/ 18 w 32"/>
              <a:gd name="T5" fmla="*/ 16 h 23"/>
              <a:gd name="T6" fmla="*/ 24 w 32"/>
              <a:gd name="T7" fmla="*/ 23 h 23"/>
              <a:gd name="T8" fmla="*/ 32 w 32"/>
              <a:gd name="T9" fmla="*/ 15 h 23"/>
              <a:gd name="T10" fmla="*/ 25 w 32"/>
              <a:gd name="T11" fmla="*/ 3 h 23"/>
              <a:gd name="T12" fmla="*/ 9 w 32"/>
              <a:gd name="T13" fmla="*/ 0 h 23"/>
              <a:gd name="T14" fmla="*/ 5 w 32"/>
              <a:gd name="T15" fmla="*/ 7 h 23"/>
              <a:gd name="T16" fmla="*/ 0 w 32"/>
              <a:gd name="T17" fmla="*/ 1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3"/>
              <a:gd name="T29" fmla="*/ 32 w 3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3">
                <a:moveTo>
                  <a:pt x="0" y="15"/>
                </a:moveTo>
                <a:lnTo>
                  <a:pt x="4" y="19"/>
                </a:lnTo>
                <a:lnTo>
                  <a:pt x="18" y="16"/>
                </a:lnTo>
                <a:lnTo>
                  <a:pt x="24" y="23"/>
                </a:lnTo>
                <a:lnTo>
                  <a:pt x="32" y="15"/>
                </a:lnTo>
                <a:lnTo>
                  <a:pt x="25" y="3"/>
                </a:lnTo>
                <a:lnTo>
                  <a:pt x="9" y="0"/>
                </a:lnTo>
                <a:lnTo>
                  <a:pt x="5" y="7"/>
                </a:lnTo>
                <a:lnTo>
                  <a:pt x="0" y="15"/>
                </a:lnTo>
                <a:close/>
              </a:path>
            </a:pathLst>
          </a:custGeom>
          <a:solidFill>
            <a:srgbClr val="FFFFCC"/>
          </a:solidFill>
          <a:ln w="9525">
            <a:noFill/>
            <a:round/>
            <a:headEnd/>
            <a:tailEnd/>
          </a:ln>
        </p:spPr>
        <p:txBody>
          <a:bodyPr/>
          <a:lstStyle/>
          <a:p>
            <a:endParaRPr lang="en-US"/>
          </a:p>
        </p:txBody>
      </p:sp>
      <p:sp>
        <p:nvSpPr>
          <p:cNvPr id="22744" name="Freeform 217"/>
          <p:cNvSpPr>
            <a:spLocks noChangeAspect="1"/>
          </p:cNvSpPr>
          <p:nvPr/>
        </p:nvSpPr>
        <p:spPr bwMode="auto">
          <a:xfrm>
            <a:off x="4092575" y="2696621"/>
            <a:ext cx="61913" cy="42862"/>
          </a:xfrm>
          <a:custGeom>
            <a:avLst/>
            <a:gdLst>
              <a:gd name="T0" fmla="*/ 0 w 32"/>
              <a:gd name="T1" fmla="*/ 15 h 23"/>
              <a:gd name="T2" fmla="*/ 4 w 32"/>
              <a:gd name="T3" fmla="*/ 19 h 23"/>
              <a:gd name="T4" fmla="*/ 18 w 32"/>
              <a:gd name="T5" fmla="*/ 16 h 23"/>
              <a:gd name="T6" fmla="*/ 24 w 32"/>
              <a:gd name="T7" fmla="*/ 23 h 23"/>
              <a:gd name="T8" fmla="*/ 32 w 32"/>
              <a:gd name="T9" fmla="*/ 15 h 23"/>
              <a:gd name="T10" fmla="*/ 25 w 32"/>
              <a:gd name="T11" fmla="*/ 3 h 23"/>
              <a:gd name="T12" fmla="*/ 9 w 32"/>
              <a:gd name="T13" fmla="*/ 0 h 23"/>
              <a:gd name="T14" fmla="*/ 5 w 32"/>
              <a:gd name="T15" fmla="*/ 7 h 23"/>
              <a:gd name="T16" fmla="*/ 0 w 32"/>
              <a:gd name="T17" fmla="*/ 1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3"/>
              <a:gd name="T29" fmla="*/ 32 w 3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3">
                <a:moveTo>
                  <a:pt x="0" y="15"/>
                </a:moveTo>
                <a:lnTo>
                  <a:pt x="4" y="19"/>
                </a:lnTo>
                <a:lnTo>
                  <a:pt x="18" y="16"/>
                </a:lnTo>
                <a:lnTo>
                  <a:pt x="24" y="23"/>
                </a:lnTo>
                <a:lnTo>
                  <a:pt x="32" y="15"/>
                </a:lnTo>
                <a:lnTo>
                  <a:pt x="25" y="3"/>
                </a:lnTo>
                <a:lnTo>
                  <a:pt x="9" y="0"/>
                </a:lnTo>
                <a:lnTo>
                  <a:pt x="5" y="7"/>
                </a:lnTo>
                <a:lnTo>
                  <a:pt x="0" y="15"/>
                </a:lnTo>
                <a:close/>
              </a:path>
            </a:pathLst>
          </a:custGeom>
          <a:solidFill>
            <a:srgbClr val="FFFFCC"/>
          </a:solidFill>
          <a:ln w="1588" cap="rnd">
            <a:solidFill>
              <a:srgbClr val="808080"/>
            </a:solidFill>
            <a:round/>
            <a:headEnd/>
            <a:tailEnd/>
          </a:ln>
        </p:spPr>
        <p:txBody>
          <a:bodyPr/>
          <a:lstStyle/>
          <a:p>
            <a:endParaRPr lang="en-US"/>
          </a:p>
        </p:txBody>
      </p:sp>
      <p:sp>
        <p:nvSpPr>
          <p:cNvPr id="22745" name="Freeform 218"/>
          <p:cNvSpPr>
            <a:spLocks noChangeAspect="1"/>
          </p:cNvSpPr>
          <p:nvPr/>
        </p:nvSpPr>
        <p:spPr bwMode="auto">
          <a:xfrm>
            <a:off x="4117975" y="2591846"/>
            <a:ext cx="19050" cy="22225"/>
          </a:xfrm>
          <a:custGeom>
            <a:avLst/>
            <a:gdLst>
              <a:gd name="T0" fmla="*/ 0 w 10"/>
              <a:gd name="T1" fmla="*/ 11 h 11"/>
              <a:gd name="T2" fmla="*/ 0 w 10"/>
              <a:gd name="T3" fmla="*/ 2 h 11"/>
              <a:gd name="T4" fmla="*/ 10 w 10"/>
              <a:gd name="T5" fmla="*/ 0 h 11"/>
              <a:gd name="T6" fmla="*/ 0 w 10"/>
              <a:gd name="T7" fmla="*/ 11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0" y="11"/>
                </a:moveTo>
                <a:lnTo>
                  <a:pt x="0" y="2"/>
                </a:lnTo>
                <a:lnTo>
                  <a:pt x="10" y="0"/>
                </a:lnTo>
                <a:lnTo>
                  <a:pt x="0" y="11"/>
                </a:lnTo>
                <a:close/>
              </a:path>
            </a:pathLst>
          </a:custGeom>
          <a:solidFill>
            <a:srgbClr val="FFFFCC"/>
          </a:solidFill>
          <a:ln w="9525">
            <a:noFill/>
            <a:round/>
            <a:headEnd/>
            <a:tailEnd/>
          </a:ln>
        </p:spPr>
        <p:txBody>
          <a:bodyPr/>
          <a:lstStyle/>
          <a:p>
            <a:endParaRPr lang="en-US"/>
          </a:p>
        </p:txBody>
      </p:sp>
      <p:sp>
        <p:nvSpPr>
          <p:cNvPr id="22746" name="Freeform 219"/>
          <p:cNvSpPr>
            <a:spLocks noChangeAspect="1"/>
          </p:cNvSpPr>
          <p:nvPr/>
        </p:nvSpPr>
        <p:spPr bwMode="auto">
          <a:xfrm>
            <a:off x="4117975" y="2591846"/>
            <a:ext cx="19050" cy="22225"/>
          </a:xfrm>
          <a:custGeom>
            <a:avLst/>
            <a:gdLst>
              <a:gd name="T0" fmla="*/ 0 w 10"/>
              <a:gd name="T1" fmla="*/ 11 h 11"/>
              <a:gd name="T2" fmla="*/ 0 w 10"/>
              <a:gd name="T3" fmla="*/ 2 h 11"/>
              <a:gd name="T4" fmla="*/ 10 w 10"/>
              <a:gd name="T5" fmla="*/ 0 h 11"/>
              <a:gd name="T6" fmla="*/ 0 w 10"/>
              <a:gd name="T7" fmla="*/ 11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0" y="11"/>
                </a:moveTo>
                <a:lnTo>
                  <a:pt x="0" y="2"/>
                </a:lnTo>
                <a:lnTo>
                  <a:pt x="10" y="0"/>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2747" name="Freeform 220"/>
          <p:cNvSpPr>
            <a:spLocks noChangeAspect="1"/>
          </p:cNvSpPr>
          <p:nvPr/>
        </p:nvSpPr>
        <p:spPr bwMode="auto">
          <a:xfrm>
            <a:off x="4125913" y="2614071"/>
            <a:ext cx="14287" cy="12700"/>
          </a:xfrm>
          <a:custGeom>
            <a:avLst/>
            <a:gdLst>
              <a:gd name="T0" fmla="*/ 0 w 8"/>
              <a:gd name="T1" fmla="*/ 5 h 7"/>
              <a:gd name="T2" fmla="*/ 4 w 8"/>
              <a:gd name="T3" fmla="*/ 0 h 7"/>
              <a:gd name="T4" fmla="*/ 8 w 8"/>
              <a:gd name="T5" fmla="*/ 7 h 7"/>
              <a:gd name="T6" fmla="*/ 0 w 8"/>
              <a:gd name="T7" fmla="*/ 5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5"/>
                </a:moveTo>
                <a:lnTo>
                  <a:pt x="4" y="0"/>
                </a:lnTo>
                <a:lnTo>
                  <a:pt x="8" y="7"/>
                </a:lnTo>
                <a:lnTo>
                  <a:pt x="0" y="5"/>
                </a:lnTo>
                <a:close/>
              </a:path>
            </a:pathLst>
          </a:custGeom>
          <a:solidFill>
            <a:srgbClr val="FFFFCC"/>
          </a:solidFill>
          <a:ln w="9525">
            <a:noFill/>
            <a:round/>
            <a:headEnd/>
            <a:tailEnd/>
          </a:ln>
        </p:spPr>
        <p:txBody>
          <a:bodyPr/>
          <a:lstStyle/>
          <a:p>
            <a:endParaRPr lang="en-US"/>
          </a:p>
        </p:txBody>
      </p:sp>
      <p:sp>
        <p:nvSpPr>
          <p:cNvPr id="22748" name="Freeform 221"/>
          <p:cNvSpPr>
            <a:spLocks noChangeAspect="1"/>
          </p:cNvSpPr>
          <p:nvPr/>
        </p:nvSpPr>
        <p:spPr bwMode="auto">
          <a:xfrm>
            <a:off x="4125913" y="2614071"/>
            <a:ext cx="14287" cy="12700"/>
          </a:xfrm>
          <a:custGeom>
            <a:avLst/>
            <a:gdLst>
              <a:gd name="T0" fmla="*/ 0 w 8"/>
              <a:gd name="T1" fmla="*/ 5 h 7"/>
              <a:gd name="T2" fmla="*/ 4 w 8"/>
              <a:gd name="T3" fmla="*/ 0 h 7"/>
              <a:gd name="T4" fmla="*/ 8 w 8"/>
              <a:gd name="T5" fmla="*/ 7 h 7"/>
              <a:gd name="T6" fmla="*/ 0 w 8"/>
              <a:gd name="T7" fmla="*/ 5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5"/>
                </a:moveTo>
                <a:lnTo>
                  <a:pt x="4" y="0"/>
                </a:lnTo>
                <a:lnTo>
                  <a:pt x="8" y="7"/>
                </a:lnTo>
                <a:lnTo>
                  <a:pt x="0" y="5"/>
                </a:lnTo>
                <a:close/>
              </a:path>
            </a:pathLst>
          </a:custGeom>
          <a:solidFill>
            <a:srgbClr val="FFFFCC"/>
          </a:solidFill>
          <a:ln w="1588" cap="rnd">
            <a:solidFill>
              <a:srgbClr val="808080"/>
            </a:solidFill>
            <a:round/>
            <a:headEnd/>
            <a:tailEnd/>
          </a:ln>
        </p:spPr>
        <p:txBody>
          <a:bodyPr/>
          <a:lstStyle/>
          <a:p>
            <a:endParaRPr lang="en-US"/>
          </a:p>
        </p:txBody>
      </p:sp>
      <p:sp>
        <p:nvSpPr>
          <p:cNvPr id="22749" name="Freeform 222"/>
          <p:cNvSpPr>
            <a:spLocks noChangeAspect="1"/>
          </p:cNvSpPr>
          <p:nvPr/>
        </p:nvSpPr>
        <p:spPr bwMode="auto">
          <a:xfrm>
            <a:off x="4140200" y="2582321"/>
            <a:ext cx="188913" cy="290512"/>
          </a:xfrm>
          <a:custGeom>
            <a:avLst/>
            <a:gdLst>
              <a:gd name="T0" fmla="*/ 0 w 98"/>
              <a:gd name="T1" fmla="*/ 35 h 151"/>
              <a:gd name="T2" fmla="*/ 4 w 98"/>
              <a:gd name="T3" fmla="*/ 15 h 151"/>
              <a:gd name="T4" fmla="*/ 15 w 98"/>
              <a:gd name="T5" fmla="*/ 0 h 151"/>
              <a:gd name="T6" fmla="*/ 37 w 98"/>
              <a:gd name="T7" fmla="*/ 0 h 151"/>
              <a:gd name="T8" fmla="*/ 24 w 98"/>
              <a:gd name="T9" fmla="*/ 18 h 151"/>
              <a:gd name="T10" fmla="*/ 54 w 98"/>
              <a:gd name="T11" fmla="*/ 22 h 151"/>
              <a:gd name="T12" fmla="*/ 35 w 98"/>
              <a:gd name="T13" fmla="*/ 46 h 151"/>
              <a:gd name="T14" fmla="*/ 58 w 98"/>
              <a:gd name="T15" fmla="*/ 55 h 151"/>
              <a:gd name="T16" fmla="*/ 79 w 98"/>
              <a:gd name="T17" fmla="*/ 86 h 151"/>
              <a:gd name="T18" fmla="*/ 73 w 98"/>
              <a:gd name="T19" fmla="*/ 88 h 151"/>
              <a:gd name="T20" fmla="*/ 82 w 98"/>
              <a:gd name="T21" fmla="*/ 96 h 151"/>
              <a:gd name="T22" fmla="*/ 77 w 98"/>
              <a:gd name="T23" fmla="*/ 104 h 151"/>
              <a:gd name="T24" fmla="*/ 98 w 98"/>
              <a:gd name="T25" fmla="*/ 105 h 151"/>
              <a:gd name="T26" fmla="*/ 85 w 98"/>
              <a:gd name="T27" fmla="*/ 126 h 151"/>
              <a:gd name="T28" fmla="*/ 94 w 98"/>
              <a:gd name="T29" fmla="*/ 132 h 151"/>
              <a:gd name="T30" fmla="*/ 6 w 98"/>
              <a:gd name="T31" fmla="*/ 151 h 151"/>
              <a:gd name="T32" fmla="*/ 45 w 98"/>
              <a:gd name="T33" fmla="*/ 123 h 151"/>
              <a:gd name="T34" fmla="*/ 34 w 98"/>
              <a:gd name="T35" fmla="*/ 127 h 151"/>
              <a:gd name="T36" fmla="*/ 11 w 98"/>
              <a:gd name="T37" fmla="*/ 119 h 151"/>
              <a:gd name="T38" fmla="*/ 28 w 98"/>
              <a:gd name="T39" fmla="*/ 108 h 151"/>
              <a:gd name="T40" fmla="*/ 17 w 98"/>
              <a:gd name="T41" fmla="*/ 104 h 151"/>
              <a:gd name="T42" fmla="*/ 40 w 98"/>
              <a:gd name="T43" fmla="*/ 92 h 151"/>
              <a:gd name="T44" fmla="*/ 42 w 98"/>
              <a:gd name="T45" fmla="*/ 79 h 151"/>
              <a:gd name="T46" fmla="*/ 31 w 98"/>
              <a:gd name="T47" fmla="*/ 74 h 151"/>
              <a:gd name="T48" fmla="*/ 37 w 98"/>
              <a:gd name="T49" fmla="*/ 66 h 151"/>
              <a:gd name="T50" fmla="*/ 14 w 98"/>
              <a:gd name="T51" fmla="*/ 70 h 151"/>
              <a:gd name="T52" fmla="*/ 15 w 98"/>
              <a:gd name="T53" fmla="*/ 49 h 151"/>
              <a:gd name="T54" fmla="*/ 4 w 98"/>
              <a:gd name="T55" fmla="*/ 59 h 151"/>
              <a:gd name="T56" fmla="*/ 10 w 98"/>
              <a:gd name="T57" fmla="*/ 36 h 151"/>
              <a:gd name="T58" fmla="*/ 0 w 98"/>
              <a:gd name="T59" fmla="*/ 35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151"/>
              <a:gd name="T92" fmla="*/ 98 w 98"/>
              <a:gd name="T93" fmla="*/ 151 h 1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151">
                <a:moveTo>
                  <a:pt x="0" y="35"/>
                </a:moveTo>
                <a:lnTo>
                  <a:pt x="4" y="15"/>
                </a:lnTo>
                <a:lnTo>
                  <a:pt x="15" y="0"/>
                </a:lnTo>
                <a:lnTo>
                  <a:pt x="37" y="0"/>
                </a:lnTo>
                <a:lnTo>
                  <a:pt x="24" y="18"/>
                </a:lnTo>
                <a:lnTo>
                  <a:pt x="54" y="22"/>
                </a:lnTo>
                <a:lnTo>
                  <a:pt x="35" y="46"/>
                </a:lnTo>
                <a:lnTo>
                  <a:pt x="58" y="55"/>
                </a:lnTo>
                <a:lnTo>
                  <a:pt x="79" y="86"/>
                </a:lnTo>
                <a:lnTo>
                  <a:pt x="73" y="88"/>
                </a:lnTo>
                <a:lnTo>
                  <a:pt x="82" y="96"/>
                </a:lnTo>
                <a:lnTo>
                  <a:pt x="77" y="104"/>
                </a:lnTo>
                <a:lnTo>
                  <a:pt x="98" y="105"/>
                </a:lnTo>
                <a:lnTo>
                  <a:pt x="85" y="126"/>
                </a:lnTo>
                <a:lnTo>
                  <a:pt x="94" y="132"/>
                </a:lnTo>
                <a:lnTo>
                  <a:pt x="6" y="151"/>
                </a:lnTo>
                <a:lnTo>
                  <a:pt x="45" y="123"/>
                </a:lnTo>
                <a:lnTo>
                  <a:pt x="34" y="127"/>
                </a:lnTo>
                <a:lnTo>
                  <a:pt x="11" y="119"/>
                </a:lnTo>
                <a:lnTo>
                  <a:pt x="28" y="108"/>
                </a:lnTo>
                <a:lnTo>
                  <a:pt x="17" y="104"/>
                </a:lnTo>
                <a:lnTo>
                  <a:pt x="40" y="92"/>
                </a:lnTo>
                <a:lnTo>
                  <a:pt x="42" y="79"/>
                </a:lnTo>
                <a:lnTo>
                  <a:pt x="31" y="74"/>
                </a:lnTo>
                <a:lnTo>
                  <a:pt x="37" y="66"/>
                </a:lnTo>
                <a:lnTo>
                  <a:pt x="14" y="70"/>
                </a:lnTo>
                <a:lnTo>
                  <a:pt x="15" y="49"/>
                </a:lnTo>
                <a:lnTo>
                  <a:pt x="4" y="59"/>
                </a:lnTo>
                <a:lnTo>
                  <a:pt x="10" y="36"/>
                </a:lnTo>
                <a:lnTo>
                  <a:pt x="0" y="35"/>
                </a:lnTo>
                <a:close/>
              </a:path>
            </a:pathLst>
          </a:custGeom>
          <a:solidFill>
            <a:srgbClr val="FFFFCC"/>
          </a:solidFill>
          <a:ln w="9525">
            <a:noFill/>
            <a:round/>
            <a:headEnd/>
            <a:tailEnd/>
          </a:ln>
        </p:spPr>
        <p:txBody>
          <a:bodyPr/>
          <a:lstStyle/>
          <a:p>
            <a:endParaRPr lang="en-US"/>
          </a:p>
        </p:txBody>
      </p:sp>
      <p:sp>
        <p:nvSpPr>
          <p:cNvPr id="22750" name="Freeform 223"/>
          <p:cNvSpPr>
            <a:spLocks noChangeAspect="1"/>
          </p:cNvSpPr>
          <p:nvPr/>
        </p:nvSpPr>
        <p:spPr bwMode="auto">
          <a:xfrm>
            <a:off x="4140200" y="2582321"/>
            <a:ext cx="188913" cy="290512"/>
          </a:xfrm>
          <a:custGeom>
            <a:avLst/>
            <a:gdLst>
              <a:gd name="T0" fmla="*/ 0 w 98"/>
              <a:gd name="T1" fmla="*/ 35 h 151"/>
              <a:gd name="T2" fmla="*/ 4 w 98"/>
              <a:gd name="T3" fmla="*/ 15 h 151"/>
              <a:gd name="T4" fmla="*/ 15 w 98"/>
              <a:gd name="T5" fmla="*/ 0 h 151"/>
              <a:gd name="T6" fmla="*/ 37 w 98"/>
              <a:gd name="T7" fmla="*/ 0 h 151"/>
              <a:gd name="T8" fmla="*/ 24 w 98"/>
              <a:gd name="T9" fmla="*/ 18 h 151"/>
              <a:gd name="T10" fmla="*/ 54 w 98"/>
              <a:gd name="T11" fmla="*/ 22 h 151"/>
              <a:gd name="T12" fmla="*/ 35 w 98"/>
              <a:gd name="T13" fmla="*/ 46 h 151"/>
              <a:gd name="T14" fmla="*/ 58 w 98"/>
              <a:gd name="T15" fmla="*/ 55 h 151"/>
              <a:gd name="T16" fmla="*/ 79 w 98"/>
              <a:gd name="T17" fmla="*/ 86 h 151"/>
              <a:gd name="T18" fmla="*/ 73 w 98"/>
              <a:gd name="T19" fmla="*/ 88 h 151"/>
              <a:gd name="T20" fmla="*/ 82 w 98"/>
              <a:gd name="T21" fmla="*/ 96 h 151"/>
              <a:gd name="T22" fmla="*/ 77 w 98"/>
              <a:gd name="T23" fmla="*/ 104 h 151"/>
              <a:gd name="T24" fmla="*/ 98 w 98"/>
              <a:gd name="T25" fmla="*/ 105 h 151"/>
              <a:gd name="T26" fmla="*/ 85 w 98"/>
              <a:gd name="T27" fmla="*/ 126 h 151"/>
              <a:gd name="T28" fmla="*/ 94 w 98"/>
              <a:gd name="T29" fmla="*/ 132 h 151"/>
              <a:gd name="T30" fmla="*/ 6 w 98"/>
              <a:gd name="T31" fmla="*/ 151 h 151"/>
              <a:gd name="T32" fmla="*/ 45 w 98"/>
              <a:gd name="T33" fmla="*/ 123 h 151"/>
              <a:gd name="T34" fmla="*/ 34 w 98"/>
              <a:gd name="T35" fmla="*/ 127 h 151"/>
              <a:gd name="T36" fmla="*/ 11 w 98"/>
              <a:gd name="T37" fmla="*/ 119 h 151"/>
              <a:gd name="T38" fmla="*/ 28 w 98"/>
              <a:gd name="T39" fmla="*/ 108 h 151"/>
              <a:gd name="T40" fmla="*/ 17 w 98"/>
              <a:gd name="T41" fmla="*/ 104 h 151"/>
              <a:gd name="T42" fmla="*/ 40 w 98"/>
              <a:gd name="T43" fmla="*/ 92 h 151"/>
              <a:gd name="T44" fmla="*/ 42 w 98"/>
              <a:gd name="T45" fmla="*/ 79 h 151"/>
              <a:gd name="T46" fmla="*/ 31 w 98"/>
              <a:gd name="T47" fmla="*/ 74 h 151"/>
              <a:gd name="T48" fmla="*/ 37 w 98"/>
              <a:gd name="T49" fmla="*/ 66 h 151"/>
              <a:gd name="T50" fmla="*/ 14 w 98"/>
              <a:gd name="T51" fmla="*/ 70 h 151"/>
              <a:gd name="T52" fmla="*/ 15 w 98"/>
              <a:gd name="T53" fmla="*/ 49 h 151"/>
              <a:gd name="T54" fmla="*/ 4 w 98"/>
              <a:gd name="T55" fmla="*/ 59 h 151"/>
              <a:gd name="T56" fmla="*/ 10 w 98"/>
              <a:gd name="T57" fmla="*/ 36 h 151"/>
              <a:gd name="T58" fmla="*/ 0 w 98"/>
              <a:gd name="T59" fmla="*/ 35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151"/>
              <a:gd name="T92" fmla="*/ 98 w 98"/>
              <a:gd name="T93" fmla="*/ 151 h 1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151">
                <a:moveTo>
                  <a:pt x="0" y="35"/>
                </a:moveTo>
                <a:lnTo>
                  <a:pt x="4" y="15"/>
                </a:lnTo>
                <a:lnTo>
                  <a:pt x="15" y="0"/>
                </a:lnTo>
                <a:lnTo>
                  <a:pt x="37" y="0"/>
                </a:lnTo>
                <a:lnTo>
                  <a:pt x="24" y="18"/>
                </a:lnTo>
                <a:lnTo>
                  <a:pt x="54" y="22"/>
                </a:lnTo>
                <a:lnTo>
                  <a:pt x="35" y="46"/>
                </a:lnTo>
                <a:lnTo>
                  <a:pt x="58" y="55"/>
                </a:lnTo>
                <a:lnTo>
                  <a:pt x="79" y="86"/>
                </a:lnTo>
                <a:lnTo>
                  <a:pt x="73" y="88"/>
                </a:lnTo>
                <a:lnTo>
                  <a:pt x="82" y="96"/>
                </a:lnTo>
                <a:lnTo>
                  <a:pt x="77" y="104"/>
                </a:lnTo>
                <a:lnTo>
                  <a:pt x="98" y="105"/>
                </a:lnTo>
                <a:lnTo>
                  <a:pt x="85" y="126"/>
                </a:lnTo>
                <a:lnTo>
                  <a:pt x="94" y="132"/>
                </a:lnTo>
                <a:lnTo>
                  <a:pt x="6" y="151"/>
                </a:lnTo>
                <a:lnTo>
                  <a:pt x="45" y="123"/>
                </a:lnTo>
                <a:lnTo>
                  <a:pt x="34" y="127"/>
                </a:lnTo>
                <a:lnTo>
                  <a:pt x="11" y="119"/>
                </a:lnTo>
                <a:lnTo>
                  <a:pt x="28" y="108"/>
                </a:lnTo>
                <a:lnTo>
                  <a:pt x="17" y="104"/>
                </a:lnTo>
                <a:lnTo>
                  <a:pt x="40" y="92"/>
                </a:lnTo>
                <a:lnTo>
                  <a:pt x="42" y="79"/>
                </a:lnTo>
                <a:lnTo>
                  <a:pt x="31" y="74"/>
                </a:lnTo>
                <a:lnTo>
                  <a:pt x="37" y="66"/>
                </a:lnTo>
                <a:lnTo>
                  <a:pt x="14" y="70"/>
                </a:lnTo>
                <a:lnTo>
                  <a:pt x="15" y="49"/>
                </a:lnTo>
                <a:lnTo>
                  <a:pt x="4" y="59"/>
                </a:lnTo>
                <a:lnTo>
                  <a:pt x="10" y="36"/>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2751" name="Freeform 224"/>
          <p:cNvSpPr>
            <a:spLocks noChangeAspect="1"/>
          </p:cNvSpPr>
          <p:nvPr/>
        </p:nvSpPr>
        <p:spPr bwMode="auto">
          <a:xfrm>
            <a:off x="211138" y="2067971"/>
            <a:ext cx="722312" cy="642937"/>
          </a:xfrm>
          <a:custGeom>
            <a:avLst/>
            <a:gdLst>
              <a:gd name="T0" fmla="*/ 24 w 376"/>
              <a:gd name="T1" fmla="*/ 134 h 335"/>
              <a:gd name="T2" fmla="*/ 25 w 376"/>
              <a:gd name="T3" fmla="*/ 149 h 335"/>
              <a:gd name="T4" fmla="*/ 68 w 376"/>
              <a:gd name="T5" fmla="*/ 156 h 335"/>
              <a:gd name="T6" fmla="*/ 84 w 376"/>
              <a:gd name="T7" fmla="*/ 150 h 335"/>
              <a:gd name="T8" fmla="*/ 37 w 376"/>
              <a:gd name="T9" fmla="*/ 190 h 335"/>
              <a:gd name="T10" fmla="*/ 36 w 376"/>
              <a:gd name="T11" fmla="*/ 209 h 335"/>
              <a:gd name="T12" fmla="*/ 36 w 376"/>
              <a:gd name="T13" fmla="*/ 222 h 335"/>
              <a:gd name="T14" fmla="*/ 44 w 376"/>
              <a:gd name="T15" fmla="*/ 235 h 335"/>
              <a:gd name="T16" fmla="*/ 62 w 376"/>
              <a:gd name="T17" fmla="*/ 248 h 335"/>
              <a:gd name="T18" fmla="*/ 70 w 376"/>
              <a:gd name="T19" fmla="*/ 235 h 335"/>
              <a:gd name="T20" fmla="*/ 76 w 376"/>
              <a:gd name="T21" fmla="*/ 266 h 335"/>
              <a:gd name="T22" fmla="*/ 115 w 376"/>
              <a:gd name="T23" fmla="*/ 270 h 335"/>
              <a:gd name="T24" fmla="*/ 125 w 376"/>
              <a:gd name="T25" fmla="*/ 266 h 335"/>
              <a:gd name="T26" fmla="*/ 118 w 376"/>
              <a:gd name="T27" fmla="*/ 300 h 335"/>
              <a:gd name="T28" fmla="*/ 99 w 376"/>
              <a:gd name="T29" fmla="*/ 317 h 335"/>
              <a:gd name="T30" fmla="*/ 59 w 376"/>
              <a:gd name="T31" fmla="*/ 335 h 335"/>
              <a:gd name="T32" fmla="*/ 105 w 376"/>
              <a:gd name="T33" fmla="*/ 323 h 335"/>
              <a:gd name="T34" fmla="*/ 112 w 376"/>
              <a:gd name="T35" fmla="*/ 304 h 335"/>
              <a:gd name="T36" fmla="*/ 175 w 376"/>
              <a:gd name="T37" fmla="*/ 274 h 335"/>
              <a:gd name="T38" fmla="*/ 176 w 376"/>
              <a:gd name="T39" fmla="*/ 253 h 335"/>
              <a:gd name="T40" fmla="*/ 223 w 376"/>
              <a:gd name="T41" fmla="*/ 196 h 335"/>
              <a:gd name="T42" fmla="*/ 235 w 376"/>
              <a:gd name="T43" fmla="*/ 211 h 335"/>
              <a:gd name="T44" fmla="*/ 239 w 376"/>
              <a:gd name="T45" fmla="*/ 224 h 335"/>
              <a:gd name="T46" fmla="*/ 204 w 376"/>
              <a:gd name="T47" fmla="*/ 244 h 335"/>
              <a:gd name="T48" fmla="*/ 205 w 376"/>
              <a:gd name="T49" fmla="*/ 256 h 335"/>
              <a:gd name="T50" fmla="*/ 250 w 376"/>
              <a:gd name="T51" fmla="*/ 230 h 335"/>
              <a:gd name="T52" fmla="*/ 253 w 376"/>
              <a:gd name="T53" fmla="*/ 215 h 335"/>
              <a:gd name="T54" fmla="*/ 272 w 376"/>
              <a:gd name="T55" fmla="*/ 219 h 335"/>
              <a:gd name="T56" fmla="*/ 301 w 376"/>
              <a:gd name="T57" fmla="*/ 240 h 335"/>
              <a:gd name="T58" fmla="*/ 358 w 376"/>
              <a:gd name="T59" fmla="*/ 239 h 335"/>
              <a:gd name="T60" fmla="*/ 356 w 376"/>
              <a:gd name="T61" fmla="*/ 250 h 335"/>
              <a:gd name="T62" fmla="*/ 376 w 376"/>
              <a:gd name="T63" fmla="*/ 252 h 335"/>
              <a:gd name="T64" fmla="*/ 341 w 376"/>
              <a:gd name="T65" fmla="*/ 235 h 335"/>
              <a:gd name="T66" fmla="*/ 206 w 376"/>
              <a:gd name="T67" fmla="*/ 22 h 335"/>
              <a:gd name="T68" fmla="*/ 163 w 376"/>
              <a:gd name="T69" fmla="*/ 6 h 335"/>
              <a:gd name="T70" fmla="*/ 148 w 376"/>
              <a:gd name="T71" fmla="*/ 12 h 335"/>
              <a:gd name="T72" fmla="*/ 143 w 376"/>
              <a:gd name="T73" fmla="*/ 0 h 335"/>
              <a:gd name="T74" fmla="*/ 104 w 376"/>
              <a:gd name="T75" fmla="*/ 14 h 335"/>
              <a:gd name="T76" fmla="*/ 100 w 376"/>
              <a:gd name="T77" fmla="*/ 19 h 335"/>
              <a:gd name="T78" fmla="*/ 81 w 376"/>
              <a:gd name="T79" fmla="*/ 34 h 335"/>
              <a:gd name="T80" fmla="*/ 56 w 376"/>
              <a:gd name="T81" fmla="*/ 50 h 335"/>
              <a:gd name="T82" fmla="*/ 25 w 376"/>
              <a:gd name="T83" fmla="*/ 66 h 335"/>
              <a:gd name="T84" fmla="*/ 55 w 376"/>
              <a:gd name="T85" fmla="*/ 96 h 335"/>
              <a:gd name="T86" fmla="*/ 76 w 376"/>
              <a:gd name="T87" fmla="*/ 106 h 335"/>
              <a:gd name="T88" fmla="*/ 90 w 376"/>
              <a:gd name="T89" fmla="*/ 114 h 335"/>
              <a:gd name="T90" fmla="*/ 55 w 376"/>
              <a:gd name="T91" fmla="*/ 118 h 335"/>
              <a:gd name="T92" fmla="*/ 43 w 376"/>
              <a:gd name="T93" fmla="*/ 108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6"/>
              <a:gd name="T142" fmla="*/ 0 h 335"/>
              <a:gd name="T143" fmla="*/ 376 w 376"/>
              <a:gd name="T144" fmla="*/ 335 h 3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6" h="335">
                <a:moveTo>
                  <a:pt x="0" y="128"/>
                </a:moveTo>
                <a:lnTo>
                  <a:pt x="24" y="134"/>
                </a:lnTo>
                <a:lnTo>
                  <a:pt x="15" y="137"/>
                </a:lnTo>
                <a:lnTo>
                  <a:pt x="25" y="149"/>
                </a:lnTo>
                <a:lnTo>
                  <a:pt x="62" y="148"/>
                </a:lnTo>
                <a:lnTo>
                  <a:pt x="68" y="156"/>
                </a:lnTo>
                <a:lnTo>
                  <a:pt x="92" y="146"/>
                </a:lnTo>
                <a:lnTo>
                  <a:pt x="84" y="150"/>
                </a:lnTo>
                <a:lnTo>
                  <a:pt x="88" y="171"/>
                </a:lnTo>
                <a:lnTo>
                  <a:pt x="37" y="190"/>
                </a:lnTo>
                <a:lnTo>
                  <a:pt x="23" y="212"/>
                </a:lnTo>
                <a:lnTo>
                  <a:pt x="36" y="209"/>
                </a:lnTo>
                <a:lnTo>
                  <a:pt x="26" y="214"/>
                </a:lnTo>
                <a:lnTo>
                  <a:pt x="36" y="222"/>
                </a:lnTo>
                <a:lnTo>
                  <a:pt x="55" y="224"/>
                </a:lnTo>
                <a:lnTo>
                  <a:pt x="44" y="235"/>
                </a:lnTo>
                <a:lnTo>
                  <a:pt x="53" y="246"/>
                </a:lnTo>
                <a:lnTo>
                  <a:pt x="62" y="248"/>
                </a:lnTo>
                <a:lnTo>
                  <a:pt x="83" y="224"/>
                </a:lnTo>
                <a:lnTo>
                  <a:pt x="70" y="235"/>
                </a:lnTo>
                <a:lnTo>
                  <a:pt x="81" y="258"/>
                </a:lnTo>
                <a:lnTo>
                  <a:pt x="76" y="266"/>
                </a:lnTo>
                <a:lnTo>
                  <a:pt x="99" y="254"/>
                </a:lnTo>
                <a:lnTo>
                  <a:pt x="115" y="270"/>
                </a:lnTo>
                <a:lnTo>
                  <a:pt x="119" y="260"/>
                </a:lnTo>
                <a:lnTo>
                  <a:pt x="125" y="266"/>
                </a:lnTo>
                <a:lnTo>
                  <a:pt x="142" y="258"/>
                </a:lnTo>
                <a:lnTo>
                  <a:pt x="118" y="300"/>
                </a:lnTo>
                <a:lnTo>
                  <a:pt x="99" y="309"/>
                </a:lnTo>
                <a:lnTo>
                  <a:pt x="99" y="317"/>
                </a:lnTo>
                <a:lnTo>
                  <a:pt x="76" y="318"/>
                </a:lnTo>
                <a:lnTo>
                  <a:pt x="59" y="335"/>
                </a:lnTo>
                <a:lnTo>
                  <a:pt x="81" y="322"/>
                </a:lnTo>
                <a:lnTo>
                  <a:pt x="105" y="323"/>
                </a:lnTo>
                <a:lnTo>
                  <a:pt x="119" y="313"/>
                </a:lnTo>
                <a:lnTo>
                  <a:pt x="112" y="304"/>
                </a:lnTo>
                <a:lnTo>
                  <a:pt x="127" y="306"/>
                </a:lnTo>
                <a:lnTo>
                  <a:pt x="175" y="274"/>
                </a:lnTo>
                <a:lnTo>
                  <a:pt x="184" y="262"/>
                </a:lnTo>
                <a:lnTo>
                  <a:pt x="176" y="253"/>
                </a:lnTo>
                <a:lnTo>
                  <a:pt x="217" y="215"/>
                </a:lnTo>
                <a:lnTo>
                  <a:pt x="223" y="196"/>
                </a:lnTo>
                <a:lnTo>
                  <a:pt x="219" y="215"/>
                </a:lnTo>
                <a:lnTo>
                  <a:pt x="235" y="211"/>
                </a:lnTo>
                <a:lnTo>
                  <a:pt x="227" y="219"/>
                </a:lnTo>
                <a:lnTo>
                  <a:pt x="239" y="224"/>
                </a:lnTo>
                <a:lnTo>
                  <a:pt x="209" y="226"/>
                </a:lnTo>
                <a:lnTo>
                  <a:pt x="204" y="244"/>
                </a:lnTo>
                <a:lnTo>
                  <a:pt x="215" y="244"/>
                </a:lnTo>
                <a:lnTo>
                  <a:pt x="205" y="256"/>
                </a:lnTo>
                <a:lnTo>
                  <a:pt x="245" y="240"/>
                </a:lnTo>
                <a:lnTo>
                  <a:pt x="250" y="230"/>
                </a:lnTo>
                <a:lnTo>
                  <a:pt x="244" y="225"/>
                </a:lnTo>
                <a:lnTo>
                  <a:pt x="253" y="215"/>
                </a:lnTo>
                <a:lnTo>
                  <a:pt x="252" y="224"/>
                </a:lnTo>
                <a:lnTo>
                  <a:pt x="272" y="219"/>
                </a:lnTo>
                <a:lnTo>
                  <a:pt x="268" y="227"/>
                </a:lnTo>
                <a:lnTo>
                  <a:pt x="301" y="240"/>
                </a:lnTo>
                <a:lnTo>
                  <a:pt x="349" y="246"/>
                </a:lnTo>
                <a:lnTo>
                  <a:pt x="358" y="239"/>
                </a:lnTo>
                <a:lnTo>
                  <a:pt x="364" y="243"/>
                </a:lnTo>
                <a:lnTo>
                  <a:pt x="356" y="250"/>
                </a:lnTo>
                <a:lnTo>
                  <a:pt x="370" y="258"/>
                </a:lnTo>
                <a:lnTo>
                  <a:pt x="376" y="252"/>
                </a:lnTo>
                <a:lnTo>
                  <a:pt x="364" y="235"/>
                </a:lnTo>
                <a:lnTo>
                  <a:pt x="341" y="235"/>
                </a:lnTo>
                <a:lnTo>
                  <a:pt x="341" y="38"/>
                </a:lnTo>
                <a:lnTo>
                  <a:pt x="206" y="22"/>
                </a:lnTo>
                <a:lnTo>
                  <a:pt x="201" y="12"/>
                </a:lnTo>
                <a:lnTo>
                  <a:pt x="163" y="6"/>
                </a:lnTo>
                <a:lnTo>
                  <a:pt x="159" y="14"/>
                </a:lnTo>
                <a:lnTo>
                  <a:pt x="148" y="12"/>
                </a:lnTo>
                <a:lnTo>
                  <a:pt x="159" y="5"/>
                </a:lnTo>
                <a:lnTo>
                  <a:pt x="143" y="0"/>
                </a:lnTo>
                <a:lnTo>
                  <a:pt x="128" y="12"/>
                </a:lnTo>
                <a:lnTo>
                  <a:pt x="104" y="14"/>
                </a:lnTo>
                <a:lnTo>
                  <a:pt x="102" y="26"/>
                </a:lnTo>
                <a:lnTo>
                  <a:pt x="100" y="19"/>
                </a:lnTo>
                <a:lnTo>
                  <a:pt x="77" y="25"/>
                </a:lnTo>
                <a:lnTo>
                  <a:pt x="81" y="34"/>
                </a:lnTo>
                <a:lnTo>
                  <a:pt x="70" y="31"/>
                </a:lnTo>
                <a:lnTo>
                  <a:pt x="56" y="50"/>
                </a:lnTo>
                <a:lnTo>
                  <a:pt x="23" y="58"/>
                </a:lnTo>
                <a:lnTo>
                  <a:pt x="25" y="66"/>
                </a:lnTo>
                <a:lnTo>
                  <a:pt x="15" y="68"/>
                </a:lnTo>
                <a:lnTo>
                  <a:pt x="55" y="96"/>
                </a:lnTo>
                <a:lnTo>
                  <a:pt x="108" y="109"/>
                </a:lnTo>
                <a:lnTo>
                  <a:pt x="76" y="106"/>
                </a:lnTo>
                <a:lnTo>
                  <a:pt x="77" y="113"/>
                </a:lnTo>
                <a:lnTo>
                  <a:pt x="90" y="114"/>
                </a:lnTo>
                <a:lnTo>
                  <a:pt x="79" y="120"/>
                </a:lnTo>
                <a:lnTo>
                  <a:pt x="55" y="118"/>
                </a:lnTo>
                <a:lnTo>
                  <a:pt x="55" y="106"/>
                </a:lnTo>
                <a:lnTo>
                  <a:pt x="43" y="108"/>
                </a:lnTo>
                <a:lnTo>
                  <a:pt x="0" y="128"/>
                </a:lnTo>
                <a:close/>
              </a:path>
            </a:pathLst>
          </a:custGeom>
          <a:solidFill>
            <a:srgbClr val="FFFFCC"/>
          </a:solidFill>
          <a:ln w="9525">
            <a:noFill/>
            <a:round/>
            <a:headEnd/>
            <a:tailEnd/>
          </a:ln>
        </p:spPr>
        <p:txBody>
          <a:bodyPr/>
          <a:lstStyle/>
          <a:p>
            <a:endParaRPr lang="en-US"/>
          </a:p>
        </p:txBody>
      </p:sp>
      <p:sp>
        <p:nvSpPr>
          <p:cNvPr id="22752" name="Freeform 225"/>
          <p:cNvSpPr>
            <a:spLocks noChangeAspect="1"/>
          </p:cNvSpPr>
          <p:nvPr/>
        </p:nvSpPr>
        <p:spPr bwMode="auto">
          <a:xfrm>
            <a:off x="211138" y="2067971"/>
            <a:ext cx="722312" cy="642937"/>
          </a:xfrm>
          <a:custGeom>
            <a:avLst/>
            <a:gdLst>
              <a:gd name="T0" fmla="*/ 24 w 376"/>
              <a:gd name="T1" fmla="*/ 134 h 335"/>
              <a:gd name="T2" fmla="*/ 25 w 376"/>
              <a:gd name="T3" fmla="*/ 149 h 335"/>
              <a:gd name="T4" fmla="*/ 68 w 376"/>
              <a:gd name="T5" fmla="*/ 156 h 335"/>
              <a:gd name="T6" fmla="*/ 84 w 376"/>
              <a:gd name="T7" fmla="*/ 150 h 335"/>
              <a:gd name="T8" fmla="*/ 37 w 376"/>
              <a:gd name="T9" fmla="*/ 190 h 335"/>
              <a:gd name="T10" fmla="*/ 36 w 376"/>
              <a:gd name="T11" fmla="*/ 209 h 335"/>
              <a:gd name="T12" fmla="*/ 36 w 376"/>
              <a:gd name="T13" fmla="*/ 222 h 335"/>
              <a:gd name="T14" fmla="*/ 44 w 376"/>
              <a:gd name="T15" fmla="*/ 235 h 335"/>
              <a:gd name="T16" fmla="*/ 62 w 376"/>
              <a:gd name="T17" fmla="*/ 248 h 335"/>
              <a:gd name="T18" fmla="*/ 70 w 376"/>
              <a:gd name="T19" fmla="*/ 235 h 335"/>
              <a:gd name="T20" fmla="*/ 76 w 376"/>
              <a:gd name="T21" fmla="*/ 266 h 335"/>
              <a:gd name="T22" fmla="*/ 115 w 376"/>
              <a:gd name="T23" fmla="*/ 270 h 335"/>
              <a:gd name="T24" fmla="*/ 125 w 376"/>
              <a:gd name="T25" fmla="*/ 266 h 335"/>
              <a:gd name="T26" fmla="*/ 118 w 376"/>
              <a:gd name="T27" fmla="*/ 300 h 335"/>
              <a:gd name="T28" fmla="*/ 99 w 376"/>
              <a:gd name="T29" fmla="*/ 317 h 335"/>
              <a:gd name="T30" fmla="*/ 59 w 376"/>
              <a:gd name="T31" fmla="*/ 335 h 335"/>
              <a:gd name="T32" fmla="*/ 105 w 376"/>
              <a:gd name="T33" fmla="*/ 323 h 335"/>
              <a:gd name="T34" fmla="*/ 112 w 376"/>
              <a:gd name="T35" fmla="*/ 304 h 335"/>
              <a:gd name="T36" fmla="*/ 175 w 376"/>
              <a:gd name="T37" fmla="*/ 274 h 335"/>
              <a:gd name="T38" fmla="*/ 176 w 376"/>
              <a:gd name="T39" fmla="*/ 253 h 335"/>
              <a:gd name="T40" fmla="*/ 223 w 376"/>
              <a:gd name="T41" fmla="*/ 196 h 335"/>
              <a:gd name="T42" fmla="*/ 235 w 376"/>
              <a:gd name="T43" fmla="*/ 211 h 335"/>
              <a:gd name="T44" fmla="*/ 239 w 376"/>
              <a:gd name="T45" fmla="*/ 224 h 335"/>
              <a:gd name="T46" fmla="*/ 204 w 376"/>
              <a:gd name="T47" fmla="*/ 244 h 335"/>
              <a:gd name="T48" fmla="*/ 205 w 376"/>
              <a:gd name="T49" fmla="*/ 256 h 335"/>
              <a:gd name="T50" fmla="*/ 250 w 376"/>
              <a:gd name="T51" fmla="*/ 230 h 335"/>
              <a:gd name="T52" fmla="*/ 253 w 376"/>
              <a:gd name="T53" fmla="*/ 215 h 335"/>
              <a:gd name="T54" fmla="*/ 272 w 376"/>
              <a:gd name="T55" fmla="*/ 219 h 335"/>
              <a:gd name="T56" fmla="*/ 301 w 376"/>
              <a:gd name="T57" fmla="*/ 240 h 335"/>
              <a:gd name="T58" fmla="*/ 358 w 376"/>
              <a:gd name="T59" fmla="*/ 239 h 335"/>
              <a:gd name="T60" fmla="*/ 356 w 376"/>
              <a:gd name="T61" fmla="*/ 250 h 335"/>
              <a:gd name="T62" fmla="*/ 376 w 376"/>
              <a:gd name="T63" fmla="*/ 252 h 335"/>
              <a:gd name="T64" fmla="*/ 341 w 376"/>
              <a:gd name="T65" fmla="*/ 235 h 335"/>
              <a:gd name="T66" fmla="*/ 206 w 376"/>
              <a:gd name="T67" fmla="*/ 22 h 335"/>
              <a:gd name="T68" fmla="*/ 163 w 376"/>
              <a:gd name="T69" fmla="*/ 6 h 335"/>
              <a:gd name="T70" fmla="*/ 148 w 376"/>
              <a:gd name="T71" fmla="*/ 12 h 335"/>
              <a:gd name="T72" fmla="*/ 143 w 376"/>
              <a:gd name="T73" fmla="*/ 0 h 335"/>
              <a:gd name="T74" fmla="*/ 104 w 376"/>
              <a:gd name="T75" fmla="*/ 14 h 335"/>
              <a:gd name="T76" fmla="*/ 100 w 376"/>
              <a:gd name="T77" fmla="*/ 19 h 335"/>
              <a:gd name="T78" fmla="*/ 81 w 376"/>
              <a:gd name="T79" fmla="*/ 34 h 335"/>
              <a:gd name="T80" fmla="*/ 56 w 376"/>
              <a:gd name="T81" fmla="*/ 50 h 335"/>
              <a:gd name="T82" fmla="*/ 25 w 376"/>
              <a:gd name="T83" fmla="*/ 66 h 335"/>
              <a:gd name="T84" fmla="*/ 55 w 376"/>
              <a:gd name="T85" fmla="*/ 96 h 335"/>
              <a:gd name="T86" fmla="*/ 76 w 376"/>
              <a:gd name="T87" fmla="*/ 106 h 335"/>
              <a:gd name="T88" fmla="*/ 90 w 376"/>
              <a:gd name="T89" fmla="*/ 114 h 335"/>
              <a:gd name="T90" fmla="*/ 55 w 376"/>
              <a:gd name="T91" fmla="*/ 118 h 335"/>
              <a:gd name="T92" fmla="*/ 43 w 376"/>
              <a:gd name="T93" fmla="*/ 108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6"/>
              <a:gd name="T142" fmla="*/ 0 h 335"/>
              <a:gd name="T143" fmla="*/ 376 w 376"/>
              <a:gd name="T144" fmla="*/ 335 h 3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6" h="335">
                <a:moveTo>
                  <a:pt x="0" y="128"/>
                </a:moveTo>
                <a:lnTo>
                  <a:pt x="24" y="134"/>
                </a:lnTo>
                <a:lnTo>
                  <a:pt x="15" y="137"/>
                </a:lnTo>
                <a:lnTo>
                  <a:pt x="25" y="149"/>
                </a:lnTo>
                <a:lnTo>
                  <a:pt x="62" y="148"/>
                </a:lnTo>
                <a:lnTo>
                  <a:pt x="68" y="156"/>
                </a:lnTo>
                <a:lnTo>
                  <a:pt x="92" y="146"/>
                </a:lnTo>
                <a:lnTo>
                  <a:pt x="84" y="150"/>
                </a:lnTo>
                <a:lnTo>
                  <a:pt x="88" y="171"/>
                </a:lnTo>
                <a:lnTo>
                  <a:pt x="37" y="190"/>
                </a:lnTo>
                <a:lnTo>
                  <a:pt x="23" y="212"/>
                </a:lnTo>
                <a:lnTo>
                  <a:pt x="36" y="209"/>
                </a:lnTo>
                <a:lnTo>
                  <a:pt x="26" y="214"/>
                </a:lnTo>
                <a:lnTo>
                  <a:pt x="36" y="222"/>
                </a:lnTo>
                <a:lnTo>
                  <a:pt x="55" y="224"/>
                </a:lnTo>
                <a:lnTo>
                  <a:pt x="44" y="235"/>
                </a:lnTo>
                <a:lnTo>
                  <a:pt x="53" y="246"/>
                </a:lnTo>
                <a:lnTo>
                  <a:pt x="62" y="248"/>
                </a:lnTo>
                <a:lnTo>
                  <a:pt x="83" y="224"/>
                </a:lnTo>
                <a:lnTo>
                  <a:pt x="70" y="235"/>
                </a:lnTo>
                <a:lnTo>
                  <a:pt x="81" y="258"/>
                </a:lnTo>
                <a:lnTo>
                  <a:pt x="76" y="266"/>
                </a:lnTo>
                <a:lnTo>
                  <a:pt x="99" y="254"/>
                </a:lnTo>
                <a:lnTo>
                  <a:pt x="115" y="270"/>
                </a:lnTo>
                <a:lnTo>
                  <a:pt x="119" y="260"/>
                </a:lnTo>
                <a:lnTo>
                  <a:pt x="125" y="266"/>
                </a:lnTo>
                <a:lnTo>
                  <a:pt x="142" y="258"/>
                </a:lnTo>
                <a:lnTo>
                  <a:pt x="118" y="300"/>
                </a:lnTo>
                <a:lnTo>
                  <a:pt x="99" y="309"/>
                </a:lnTo>
                <a:lnTo>
                  <a:pt x="99" y="317"/>
                </a:lnTo>
                <a:lnTo>
                  <a:pt x="76" y="318"/>
                </a:lnTo>
                <a:lnTo>
                  <a:pt x="59" y="335"/>
                </a:lnTo>
                <a:lnTo>
                  <a:pt x="81" y="322"/>
                </a:lnTo>
                <a:lnTo>
                  <a:pt x="105" y="323"/>
                </a:lnTo>
                <a:lnTo>
                  <a:pt x="119" y="313"/>
                </a:lnTo>
                <a:lnTo>
                  <a:pt x="112" y="304"/>
                </a:lnTo>
                <a:lnTo>
                  <a:pt x="127" y="306"/>
                </a:lnTo>
                <a:lnTo>
                  <a:pt x="175" y="274"/>
                </a:lnTo>
                <a:lnTo>
                  <a:pt x="184" y="262"/>
                </a:lnTo>
                <a:lnTo>
                  <a:pt x="176" y="253"/>
                </a:lnTo>
                <a:lnTo>
                  <a:pt x="217" y="215"/>
                </a:lnTo>
                <a:lnTo>
                  <a:pt x="223" y="196"/>
                </a:lnTo>
                <a:lnTo>
                  <a:pt x="219" y="215"/>
                </a:lnTo>
                <a:lnTo>
                  <a:pt x="235" y="211"/>
                </a:lnTo>
                <a:lnTo>
                  <a:pt x="227" y="219"/>
                </a:lnTo>
                <a:lnTo>
                  <a:pt x="239" y="224"/>
                </a:lnTo>
                <a:lnTo>
                  <a:pt x="209" y="226"/>
                </a:lnTo>
                <a:lnTo>
                  <a:pt x="204" y="244"/>
                </a:lnTo>
                <a:lnTo>
                  <a:pt x="215" y="244"/>
                </a:lnTo>
                <a:lnTo>
                  <a:pt x="205" y="256"/>
                </a:lnTo>
                <a:lnTo>
                  <a:pt x="245" y="240"/>
                </a:lnTo>
                <a:lnTo>
                  <a:pt x="250" y="230"/>
                </a:lnTo>
                <a:lnTo>
                  <a:pt x="244" y="225"/>
                </a:lnTo>
                <a:lnTo>
                  <a:pt x="253" y="215"/>
                </a:lnTo>
                <a:lnTo>
                  <a:pt x="252" y="224"/>
                </a:lnTo>
                <a:lnTo>
                  <a:pt x="272" y="219"/>
                </a:lnTo>
                <a:lnTo>
                  <a:pt x="268" y="227"/>
                </a:lnTo>
                <a:lnTo>
                  <a:pt x="301" y="240"/>
                </a:lnTo>
                <a:lnTo>
                  <a:pt x="349" y="246"/>
                </a:lnTo>
                <a:lnTo>
                  <a:pt x="358" y="239"/>
                </a:lnTo>
                <a:lnTo>
                  <a:pt x="364" y="243"/>
                </a:lnTo>
                <a:lnTo>
                  <a:pt x="356" y="250"/>
                </a:lnTo>
                <a:lnTo>
                  <a:pt x="370" y="258"/>
                </a:lnTo>
                <a:lnTo>
                  <a:pt x="376" y="252"/>
                </a:lnTo>
                <a:lnTo>
                  <a:pt x="364" y="235"/>
                </a:lnTo>
                <a:lnTo>
                  <a:pt x="341" y="235"/>
                </a:lnTo>
                <a:lnTo>
                  <a:pt x="341" y="38"/>
                </a:lnTo>
                <a:lnTo>
                  <a:pt x="206" y="22"/>
                </a:lnTo>
                <a:lnTo>
                  <a:pt x="201" y="12"/>
                </a:lnTo>
                <a:lnTo>
                  <a:pt x="163" y="6"/>
                </a:lnTo>
                <a:lnTo>
                  <a:pt x="159" y="14"/>
                </a:lnTo>
                <a:lnTo>
                  <a:pt x="148" y="12"/>
                </a:lnTo>
                <a:lnTo>
                  <a:pt x="159" y="5"/>
                </a:lnTo>
                <a:lnTo>
                  <a:pt x="143" y="0"/>
                </a:lnTo>
                <a:lnTo>
                  <a:pt x="128" y="12"/>
                </a:lnTo>
                <a:lnTo>
                  <a:pt x="104" y="14"/>
                </a:lnTo>
                <a:lnTo>
                  <a:pt x="102" y="26"/>
                </a:lnTo>
                <a:lnTo>
                  <a:pt x="100" y="19"/>
                </a:lnTo>
                <a:lnTo>
                  <a:pt x="77" y="25"/>
                </a:lnTo>
                <a:lnTo>
                  <a:pt x="81" y="34"/>
                </a:lnTo>
                <a:lnTo>
                  <a:pt x="70" y="31"/>
                </a:lnTo>
                <a:lnTo>
                  <a:pt x="56" y="50"/>
                </a:lnTo>
                <a:lnTo>
                  <a:pt x="23" y="58"/>
                </a:lnTo>
                <a:lnTo>
                  <a:pt x="25" y="66"/>
                </a:lnTo>
                <a:lnTo>
                  <a:pt x="15" y="68"/>
                </a:lnTo>
                <a:lnTo>
                  <a:pt x="55" y="96"/>
                </a:lnTo>
                <a:lnTo>
                  <a:pt x="108" y="109"/>
                </a:lnTo>
                <a:lnTo>
                  <a:pt x="76" y="106"/>
                </a:lnTo>
                <a:lnTo>
                  <a:pt x="77" y="113"/>
                </a:lnTo>
                <a:lnTo>
                  <a:pt x="90" y="114"/>
                </a:lnTo>
                <a:lnTo>
                  <a:pt x="79" y="120"/>
                </a:lnTo>
                <a:lnTo>
                  <a:pt x="55" y="118"/>
                </a:lnTo>
                <a:lnTo>
                  <a:pt x="55" y="106"/>
                </a:lnTo>
                <a:lnTo>
                  <a:pt x="43" y="108"/>
                </a:lnTo>
                <a:lnTo>
                  <a:pt x="0" y="128"/>
                </a:lnTo>
                <a:close/>
              </a:path>
            </a:pathLst>
          </a:custGeom>
          <a:solidFill>
            <a:srgbClr val="FFFFCC"/>
          </a:solidFill>
          <a:ln w="1588" cap="rnd">
            <a:solidFill>
              <a:srgbClr val="808080"/>
            </a:solidFill>
            <a:round/>
            <a:headEnd/>
            <a:tailEnd/>
          </a:ln>
        </p:spPr>
        <p:txBody>
          <a:bodyPr/>
          <a:lstStyle/>
          <a:p>
            <a:endParaRPr lang="en-US"/>
          </a:p>
        </p:txBody>
      </p:sp>
      <p:sp>
        <p:nvSpPr>
          <p:cNvPr id="22753" name="Freeform 226"/>
          <p:cNvSpPr>
            <a:spLocks noChangeAspect="1"/>
          </p:cNvSpPr>
          <p:nvPr/>
        </p:nvSpPr>
        <p:spPr bwMode="auto">
          <a:xfrm>
            <a:off x="530225" y="2609308"/>
            <a:ext cx="68263" cy="36513"/>
          </a:xfrm>
          <a:custGeom>
            <a:avLst/>
            <a:gdLst>
              <a:gd name="T0" fmla="*/ 0 w 35"/>
              <a:gd name="T1" fmla="*/ 8 h 19"/>
              <a:gd name="T2" fmla="*/ 10 w 35"/>
              <a:gd name="T3" fmla="*/ 19 h 19"/>
              <a:gd name="T4" fmla="*/ 35 w 35"/>
              <a:gd name="T5" fmla="*/ 3 h 19"/>
              <a:gd name="T6" fmla="*/ 11 w 35"/>
              <a:gd name="T7" fmla="*/ 0 h 19"/>
              <a:gd name="T8" fmla="*/ 14 w 35"/>
              <a:gd name="T9" fmla="*/ 7 h 19"/>
              <a:gd name="T10" fmla="*/ 0 w 35"/>
              <a:gd name="T11" fmla="*/ 8 h 19"/>
              <a:gd name="T12" fmla="*/ 0 60000 65536"/>
              <a:gd name="T13" fmla="*/ 0 60000 65536"/>
              <a:gd name="T14" fmla="*/ 0 60000 65536"/>
              <a:gd name="T15" fmla="*/ 0 60000 65536"/>
              <a:gd name="T16" fmla="*/ 0 60000 65536"/>
              <a:gd name="T17" fmla="*/ 0 60000 65536"/>
              <a:gd name="T18" fmla="*/ 0 w 35"/>
              <a:gd name="T19" fmla="*/ 0 h 19"/>
              <a:gd name="T20" fmla="*/ 35 w 3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5" h="19">
                <a:moveTo>
                  <a:pt x="0" y="8"/>
                </a:moveTo>
                <a:lnTo>
                  <a:pt x="10" y="19"/>
                </a:lnTo>
                <a:lnTo>
                  <a:pt x="35" y="3"/>
                </a:lnTo>
                <a:lnTo>
                  <a:pt x="11" y="0"/>
                </a:lnTo>
                <a:lnTo>
                  <a:pt x="14" y="7"/>
                </a:lnTo>
                <a:lnTo>
                  <a:pt x="0" y="8"/>
                </a:lnTo>
                <a:close/>
              </a:path>
            </a:pathLst>
          </a:custGeom>
          <a:solidFill>
            <a:srgbClr val="FFFFCC"/>
          </a:solidFill>
          <a:ln w="9525">
            <a:noFill/>
            <a:round/>
            <a:headEnd/>
            <a:tailEnd/>
          </a:ln>
        </p:spPr>
        <p:txBody>
          <a:bodyPr/>
          <a:lstStyle/>
          <a:p>
            <a:endParaRPr lang="en-US"/>
          </a:p>
        </p:txBody>
      </p:sp>
      <p:sp>
        <p:nvSpPr>
          <p:cNvPr id="22754" name="Freeform 227"/>
          <p:cNvSpPr>
            <a:spLocks noChangeAspect="1"/>
          </p:cNvSpPr>
          <p:nvPr/>
        </p:nvSpPr>
        <p:spPr bwMode="auto">
          <a:xfrm>
            <a:off x="530225" y="2609308"/>
            <a:ext cx="68263" cy="36513"/>
          </a:xfrm>
          <a:custGeom>
            <a:avLst/>
            <a:gdLst>
              <a:gd name="T0" fmla="*/ 0 w 35"/>
              <a:gd name="T1" fmla="*/ 8 h 19"/>
              <a:gd name="T2" fmla="*/ 10 w 35"/>
              <a:gd name="T3" fmla="*/ 19 h 19"/>
              <a:gd name="T4" fmla="*/ 35 w 35"/>
              <a:gd name="T5" fmla="*/ 3 h 19"/>
              <a:gd name="T6" fmla="*/ 11 w 35"/>
              <a:gd name="T7" fmla="*/ 0 h 19"/>
              <a:gd name="T8" fmla="*/ 14 w 35"/>
              <a:gd name="T9" fmla="*/ 7 h 19"/>
              <a:gd name="T10" fmla="*/ 0 w 35"/>
              <a:gd name="T11" fmla="*/ 8 h 19"/>
              <a:gd name="T12" fmla="*/ 0 60000 65536"/>
              <a:gd name="T13" fmla="*/ 0 60000 65536"/>
              <a:gd name="T14" fmla="*/ 0 60000 65536"/>
              <a:gd name="T15" fmla="*/ 0 60000 65536"/>
              <a:gd name="T16" fmla="*/ 0 60000 65536"/>
              <a:gd name="T17" fmla="*/ 0 60000 65536"/>
              <a:gd name="T18" fmla="*/ 0 w 35"/>
              <a:gd name="T19" fmla="*/ 0 h 19"/>
              <a:gd name="T20" fmla="*/ 35 w 3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5" h="19">
                <a:moveTo>
                  <a:pt x="0" y="8"/>
                </a:moveTo>
                <a:lnTo>
                  <a:pt x="10" y="19"/>
                </a:lnTo>
                <a:lnTo>
                  <a:pt x="35" y="3"/>
                </a:lnTo>
                <a:lnTo>
                  <a:pt x="11" y="0"/>
                </a:lnTo>
                <a:lnTo>
                  <a:pt x="14" y="7"/>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755" name="Freeform 228"/>
          <p:cNvSpPr>
            <a:spLocks noChangeAspect="1"/>
          </p:cNvSpPr>
          <p:nvPr/>
        </p:nvSpPr>
        <p:spPr bwMode="auto">
          <a:xfrm>
            <a:off x="938213" y="2537871"/>
            <a:ext cx="193675" cy="177800"/>
          </a:xfrm>
          <a:custGeom>
            <a:avLst/>
            <a:gdLst>
              <a:gd name="T0" fmla="*/ 0 w 101"/>
              <a:gd name="T1" fmla="*/ 9 h 92"/>
              <a:gd name="T2" fmla="*/ 4 w 101"/>
              <a:gd name="T3" fmla="*/ 23 h 92"/>
              <a:gd name="T4" fmla="*/ 18 w 101"/>
              <a:gd name="T5" fmla="*/ 28 h 92"/>
              <a:gd name="T6" fmla="*/ 24 w 101"/>
              <a:gd name="T7" fmla="*/ 24 h 92"/>
              <a:gd name="T8" fmla="*/ 13 w 101"/>
              <a:gd name="T9" fmla="*/ 17 h 92"/>
              <a:gd name="T10" fmla="*/ 24 w 101"/>
              <a:gd name="T11" fmla="*/ 17 h 92"/>
              <a:gd name="T12" fmla="*/ 35 w 101"/>
              <a:gd name="T13" fmla="*/ 28 h 92"/>
              <a:gd name="T14" fmla="*/ 32 w 101"/>
              <a:gd name="T15" fmla="*/ 8 h 92"/>
              <a:gd name="T16" fmla="*/ 40 w 101"/>
              <a:gd name="T17" fmla="*/ 26 h 92"/>
              <a:gd name="T18" fmla="*/ 61 w 101"/>
              <a:gd name="T19" fmla="*/ 37 h 92"/>
              <a:gd name="T20" fmla="*/ 57 w 101"/>
              <a:gd name="T21" fmla="*/ 49 h 92"/>
              <a:gd name="T22" fmla="*/ 82 w 101"/>
              <a:gd name="T23" fmla="*/ 65 h 92"/>
              <a:gd name="T24" fmla="*/ 75 w 101"/>
              <a:gd name="T25" fmla="*/ 78 h 92"/>
              <a:gd name="T26" fmla="*/ 88 w 101"/>
              <a:gd name="T27" fmla="*/ 68 h 92"/>
              <a:gd name="T28" fmla="*/ 90 w 101"/>
              <a:gd name="T29" fmla="*/ 92 h 92"/>
              <a:gd name="T30" fmla="*/ 100 w 101"/>
              <a:gd name="T31" fmla="*/ 88 h 92"/>
              <a:gd name="T32" fmla="*/ 101 w 101"/>
              <a:gd name="T33" fmla="*/ 69 h 92"/>
              <a:gd name="T34" fmla="*/ 77 w 101"/>
              <a:gd name="T35" fmla="*/ 59 h 92"/>
              <a:gd name="T36" fmla="*/ 32 w 101"/>
              <a:gd name="T37" fmla="*/ 0 h 92"/>
              <a:gd name="T38" fmla="*/ 7 w 101"/>
              <a:gd name="T39" fmla="*/ 17 h 92"/>
              <a:gd name="T40" fmla="*/ 0 w 101"/>
              <a:gd name="T41" fmla="*/ 9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92"/>
              <a:gd name="T65" fmla="*/ 101 w 101"/>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92">
                <a:moveTo>
                  <a:pt x="0" y="9"/>
                </a:moveTo>
                <a:lnTo>
                  <a:pt x="4" y="23"/>
                </a:lnTo>
                <a:lnTo>
                  <a:pt x="18" y="28"/>
                </a:lnTo>
                <a:lnTo>
                  <a:pt x="24" y="24"/>
                </a:lnTo>
                <a:lnTo>
                  <a:pt x="13" y="17"/>
                </a:lnTo>
                <a:lnTo>
                  <a:pt x="24" y="17"/>
                </a:lnTo>
                <a:lnTo>
                  <a:pt x="35" y="28"/>
                </a:lnTo>
                <a:lnTo>
                  <a:pt x="32" y="8"/>
                </a:lnTo>
                <a:lnTo>
                  <a:pt x="40" y="26"/>
                </a:lnTo>
                <a:lnTo>
                  <a:pt x="61" y="37"/>
                </a:lnTo>
                <a:lnTo>
                  <a:pt x="57" y="49"/>
                </a:lnTo>
                <a:lnTo>
                  <a:pt x="82" y="65"/>
                </a:lnTo>
                <a:lnTo>
                  <a:pt x="75" y="78"/>
                </a:lnTo>
                <a:lnTo>
                  <a:pt x="88" y="68"/>
                </a:lnTo>
                <a:lnTo>
                  <a:pt x="90" y="92"/>
                </a:lnTo>
                <a:lnTo>
                  <a:pt x="100" y="88"/>
                </a:lnTo>
                <a:lnTo>
                  <a:pt x="101" y="69"/>
                </a:lnTo>
                <a:lnTo>
                  <a:pt x="77" y="59"/>
                </a:lnTo>
                <a:lnTo>
                  <a:pt x="32" y="0"/>
                </a:lnTo>
                <a:lnTo>
                  <a:pt x="7" y="17"/>
                </a:lnTo>
                <a:lnTo>
                  <a:pt x="0" y="9"/>
                </a:lnTo>
                <a:close/>
              </a:path>
            </a:pathLst>
          </a:custGeom>
          <a:solidFill>
            <a:srgbClr val="FFFFCC"/>
          </a:solidFill>
          <a:ln w="9525">
            <a:noFill/>
            <a:round/>
            <a:headEnd/>
            <a:tailEnd/>
          </a:ln>
        </p:spPr>
        <p:txBody>
          <a:bodyPr/>
          <a:lstStyle/>
          <a:p>
            <a:endParaRPr lang="en-US"/>
          </a:p>
        </p:txBody>
      </p:sp>
      <p:sp>
        <p:nvSpPr>
          <p:cNvPr id="22756" name="Freeform 229"/>
          <p:cNvSpPr>
            <a:spLocks noChangeAspect="1"/>
          </p:cNvSpPr>
          <p:nvPr/>
        </p:nvSpPr>
        <p:spPr bwMode="auto">
          <a:xfrm>
            <a:off x="938213" y="2537871"/>
            <a:ext cx="193675" cy="177800"/>
          </a:xfrm>
          <a:custGeom>
            <a:avLst/>
            <a:gdLst>
              <a:gd name="T0" fmla="*/ 0 w 101"/>
              <a:gd name="T1" fmla="*/ 9 h 92"/>
              <a:gd name="T2" fmla="*/ 4 w 101"/>
              <a:gd name="T3" fmla="*/ 23 h 92"/>
              <a:gd name="T4" fmla="*/ 18 w 101"/>
              <a:gd name="T5" fmla="*/ 28 h 92"/>
              <a:gd name="T6" fmla="*/ 24 w 101"/>
              <a:gd name="T7" fmla="*/ 24 h 92"/>
              <a:gd name="T8" fmla="*/ 13 w 101"/>
              <a:gd name="T9" fmla="*/ 17 h 92"/>
              <a:gd name="T10" fmla="*/ 24 w 101"/>
              <a:gd name="T11" fmla="*/ 17 h 92"/>
              <a:gd name="T12" fmla="*/ 35 w 101"/>
              <a:gd name="T13" fmla="*/ 28 h 92"/>
              <a:gd name="T14" fmla="*/ 32 w 101"/>
              <a:gd name="T15" fmla="*/ 8 h 92"/>
              <a:gd name="T16" fmla="*/ 40 w 101"/>
              <a:gd name="T17" fmla="*/ 26 h 92"/>
              <a:gd name="T18" fmla="*/ 61 w 101"/>
              <a:gd name="T19" fmla="*/ 37 h 92"/>
              <a:gd name="T20" fmla="*/ 57 w 101"/>
              <a:gd name="T21" fmla="*/ 49 h 92"/>
              <a:gd name="T22" fmla="*/ 82 w 101"/>
              <a:gd name="T23" fmla="*/ 65 h 92"/>
              <a:gd name="T24" fmla="*/ 75 w 101"/>
              <a:gd name="T25" fmla="*/ 78 h 92"/>
              <a:gd name="T26" fmla="*/ 88 w 101"/>
              <a:gd name="T27" fmla="*/ 68 h 92"/>
              <a:gd name="T28" fmla="*/ 90 w 101"/>
              <a:gd name="T29" fmla="*/ 92 h 92"/>
              <a:gd name="T30" fmla="*/ 100 w 101"/>
              <a:gd name="T31" fmla="*/ 88 h 92"/>
              <a:gd name="T32" fmla="*/ 101 w 101"/>
              <a:gd name="T33" fmla="*/ 69 h 92"/>
              <a:gd name="T34" fmla="*/ 77 w 101"/>
              <a:gd name="T35" fmla="*/ 59 h 92"/>
              <a:gd name="T36" fmla="*/ 32 w 101"/>
              <a:gd name="T37" fmla="*/ 0 h 92"/>
              <a:gd name="T38" fmla="*/ 7 w 101"/>
              <a:gd name="T39" fmla="*/ 17 h 92"/>
              <a:gd name="T40" fmla="*/ 0 w 101"/>
              <a:gd name="T41" fmla="*/ 9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92"/>
              <a:gd name="T65" fmla="*/ 101 w 101"/>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92">
                <a:moveTo>
                  <a:pt x="0" y="9"/>
                </a:moveTo>
                <a:lnTo>
                  <a:pt x="4" y="23"/>
                </a:lnTo>
                <a:lnTo>
                  <a:pt x="18" y="28"/>
                </a:lnTo>
                <a:lnTo>
                  <a:pt x="24" y="24"/>
                </a:lnTo>
                <a:lnTo>
                  <a:pt x="13" y="17"/>
                </a:lnTo>
                <a:lnTo>
                  <a:pt x="24" y="17"/>
                </a:lnTo>
                <a:lnTo>
                  <a:pt x="35" y="28"/>
                </a:lnTo>
                <a:lnTo>
                  <a:pt x="32" y="8"/>
                </a:lnTo>
                <a:lnTo>
                  <a:pt x="40" y="26"/>
                </a:lnTo>
                <a:lnTo>
                  <a:pt x="61" y="37"/>
                </a:lnTo>
                <a:lnTo>
                  <a:pt x="57" y="49"/>
                </a:lnTo>
                <a:lnTo>
                  <a:pt x="82" y="65"/>
                </a:lnTo>
                <a:lnTo>
                  <a:pt x="75" y="78"/>
                </a:lnTo>
                <a:lnTo>
                  <a:pt x="88" y="68"/>
                </a:lnTo>
                <a:lnTo>
                  <a:pt x="90" y="92"/>
                </a:lnTo>
                <a:lnTo>
                  <a:pt x="100" y="88"/>
                </a:lnTo>
                <a:lnTo>
                  <a:pt x="101" y="69"/>
                </a:lnTo>
                <a:lnTo>
                  <a:pt x="77" y="59"/>
                </a:lnTo>
                <a:lnTo>
                  <a:pt x="32" y="0"/>
                </a:lnTo>
                <a:lnTo>
                  <a:pt x="7" y="17"/>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2757" name="Freeform 230"/>
          <p:cNvSpPr>
            <a:spLocks noChangeAspect="1"/>
          </p:cNvSpPr>
          <p:nvPr/>
        </p:nvSpPr>
        <p:spPr bwMode="auto">
          <a:xfrm>
            <a:off x="979488" y="2591846"/>
            <a:ext cx="33337" cy="31750"/>
          </a:xfrm>
          <a:custGeom>
            <a:avLst/>
            <a:gdLst>
              <a:gd name="T0" fmla="*/ 0 w 17"/>
              <a:gd name="T1" fmla="*/ 0 h 16"/>
              <a:gd name="T2" fmla="*/ 5 w 17"/>
              <a:gd name="T3" fmla="*/ 16 h 16"/>
              <a:gd name="T4" fmla="*/ 6 w 17"/>
              <a:gd name="T5" fmla="*/ 8 h 16"/>
              <a:gd name="T6" fmla="*/ 17 w 17"/>
              <a:gd name="T7" fmla="*/ 15 h 16"/>
              <a:gd name="T8" fmla="*/ 7 w 17"/>
              <a:gd name="T9" fmla="*/ 8 h 16"/>
              <a:gd name="T10" fmla="*/ 17 w 17"/>
              <a:gd name="T11" fmla="*/ 3 h 16"/>
              <a:gd name="T12" fmla="*/ 0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0"/>
                </a:moveTo>
                <a:lnTo>
                  <a:pt x="5" y="16"/>
                </a:lnTo>
                <a:lnTo>
                  <a:pt x="6" y="8"/>
                </a:lnTo>
                <a:lnTo>
                  <a:pt x="17" y="15"/>
                </a:lnTo>
                <a:lnTo>
                  <a:pt x="7" y="8"/>
                </a:lnTo>
                <a:lnTo>
                  <a:pt x="17" y="3"/>
                </a:lnTo>
                <a:lnTo>
                  <a:pt x="0" y="0"/>
                </a:lnTo>
                <a:close/>
              </a:path>
            </a:pathLst>
          </a:custGeom>
          <a:solidFill>
            <a:srgbClr val="FFFFCC"/>
          </a:solidFill>
          <a:ln w="9525">
            <a:noFill/>
            <a:round/>
            <a:headEnd/>
            <a:tailEnd/>
          </a:ln>
        </p:spPr>
        <p:txBody>
          <a:bodyPr/>
          <a:lstStyle/>
          <a:p>
            <a:endParaRPr lang="en-US"/>
          </a:p>
        </p:txBody>
      </p:sp>
      <p:sp>
        <p:nvSpPr>
          <p:cNvPr id="22758" name="Freeform 231"/>
          <p:cNvSpPr>
            <a:spLocks noChangeAspect="1"/>
          </p:cNvSpPr>
          <p:nvPr/>
        </p:nvSpPr>
        <p:spPr bwMode="auto">
          <a:xfrm>
            <a:off x="979488" y="2591846"/>
            <a:ext cx="33337" cy="31750"/>
          </a:xfrm>
          <a:custGeom>
            <a:avLst/>
            <a:gdLst>
              <a:gd name="T0" fmla="*/ 0 w 17"/>
              <a:gd name="T1" fmla="*/ 0 h 16"/>
              <a:gd name="T2" fmla="*/ 5 w 17"/>
              <a:gd name="T3" fmla="*/ 16 h 16"/>
              <a:gd name="T4" fmla="*/ 6 w 17"/>
              <a:gd name="T5" fmla="*/ 8 h 16"/>
              <a:gd name="T6" fmla="*/ 17 w 17"/>
              <a:gd name="T7" fmla="*/ 15 h 16"/>
              <a:gd name="T8" fmla="*/ 7 w 17"/>
              <a:gd name="T9" fmla="*/ 8 h 16"/>
              <a:gd name="T10" fmla="*/ 17 w 17"/>
              <a:gd name="T11" fmla="*/ 3 h 16"/>
              <a:gd name="T12" fmla="*/ 0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0"/>
                </a:moveTo>
                <a:lnTo>
                  <a:pt x="5" y="16"/>
                </a:lnTo>
                <a:lnTo>
                  <a:pt x="6" y="8"/>
                </a:lnTo>
                <a:lnTo>
                  <a:pt x="17" y="15"/>
                </a:lnTo>
                <a:lnTo>
                  <a:pt x="7" y="8"/>
                </a:lnTo>
                <a:lnTo>
                  <a:pt x="17" y="3"/>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59" name="Freeform 232"/>
          <p:cNvSpPr>
            <a:spLocks noChangeAspect="1"/>
          </p:cNvSpPr>
          <p:nvPr/>
        </p:nvSpPr>
        <p:spPr bwMode="auto">
          <a:xfrm>
            <a:off x="996950" y="2618833"/>
            <a:ext cx="19050" cy="42863"/>
          </a:xfrm>
          <a:custGeom>
            <a:avLst/>
            <a:gdLst>
              <a:gd name="T0" fmla="*/ 0 w 10"/>
              <a:gd name="T1" fmla="*/ 0 h 22"/>
              <a:gd name="T2" fmla="*/ 9 w 10"/>
              <a:gd name="T3" fmla="*/ 4 h 22"/>
              <a:gd name="T4" fmla="*/ 10 w 10"/>
              <a:gd name="T5" fmla="*/ 22 h 22"/>
              <a:gd name="T6" fmla="*/ 0 w 10"/>
              <a:gd name="T7" fmla="*/ 0 h 22"/>
              <a:gd name="T8" fmla="*/ 0 60000 65536"/>
              <a:gd name="T9" fmla="*/ 0 60000 65536"/>
              <a:gd name="T10" fmla="*/ 0 60000 65536"/>
              <a:gd name="T11" fmla="*/ 0 60000 65536"/>
              <a:gd name="T12" fmla="*/ 0 w 10"/>
              <a:gd name="T13" fmla="*/ 0 h 22"/>
              <a:gd name="T14" fmla="*/ 10 w 10"/>
              <a:gd name="T15" fmla="*/ 22 h 22"/>
            </a:gdLst>
            <a:ahLst/>
            <a:cxnLst>
              <a:cxn ang="T8">
                <a:pos x="T0" y="T1"/>
              </a:cxn>
              <a:cxn ang="T9">
                <a:pos x="T2" y="T3"/>
              </a:cxn>
              <a:cxn ang="T10">
                <a:pos x="T4" y="T5"/>
              </a:cxn>
              <a:cxn ang="T11">
                <a:pos x="T6" y="T7"/>
              </a:cxn>
            </a:cxnLst>
            <a:rect l="T12" t="T13" r="T14" b="T15"/>
            <a:pathLst>
              <a:path w="10" h="22">
                <a:moveTo>
                  <a:pt x="0" y="0"/>
                </a:moveTo>
                <a:lnTo>
                  <a:pt x="9" y="4"/>
                </a:lnTo>
                <a:lnTo>
                  <a:pt x="10" y="22"/>
                </a:lnTo>
                <a:lnTo>
                  <a:pt x="0" y="0"/>
                </a:lnTo>
                <a:close/>
              </a:path>
            </a:pathLst>
          </a:custGeom>
          <a:solidFill>
            <a:srgbClr val="FFFFCC"/>
          </a:solidFill>
          <a:ln w="9525">
            <a:noFill/>
            <a:round/>
            <a:headEnd/>
            <a:tailEnd/>
          </a:ln>
        </p:spPr>
        <p:txBody>
          <a:bodyPr/>
          <a:lstStyle/>
          <a:p>
            <a:endParaRPr lang="en-US"/>
          </a:p>
        </p:txBody>
      </p:sp>
      <p:sp>
        <p:nvSpPr>
          <p:cNvPr id="22760" name="Freeform 233"/>
          <p:cNvSpPr>
            <a:spLocks noChangeAspect="1"/>
          </p:cNvSpPr>
          <p:nvPr/>
        </p:nvSpPr>
        <p:spPr bwMode="auto">
          <a:xfrm>
            <a:off x="996950" y="2618833"/>
            <a:ext cx="19050" cy="42863"/>
          </a:xfrm>
          <a:custGeom>
            <a:avLst/>
            <a:gdLst>
              <a:gd name="T0" fmla="*/ 0 w 10"/>
              <a:gd name="T1" fmla="*/ 0 h 22"/>
              <a:gd name="T2" fmla="*/ 9 w 10"/>
              <a:gd name="T3" fmla="*/ 4 h 22"/>
              <a:gd name="T4" fmla="*/ 10 w 10"/>
              <a:gd name="T5" fmla="*/ 22 h 22"/>
              <a:gd name="T6" fmla="*/ 0 w 10"/>
              <a:gd name="T7" fmla="*/ 0 h 22"/>
              <a:gd name="T8" fmla="*/ 0 60000 65536"/>
              <a:gd name="T9" fmla="*/ 0 60000 65536"/>
              <a:gd name="T10" fmla="*/ 0 60000 65536"/>
              <a:gd name="T11" fmla="*/ 0 60000 65536"/>
              <a:gd name="T12" fmla="*/ 0 w 10"/>
              <a:gd name="T13" fmla="*/ 0 h 22"/>
              <a:gd name="T14" fmla="*/ 10 w 10"/>
              <a:gd name="T15" fmla="*/ 22 h 22"/>
            </a:gdLst>
            <a:ahLst/>
            <a:cxnLst>
              <a:cxn ang="T8">
                <a:pos x="T0" y="T1"/>
              </a:cxn>
              <a:cxn ang="T9">
                <a:pos x="T2" y="T3"/>
              </a:cxn>
              <a:cxn ang="T10">
                <a:pos x="T4" y="T5"/>
              </a:cxn>
              <a:cxn ang="T11">
                <a:pos x="T6" y="T7"/>
              </a:cxn>
            </a:cxnLst>
            <a:rect l="T12" t="T13" r="T14" b="T15"/>
            <a:pathLst>
              <a:path w="10" h="22">
                <a:moveTo>
                  <a:pt x="0" y="0"/>
                </a:moveTo>
                <a:lnTo>
                  <a:pt x="9" y="4"/>
                </a:lnTo>
                <a:lnTo>
                  <a:pt x="10" y="2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61" name="Freeform 234"/>
          <p:cNvSpPr>
            <a:spLocks noChangeAspect="1"/>
          </p:cNvSpPr>
          <p:nvPr/>
        </p:nvSpPr>
        <p:spPr bwMode="auto">
          <a:xfrm>
            <a:off x="1017588" y="2596608"/>
            <a:ext cx="23812" cy="26988"/>
          </a:xfrm>
          <a:custGeom>
            <a:avLst/>
            <a:gdLst>
              <a:gd name="T0" fmla="*/ 0 w 12"/>
              <a:gd name="T1" fmla="*/ 0 h 14"/>
              <a:gd name="T2" fmla="*/ 2 w 12"/>
              <a:gd name="T3" fmla="*/ 14 h 14"/>
              <a:gd name="T4" fmla="*/ 10 w 12"/>
              <a:gd name="T5" fmla="*/ 14 h 14"/>
              <a:gd name="T6" fmla="*/ 6 w 12"/>
              <a:gd name="T7" fmla="*/ 2 h 14"/>
              <a:gd name="T8" fmla="*/ 12 w 12"/>
              <a:gd name="T9" fmla="*/ 10 h 14"/>
              <a:gd name="T10" fmla="*/ 7 w 12"/>
              <a:gd name="T11" fmla="*/ 0 h 14"/>
              <a:gd name="T12" fmla="*/ 0 w 12"/>
              <a:gd name="T13" fmla="*/ 0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0"/>
                </a:moveTo>
                <a:lnTo>
                  <a:pt x="2" y="14"/>
                </a:lnTo>
                <a:lnTo>
                  <a:pt x="10" y="14"/>
                </a:lnTo>
                <a:lnTo>
                  <a:pt x="6" y="2"/>
                </a:lnTo>
                <a:lnTo>
                  <a:pt x="12" y="10"/>
                </a:lnTo>
                <a:lnTo>
                  <a:pt x="7" y="0"/>
                </a:lnTo>
                <a:lnTo>
                  <a:pt x="0" y="0"/>
                </a:lnTo>
                <a:close/>
              </a:path>
            </a:pathLst>
          </a:custGeom>
          <a:solidFill>
            <a:srgbClr val="FFFFCC"/>
          </a:solidFill>
          <a:ln w="9525">
            <a:noFill/>
            <a:round/>
            <a:headEnd/>
            <a:tailEnd/>
          </a:ln>
        </p:spPr>
        <p:txBody>
          <a:bodyPr/>
          <a:lstStyle/>
          <a:p>
            <a:endParaRPr lang="en-US"/>
          </a:p>
        </p:txBody>
      </p:sp>
      <p:sp>
        <p:nvSpPr>
          <p:cNvPr id="22762" name="Freeform 235"/>
          <p:cNvSpPr>
            <a:spLocks noChangeAspect="1"/>
          </p:cNvSpPr>
          <p:nvPr/>
        </p:nvSpPr>
        <p:spPr bwMode="auto">
          <a:xfrm>
            <a:off x="1017588" y="2596608"/>
            <a:ext cx="23812" cy="26988"/>
          </a:xfrm>
          <a:custGeom>
            <a:avLst/>
            <a:gdLst>
              <a:gd name="T0" fmla="*/ 0 w 12"/>
              <a:gd name="T1" fmla="*/ 0 h 14"/>
              <a:gd name="T2" fmla="*/ 2 w 12"/>
              <a:gd name="T3" fmla="*/ 14 h 14"/>
              <a:gd name="T4" fmla="*/ 10 w 12"/>
              <a:gd name="T5" fmla="*/ 14 h 14"/>
              <a:gd name="T6" fmla="*/ 6 w 12"/>
              <a:gd name="T7" fmla="*/ 2 h 14"/>
              <a:gd name="T8" fmla="*/ 12 w 12"/>
              <a:gd name="T9" fmla="*/ 10 h 14"/>
              <a:gd name="T10" fmla="*/ 7 w 12"/>
              <a:gd name="T11" fmla="*/ 0 h 14"/>
              <a:gd name="T12" fmla="*/ 0 w 12"/>
              <a:gd name="T13" fmla="*/ 0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0"/>
                </a:moveTo>
                <a:lnTo>
                  <a:pt x="2" y="14"/>
                </a:lnTo>
                <a:lnTo>
                  <a:pt x="10" y="14"/>
                </a:lnTo>
                <a:lnTo>
                  <a:pt x="6" y="2"/>
                </a:lnTo>
                <a:lnTo>
                  <a:pt x="12" y="10"/>
                </a:lnTo>
                <a:lnTo>
                  <a:pt x="7" y="0"/>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63" name="Freeform 236"/>
          <p:cNvSpPr>
            <a:spLocks noChangeAspect="1"/>
          </p:cNvSpPr>
          <p:nvPr/>
        </p:nvSpPr>
        <p:spPr bwMode="auto">
          <a:xfrm>
            <a:off x="1038225" y="2637883"/>
            <a:ext cx="20638" cy="17463"/>
          </a:xfrm>
          <a:custGeom>
            <a:avLst/>
            <a:gdLst>
              <a:gd name="T0" fmla="*/ 0 w 11"/>
              <a:gd name="T1" fmla="*/ 0 h 9"/>
              <a:gd name="T2" fmla="*/ 10 w 11"/>
              <a:gd name="T3" fmla="*/ 9 h 9"/>
              <a:gd name="T4" fmla="*/ 11 w 11"/>
              <a:gd name="T5" fmla="*/ 1 h 9"/>
              <a:gd name="T6" fmla="*/ 0 w 11"/>
              <a:gd name="T7" fmla="*/ 0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0" y="0"/>
                </a:moveTo>
                <a:lnTo>
                  <a:pt x="10" y="9"/>
                </a:lnTo>
                <a:lnTo>
                  <a:pt x="11" y="1"/>
                </a:lnTo>
                <a:lnTo>
                  <a:pt x="0" y="0"/>
                </a:lnTo>
                <a:close/>
              </a:path>
            </a:pathLst>
          </a:custGeom>
          <a:solidFill>
            <a:srgbClr val="FFFFCC"/>
          </a:solidFill>
          <a:ln w="9525">
            <a:noFill/>
            <a:round/>
            <a:headEnd/>
            <a:tailEnd/>
          </a:ln>
        </p:spPr>
        <p:txBody>
          <a:bodyPr/>
          <a:lstStyle/>
          <a:p>
            <a:endParaRPr lang="en-US"/>
          </a:p>
        </p:txBody>
      </p:sp>
      <p:sp>
        <p:nvSpPr>
          <p:cNvPr id="22764" name="Freeform 237"/>
          <p:cNvSpPr>
            <a:spLocks noChangeAspect="1"/>
          </p:cNvSpPr>
          <p:nvPr/>
        </p:nvSpPr>
        <p:spPr bwMode="auto">
          <a:xfrm>
            <a:off x="1038225" y="2637883"/>
            <a:ext cx="20638" cy="17463"/>
          </a:xfrm>
          <a:custGeom>
            <a:avLst/>
            <a:gdLst>
              <a:gd name="T0" fmla="*/ 0 w 11"/>
              <a:gd name="T1" fmla="*/ 0 h 9"/>
              <a:gd name="T2" fmla="*/ 10 w 11"/>
              <a:gd name="T3" fmla="*/ 9 h 9"/>
              <a:gd name="T4" fmla="*/ 11 w 11"/>
              <a:gd name="T5" fmla="*/ 1 h 9"/>
              <a:gd name="T6" fmla="*/ 0 w 11"/>
              <a:gd name="T7" fmla="*/ 0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0" y="0"/>
                </a:moveTo>
                <a:lnTo>
                  <a:pt x="10" y="9"/>
                </a:lnTo>
                <a:lnTo>
                  <a:pt x="11" y="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65" name="Freeform 238"/>
          <p:cNvSpPr>
            <a:spLocks noChangeAspect="1"/>
          </p:cNvSpPr>
          <p:nvPr/>
        </p:nvSpPr>
        <p:spPr bwMode="auto">
          <a:xfrm>
            <a:off x="1041400" y="2661696"/>
            <a:ext cx="34925" cy="46037"/>
          </a:xfrm>
          <a:custGeom>
            <a:avLst/>
            <a:gdLst>
              <a:gd name="T0" fmla="*/ 0 w 18"/>
              <a:gd name="T1" fmla="*/ 0 h 24"/>
              <a:gd name="T2" fmla="*/ 14 w 18"/>
              <a:gd name="T3" fmla="*/ 8 h 24"/>
              <a:gd name="T4" fmla="*/ 18 w 18"/>
              <a:gd name="T5" fmla="*/ 24 h 24"/>
              <a:gd name="T6" fmla="*/ 0 w 18"/>
              <a:gd name="T7" fmla="*/ 0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0"/>
                </a:moveTo>
                <a:lnTo>
                  <a:pt x="14" y="8"/>
                </a:lnTo>
                <a:lnTo>
                  <a:pt x="18" y="24"/>
                </a:lnTo>
                <a:lnTo>
                  <a:pt x="0" y="0"/>
                </a:lnTo>
                <a:close/>
              </a:path>
            </a:pathLst>
          </a:custGeom>
          <a:solidFill>
            <a:srgbClr val="FFFFCC"/>
          </a:solidFill>
          <a:ln w="9525">
            <a:noFill/>
            <a:round/>
            <a:headEnd/>
            <a:tailEnd/>
          </a:ln>
        </p:spPr>
        <p:txBody>
          <a:bodyPr/>
          <a:lstStyle/>
          <a:p>
            <a:endParaRPr lang="en-US"/>
          </a:p>
        </p:txBody>
      </p:sp>
      <p:sp>
        <p:nvSpPr>
          <p:cNvPr id="22766" name="Freeform 239"/>
          <p:cNvSpPr>
            <a:spLocks noChangeAspect="1"/>
          </p:cNvSpPr>
          <p:nvPr/>
        </p:nvSpPr>
        <p:spPr bwMode="auto">
          <a:xfrm>
            <a:off x="1041400" y="2661696"/>
            <a:ext cx="34925" cy="46037"/>
          </a:xfrm>
          <a:custGeom>
            <a:avLst/>
            <a:gdLst>
              <a:gd name="T0" fmla="*/ 0 w 18"/>
              <a:gd name="T1" fmla="*/ 0 h 24"/>
              <a:gd name="T2" fmla="*/ 14 w 18"/>
              <a:gd name="T3" fmla="*/ 8 h 24"/>
              <a:gd name="T4" fmla="*/ 18 w 18"/>
              <a:gd name="T5" fmla="*/ 24 h 24"/>
              <a:gd name="T6" fmla="*/ 0 w 18"/>
              <a:gd name="T7" fmla="*/ 0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0"/>
                </a:moveTo>
                <a:lnTo>
                  <a:pt x="14" y="8"/>
                </a:lnTo>
                <a:lnTo>
                  <a:pt x="18" y="24"/>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767" name="Freeform 240"/>
          <p:cNvSpPr>
            <a:spLocks noChangeAspect="1"/>
          </p:cNvSpPr>
          <p:nvPr/>
        </p:nvSpPr>
        <p:spPr bwMode="auto">
          <a:xfrm>
            <a:off x="1095375" y="2674396"/>
            <a:ext cx="15875" cy="26987"/>
          </a:xfrm>
          <a:custGeom>
            <a:avLst/>
            <a:gdLst>
              <a:gd name="T0" fmla="*/ 0 w 8"/>
              <a:gd name="T1" fmla="*/ 8 h 14"/>
              <a:gd name="T2" fmla="*/ 4 w 8"/>
              <a:gd name="T3" fmla="*/ 0 h 14"/>
              <a:gd name="T4" fmla="*/ 8 w 8"/>
              <a:gd name="T5" fmla="*/ 14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4" y="0"/>
                </a:lnTo>
                <a:lnTo>
                  <a:pt x="8" y="14"/>
                </a:lnTo>
                <a:lnTo>
                  <a:pt x="0" y="8"/>
                </a:lnTo>
                <a:close/>
              </a:path>
            </a:pathLst>
          </a:custGeom>
          <a:solidFill>
            <a:srgbClr val="FFFFCC"/>
          </a:solidFill>
          <a:ln w="9525">
            <a:noFill/>
            <a:round/>
            <a:headEnd/>
            <a:tailEnd/>
          </a:ln>
        </p:spPr>
        <p:txBody>
          <a:bodyPr/>
          <a:lstStyle/>
          <a:p>
            <a:endParaRPr lang="en-US"/>
          </a:p>
        </p:txBody>
      </p:sp>
      <p:sp>
        <p:nvSpPr>
          <p:cNvPr id="22768" name="Freeform 241"/>
          <p:cNvSpPr>
            <a:spLocks noChangeAspect="1"/>
          </p:cNvSpPr>
          <p:nvPr/>
        </p:nvSpPr>
        <p:spPr bwMode="auto">
          <a:xfrm>
            <a:off x="1095375" y="2674396"/>
            <a:ext cx="15875" cy="26987"/>
          </a:xfrm>
          <a:custGeom>
            <a:avLst/>
            <a:gdLst>
              <a:gd name="T0" fmla="*/ 0 w 8"/>
              <a:gd name="T1" fmla="*/ 8 h 14"/>
              <a:gd name="T2" fmla="*/ 4 w 8"/>
              <a:gd name="T3" fmla="*/ 0 h 14"/>
              <a:gd name="T4" fmla="*/ 8 w 8"/>
              <a:gd name="T5" fmla="*/ 14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4" y="0"/>
                </a:lnTo>
                <a:lnTo>
                  <a:pt x="8" y="14"/>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2769" name="Freeform 242"/>
          <p:cNvSpPr>
            <a:spLocks noChangeAspect="1"/>
          </p:cNvSpPr>
          <p:nvPr/>
        </p:nvSpPr>
        <p:spPr bwMode="auto">
          <a:xfrm>
            <a:off x="1263650" y="2888708"/>
            <a:ext cx="1397000" cy="692150"/>
          </a:xfrm>
          <a:custGeom>
            <a:avLst/>
            <a:gdLst>
              <a:gd name="T0" fmla="*/ 8 w 727"/>
              <a:gd name="T1" fmla="*/ 50 h 361"/>
              <a:gd name="T2" fmla="*/ 10 w 727"/>
              <a:gd name="T3" fmla="*/ 55 h 361"/>
              <a:gd name="T4" fmla="*/ 22 w 727"/>
              <a:gd name="T5" fmla="*/ 178 h 361"/>
              <a:gd name="T6" fmla="*/ 29 w 727"/>
              <a:gd name="T7" fmla="*/ 191 h 361"/>
              <a:gd name="T8" fmla="*/ 76 w 727"/>
              <a:gd name="T9" fmla="*/ 238 h 361"/>
              <a:gd name="T10" fmla="*/ 125 w 727"/>
              <a:gd name="T11" fmla="*/ 257 h 361"/>
              <a:gd name="T12" fmla="*/ 230 w 727"/>
              <a:gd name="T13" fmla="*/ 269 h 361"/>
              <a:gd name="T14" fmla="*/ 291 w 727"/>
              <a:gd name="T15" fmla="*/ 297 h 361"/>
              <a:gd name="T16" fmla="*/ 348 w 727"/>
              <a:gd name="T17" fmla="*/ 352 h 361"/>
              <a:gd name="T18" fmla="*/ 372 w 727"/>
              <a:gd name="T19" fmla="*/ 310 h 361"/>
              <a:gd name="T20" fmla="*/ 412 w 727"/>
              <a:gd name="T21" fmla="*/ 297 h 361"/>
              <a:gd name="T22" fmla="*/ 445 w 727"/>
              <a:gd name="T23" fmla="*/ 292 h 361"/>
              <a:gd name="T24" fmla="*/ 460 w 727"/>
              <a:gd name="T25" fmla="*/ 289 h 361"/>
              <a:gd name="T26" fmla="*/ 463 w 727"/>
              <a:gd name="T27" fmla="*/ 291 h 361"/>
              <a:gd name="T28" fmla="*/ 528 w 727"/>
              <a:gd name="T29" fmla="*/ 307 h 361"/>
              <a:gd name="T30" fmla="*/ 547 w 727"/>
              <a:gd name="T31" fmla="*/ 361 h 361"/>
              <a:gd name="T32" fmla="*/ 561 w 727"/>
              <a:gd name="T33" fmla="*/ 337 h 361"/>
              <a:gd name="T34" fmla="*/ 554 w 727"/>
              <a:gd name="T35" fmla="*/ 259 h 361"/>
              <a:gd name="T36" fmla="*/ 606 w 727"/>
              <a:gd name="T37" fmla="*/ 210 h 361"/>
              <a:gd name="T38" fmla="*/ 608 w 727"/>
              <a:gd name="T39" fmla="*/ 193 h 361"/>
              <a:gd name="T40" fmla="*/ 597 w 727"/>
              <a:gd name="T41" fmla="*/ 170 h 361"/>
              <a:gd name="T42" fmla="*/ 606 w 727"/>
              <a:gd name="T43" fmla="*/ 161 h 361"/>
              <a:gd name="T44" fmla="*/ 617 w 727"/>
              <a:gd name="T45" fmla="*/ 191 h 361"/>
              <a:gd name="T46" fmla="*/ 621 w 727"/>
              <a:gd name="T47" fmla="*/ 154 h 361"/>
              <a:gd name="T48" fmla="*/ 640 w 727"/>
              <a:gd name="T49" fmla="*/ 136 h 361"/>
              <a:gd name="T50" fmla="*/ 679 w 727"/>
              <a:gd name="T51" fmla="*/ 115 h 361"/>
              <a:gd name="T52" fmla="*/ 726 w 727"/>
              <a:gd name="T53" fmla="*/ 77 h 361"/>
              <a:gd name="T54" fmla="*/ 718 w 727"/>
              <a:gd name="T55" fmla="*/ 61 h 361"/>
              <a:gd name="T56" fmla="*/ 697 w 727"/>
              <a:gd name="T57" fmla="*/ 33 h 361"/>
              <a:gd name="T58" fmla="*/ 617 w 727"/>
              <a:gd name="T59" fmla="*/ 80 h 361"/>
              <a:gd name="T60" fmla="*/ 576 w 727"/>
              <a:gd name="T61" fmla="*/ 101 h 361"/>
              <a:gd name="T62" fmla="*/ 541 w 727"/>
              <a:gd name="T63" fmla="*/ 126 h 361"/>
              <a:gd name="T64" fmla="*/ 524 w 727"/>
              <a:gd name="T65" fmla="*/ 119 h 361"/>
              <a:gd name="T66" fmla="*/ 531 w 727"/>
              <a:gd name="T67" fmla="*/ 109 h 361"/>
              <a:gd name="T68" fmla="*/ 527 w 727"/>
              <a:gd name="T69" fmla="*/ 87 h 361"/>
              <a:gd name="T70" fmla="*/ 519 w 727"/>
              <a:gd name="T71" fmla="*/ 68 h 361"/>
              <a:gd name="T72" fmla="*/ 485 w 727"/>
              <a:gd name="T73" fmla="*/ 77 h 361"/>
              <a:gd name="T74" fmla="*/ 468 w 727"/>
              <a:gd name="T75" fmla="*/ 122 h 361"/>
              <a:gd name="T76" fmla="*/ 473 w 727"/>
              <a:gd name="T77" fmla="*/ 69 h 361"/>
              <a:gd name="T78" fmla="*/ 480 w 727"/>
              <a:gd name="T79" fmla="*/ 57 h 361"/>
              <a:gd name="T80" fmla="*/ 508 w 727"/>
              <a:gd name="T81" fmla="*/ 48 h 361"/>
              <a:gd name="T82" fmla="*/ 457 w 727"/>
              <a:gd name="T83" fmla="*/ 43 h 361"/>
              <a:gd name="T84" fmla="*/ 434 w 727"/>
              <a:gd name="T85" fmla="*/ 47 h 361"/>
              <a:gd name="T86" fmla="*/ 440 w 727"/>
              <a:gd name="T87" fmla="*/ 24 h 361"/>
              <a:gd name="T88" fmla="*/ 372 w 727"/>
              <a:gd name="T89" fmla="*/ 0 h 361"/>
              <a:gd name="T90" fmla="*/ 23 w 727"/>
              <a:gd name="T91" fmla="*/ 8 h 361"/>
              <a:gd name="T92" fmla="*/ 22 w 727"/>
              <a:gd name="T93" fmla="*/ 33 h 361"/>
              <a:gd name="T94" fmla="*/ 0 w 727"/>
              <a:gd name="T95" fmla="*/ 21 h 3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7"/>
              <a:gd name="T145" fmla="*/ 0 h 361"/>
              <a:gd name="T146" fmla="*/ 727 w 727"/>
              <a:gd name="T147" fmla="*/ 361 h 3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7" h="361">
                <a:moveTo>
                  <a:pt x="0" y="21"/>
                </a:moveTo>
                <a:lnTo>
                  <a:pt x="8" y="50"/>
                </a:lnTo>
                <a:lnTo>
                  <a:pt x="18" y="53"/>
                </a:lnTo>
                <a:lnTo>
                  <a:pt x="10" y="55"/>
                </a:lnTo>
                <a:lnTo>
                  <a:pt x="4" y="144"/>
                </a:lnTo>
                <a:lnTo>
                  <a:pt x="22" y="178"/>
                </a:lnTo>
                <a:lnTo>
                  <a:pt x="34" y="178"/>
                </a:lnTo>
                <a:lnTo>
                  <a:pt x="29" y="191"/>
                </a:lnTo>
                <a:lnTo>
                  <a:pt x="53" y="229"/>
                </a:lnTo>
                <a:lnTo>
                  <a:pt x="76" y="238"/>
                </a:lnTo>
                <a:lnTo>
                  <a:pt x="96" y="259"/>
                </a:lnTo>
                <a:lnTo>
                  <a:pt x="125" y="257"/>
                </a:lnTo>
                <a:lnTo>
                  <a:pt x="173" y="277"/>
                </a:lnTo>
                <a:lnTo>
                  <a:pt x="230" y="269"/>
                </a:lnTo>
                <a:lnTo>
                  <a:pt x="265" y="307"/>
                </a:lnTo>
                <a:lnTo>
                  <a:pt x="291" y="297"/>
                </a:lnTo>
                <a:lnTo>
                  <a:pt x="323" y="343"/>
                </a:lnTo>
                <a:lnTo>
                  <a:pt x="348" y="352"/>
                </a:lnTo>
                <a:lnTo>
                  <a:pt x="345" y="326"/>
                </a:lnTo>
                <a:lnTo>
                  <a:pt x="372" y="310"/>
                </a:lnTo>
                <a:lnTo>
                  <a:pt x="374" y="298"/>
                </a:lnTo>
                <a:lnTo>
                  <a:pt x="412" y="297"/>
                </a:lnTo>
                <a:lnTo>
                  <a:pt x="444" y="307"/>
                </a:lnTo>
                <a:lnTo>
                  <a:pt x="445" y="292"/>
                </a:lnTo>
                <a:lnTo>
                  <a:pt x="432" y="290"/>
                </a:lnTo>
                <a:lnTo>
                  <a:pt x="460" y="289"/>
                </a:lnTo>
                <a:lnTo>
                  <a:pt x="461" y="282"/>
                </a:lnTo>
                <a:lnTo>
                  <a:pt x="463" y="291"/>
                </a:lnTo>
                <a:lnTo>
                  <a:pt x="515" y="294"/>
                </a:lnTo>
                <a:lnTo>
                  <a:pt x="528" y="307"/>
                </a:lnTo>
                <a:lnTo>
                  <a:pt x="530" y="330"/>
                </a:lnTo>
                <a:lnTo>
                  <a:pt x="547" y="361"/>
                </a:lnTo>
                <a:lnTo>
                  <a:pt x="557" y="360"/>
                </a:lnTo>
                <a:lnTo>
                  <a:pt x="561" y="337"/>
                </a:lnTo>
                <a:lnTo>
                  <a:pt x="544" y="282"/>
                </a:lnTo>
                <a:lnTo>
                  <a:pt x="554" y="259"/>
                </a:lnTo>
                <a:lnTo>
                  <a:pt x="618" y="214"/>
                </a:lnTo>
                <a:lnTo>
                  <a:pt x="606" y="210"/>
                </a:lnTo>
                <a:lnTo>
                  <a:pt x="617" y="208"/>
                </a:lnTo>
                <a:lnTo>
                  <a:pt x="608" y="193"/>
                </a:lnTo>
                <a:lnTo>
                  <a:pt x="611" y="180"/>
                </a:lnTo>
                <a:lnTo>
                  <a:pt x="597" y="170"/>
                </a:lnTo>
                <a:lnTo>
                  <a:pt x="611" y="177"/>
                </a:lnTo>
                <a:lnTo>
                  <a:pt x="606" y="161"/>
                </a:lnTo>
                <a:lnTo>
                  <a:pt x="615" y="156"/>
                </a:lnTo>
                <a:lnTo>
                  <a:pt x="617" y="191"/>
                </a:lnTo>
                <a:lnTo>
                  <a:pt x="627" y="171"/>
                </a:lnTo>
                <a:lnTo>
                  <a:pt x="621" y="154"/>
                </a:lnTo>
                <a:lnTo>
                  <a:pt x="628" y="164"/>
                </a:lnTo>
                <a:lnTo>
                  <a:pt x="640" y="136"/>
                </a:lnTo>
                <a:lnTo>
                  <a:pt x="691" y="123"/>
                </a:lnTo>
                <a:lnTo>
                  <a:pt x="679" y="115"/>
                </a:lnTo>
                <a:lnTo>
                  <a:pt x="688" y="93"/>
                </a:lnTo>
                <a:lnTo>
                  <a:pt x="726" y="77"/>
                </a:lnTo>
                <a:lnTo>
                  <a:pt x="727" y="68"/>
                </a:lnTo>
                <a:lnTo>
                  <a:pt x="718" y="61"/>
                </a:lnTo>
                <a:lnTo>
                  <a:pt x="718" y="40"/>
                </a:lnTo>
                <a:lnTo>
                  <a:pt x="697" y="33"/>
                </a:lnTo>
                <a:lnTo>
                  <a:pt x="682" y="67"/>
                </a:lnTo>
                <a:lnTo>
                  <a:pt x="617" y="80"/>
                </a:lnTo>
                <a:lnTo>
                  <a:pt x="612" y="95"/>
                </a:lnTo>
                <a:lnTo>
                  <a:pt x="576" y="101"/>
                </a:lnTo>
                <a:lnTo>
                  <a:pt x="578" y="105"/>
                </a:lnTo>
                <a:lnTo>
                  <a:pt x="541" y="126"/>
                </a:lnTo>
                <a:lnTo>
                  <a:pt x="525" y="126"/>
                </a:lnTo>
                <a:lnTo>
                  <a:pt x="524" y="119"/>
                </a:lnTo>
                <a:lnTo>
                  <a:pt x="527" y="113"/>
                </a:lnTo>
                <a:lnTo>
                  <a:pt x="531" y="109"/>
                </a:lnTo>
                <a:lnTo>
                  <a:pt x="533" y="102"/>
                </a:lnTo>
                <a:lnTo>
                  <a:pt x="527" y="87"/>
                </a:lnTo>
                <a:lnTo>
                  <a:pt x="514" y="93"/>
                </a:lnTo>
                <a:lnTo>
                  <a:pt x="519" y="68"/>
                </a:lnTo>
                <a:lnTo>
                  <a:pt x="500" y="61"/>
                </a:lnTo>
                <a:lnTo>
                  <a:pt x="485" y="77"/>
                </a:lnTo>
                <a:lnTo>
                  <a:pt x="479" y="120"/>
                </a:lnTo>
                <a:lnTo>
                  <a:pt x="468" y="122"/>
                </a:lnTo>
                <a:lnTo>
                  <a:pt x="464" y="101"/>
                </a:lnTo>
                <a:lnTo>
                  <a:pt x="473" y="69"/>
                </a:lnTo>
                <a:lnTo>
                  <a:pt x="464" y="74"/>
                </a:lnTo>
                <a:lnTo>
                  <a:pt x="480" y="57"/>
                </a:lnTo>
                <a:lnTo>
                  <a:pt x="514" y="57"/>
                </a:lnTo>
                <a:lnTo>
                  <a:pt x="508" y="48"/>
                </a:lnTo>
                <a:lnTo>
                  <a:pt x="505" y="48"/>
                </a:lnTo>
                <a:lnTo>
                  <a:pt x="457" y="43"/>
                </a:lnTo>
                <a:lnTo>
                  <a:pt x="464" y="33"/>
                </a:lnTo>
                <a:lnTo>
                  <a:pt x="434" y="47"/>
                </a:lnTo>
                <a:lnTo>
                  <a:pt x="411" y="47"/>
                </a:lnTo>
                <a:lnTo>
                  <a:pt x="440" y="24"/>
                </a:lnTo>
                <a:lnTo>
                  <a:pt x="380" y="12"/>
                </a:lnTo>
                <a:lnTo>
                  <a:pt x="372" y="0"/>
                </a:lnTo>
                <a:lnTo>
                  <a:pt x="372" y="8"/>
                </a:lnTo>
                <a:lnTo>
                  <a:pt x="23" y="8"/>
                </a:lnTo>
                <a:lnTo>
                  <a:pt x="30" y="22"/>
                </a:lnTo>
                <a:lnTo>
                  <a:pt x="22" y="33"/>
                </a:lnTo>
                <a:lnTo>
                  <a:pt x="25" y="22"/>
                </a:lnTo>
                <a:lnTo>
                  <a:pt x="0" y="21"/>
                </a:lnTo>
                <a:close/>
              </a:path>
            </a:pathLst>
          </a:custGeom>
          <a:solidFill>
            <a:srgbClr val="FFFFCC"/>
          </a:solidFill>
          <a:ln w="9525">
            <a:noFill/>
            <a:round/>
            <a:headEnd/>
            <a:tailEnd/>
          </a:ln>
        </p:spPr>
        <p:txBody>
          <a:bodyPr/>
          <a:lstStyle/>
          <a:p>
            <a:endParaRPr lang="en-US"/>
          </a:p>
        </p:txBody>
      </p:sp>
      <p:sp>
        <p:nvSpPr>
          <p:cNvPr id="22770" name="Freeform 243"/>
          <p:cNvSpPr>
            <a:spLocks noChangeAspect="1"/>
          </p:cNvSpPr>
          <p:nvPr/>
        </p:nvSpPr>
        <p:spPr bwMode="auto">
          <a:xfrm>
            <a:off x="1263650" y="2888708"/>
            <a:ext cx="1397000" cy="692150"/>
          </a:xfrm>
          <a:custGeom>
            <a:avLst/>
            <a:gdLst>
              <a:gd name="T0" fmla="*/ 8 w 727"/>
              <a:gd name="T1" fmla="*/ 50 h 361"/>
              <a:gd name="T2" fmla="*/ 10 w 727"/>
              <a:gd name="T3" fmla="*/ 55 h 361"/>
              <a:gd name="T4" fmla="*/ 22 w 727"/>
              <a:gd name="T5" fmla="*/ 178 h 361"/>
              <a:gd name="T6" fmla="*/ 29 w 727"/>
              <a:gd name="T7" fmla="*/ 191 h 361"/>
              <a:gd name="T8" fmla="*/ 76 w 727"/>
              <a:gd name="T9" fmla="*/ 238 h 361"/>
              <a:gd name="T10" fmla="*/ 125 w 727"/>
              <a:gd name="T11" fmla="*/ 257 h 361"/>
              <a:gd name="T12" fmla="*/ 230 w 727"/>
              <a:gd name="T13" fmla="*/ 269 h 361"/>
              <a:gd name="T14" fmla="*/ 291 w 727"/>
              <a:gd name="T15" fmla="*/ 297 h 361"/>
              <a:gd name="T16" fmla="*/ 348 w 727"/>
              <a:gd name="T17" fmla="*/ 352 h 361"/>
              <a:gd name="T18" fmla="*/ 372 w 727"/>
              <a:gd name="T19" fmla="*/ 310 h 361"/>
              <a:gd name="T20" fmla="*/ 412 w 727"/>
              <a:gd name="T21" fmla="*/ 297 h 361"/>
              <a:gd name="T22" fmla="*/ 445 w 727"/>
              <a:gd name="T23" fmla="*/ 292 h 361"/>
              <a:gd name="T24" fmla="*/ 460 w 727"/>
              <a:gd name="T25" fmla="*/ 289 h 361"/>
              <a:gd name="T26" fmla="*/ 463 w 727"/>
              <a:gd name="T27" fmla="*/ 291 h 361"/>
              <a:gd name="T28" fmla="*/ 528 w 727"/>
              <a:gd name="T29" fmla="*/ 307 h 361"/>
              <a:gd name="T30" fmla="*/ 547 w 727"/>
              <a:gd name="T31" fmla="*/ 361 h 361"/>
              <a:gd name="T32" fmla="*/ 561 w 727"/>
              <a:gd name="T33" fmla="*/ 337 h 361"/>
              <a:gd name="T34" fmla="*/ 554 w 727"/>
              <a:gd name="T35" fmla="*/ 259 h 361"/>
              <a:gd name="T36" fmla="*/ 606 w 727"/>
              <a:gd name="T37" fmla="*/ 210 h 361"/>
              <a:gd name="T38" fmla="*/ 608 w 727"/>
              <a:gd name="T39" fmla="*/ 193 h 361"/>
              <a:gd name="T40" fmla="*/ 597 w 727"/>
              <a:gd name="T41" fmla="*/ 170 h 361"/>
              <a:gd name="T42" fmla="*/ 606 w 727"/>
              <a:gd name="T43" fmla="*/ 161 h 361"/>
              <a:gd name="T44" fmla="*/ 617 w 727"/>
              <a:gd name="T45" fmla="*/ 191 h 361"/>
              <a:gd name="T46" fmla="*/ 621 w 727"/>
              <a:gd name="T47" fmla="*/ 154 h 361"/>
              <a:gd name="T48" fmla="*/ 640 w 727"/>
              <a:gd name="T49" fmla="*/ 136 h 361"/>
              <a:gd name="T50" fmla="*/ 679 w 727"/>
              <a:gd name="T51" fmla="*/ 115 h 361"/>
              <a:gd name="T52" fmla="*/ 726 w 727"/>
              <a:gd name="T53" fmla="*/ 77 h 361"/>
              <a:gd name="T54" fmla="*/ 718 w 727"/>
              <a:gd name="T55" fmla="*/ 61 h 361"/>
              <a:gd name="T56" fmla="*/ 697 w 727"/>
              <a:gd name="T57" fmla="*/ 33 h 361"/>
              <a:gd name="T58" fmla="*/ 617 w 727"/>
              <a:gd name="T59" fmla="*/ 80 h 361"/>
              <a:gd name="T60" fmla="*/ 576 w 727"/>
              <a:gd name="T61" fmla="*/ 101 h 361"/>
              <a:gd name="T62" fmla="*/ 541 w 727"/>
              <a:gd name="T63" fmla="*/ 126 h 361"/>
              <a:gd name="T64" fmla="*/ 524 w 727"/>
              <a:gd name="T65" fmla="*/ 119 h 361"/>
              <a:gd name="T66" fmla="*/ 531 w 727"/>
              <a:gd name="T67" fmla="*/ 109 h 361"/>
              <a:gd name="T68" fmla="*/ 527 w 727"/>
              <a:gd name="T69" fmla="*/ 87 h 361"/>
              <a:gd name="T70" fmla="*/ 519 w 727"/>
              <a:gd name="T71" fmla="*/ 68 h 361"/>
              <a:gd name="T72" fmla="*/ 485 w 727"/>
              <a:gd name="T73" fmla="*/ 77 h 361"/>
              <a:gd name="T74" fmla="*/ 468 w 727"/>
              <a:gd name="T75" fmla="*/ 122 h 361"/>
              <a:gd name="T76" fmla="*/ 473 w 727"/>
              <a:gd name="T77" fmla="*/ 69 h 361"/>
              <a:gd name="T78" fmla="*/ 480 w 727"/>
              <a:gd name="T79" fmla="*/ 57 h 361"/>
              <a:gd name="T80" fmla="*/ 508 w 727"/>
              <a:gd name="T81" fmla="*/ 48 h 361"/>
              <a:gd name="T82" fmla="*/ 457 w 727"/>
              <a:gd name="T83" fmla="*/ 43 h 361"/>
              <a:gd name="T84" fmla="*/ 434 w 727"/>
              <a:gd name="T85" fmla="*/ 47 h 361"/>
              <a:gd name="T86" fmla="*/ 440 w 727"/>
              <a:gd name="T87" fmla="*/ 24 h 361"/>
              <a:gd name="T88" fmla="*/ 372 w 727"/>
              <a:gd name="T89" fmla="*/ 0 h 361"/>
              <a:gd name="T90" fmla="*/ 23 w 727"/>
              <a:gd name="T91" fmla="*/ 8 h 361"/>
              <a:gd name="T92" fmla="*/ 22 w 727"/>
              <a:gd name="T93" fmla="*/ 33 h 361"/>
              <a:gd name="T94" fmla="*/ 0 w 727"/>
              <a:gd name="T95" fmla="*/ 21 h 3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7"/>
              <a:gd name="T145" fmla="*/ 0 h 361"/>
              <a:gd name="T146" fmla="*/ 727 w 727"/>
              <a:gd name="T147" fmla="*/ 361 h 3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7" h="361">
                <a:moveTo>
                  <a:pt x="0" y="21"/>
                </a:moveTo>
                <a:lnTo>
                  <a:pt x="8" y="50"/>
                </a:lnTo>
                <a:lnTo>
                  <a:pt x="18" y="53"/>
                </a:lnTo>
                <a:lnTo>
                  <a:pt x="10" y="55"/>
                </a:lnTo>
                <a:lnTo>
                  <a:pt x="4" y="144"/>
                </a:lnTo>
                <a:lnTo>
                  <a:pt x="22" y="178"/>
                </a:lnTo>
                <a:lnTo>
                  <a:pt x="34" y="178"/>
                </a:lnTo>
                <a:lnTo>
                  <a:pt x="29" y="191"/>
                </a:lnTo>
                <a:lnTo>
                  <a:pt x="53" y="229"/>
                </a:lnTo>
                <a:lnTo>
                  <a:pt x="76" y="238"/>
                </a:lnTo>
                <a:lnTo>
                  <a:pt x="96" y="259"/>
                </a:lnTo>
                <a:lnTo>
                  <a:pt x="125" y="257"/>
                </a:lnTo>
                <a:lnTo>
                  <a:pt x="173" y="277"/>
                </a:lnTo>
                <a:lnTo>
                  <a:pt x="230" y="269"/>
                </a:lnTo>
                <a:lnTo>
                  <a:pt x="265" y="307"/>
                </a:lnTo>
                <a:lnTo>
                  <a:pt x="291" y="297"/>
                </a:lnTo>
                <a:lnTo>
                  <a:pt x="323" y="343"/>
                </a:lnTo>
                <a:lnTo>
                  <a:pt x="348" y="352"/>
                </a:lnTo>
                <a:lnTo>
                  <a:pt x="345" y="326"/>
                </a:lnTo>
                <a:lnTo>
                  <a:pt x="372" y="310"/>
                </a:lnTo>
                <a:lnTo>
                  <a:pt x="374" y="298"/>
                </a:lnTo>
                <a:lnTo>
                  <a:pt x="412" y="297"/>
                </a:lnTo>
                <a:lnTo>
                  <a:pt x="444" y="307"/>
                </a:lnTo>
                <a:lnTo>
                  <a:pt x="445" y="292"/>
                </a:lnTo>
                <a:lnTo>
                  <a:pt x="432" y="290"/>
                </a:lnTo>
                <a:lnTo>
                  <a:pt x="460" y="289"/>
                </a:lnTo>
                <a:lnTo>
                  <a:pt x="461" y="282"/>
                </a:lnTo>
                <a:lnTo>
                  <a:pt x="463" y="291"/>
                </a:lnTo>
                <a:lnTo>
                  <a:pt x="515" y="294"/>
                </a:lnTo>
                <a:lnTo>
                  <a:pt x="528" y="307"/>
                </a:lnTo>
                <a:lnTo>
                  <a:pt x="530" y="330"/>
                </a:lnTo>
                <a:lnTo>
                  <a:pt x="547" y="361"/>
                </a:lnTo>
                <a:lnTo>
                  <a:pt x="557" y="360"/>
                </a:lnTo>
                <a:lnTo>
                  <a:pt x="561" y="337"/>
                </a:lnTo>
                <a:lnTo>
                  <a:pt x="544" y="282"/>
                </a:lnTo>
                <a:lnTo>
                  <a:pt x="554" y="259"/>
                </a:lnTo>
                <a:lnTo>
                  <a:pt x="618" y="214"/>
                </a:lnTo>
                <a:lnTo>
                  <a:pt x="606" y="210"/>
                </a:lnTo>
                <a:lnTo>
                  <a:pt x="617" y="208"/>
                </a:lnTo>
                <a:lnTo>
                  <a:pt x="608" y="193"/>
                </a:lnTo>
                <a:lnTo>
                  <a:pt x="611" y="180"/>
                </a:lnTo>
                <a:lnTo>
                  <a:pt x="597" y="170"/>
                </a:lnTo>
                <a:lnTo>
                  <a:pt x="611" y="177"/>
                </a:lnTo>
                <a:lnTo>
                  <a:pt x="606" y="161"/>
                </a:lnTo>
                <a:lnTo>
                  <a:pt x="615" y="156"/>
                </a:lnTo>
                <a:lnTo>
                  <a:pt x="617" y="191"/>
                </a:lnTo>
                <a:lnTo>
                  <a:pt x="627" y="171"/>
                </a:lnTo>
                <a:lnTo>
                  <a:pt x="621" y="154"/>
                </a:lnTo>
                <a:lnTo>
                  <a:pt x="628" y="164"/>
                </a:lnTo>
                <a:lnTo>
                  <a:pt x="640" y="136"/>
                </a:lnTo>
                <a:lnTo>
                  <a:pt x="691" y="123"/>
                </a:lnTo>
                <a:lnTo>
                  <a:pt x="679" y="115"/>
                </a:lnTo>
                <a:lnTo>
                  <a:pt x="688" y="93"/>
                </a:lnTo>
                <a:lnTo>
                  <a:pt x="726" y="77"/>
                </a:lnTo>
                <a:lnTo>
                  <a:pt x="727" y="68"/>
                </a:lnTo>
                <a:lnTo>
                  <a:pt x="718" y="61"/>
                </a:lnTo>
                <a:lnTo>
                  <a:pt x="718" y="40"/>
                </a:lnTo>
                <a:lnTo>
                  <a:pt x="697" y="33"/>
                </a:lnTo>
                <a:lnTo>
                  <a:pt x="682" y="67"/>
                </a:lnTo>
                <a:lnTo>
                  <a:pt x="617" y="80"/>
                </a:lnTo>
                <a:lnTo>
                  <a:pt x="612" y="95"/>
                </a:lnTo>
                <a:lnTo>
                  <a:pt x="576" y="101"/>
                </a:lnTo>
                <a:lnTo>
                  <a:pt x="578" y="105"/>
                </a:lnTo>
                <a:lnTo>
                  <a:pt x="541" y="126"/>
                </a:lnTo>
                <a:lnTo>
                  <a:pt x="525" y="126"/>
                </a:lnTo>
                <a:lnTo>
                  <a:pt x="524" y="119"/>
                </a:lnTo>
                <a:lnTo>
                  <a:pt x="527" y="113"/>
                </a:lnTo>
                <a:lnTo>
                  <a:pt x="531" y="109"/>
                </a:lnTo>
                <a:lnTo>
                  <a:pt x="533" y="102"/>
                </a:lnTo>
                <a:lnTo>
                  <a:pt x="527" y="87"/>
                </a:lnTo>
                <a:lnTo>
                  <a:pt x="514" y="93"/>
                </a:lnTo>
                <a:lnTo>
                  <a:pt x="519" y="68"/>
                </a:lnTo>
                <a:lnTo>
                  <a:pt x="500" y="61"/>
                </a:lnTo>
                <a:lnTo>
                  <a:pt x="485" y="77"/>
                </a:lnTo>
                <a:lnTo>
                  <a:pt x="479" y="120"/>
                </a:lnTo>
                <a:lnTo>
                  <a:pt x="468" y="122"/>
                </a:lnTo>
                <a:lnTo>
                  <a:pt x="464" y="101"/>
                </a:lnTo>
                <a:lnTo>
                  <a:pt x="473" y="69"/>
                </a:lnTo>
                <a:lnTo>
                  <a:pt x="464" y="74"/>
                </a:lnTo>
                <a:lnTo>
                  <a:pt x="480" y="57"/>
                </a:lnTo>
                <a:lnTo>
                  <a:pt x="514" y="57"/>
                </a:lnTo>
                <a:lnTo>
                  <a:pt x="508" y="48"/>
                </a:lnTo>
                <a:lnTo>
                  <a:pt x="505" y="48"/>
                </a:lnTo>
                <a:lnTo>
                  <a:pt x="457" y="43"/>
                </a:lnTo>
                <a:lnTo>
                  <a:pt x="464" y="33"/>
                </a:lnTo>
                <a:lnTo>
                  <a:pt x="434" y="47"/>
                </a:lnTo>
                <a:lnTo>
                  <a:pt x="411" y="47"/>
                </a:lnTo>
                <a:lnTo>
                  <a:pt x="440" y="24"/>
                </a:lnTo>
                <a:lnTo>
                  <a:pt x="380" y="12"/>
                </a:lnTo>
                <a:lnTo>
                  <a:pt x="372" y="0"/>
                </a:lnTo>
                <a:lnTo>
                  <a:pt x="372" y="8"/>
                </a:lnTo>
                <a:lnTo>
                  <a:pt x="23" y="8"/>
                </a:lnTo>
                <a:lnTo>
                  <a:pt x="30" y="22"/>
                </a:lnTo>
                <a:lnTo>
                  <a:pt x="22" y="33"/>
                </a:lnTo>
                <a:lnTo>
                  <a:pt x="25" y="22"/>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2771" name="Freeform 244"/>
          <p:cNvSpPr>
            <a:spLocks noChangeAspect="1"/>
          </p:cNvSpPr>
          <p:nvPr/>
        </p:nvSpPr>
        <p:spPr bwMode="auto">
          <a:xfrm>
            <a:off x="8843963" y="2391821"/>
            <a:ext cx="74612" cy="23812"/>
          </a:xfrm>
          <a:custGeom>
            <a:avLst/>
            <a:gdLst>
              <a:gd name="T0" fmla="*/ 0 w 39"/>
              <a:gd name="T1" fmla="*/ 4 h 12"/>
              <a:gd name="T2" fmla="*/ 23 w 39"/>
              <a:gd name="T3" fmla="*/ 0 h 12"/>
              <a:gd name="T4" fmla="*/ 39 w 39"/>
              <a:gd name="T5" fmla="*/ 6 h 12"/>
              <a:gd name="T6" fmla="*/ 31 w 39"/>
              <a:gd name="T7" fmla="*/ 12 h 12"/>
              <a:gd name="T8" fmla="*/ 0 w 39"/>
              <a:gd name="T9" fmla="*/ 4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0" y="4"/>
                </a:moveTo>
                <a:lnTo>
                  <a:pt x="23" y="0"/>
                </a:lnTo>
                <a:lnTo>
                  <a:pt x="39" y="6"/>
                </a:lnTo>
                <a:lnTo>
                  <a:pt x="31" y="12"/>
                </a:lnTo>
                <a:lnTo>
                  <a:pt x="0" y="4"/>
                </a:lnTo>
                <a:close/>
              </a:path>
            </a:pathLst>
          </a:custGeom>
          <a:solidFill>
            <a:srgbClr val="FFFFCC"/>
          </a:solidFill>
          <a:ln w="9525">
            <a:noFill/>
            <a:round/>
            <a:headEnd/>
            <a:tailEnd/>
          </a:ln>
        </p:spPr>
        <p:txBody>
          <a:bodyPr/>
          <a:lstStyle/>
          <a:p>
            <a:endParaRPr lang="en-US"/>
          </a:p>
        </p:txBody>
      </p:sp>
      <p:sp>
        <p:nvSpPr>
          <p:cNvPr id="22772" name="Freeform 245"/>
          <p:cNvSpPr>
            <a:spLocks noChangeAspect="1"/>
          </p:cNvSpPr>
          <p:nvPr/>
        </p:nvSpPr>
        <p:spPr bwMode="auto">
          <a:xfrm>
            <a:off x="8843963" y="2391821"/>
            <a:ext cx="74612" cy="23812"/>
          </a:xfrm>
          <a:custGeom>
            <a:avLst/>
            <a:gdLst>
              <a:gd name="T0" fmla="*/ 0 w 39"/>
              <a:gd name="T1" fmla="*/ 4 h 12"/>
              <a:gd name="T2" fmla="*/ 23 w 39"/>
              <a:gd name="T3" fmla="*/ 0 h 12"/>
              <a:gd name="T4" fmla="*/ 39 w 39"/>
              <a:gd name="T5" fmla="*/ 6 h 12"/>
              <a:gd name="T6" fmla="*/ 31 w 39"/>
              <a:gd name="T7" fmla="*/ 12 h 12"/>
              <a:gd name="T8" fmla="*/ 0 w 39"/>
              <a:gd name="T9" fmla="*/ 4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0" y="4"/>
                </a:moveTo>
                <a:lnTo>
                  <a:pt x="23" y="0"/>
                </a:lnTo>
                <a:lnTo>
                  <a:pt x="39" y="6"/>
                </a:lnTo>
                <a:lnTo>
                  <a:pt x="31" y="12"/>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2773" name="Freeform 246"/>
          <p:cNvSpPr>
            <a:spLocks noChangeAspect="1"/>
          </p:cNvSpPr>
          <p:nvPr/>
        </p:nvSpPr>
        <p:spPr bwMode="auto">
          <a:xfrm>
            <a:off x="6923088" y="3717383"/>
            <a:ext cx="50800" cy="46038"/>
          </a:xfrm>
          <a:custGeom>
            <a:avLst/>
            <a:gdLst>
              <a:gd name="T0" fmla="*/ 0 w 26"/>
              <a:gd name="T1" fmla="*/ 19 h 24"/>
              <a:gd name="T2" fmla="*/ 8 w 26"/>
              <a:gd name="T3" fmla="*/ 0 h 24"/>
              <a:gd name="T4" fmla="*/ 26 w 26"/>
              <a:gd name="T5" fmla="*/ 4 h 24"/>
              <a:gd name="T6" fmla="*/ 12 w 26"/>
              <a:gd name="T7" fmla="*/ 24 h 24"/>
              <a:gd name="T8" fmla="*/ 0 w 26"/>
              <a:gd name="T9" fmla="*/ 19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9"/>
                </a:moveTo>
                <a:lnTo>
                  <a:pt x="8" y="0"/>
                </a:lnTo>
                <a:lnTo>
                  <a:pt x="26" y="4"/>
                </a:lnTo>
                <a:lnTo>
                  <a:pt x="12" y="24"/>
                </a:lnTo>
                <a:lnTo>
                  <a:pt x="0" y="19"/>
                </a:lnTo>
                <a:close/>
              </a:path>
            </a:pathLst>
          </a:custGeom>
          <a:solidFill>
            <a:srgbClr val="FFFFCC"/>
          </a:solidFill>
          <a:ln w="9525">
            <a:noFill/>
            <a:round/>
            <a:headEnd/>
            <a:tailEnd/>
          </a:ln>
        </p:spPr>
        <p:txBody>
          <a:bodyPr/>
          <a:lstStyle/>
          <a:p>
            <a:endParaRPr lang="en-US"/>
          </a:p>
        </p:txBody>
      </p:sp>
      <p:sp>
        <p:nvSpPr>
          <p:cNvPr id="22774" name="Freeform 247"/>
          <p:cNvSpPr>
            <a:spLocks noChangeAspect="1"/>
          </p:cNvSpPr>
          <p:nvPr/>
        </p:nvSpPr>
        <p:spPr bwMode="auto">
          <a:xfrm>
            <a:off x="6923088" y="3717383"/>
            <a:ext cx="50800" cy="46038"/>
          </a:xfrm>
          <a:custGeom>
            <a:avLst/>
            <a:gdLst>
              <a:gd name="T0" fmla="*/ 0 w 26"/>
              <a:gd name="T1" fmla="*/ 19 h 24"/>
              <a:gd name="T2" fmla="*/ 8 w 26"/>
              <a:gd name="T3" fmla="*/ 0 h 24"/>
              <a:gd name="T4" fmla="*/ 26 w 26"/>
              <a:gd name="T5" fmla="*/ 4 h 24"/>
              <a:gd name="T6" fmla="*/ 12 w 26"/>
              <a:gd name="T7" fmla="*/ 24 h 24"/>
              <a:gd name="T8" fmla="*/ 0 w 26"/>
              <a:gd name="T9" fmla="*/ 19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9"/>
                </a:moveTo>
                <a:lnTo>
                  <a:pt x="8" y="0"/>
                </a:lnTo>
                <a:lnTo>
                  <a:pt x="26" y="4"/>
                </a:lnTo>
                <a:lnTo>
                  <a:pt x="12" y="24"/>
                </a:lnTo>
                <a:lnTo>
                  <a:pt x="0" y="19"/>
                </a:lnTo>
                <a:close/>
              </a:path>
            </a:pathLst>
          </a:custGeom>
          <a:solidFill>
            <a:srgbClr val="FFFFCC"/>
          </a:solidFill>
          <a:ln w="7938" cap="rnd">
            <a:solidFill>
              <a:srgbClr val="FFFFFF"/>
            </a:solidFill>
            <a:round/>
            <a:headEnd/>
            <a:tailEnd/>
          </a:ln>
        </p:spPr>
        <p:txBody>
          <a:bodyPr/>
          <a:lstStyle/>
          <a:p>
            <a:endParaRPr lang="en-US"/>
          </a:p>
        </p:txBody>
      </p:sp>
      <p:sp>
        <p:nvSpPr>
          <p:cNvPr id="22775" name="Freeform 248"/>
          <p:cNvSpPr>
            <a:spLocks noChangeAspect="1"/>
          </p:cNvSpPr>
          <p:nvPr/>
        </p:nvSpPr>
        <p:spPr bwMode="auto">
          <a:xfrm>
            <a:off x="5934075" y="3291933"/>
            <a:ext cx="711200" cy="725488"/>
          </a:xfrm>
          <a:custGeom>
            <a:avLst/>
            <a:gdLst>
              <a:gd name="T0" fmla="*/ 0 w 370"/>
              <a:gd name="T1" fmla="*/ 172 h 378"/>
              <a:gd name="T2" fmla="*/ 10 w 370"/>
              <a:gd name="T3" fmla="*/ 163 h 378"/>
              <a:gd name="T4" fmla="*/ 39 w 370"/>
              <a:gd name="T5" fmla="*/ 163 h 378"/>
              <a:gd name="T6" fmla="*/ 20 w 370"/>
              <a:gd name="T7" fmla="*/ 124 h 378"/>
              <a:gd name="T8" fmla="*/ 31 w 370"/>
              <a:gd name="T9" fmla="*/ 113 h 378"/>
              <a:gd name="T10" fmla="*/ 48 w 370"/>
              <a:gd name="T11" fmla="*/ 114 h 378"/>
              <a:gd name="T12" fmla="*/ 85 w 370"/>
              <a:gd name="T13" fmla="*/ 71 h 378"/>
              <a:gd name="T14" fmla="*/ 82 w 370"/>
              <a:gd name="T15" fmla="*/ 59 h 378"/>
              <a:gd name="T16" fmla="*/ 92 w 370"/>
              <a:gd name="T17" fmla="*/ 52 h 378"/>
              <a:gd name="T18" fmla="*/ 75 w 370"/>
              <a:gd name="T19" fmla="*/ 39 h 378"/>
              <a:gd name="T20" fmla="*/ 75 w 370"/>
              <a:gd name="T21" fmla="*/ 18 h 378"/>
              <a:gd name="T22" fmla="*/ 111 w 370"/>
              <a:gd name="T23" fmla="*/ 18 h 378"/>
              <a:gd name="T24" fmla="*/ 122 w 370"/>
              <a:gd name="T25" fmla="*/ 8 h 378"/>
              <a:gd name="T26" fmla="*/ 142 w 370"/>
              <a:gd name="T27" fmla="*/ 0 h 378"/>
              <a:gd name="T28" fmla="*/ 155 w 370"/>
              <a:gd name="T29" fmla="*/ 7 h 378"/>
              <a:gd name="T30" fmla="*/ 137 w 370"/>
              <a:gd name="T31" fmla="*/ 29 h 378"/>
              <a:gd name="T32" fmla="*/ 146 w 370"/>
              <a:gd name="T33" fmla="*/ 47 h 378"/>
              <a:gd name="T34" fmla="*/ 132 w 370"/>
              <a:gd name="T35" fmla="*/ 50 h 378"/>
              <a:gd name="T36" fmla="*/ 139 w 370"/>
              <a:gd name="T37" fmla="*/ 72 h 378"/>
              <a:gd name="T38" fmla="*/ 164 w 370"/>
              <a:gd name="T39" fmla="*/ 81 h 378"/>
              <a:gd name="T40" fmla="*/ 152 w 370"/>
              <a:gd name="T41" fmla="*/ 102 h 378"/>
              <a:gd name="T42" fmla="*/ 186 w 370"/>
              <a:gd name="T43" fmla="*/ 122 h 378"/>
              <a:gd name="T44" fmla="*/ 251 w 370"/>
              <a:gd name="T45" fmla="*/ 135 h 378"/>
              <a:gd name="T46" fmla="*/ 253 w 370"/>
              <a:gd name="T47" fmla="*/ 115 h 378"/>
              <a:gd name="T48" fmla="*/ 261 w 370"/>
              <a:gd name="T49" fmla="*/ 113 h 378"/>
              <a:gd name="T50" fmla="*/ 263 w 370"/>
              <a:gd name="T51" fmla="*/ 122 h 378"/>
              <a:gd name="T52" fmla="*/ 268 w 370"/>
              <a:gd name="T53" fmla="*/ 131 h 378"/>
              <a:gd name="T54" fmla="*/ 301 w 370"/>
              <a:gd name="T55" fmla="*/ 127 h 378"/>
              <a:gd name="T56" fmla="*/ 299 w 370"/>
              <a:gd name="T57" fmla="*/ 116 h 378"/>
              <a:gd name="T58" fmla="*/ 353 w 370"/>
              <a:gd name="T59" fmla="*/ 92 h 378"/>
              <a:gd name="T60" fmla="*/ 357 w 370"/>
              <a:gd name="T61" fmla="*/ 106 h 378"/>
              <a:gd name="T62" fmla="*/ 370 w 370"/>
              <a:gd name="T63" fmla="*/ 111 h 378"/>
              <a:gd name="T64" fmla="*/ 365 w 370"/>
              <a:gd name="T65" fmla="*/ 125 h 378"/>
              <a:gd name="T66" fmla="*/ 343 w 370"/>
              <a:gd name="T67" fmla="*/ 134 h 378"/>
              <a:gd name="T68" fmla="*/ 310 w 370"/>
              <a:gd name="T69" fmla="*/ 196 h 378"/>
              <a:gd name="T70" fmla="*/ 303 w 370"/>
              <a:gd name="T71" fmla="*/ 171 h 378"/>
              <a:gd name="T72" fmla="*/ 297 w 370"/>
              <a:gd name="T73" fmla="*/ 181 h 378"/>
              <a:gd name="T74" fmla="*/ 290 w 370"/>
              <a:gd name="T75" fmla="*/ 169 h 378"/>
              <a:gd name="T76" fmla="*/ 304 w 370"/>
              <a:gd name="T77" fmla="*/ 153 h 378"/>
              <a:gd name="T78" fmla="*/ 276 w 370"/>
              <a:gd name="T79" fmla="*/ 151 h 378"/>
              <a:gd name="T80" fmla="*/ 258 w 370"/>
              <a:gd name="T81" fmla="*/ 133 h 378"/>
              <a:gd name="T82" fmla="*/ 252 w 370"/>
              <a:gd name="T83" fmla="*/ 143 h 378"/>
              <a:gd name="T84" fmla="*/ 258 w 370"/>
              <a:gd name="T85" fmla="*/ 151 h 378"/>
              <a:gd name="T86" fmla="*/ 250 w 370"/>
              <a:gd name="T87" fmla="*/ 156 h 378"/>
              <a:gd name="T88" fmla="*/ 258 w 370"/>
              <a:gd name="T89" fmla="*/ 164 h 378"/>
              <a:gd name="T90" fmla="*/ 263 w 370"/>
              <a:gd name="T91" fmla="*/ 200 h 378"/>
              <a:gd name="T92" fmla="*/ 252 w 370"/>
              <a:gd name="T93" fmla="*/ 194 h 378"/>
              <a:gd name="T94" fmla="*/ 231 w 370"/>
              <a:gd name="T95" fmla="*/ 222 h 378"/>
              <a:gd name="T96" fmla="*/ 154 w 370"/>
              <a:gd name="T97" fmla="*/ 279 h 378"/>
              <a:gd name="T98" fmla="*/ 149 w 370"/>
              <a:gd name="T99" fmla="*/ 349 h 378"/>
              <a:gd name="T100" fmla="*/ 117 w 370"/>
              <a:gd name="T101" fmla="*/ 378 h 378"/>
              <a:gd name="T102" fmla="*/ 89 w 370"/>
              <a:gd name="T103" fmla="*/ 323 h 378"/>
              <a:gd name="T104" fmla="*/ 77 w 370"/>
              <a:gd name="T105" fmla="*/ 280 h 378"/>
              <a:gd name="T106" fmla="*/ 67 w 370"/>
              <a:gd name="T107" fmla="*/ 270 h 378"/>
              <a:gd name="T108" fmla="*/ 59 w 370"/>
              <a:gd name="T109" fmla="*/ 192 h 378"/>
              <a:gd name="T110" fmla="*/ 53 w 370"/>
              <a:gd name="T111" fmla="*/ 189 h 378"/>
              <a:gd name="T112" fmla="*/ 48 w 370"/>
              <a:gd name="T113" fmla="*/ 206 h 378"/>
              <a:gd name="T114" fmla="*/ 30 w 370"/>
              <a:gd name="T115" fmla="*/ 211 h 378"/>
              <a:gd name="T116" fmla="*/ 12 w 370"/>
              <a:gd name="T117" fmla="*/ 190 h 378"/>
              <a:gd name="T118" fmla="*/ 29 w 370"/>
              <a:gd name="T119" fmla="*/ 179 h 378"/>
              <a:gd name="T120" fmla="*/ 12 w 370"/>
              <a:gd name="T121" fmla="*/ 183 h 378"/>
              <a:gd name="T122" fmla="*/ 0 w 370"/>
              <a:gd name="T123" fmla="*/ 172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0"/>
              <a:gd name="T187" fmla="*/ 0 h 378"/>
              <a:gd name="T188" fmla="*/ 370 w 370"/>
              <a:gd name="T189" fmla="*/ 378 h 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0" h="378">
                <a:moveTo>
                  <a:pt x="0" y="172"/>
                </a:moveTo>
                <a:lnTo>
                  <a:pt x="10" y="163"/>
                </a:lnTo>
                <a:lnTo>
                  <a:pt x="39" y="163"/>
                </a:lnTo>
                <a:lnTo>
                  <a:pt x="20" y="124"/>
                </a:lnTo>
                <a:lnTo>
                  <a:pt x="31" y="113"/>
                </a:lnTo>
                <a:lnTo>
                  <a:pt x="48" y="114"/>
                </a:lnTo>
                <a:lnTo>
                  <a:pt x="85" y="71"/>
                </a:lnTo>
                <a:lnTo>
                  <a:pt x="82" y="59"/>
                </a:lnTo>
                <a:lnTo>
                  <a:pt x="92" y="52"/>
                </a:lnTo>
                <a:lnTo>
                  <a:pt x="75" y="39"/>
                </a:lnTo>
                <a:lnTo>
                  <a:pt x="75" y="18"/>
                </a:lnTo>
                <a:lnTo>
                  <a:pt x="111" y="18"/>
                </a:lnTo>
                <a:lnTo>
                  <a:pt x="122" y="8"/>
                </a:lnTo>
                <a:lnTo>
                  <a:pt x="142" y="0"/>
                </a:lnTo>
                <a:lnTo>
                  <a:pt x="155" y="7"/>
                </a:lnTo>
                <a:lnTo>
                  <a:pt x="137" y="29"/>
                </a:lnTo>
                <a:lnTo>
                  <a:pt x="146" y="47"/>
                </a:lnTo>
                <a:lnTo>
                  <a:pt x="132" y="50"/>
                </a:lnTo>
                <a:lnTo>
                  <a:pt x="139" y="72"/>
                </a:lnTo>
                <a:lnTo>
                  <a:pt x="164" y="81"/>
                </a:lnTo>
                <a:lnTo>
                  <a:pt x="152" y="102"/>
                </a:lnTo>
                <a:lnTo>
                  <a:pt x="186" y="122"/>
                </a:lnTo>
                <a:lnTo>
                  <a:pt x="251" y="135"/>
                </a:lnTo>
                <a:lnTo>
                  <a:pt x="253" y="115"/>
                </a:lnTo>
                <a:lnTo>
                  <a:pt x="261" y="113"/>
                </a:lnTo>
                <a:lnTo>
                  <a:pt x="263" y="122"/>
                </a:lnTo>
                <a:lnTo>
                  <a:pt x="268" y="131"/>
                </a:lnTo>
                <a:lnTo>
                  <a:pt x="301" y="127"/>
                </a:lnTo>
                <a:lnTo>
                  <a:pt x="299" y="116"/>
                </a:lnTo>
                <a:lnTo>
                  <a:pt x="353" y="92"/>
                </a:lnTo>
                <a:lnTo>
                  <a:pt x="357" y="106"/>
                </a:lnTo>
                <a:lnTo>
                  <a:pt x="370" y="111"/>
                </a:lnTo>
                <a:lnTo>
                  <a:pt x="365" y="125"/>
                </a:lnTo>
                <a:lnTo>
                  <a:pt x="343" y="134"/>
                </a:lnTo>
                <a:lnTo>
                  <a:pt x="310" y="196"/>
                </a:lnTo>
                <a:lnTo>
                  <a:pt x="303" y="171"/>
                </a:lnTo>
                <a:lnTo>
                  <a:pt x="297" y="181"/>
                </a:lnTo>
                <a:lnTo>
                  <a:pt x="290" y="169"/>
                </a:lnTo>
                <a:lnTo>
                  <a:pt x="304" y="153"/>
                </a:lnTo>
                <a:lnTo>
                  <a:pt x="276" y="151"/>
                </a:lnTo>
                <a:lnTo>
                  <a:pt x="258" y="133"/>
                </a:lnTo>
                <a:lnTo>
                  <a:pt x="252" y="143"/>
                </a:lnTo>
                <a:lnTo>
                  <a:pt x="258" y="151"/>
                </a:lnTo>
                <a:lnTo>
                  <a:pt x="250" y="156"/>
                </a:lnTo>
                <a:lnTo>
                  <a:pt x="258" y="164"/>
                </a:lnTo>
                <a:lnTo>
                  <a:pt x="263" y="200"/>
                </a:lnTo>
                <a:lnTo>
                  <a:pt x="252" y="194"/>
                </a:lnTo>
                <a:lnTo>
                  <a:pt x="231" y="222"/>
                </a:lnTo>
                <a:lnTo>
                  <a:pt x="154" y="279"/>
                </a:lnTo>
                <a:lnTo>
                  <a:pt x="149" y="349"/>
                </a:lnTo>
                <a:lnTo>
                  <a:pt x="117" y="378"/>
                </a:lnTo>
                <a:lnTo>
                  <a:pt x="89" y="323"/>
                </a:lnTo>
                <a:lnTo>
                  <a:pt x="77" y="280"/>
                </a:lnTo>
                <a:lnTo>
                  <a:pt x="67" y="270"/>
                </a:lnTo>
                <a:lnTo>
                  <a:pt x="59" y="192"/>
                </a:lnTo>
                <a:lnTo>
                  <a:pt x="53" y="189"/>
                </a:lnTo>
                <a:lnTo>
                  <a:pt x="48" y="206"/>
                </a:lnTo>
                <a:lnTo>
                  <a:pt x="30" y="211"/>
                </a:lnTo>
                <a:lnTo>
                  <a:pt x="12" y="190"/>
                </a:lnTo>
                <a:lnTo>
                  <a:pt x="29" y="179"/>
                </a:lnTo>
                <a:lnTo>
                  <a:pt x="12" y="183"/>
                </a:lnTo>
                <a:lnTo>
                  <a:pt x="0" y="172"/>
                </a:lnTo>
                <a:close/>
              </a:path>
            </a:pathLst>
          </a:custGeom>
          <a:solidFill>
            <a:srgbClr val="FFFFCC"/>
          </a:solidFill>
          <a:ln w="9525">
            <a:noFill/>
            <a:round/>
            <a:headEnd/>
            <a:tailEnd/>
          </a:ln>
        </p:spPr>
        <p:txBody>
          <a:bodyPr/>
          <a:lstStyle/>
          <a:p>
            <a:endParaRPr lang="en-US"/>
          </a:p>
        </p:txBody>
      </p:sp>
      <p:sp>
        <p:nvSpPr>
          <p:cNvPr id="22776" name="Freeform 249"/>
          <p:cNvSpPr>
            <a:spLocks noChangeAspect="1"/>
          </p:cNvSpPr>
          <p:nvPr/>
        </p:nvSpPr>
        <p:spPr bwMode="auto">
          <a:xfrm>
            <a:off x="5934075" y="3291933"/>
            <a:ext cx="711200" cy="725488"/>
          </a:xfrm>
          <a:custGeom>
            <a:avLst/>
            <a:gdLst>
              <a:gd name="T0" fmla="*/ 0 w 370"/>
              <a:gd name="T1" fmla="*/ 172 h 378"/>
              <a:gd name="T2" fmla="*/ 10 w 370"/>
              <a:gd name="T3" fmla="*/ 163 h 378"/>
              <a:gd name="T4" fmla="*/ 39 w 370"/>
              <a:gd name="T5" fmla="*/ 163 h 378"/>
              <a:gd name="T6" fmla="*/ 20 w 370"/>
              <a:gd name="T7" fmla="*/ 124 h 378"/>
              <a:gd name="T8" fmla="*/ 31 w 370"/>
              <a:gd name="T9" fmla="*/ 113 h 378"/>
              <a:gd name="T10" fmla="*/ 48 w 370"/>
              <a:gd name="T11" fmla="*/ 114 h 378"/>
              <a:gd name="T12" fmla="*/ 85 w 370"/>
              <a:gd name="T13" fmla="*/ 71 h 378"/>
              <a:gd name="T14" fmla="*/ 82 w 370"/>
              <a:gd name="T15" fmla="*/ 59 h 378"/>
              <a:gd name="T16" fmla="*/ 92 w 370"/>
              <a:gd name="T17" fmla="*/ 52 h 378"/>
              <a:gd name="T18" fmla="*/ 75 w 370"/>
              <a:gd name="T19" fmla="*/ 39 h 378"/>
              <a:gd name="T20" fmla="*/ 75 w 370"/>
              <a:gd name="T21" fmla="*/ 18 h 378"/>
              <a:gd name="T22" fmla="*/ 111 w 370"/>
              <a:gd name="T23" fmla="*/ 18 h 378"/>
              <a:gd name="T24" fmla="*/ 122 w 370"/>
              <a:gd name="T25" fmla="*/ 8 h 378"/>
              <a:gd name="T26" fmla="*/ 142 w 370"/>
              <a:gd name="T27" fmla="*/ 0 h 378"/>
              <a:gd name="T28" fmla="*/ 155 w 370"/>
              <a:gd name="T29" fmla="*/ 7 h 378"/>
              <a:gd name="T30" fmla="*/ 137 w 370"/>
              <a:gd name="T31" fmla="*/ 29 h 378"/>
              <a:gd name="T32" fmla="*/ 146 w 370"/>
              <a:gd name="T33" fmla="*/ 47 h 378"/>
              <a:gd name="T34" fmla="*/ 132 w 370"/>
              <a:gd name="T35" fmla="*/ 50 h 378"/>
              <a:gd name="T36" fmla="*/ 139 w 370"/>
              <a:gd name="T37" fmla="*/ 72 h 378"/>
              <a:gd name="T38" fmla="*/ 164 w 370"/>
              <a:gd name="T39" fmla="*/ 81 h 378"/>
              <a:gd name="T40" fmla="*/ 152 w 370"/>
              <a:gd name="T41" fmla="*/ 102 h 378"/>
              <a:gd name="T42" fmla="*/ 186 w 370"/>
              <a:gd name="T43" fmla="*/ 122 h 378"/>
              <a:gd name="T44" fmla="*/ 251 w 370"/>
              <a:gd name="T45" fmla="*/ 135 h 378"/>
              <a:gd name="T46" fmla="*/ 253 w 370"/>
              <a:gd name="T47" fmla="*/ 115 h 378"/>
              <a:gd name="T48" fmla="*/ 261 w 370"/>
              <a:gd name="T49" fmla="*/ 113 h 378"/>
              <a:gd name="T50" fmla="*/ 263 w 370"/>
              <a:gd name="T51" fmla="*/ 122 h 378"/>
              <a:gd name="T52" fmla="*/ 268 w 370"/>
              <a:gd name="T53" fmla="*/ 131 h 378"/>
              <a:gd name="T54" fmla="*/ 301 w 370"/>
              <a:gd name="T55" fmla="*/ 127 h 378"/>
              <a:gd name="T56" fmla="*/ 299 w 370"/>
              <a:gd name="T57" fmla="*/ 116 h 378"/>
              <a:gd name="T58" fmla="*/ 353 w 370"/>
              <a:gd name="T59" fmla="*/ 92 h 378"/>
              <a:gd name="T60" fmla="*/ 357 w 370"/>
              <a:gd name="T61" fmla="*/ 106 h 378"/>
              <a:gd name="T62" fmla="*/ 370 w 370"/>
              <a:gd name="T63" fmla="*/ 111 h 378"/>
              <a:gd name="T64" fmla="*/ 365 w 370"/>
              <a:gd name="T65" fmla="*/ 125 h 378"/>
              <a:gd name="T66" fmla="*/ 343 w 370"/>
              <a:gd name="T67" fmla="*/ 134 h 378"/>
              <a:gd name="T68" fmla="*/ 310 w 370"/>
              <a:gd name="T69" fmla="*/ 196 h 378"/>
              <a:gd name="T70" fmla="*/ 303 w 370"/>
              <a:gd name="T71" fmla="*/ 171 h 378"/>
              <a:gd name="T72" fmla="*/ 297 w 370"/>
              <a:gd name="T73" fmla="*/ 181 h 378"/>
              <a:gd name="T74" fmla="*/ 290 w 370"/>
              <a:gd name="T75" fmla="*/ 169 h 378"/>
              <a:gd name="T76" fmla="*/ 304 w 370"/>
              <a:gd name="T77" fmla="*/ 153 h 378"/>
              <a:gd name="T78" fmla="*/ 276 w 370"/>
              <a:gd name="T79" fmla="*/ 151 h 378"/>
              <a:gd name="T80" fmla="*/ 258 w 370"/>
              <a:gd name="T81" fmla="*/ 133 h 378"/>
              <a:gd name="T82" fmla="*/ 252 w 370"/>
              <a:gd name="T83" fmla="*/ 143 h 378"/>
              <a:gd name="T84" fmla="*/ 258 w 370"/>
              <a:gd name="T85" fmla="*/ 151 h 378"/>
              <a:gd name="T86" fmla="*/ 250 w 370"/>
              <a:gd name="T87" fmla="*/ 156 h 378"/>
              <a:gd name="T88" fmla="*/ 258 w 370"/>
              <a:gd name="T89" fmla="*/ 164 h 378"/>
              <a:gd name="T90" fmla="*/ 263 w 370"/>
              <a:gd name="T91" fmla="*/ 200 h 378"/>
              <a:gd name="T92" fmla="*/ 252 w 370"/>
              <a:gd name="T93" fmla="*/ 194 h 378"/>
              <a:gd name="T94" fmla="*/ 231 w 370"/>
              <a:gd name="T95" fmla="*/ 222 h 378"/>
              <a:gd name="T96" fmla="*/ 154 w 370"/>
              <a:gd name="T97" fmla="*/ 279 h 378"/>
              <a:gd name="T98" fmla="*/ 149 w 370"/>
              <a:gd name="T99" fmla="*/ 349 h 378"/>
              <a:gd name="T100" fmla="*/ 117 w 370"/>
              <a:gd name="T101" fmla="*/ 378 h 378"/>
              <a:gd name="T102" fmla="*/ 89 w 370"/>
              <a:gd name="T103" fmla="*/ 323 h 378"/>
              <a:gd name="T104" fmla="*/ 77 w 370"/>
              <a:gd name="T105" fmla="*/ 280 h 378"/>
              <a:gd name="T106" fmla="*/ 67 w 370"/>
              <a:gd name="T107" fmla="*/ 270 h 378"/>
              <a:gd name="T108" fmla="*/ 59 w 370"/>
              <a:gd name="T109" fmla="*/ 192 h 378"/>
              <a:gd name="T110" fmla="*/ 53 w 370"/>
              <a:gd name="T111" fmla="*/ 189 h 378"/>
              <a:gd name="T112" fmla="*/ 48 w 370"/>
              <a:gd name="T113" fmla="*/ 206 h 378"/>
              <a:gd name="T114" fmla="*/ 30 w 370"/>
              <a:gd name="T115" fmla="*/ 211 h 378"/>
              <a:gd name="T116" fmla="*/ 12 w 370"/>
              <a:gd name="T117" fmla="*/ 190 h 378"/>
              <a:gd name="T118" fmla="*/ 29 w 370"/>
              <a:gd name="T119" fmla="*/ 179 h 378"/>
              <a:gd name="T120" fmla="*/ 12 w 370"/>
              <a:gd name="T121" fmla="*/ 183 h 378"/>
              <a:gd name="T122" fmla="*/ 0 w 370"/>
              <a:gd name="T123" fmla="*/ 172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0"/>
              <a:gd name="T187" fmla="*/ 0 h 378"/>
              <a:gd name="T188" fmla="*/ 370 w 370"/>
              <a:gd name="T189" fmla="*/ 378 h 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0" h="378">
                <a:moveTo>
                  <a:pt x="0" y="172"/>
                </a:moveTo>
                <a:lnTo>
                  <a:pt x="10" y="163"/>
                </a:lnTo>
                <a:lnTo>
                  <a:pt x="39" y="163"/>
                </a:lnTo>
                <a:lnTo>
                  <a:pt x="20" y="124"/>
                </a:lnTo>
                <a:lnTo>
                  <a:pt x="31" y="113"/>
                </a:lnTo>
                <a:lnTo>
                  <a:pt x="48" y="114"/>
                </a:lnTo>
                <a:lnTo>
                  <a:pt x="85" y="71"/>
                </a:lnTo>
                <a:lnTo>
                  <a:pt x="82" y="59"/>
                </a:lnTo>
                <a:lnTo>
                  <a:pt x="92" y="52"/>
                </a:lnTo>
                <a:lnTo>
                  <a:pt x="75" y="39"/>
                </a:lnTo>
                <a:lnTo>
                  <a:pt x="75" y="18"/>
                </a:lnTo>
                <a:lnTo>
                  <a:pt x="111" y="18"/>
                </a:lnTo>
                <a:lnTo>
                  <a:pt x="122" y="8"/>
                </a:lnTo>
                <a:lnTo>
                  <a:pt x="142" y="0"/>
                </a:lnTo>
                <a:lnTo>
                  <a:pt x="155" y="7"/>
                </a:lnTo>
                <a:lnTo>
                  <a:pt x="137" y="29"/>
                </a:lnTo>
                <a:lnTo>
                  <a:pt x="146" y="47"/>
                </a:lnTo>
                <a:lnTo>
                  <a:pt x="132" y="50"/>
                </a:lnTo>
                <a:lnTo>
                  <a:pt x="139" y="72"/>
                </a:lnTo>
                <a:lnTo>
                  <a:pt x="164" y="81"/>
                </a:lnTo>
                <a:lnTo>
                  <a:pt x="152" y="102"/>
                </a:lnTo>
                <a:lnTo>
                  <a:pt x="186" y="122"/>
                </a:lnTo>
                <a:lnTo>
                  <a:pt x="251" y="135"/>
                </a:lnTo>
                <a:lnTo>
                  <a:pt x="253" y="115"/>
                </a:lnTo>
                <a:lnTo>
                  <a:pt x="261" y="113"/>
                </a:lnTo>
                <a:lnTo>
                  <a:pt x="263" y="122"/>
                </a:lnTo>
                <a:lnTo>
                  <a:pt x="268" y="131"/>
                </a:lnTo>
                <a:lnTo>
                  <a:pt x="301" y="127"/>
                </a:lnTo>
                <a:lnTo>
                  <a:pt x="299" y="116"/>
                </a:lnTo>
                <a:lnTo>
                  <a:pt x="353" y="92"/>
                </a:lnTo>
                <a:lnTo>
                  <a:pt x="357" y="106"/>
                </a:lnTo>
                <a:lnTo>
                  <a:pt x="370" y="111"/>
                </a:lnTo>
                <a:lnTo>
                  <a:pt x="365" y="125"/>
                </a:lnTo>
                <a:lnTo>
                  <a:pt x="343" y="134"/>
                </a:lnTo>
                <a:lnTo>
                  <a:pt x="310" y="196"/>
                </a:lnTo>
                <a:lnTo>
                  <a:pt x="303" y="171"/>
                </a:lnTo>
                <a:lnTo>
                  <a:pt x="297" y="181"/>
                </a:lnTo>
                <a:lnTo>
                  <a:pt x="290" y="169"/>
                </a:lnTo>
                <a:lnTo>
                  <a:pt x="304" y="153"/>
                </a:lnTo>
                <a:lnTo>
                  <a:pt x="276" y="151"/>
                </a:lnTo>
                <a:lnTo>
                  <a:pt x="258" y="133"/>
                </a:lnTo>
                <a:lnTo>
                  <a:pt x="252" y="143"/>
                </a:lnTo>
                <a:lnTo>
                  <a:pt x="258" y="151"/>
                </a:lnTo>
                <a:lnTo>
                  <a:pt x="250" y="156"/>
                </a:lnTo>
                <a:lnTo>
                  <a:pt x="258" y="164"/>
                </a:lnTo>
                <a:lnTo>
                  <a:pt x="263" y="200"/>
                </a:lnTo>
                <a:lnTo>
                  <a:pt x="252" y="194"/>
                </a:lnTo>
                <a:lnTo>
                  <a:pt x="231" y="222"/>
                </a:lnTo>
                <a:lnTo>
                  <a:pt x="154" y="279"/>
                </a:lnTo>
                <a:lnTo>
                  <a:pt x="149" y="349"/>
                </a:lnTo>
                <a:lnTo>
                  <a:pt x="117" y="378"/>
                </a:lnTo>
                <a:lnTo>
                  <a:pt x="89" y="323"/>
                </a:lnTo>
                <a:lnTo>
                  <a:pt x="77" y="280"/>
                </a:lnTo>
                <a:lnTo>
                  <a:pt x="67" y="270"/>
                </a:lnTo>
                <a:lnTo>
                  <a:pt x="59" y="192"/>
                </a:lnTo>
                <a:lnTo>
                  <a:pt x="53" y="189"/>
                </a:lnTo>
                <a:lnTo>
                  <a:pt x="48" y="206"/>
                </a:lnTo>
                <a:lnTo>
                  <a:pt x="30" y="211"/>
                </a:lnTo>
                <a:lnTo>
                  <a:pt x="12" y="190"/>
                </a:lnTo>
                <a:lnTo>
                  <a:pt x="29" y="179"/>
                </a:lnTo>
                <a:lnTo>
                  <a:pt x="12" y="183"/>
                </a:lnTo>
                <a:lnTo>
                  <a:pt x="0" y="172"/>
                </a:lnTo>
                <a:close/>
              </a:path>
            </a:pathLst>
          </a:custGeom>
          <a:solidFill>
            <a:srgbClr val="FFFFCC"/>
          </a:solidFill>
          <a:ln w="1588" cap="rnd">
            <a:solidFill>
              <a:srgbClr val="808080"/>
            </a:solidFill>
            <a:round/>
            <a:headEnd/>
            <a:tailEnd/>
          </a:ln>
        </p:spPr>
        <p:txBody>
          <a:bodyPr/>
          <a:lstStyle/>
          <a:p>
            <a:endParaRPr lang="en-US"/>
          </a:p>
        </p:txBody>
      </p:sp>
      <p:sp>
        <p:nvSpPr>
          <p:cNvPr id="22777" name="Freeform 250"/>
          <p:cNvSpPr>
            <a:spLocks noChangeAspect="1"/>
          </p:cNvSpPr>
          <p:nvPr/>
        </p:nvSpPr>
        <p:spPr bwMode="auto">
          <a:xfrm>
            <a:off x="6596063" y="4076158"/>
            <a:ext cx="261937" cy="280988"/>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solidFill>
            <a:srgbClr val="FFFFCC"/>
          </a:solidFill>
          <a:ln w="9525">
            <a:noFill/>
            <a:round/>
            <a:headEnd/>
            <a:tailEnd/>
          </a:ln>
        </p:spPr>
        <p:txBody>
          <a:bodyPr/>
          <a:lstStyle/>
          <a:p>
            <a:endParaRPr lang="en-US"/>
          </a:p>
        </p:txBody>
      </p:sp>
      <p:sp>
        <p:nvSpPr>
          <p:cNvPr id="22778" name="Freeform 251"/>
          <p:cNvSpPr>
            <a:spLocks noChangeAspect="1"/>
          </p:cNvSpPr>
          <p:nvPr/>
        </p:nvSpPr>
        <p:spPr bwMode="auto">
          <a:xfrm>
            <a:off x="6596063" y="4076158"/>
            <a:ext cx="261937" cy="280988"/>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2779" name="Freeform 252"/>
          <p:cNvSpPr>
            <a:spLocks noChangeAspect="1"/>
          </p:cNvSpPr>
          <p:nvPr/>
        </p:nvSpPr>
        <p:spPr bwMode="auto">
          <a:xfrm>
            <a:off x="6840538" y="4358733"/>
            <a:ext cx="220662" cy="71438"/>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solidFill>
            <a:srgbClr val="FFFFCC"/>
          </a:solidFill>
          <a:ln w="9525">
            <a:noFill/>
            <a:round/>
            <a:headEnd/>
            <a:tailEnd/>
          </a:ln>
        </p:spPr>
        <p:txBody>
          <a:bodyPr/>
          <a:lstStyle/>
          <a:p>
            <a:endParaRPr lang="en-US"/>
          </a:p>
        </p:txBody>
      </p:sp>
      <p:sp>
        <p:nvSpPr>
          <p:cNvPr id="22780" name="Freeform 253"/>
          <p:cNvSpPr>
            <a:spLocks noChangeAspect="1"/>
          </p:cNvSpPr>
          <p:nvPr/>
        </p:nvSpPr>
        <p:spPr bwMode="auto">
          <a:xfrm>
            <a:off x="6840538" y="4358733"/>
            <a:ext cx="220662" cy="71438"/>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solidFill>
            <a:srgbClr val="FFFFCC"/>
          </a:solidFill>
          <a:ln w="3175" cap="rnd">
            <a:solidFill>
              <a:srgbClr val="808080"/>
            </a:solidFill>
            <a:round/>
            <a:headEnd/>
            <a:tailEnd/>
          </a:ln>
        </p:spPr>
        <p:txBody>
          <a:bodyPr/>
          <a:lstStyle/>
          <a:p>
            <a:endParaRPr lang="en-US"/>
          </a:p>
        </p:txBody>
      </p:sp>
      <p:sp>
        <p:nvSpPr>
          <p:cNvPr id="22781" name="Freeform 254"/>
          <p:cNvSpPr>
            <a:spLocks noChangeAspect="1"/>
          </p:cNvSpPr>
          <p:nvPr/>
        </p:nvSpPr>
        <p:spPr bwMode="auto">
          <a:xfrm>
            <a:off x="6929438" y="4109496"/>
            <a:ext cx="239712" cy="206375"/>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solidFill>
            <a:srgbClr val="FFFFCC"/>
          </a:solidFill>
          <a:ln w="9525">
            <a:noFill/>
            <a:round/>
            <a:headEnd/>
            <a:tailEnd/>
          </a:ln>
        </p:spPr>
        <p:txBody>
          <a:bodyPr/>
          <a:lstStyle/>
          <a:p>
            <a:endParaRPr lang="en-US"/>
          </a:p>
        </p:txBody>
      </p:sp>
      <p:sp>
        <p:nvSpPr>
          <p:cNvPr id="22782" name="Freeform 255"/>
          <p:cNvSpPr>
            <a:spLocks noChangeAspect="1"/>
          </p:cNvSpPr>
          <p:nvPr/>
        </p:nvSpPr>
        <p:spPr bwMode="auto">
          <a:xfrm>
            <a:off x="6929438" y="4109496"/>
            <a:ext cx="239712" cy="206375"/>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solidFill>
            <a:srgbClr val="FFFFCC"/>
          </a:solidFill>
          <a:ln w="3175" cap="rnd">
            <a:solidFill>
              <a:srgbClr val="808080"/>
            </a:solidFill>
            <a:round/>
            <a:headEnd/>
            <a:tailEnd/>
          </a:ln>
        </p:spPr>
        <p:txBody>
          <a:bodyPr/>
          <a:lstStyle/>
          <a:p>
            <a:endParaRPr lang="en-US"/>
          </a:p>
        </p:txBody>
      </p:sp>
      <p:sp>
        <p:nvSpPr>
          <p:cNvPr id="22783" name="Freeform 256"/>
          <p:cNvSpPr>
            <a:spLocks noChangeAspect="1"/>
          </p:cNvSpPr>
          <p:nvPr/>
        </p:nvSpPr>
        <p:spPr bwMode="auto">
          <a:xfrm>
            <a:off x="7118350" y="4420646"/>
            <a:ext cx="57150" cy="14287"/>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solidFill>
            <a:srgbClr val="FFFFCC"/>
          </a:solidFill>
          <a:ln w="9525">
            <a:noFill/>
            <a:round/>
            <a:headEnd/>
            <a:tailEnd/>
          </a:ln>
        </p:spPr>
        <p:txBody>
          <a:bodyPr/>
          <a:lstStyle/>
          <a:p>
            <a:endParaRPr lang="en-US"/>
          </a:p>
        </p:txBody>
      </p:sp>
      <p:sp>
        <p:nvSpPr>
          <p:cNvPr id="22784" name="Freeform 257"/>
          <p:cNvSpPr>
            <a:spLocks noChangeAspect="1"/>
          </p:cNvSpPr>
          <p:nvPr/>
        </p:nvSpPr>
        <p:spPr bwMode="auto">
          <a:xfrm>
            <a:off x="7118350" y="4420646"/>
            <a:ext cx="57150" cy="14287"/>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solidFill>
            <a:srgbClr val="FFFFCC"/>
          </a:solidFill>
          <a:ln w="3175" cap="rnd">
            <a:solidFill>
              <a:srgbClr val="808080"/>
            </a:solidFill>
            <a:round/>
            <a:headEnd/>
            <a:tailEnd/>
          </a:ln>
        </p:spPr>
        <p:txBody>
          <a:bodyPr/>
          <a:lstStyle/>
          <a:p>
            <a:endParaRPr lang="en-US"/>
          </a:p>
        </p:txBody>
      </p:sp>
      <p:sp>
        <p:nvSpPr>
          <p:cNvPr id="22785" name="Freeform 258"/>
          <p:cNvSpPr>
            <a:spLocks noChangeAspect="1"/>
          </p:cNvSpPr>
          <p:nvPr/>
        </p:nvSpPr>
        <p:spPr bwMode="auto">
          <a:xfrm>
            <a:off x="7169150" y="4168233"/>
            <a:ext cx="149225" cy="182563"/>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solidFill>
            <a:srgbClr val="FFFFCC"/>
          </a:solidFill>
          <a:ln w="9525">
            <a:noFill/>
            <a:round/>
            <a:headEnd/>
            <a:tailEnd/>
          </a:ln>
        </p:spPr>
        <p:txBody>
          <a:bodyPr/>
          <a:lstStyle/>
          <a:p>
            <a:endParaRPr lang="en-US"/>
          </a:p>
        </p:txBody>
      </p:sp>
      <p:sp>
        <p:nvSpPr>
          <p:cNvPr id="22786" name="Freeform 259"/>
          <p:cNvSpPr>
            <a:spLocks noChangeAspect="1"/>
          </p:cNvSpPr>
          <p:nvPr/>
        </p:nvSpPr>
        <p:spPr bwMode="auto">
          <a:xfrm>
            <a:off x="7169150" y="4168233"/>
            <a:ext cx="149225" cy="182563"/>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solidFill>
            <a:srgbClr val="FFFFCC"/>
          </a:solidFill>
          <a:ln w="3175" cap="rnd">
            <a:solidFill>
              <a:srgbClr val="808080"/>
            </a:solidFill>
            <a:round/>
            <a:headEnd/>
            <a:tailEnd/>
          </a:ln>
        </p:spPr>
        <p:txBody>
          <a:bodyPr/>
          <a:lstStyle/>
          <a:p>
            <a:endParaRPr lang="en-US"/>
          </a:p>
        </p:txBody>
      </p:sp>
      <p:sp>
        <p:nvSpPr>
          <p:cNvPr id="22787" name="Freeform 260"/>
          <p:cNvSpPr>
            <a:spLocks noChangeAspect="1"/>
          </p:cNvSpPr>
          <p:nvPr/>
        </p:nvSpPr>
        <p:spPr bwMode="auto">
          <a:xfrm>
            <a:off x="7286625" y="4422233"/>
            <a:ext cx="84138" cy="476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solidFill>
            <a:srgbClr val="FFFFCC"/>
          </a:solidFill>
          <a:ln w="9525">
            <a:noFill/>
            <a:round/>
            <a:headEnd/>
            <a:tailEnd/>
          </a:ln>
        </p:spPr>
        <p:txBody>
          <a:bodyPr/>
          <a:lstStyle/>
          <a:p>
            <a:endParaRPr lang="en-US"/>
          </a:p>
        </p:txBody>
      </p:sp>
      <p:sp>
        <p:nvSpPr>
          <p:cNvPr id="22788" name="Freeform 261"/>
          <p:cNvSpPr>
            <a:spLocks noChangeAspect="1"/>
          </p:cNvSpPr>
          <p:nvPr/>
        </p:nvSpPr>
        <p:spPr bwMode="auto">
          <a:xfrm>
            <a:off x="7286625" y="4422233"/>
            <a:ext cx="84138" cy="476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2789" name="Freeform 262"/>
          <p:cNvSpPr>
            <a:spLocks noChangeAspect="1"/>
          </p:cNvSpPr>
          <p:nvPr/>
        </p:nvSpPr>
        <p:spPr bwMode="auto">
          <a:xfrm>
            <a:off x="7373938" y="4160296"/>
            <a:ext cx="31750" cy="73025"/>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solidFill>
            <a:srgbClr val="FFFFCC"/>
          </a:solidFill>
          <a:ln w="9525">
            <a:noFill/>
            <a:round/>
            <a:headEnd/>
            <a:tailEnd/>
          </a:ln>
        </p:spPr>
        <p:txBody>
          <a:bodyPr/>
          <a:lstStyle/>
          <a:p>
            <a:endParaRPr lang="en-US"/>
          </a:p>
        </p:txBody>
      </p:sp>
      <p:sp>
        <p:nvSpPr>
          <p:cNvPr id="22790" name="Freeform 263"/>
          <p:cNvSpPr>
            <a:spLocks noChangeAspect="1"/>
          </p:cNvSpPr>
          <p:nvPr/>
        </p:nvSpPr>
        <p:spPr bwMode="auto">
          <a:xfrm>
            <a:off x="7373938" y="4160296"/>
            <a:ext cx="31750" cy="73025"/>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2791" name="Freeform 264"/>
          <p:cNvSpPr>
            <a:spLocks noChangeAspect="1"/>
          </p:cNvSpPr>
          <p:nvPr/>
        </p:nvSpPr>
        <p:spPr bwMode="auto">
          <a:xfrm>
            <a:off x="7388225" y="4282533"/>
            <a:ext cx="68263" cy="22225"/>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solidFill>
            <a:srgbClr val="FFFFCC"/>
          </a:solidFill>
          <a:ln w="9525">
            <a:noFill/>
            <a:round/>
            <a:headEnd/>
            <a:tailEnd/>
          </a:ln>
        </p:spPr>
        <p:txBody>
          <a:bodyPr/>
          <a:lstStyle/>
          <a:p>
            <a:endParaRPr lang="en-US"/>
          </a:p>
        </p:txBody>
      </p:sp>
      <p:sp>
        <p:nvSpPr>
          <p:cNvPr id="22792" name="Freeform 265"/>
          <p:cNvSpPr>
            <a:spLocks noChangeAspect="1"/>
          </p:cNvSpPr>
          <p:nvPr/>
        </p:nvSpPr>
        <p:spPr bwMode="auto">
          <a:xfrm>
            <a:off x="7388225" y="4282533"/>
            <a:ext cx="68263" cy="22225"/>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solidFill>
            <a:srgbClr val="FFFFCC"/>
          </a:solidFill>
          <a:ln w="3175" cap="rnd">
            <a:solidFill>
              <a:srgbClr val="808080"/>
            </a:solidFill>
            <a:round/>
            <a:headEnd/>
            <a:tailEnd/>
          </a:ln>
        </p:spPr>
        <p:txBody>
          <a:bodyPr/>
          <a:lstStyle/>
          <a:p>
            <a:endParaRPr lang="en-US"/>
          </a:p>
        </p:txBody>
      </p:sp>
      <p:sp>
        <p:nvSpPr>
          <p:cNvPr id="22793" name="Freeform 266"/>
          <p:cNvSpPr>
            <a:spLocks noChangeAspect="1"/>
          </p:cNvSpPr>
          <p:nvPr/>
        </p:nvSpPr>
        <p:spPr bwMode="auto">
          <a:xfrm>
            <a:off x="7456488" y="4226971"/>
            <a:ext cx="255587" cy="207962"/>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solidFill>
            <a:srgbClr val="FFFFCC"/>
          </a:solidFill>
          <a:ln w="9525">
            <a:noFill/>
            <a:round/>
            <a:headEnd/>
            <a:tailEnd/>
          </a:ln>
        </p:spPr>
        <p:txBody>
          <a:bodyPr/>
          <a:lstStyle/>
          <a:p>
            <a:endParaRPr lang="en-US"/>
          </a:p>
        </p:txBody>
      </p:sp>
      <p:sp>
        <p:nvSpPr>
          <p:cNvPr id="22794" name="Freeform 267"/>
          <p:cNvSpPr>
            <a:spLocks noChangeAspect="1"/>
          </p:cNvSpPr>
          <p:nvPr/>
        </p:nvSpPr>
        <p:spPr bwMode="auto">
          <a:xfrm>
            <a:off x="7456488" y="4226971"/>
            <a:ext cx="255587" cy="207962"/>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solidFill>
            <a:srgbClr val="FFFFCC"/>
          </a:solidFill>
          <a:ln w="3175" cap="rnd">
            <a:solidFill>
              <a:srgbClr val="808080"/>
            </a:solidFill>
            <a:round/>
            <a:headEnd/>
            <a:tailEnd/>
          </a:ln>
        </p:spPr>
        <p:txBody>
          <a:bodyPr/>
          <a:lstStyle/>
          <a:p>
            <a:endParaRPr lang="en-US"/>
          </a:p>
        </p:txBody>
      </p:sp>
      <p:sp>
        <p:nvSpPr>
          <p:cNvPr id="22795" name="Freeform 268"/>
          <p:cNvSpPr>
            <a:spLocks noChangeAspect="1"/>
          </p:cNvSpPr>
          <p:nvPr/>
        </p:nvSpPr>
        <p:spPr bwMode="auto">
          <a:xfrm>
            <a:off x="7464425" y="4388896"/>
            <a:ext cx="14288" cy="20637"/>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solidFill>
            <a:srgbClr val="FFFFCC"/>
          </a:solidFill>
          <a:ln w="9525">
            <a:noFill/>
            <a:round/>
            <a:headEnd/>
            <a:tailEnd/>
          </a:ln>
        </p:spPr>
        <p:txBody>
          <a:bodyPr/>
          <a:lstStyle/>
          <a:p>
            <a:endParaRPr lang="en-US"/>
          </a:p>
        </p:txBody>
      </p:sp>
      <p:sp>
        <p:nvSpPr>
          <p:cNvPr id="22796" name="Freeform 269"/>
          <p:cNvSpPr>
            <a:spLocks noChangeAspect="1"/>
          </p:cNvSpPr>
          <p:nvPr/>
        </p:nvSpPr>
        <p:spPr bwMode="auto">
          <a:xfrm>
            <a:off x="7464425" y="4388896"/>
            <a:ext cx="14288" cy="20637"/>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solidFill>
            <a:srgbClr val="FFFFCC"/>
          </a:solidFill>
          <a:ln w="3175" cap="rnd">
            <a:solidFill>
              <a:srgbClr val="808080"/>
            </a:solidFill>
            <a:round/>
            <a:headEnd/>
            <a:tailEnd/>
          </a:ln>
        </p:spPr>
        <p:txBody>
          <a:bodyPr/>
          <a:lstStyle/>
          <a:p>
            <a:endParaRPr lang="en-US"/>
          </a:p>
        </p:txBody>
      </p:sp>
      <p:sp>
        <p:nvSpPr>
          <p:cNvPr id="22797" name="Freeform 270"/>
          <p:cNvSpPr>
            <a:spLocks noChangeAspect="1"/>
          </p:cNvSpPr>
          <p:nvPr/>
        </p:nvSpPr>
        <p:spPr bwMode="auto">
          <a:xfrm>
            <a:off x="7343775" y="3218908"/>
            <a:ext cx="85725" cy="119063"/>
          </a:xfrm>
          <a:custGeom>
            <a:avLst/>
            <a:gdLst>
              <a:gd name="T0" fmla="*/ 0 w 45"/>
              <a:gd name="T1" fmla="*/ 62 h 62"/>
              <a:gd name="T2" fmla="*/ 4 w 45"/>
              <a:gd name="T3" fmla="*/ 13 h 62"/>
              <a:gd name="T4" fmla="*/ 29 w 45"/>
              <a:gd name="T5" fmla="*/ 0 h 62"/>
              <a:gd name="T6" fmla="*/ 45 w 45"/>
              <a:gd name="T7" fmla="*/ 38 h 62"/>
              <a:gd name="T8" fmla="*/ 28 w 45"/>
              <a:gd name="T9" fmla="*/ 56 h 62"/>
              <a:gd name="T10" fmla="*/ 0 w 45"/>
              <a:gd name="T11" fmla="*/ 62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62"/>
                </a:moveTo>
                <a:lnTo>
                  <a:pt x="4" y="13"/>
                </a:lnTo>
                <a:lnTo>
                  <a:pt x="29" y="0"/>
                </a:lnTo>
                <a:lnTo>
                  <a:pt x="45" y="38"/>
                </a:lnTo>
                <a:lnTo>
                  <a:pt x="28" y="56"/>
                </a:lnTo>
                <a:lnTo>
                  <a:pt x="0" y="62"/>
                </a:lnTo>
                <a:close/>
              </a:path>
            </a:pathLst>
          </a:custGeom>
          <a:solidFill>
            <a:srgbClr val="FFFFCC"/>
          </a:solidFill>
          <a:ln w="9525">
            <a:noFill/>
            <a:round/>
            <a:headEnd/>
            <a:tailEnd/>
          </a:ln>
        </p:spPr>
        <p:txBody>
          <a:bodyPr/>
          <a:lstStyle/>
          <a:p>
            <a:endParaRPr lang="en-US"/>
          </a:p>
        </p:txBody>
      </p:sp>
      <p:sp>
        <p:nvSpPr>
          <p:cNvPr id="22798" name="Freeform 271"/>
          <p:cNvSpPr>
            <a:spLocks noChangeAspect="1"/>
          </p:cNvSpPr>
          <p:nvPr/>
        </p:nvSpPr>
        <p:spPr bwMode="auto">
          <a:xfrm>
            <a:off x="7343775" y="3218908"/>
            <a:ext cx="85725" cy="119063"/>
          </a:xfrm>
          <a:custGeom>
            <a:avLst/>
            <a:gdLst>
              <a:gd name="T0" fmla="*/ 0 w 45"/>
              <a:gd name="T1" fmla="*/ 62 h 62"/>
              <a:gd name="T2" fmla="*/ 4 w 45"/>
              <a:gd name="T3" fmla="*/ 13 h 62"/>
              <a:gd name="T4" fmla="*/ 29 w 45"/>
              <a:gd name="T5" fmla="*/ 0 h 62"/>
              <a:gd name="T6" fmla="*/ 45 w 45"/>
              <a:gd name="T7" fmla="*/ 38 h 62"/>
              <a:gd name="T8" fmla="*/ 28 w 45"/>
              <a:gd name="T9" fmla="*/ 56 h 62"/>
              <a:gd name="T10" fmla="*/ 0 w 45"/>
              <a:gd name="T11" fmla="*/ 62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62"/>
                </a:moveTo>
                <a:lnTo>
                  <a:pt x="4" y="13"/>
                </a:lnTo>
                <a:lnTo>
                  <a:pt x="29" y="0"/>
                </a:lnTo>
                <a:lnTo>
                  <a:pt x="45" y="38"/>
                </a:lnTo>
                <a:lnTo>
                  <a:pt x="28" y="56"/>
                </a:lnTo>
                <a:lnTo>
                  <a:pt x="0" y="62"/>
                </a:lnTo>
                <a:close/>
              </a:path>
            </a:pathLst>
          </a:custGeom>
          <a:solidFill>
            <a:srgbClr val="FFFFCC"/>
          </a:solidFill>
          <a:ln w="7938" cap="rnd">
            <a:solidFill>
              <a:srgbClr val="FFFFFF"/>
            </a:solidFill>
            <a:round/>
            <a:headEnd/>
            <a:tailEnd/>
          </a:ln>
        </p:spPr>
        <p:txBody>
          <a:bodyPr/>
          <a:lstStyle/>
          <a:p>
            <a:endParaRPr lang="en-US"/>
          </a:p>
        </p:txBody>
      </p:sp>
      <p:sp>
        <p:nvSpPr>
          <p:cNvPr id="22799" name="Freeform 272"/>
          <p:cNvSpPr>
            <a:spLocks noChangeAspect="1"/>
          </p:cNvSpPr>
          <p:nvPr/>
        </p:nvSpPr>
        <p:spPr bwMode="auto">
          <a:xfrm>
            <a:off x="6718300" y="4053933"/>
            <a:ext cx="90488" cy="122238"/>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solidFill>
            <a:srgbClr val="FFFFCC"/>
          </a:solidFill>
          <a:ln w="9525">
            <a:noFill/>
            <a:round/>
            <a:headEnd/>
            <a:tailEnd/>
          </a:ln>
        </p:spPr>
        <p:txBody>
          <a:bodyPr/>
          <a:lstStyle/>
          <a:p>
            <a:endParaRPr lang="en-US"/>
          </a:p>
        </p:txBody>
      </p:sp>
      <p:sp>
        <p:nvSpPr>
          <p:cNvPr id="22800" name="Freeform 273"/>
          <p:cNvSpPr>
            <a:spLocks noChangeAspect="1"/>
          </p:cNvSpPr>
          <p:nvPr/>
        </p:nvSpPr>
        <p:spPr bwMode="auto">
          <a:xfrm>
            <a:off x="6718300" y="4053933"/>
            <a:ext cx="90488" cy="122238"/>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2801" name="Freeform 274"/>
          <p:cNvSpPr>
            <a:spLocks noChangeAspect="1"/>
          </p:cNvSpPr>
          <p:nvPr/>
        </p:nvSpPr>
        <p:spPr bwMode="auto">
          <a:xfrm>
            <a:off x="6946900" y="4041233"/>
            <a:ext cx="230188" cy="150813"/>
          </a:xfrm>
          <a:custGeom>
            <a:avLst/>
            <a:gdLst>
              <a:gd name="T0" fmla="*/ 0 w 120"/>
              <a:gd name="T1" fmla="*/ 69 h 78"/>
              <a:gd name="T2" fmla="*/ 10 w 120"/>
              <a:gd name="T3" fmla="*/ 78 h 78"/>
              <a:gd name="T4" fmla="*/ 48 w 120"/>
              <a:gd name="T5" fmla="*/ 75 h 78"/>
              <a:gd name="T6" fmla="*/ 60 w 120"/>
              <a:gd name="T7" fmla="*/ 70 h 78"/>
              <a:gd name="T8" fmla="*/ 77 w 120"/>
              <a:gd name="T9" fmla="*/ 34 h 78"/>
              <a:gd name="T10" fmla="*/ 99 w 120"/>
              <a:gd name="T11" fmla="*/ 36 h 78"/>
              <a:gd name="T12" fmla="*/ 120 w 120"/>
              <a:gd name="T13" fmla="*/ 23 h 78"/>
              <a:gd name="T14" fmla="*/ 100 w 120"/>
              <a:gd name="T15" fmla="*/ 13 h 78"/>
              <a:gd name="T16" fmla="*/ 94 w 120"/>
              <a:gd name="T17" fmla="*/ 0 h 78"/>
              <a:gd name="T18" fmla="*/ 69 w 120"/>
              <a:gd name="T19" fmla="*/ 25 h 78"/>
              <a:gd name="T20" fmla="*/ 62 w 120"/>
              <a:gd name="T21" fmla="*/ 38 h 78"/>
              <a:gd name="T22" fmla="*/ 54 w 120"/>
              <a:gd name="T23" fmla="*/ 30 h 78"/>
              <a:gd name="T24" fmla="*/ 39 w 120"/>
              <a:gd name="T25" fmla="*/ 50 h 78"/>
              <a:gd name="T26" fmla="*/ 23 w 120"/>
              <a:gd name="T27" fmla="*/ 52 h 78"/>
              <a:gd name="T28" fmla="*/ 18 w 120"/>
              <a:gd name="T29" fmla="*/ 70 h 78"/>
              <a:gd name="T30" fmla="*/ 0 w 120"/>
              <a:gd name="T31" fmla="*/ 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78"/>
              <a:gd name="T50" fmla="*/ 120 w 12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78">
                <a:moveTo>
                  <a:pt x="0" y="69"/>
                </a:moveTo>
                <a:lnTo>
                  <a:pt x="10" y="78"/>
                </a:lnTo>
                <a:lnTo>
                  <a:pt x="48" y="75"/>
                </a:lnTo>
                <a:lnTo>
                  <a:pt x="60" y="70"/>
                </a:lnTo>
                <a:lnTo>
                  <a:pt x="77" y="34"/>
                </a:lnTo>
                <a:lnTo>
                  <a:pt x="99" y="36"/>
                </a:lnTo>
                <a:lnTo>
                  <a:pt x="120" y="23"/>
                </a:lnTo>
                <a:lnTo>
                  <a:pt x="100" y="13"/>
                </a:lnTo>
                <a:lnTo>
                  <a:pt x="94" y="0"/>
                </a:lnTo>
                <a:lnTo>
                  <a:pt x="69" y="25"/>
                </a:lnTo>
                <a:lnTo>
                  <a:pt x="62" y="38"/>
                </a:lnTo>
                <a:lnTo>
                  <a:pt x="54" y="30"/>
                </a:lnTo>
                <a:lnTo>
                  <a:pt x="39" y="50"/>
                </a:lnTo>
                <a:lnTo>
                  <a:pt x="23" y="52"/>
                </a:lnTo>
                <a:lnTo>
                  <a:pt x="18" y="70"/>
                </a:lnTo>
                <a:lnTo>
                  <a:pt x="0" y="69"/>
                </a:lnTo>
                <a:close/>
              </a:path>
            </a:pathLst>
          </a:custGeom>
          <a:solidFill>
            <a:srgbClr val="FFFFCC"/>
          </a:solidFill>
          <a:ln w="9525">
            <a:noFill/>
            <a:round/>
            <a:headEnd/>
            <a:tailEnd/>
          </a:ln>
        </p:spPr>
        <p:txBody>
          <a:bodyPr/>
          <a:lstStyle/>
          <a:p>
            <a:endParaRPr lang="en-US"/>
          </a:p>
        </p:txBody>
      </p:sp>
      <p:sp>
        <p:nvSpPr>
          <p:cNvPr id="22802" name="Freeform 275"/>
          <p:cNvSpPr>
            <a:spLocks noChangeAspect="1"/>
          </p:cNvSpPr>
          <p:nvPr/>
        </p:nvSpPr>
        <p:spPr bwMode="auto">
          <a:xfrm>
            <a:off x="6946900" y="4041233"/>
            <a:ext cx="230188" cy="150813"/>
          </a:xfrm>
          <a:custGeom>
            <a:avLst/>
            <a:gdLst>
              <a:gd name="T0" fmla="*/ 0 w 120"/>
              <a:gd name="T1" fmla="*/ 69 h 78"/>
              <a:gd name="T2" fmla="*/ 10 w 120"/>
              <a:gd name="T3" fmla="*/ 78 h 78"/>
              <a:gd name="T4" fmla="*/ 48 w 120"/>
              <a:gd name="T5" fmla="*/ 75 h 78"/>
              <a:gd name="T6" fmla="*/ 60 w 120"/>
              <a:gd name="T7" fmla="*/ 70 h 78"/>
              <a:gd name="T8" fmla="*/ 77 w 120"/>
              <a:gd name="T9" fmla="*/ 34 h 78"/>
              <a:gd name="T10" fmla="*/ 99 w 120"/>
              <a:gd name="T11" fmla="*/ 36 h 78"/>
              <a:gd name="T12" fmla="*/ 120 w 120"/>
              <a:gd name="T13" fmla="*/ 23 h 78"/>
              <a:gd name="T14" fmla="*/ 100 w 120"/>
              <a:gd name="T15" fmla="*/ 13 h 78"/>
              <a:gd name="T16" fmla="*/ 94 w 120"/>
              <a:gd name="T17" fmla="*/ 0 h 78"/>
              <a:gd name="T18" fmla="*/ 69 w 120"/>
              <a:gd name="T19" fmla="*/ 25 h 78"/>
              <a:gd name="T20" fmla="*/ 62 w 120"/>
              <a:gd name="T21" fmla="*/ 38 h 78"/>
              <a:gd name="T22" fmla="*/ 54 w 120"/>
              <a:gd name="T23" fmla="*/ 30 h 78"/>
              <a:gd name="T24" fmla="*/ 39 w 120"/>
              <a:gd name="T25" fmla="*/ 50 h 78"/>
              <a:gd name="T26" fmla="*/ 23 w 120"/>
              <a:gd name="T27" fmla="*/ 52 h 78"/>
              <a:gd name="T28" fmla="*/ 18 w 120"/>
              <a:gd name="T29" fmla="*/ 70 h 78"/>
              <a:gd name="T30" fmla="*/ 0 w 120"/>
              <a:gd name="T31" fmla="*/ 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78"/>
              <a:gd name="T50" fmla="*/ 120 w 12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78">
                <a:moveTo>
                  <a:pt x="0" y="69"/>
                </a:moveTo>
                <a:lnTo>
                  <a:pt x="10" y="78"/>
                </a:lnTo>
                <a:lnTo>
                  <a:pt x="48" y="75"/>
                </a:lnTo>
                <a:lnTo>
                  <a:pt x="60" y="70"/>
                </a:lnTo>
                <a:lnTo>
                  <a:pt x="77" y="34"/>
                </a:lnTo>
                <a:lnTo>
                  <a:pt x="99" y="36"/>
                </a:lnTo>
                <a:lnTo>
                  <a:pt x="120" y="23"/>
                </a:lnTo>
                <a:lnTo>
                  <a:pt x="100" y="13"/>
                </a:lnTo>
                <a:lnTo>
                  <a:pt x="94" y="0"/>
                </a:lnTo>
                <a:lnTo>
                  <a:pt x="69" y="25"/>
                </a:lnTo>
                <a:lnTo>
                  <a:pt x="62" y="38"/>
                </a:lnTo>
                <a:lnTo>
                  <a:pt x="54" y="30"/>
                </a:lnTo>
                <a:lnTo>
                  <a:pt x="39" y="50"/>
                </a:lnTo>
                <a:lnTo>
                  <a:pt x="23" y="52"/>
                </a:lnTo>
                <a:lnTo>
                  <a:pt x="18" y="70"/>
                </a:lnTo>
                <a:lnTo>
                  <a:pt x="0" y="69"/>
                </a:lnTo>
                <a:close/>
              </a:path>
            </a:pathLst>
          </a:custGeom>
          <a:solidFill>
            <a:srgbClr val="FFFFCC"/>
          </a:solidFill>
          <a:ln w="3175" cap="rnd">
            <a:solidFill>
              <a:srgbClr val="808080"/>
            </a:solidFill>
            <a:round/>
            <a:headEnd/>
            <a:tailEnd/>
          </a:ln>
        </p:spPr>
        <p:txBody>
          <a:bodyPr/>
          <a:lstStyle/>
          <a:p>
            <a:endParaRPr lang="en-US"/>
          </a:p>
        </p:txBody>
      </p:sp>
      <p:sp>
        <p:nvSpPr>
          <p:cNvPr id="22803" name="Freeform 276"/>
          <p:cNvSpPr>
            <a:spLocks noChangeAspect="1"/>
          </p:cNvSpPr>
          <p:nvPr/>
        </p:nvSpPr>
        <p:spPr bwMode="auto">
          <a:xfrm>
            <a:off x="5761038" y="3260183"/>
            <a:ext cx="407987" cy="358775"/>
          </a:xfrm>
          <a:custGeom>
            <a:avLst/>
            <a:gdLst>
              <a:gd name="T0" fmla="*/ 0 w 212"/>
              <a:gd name="T1" fmla="*/ 103 h 187"/>
              <a:gd name="T2" fmla="*/ 20 w 212"/>
              <a:gd name="T3" fmla="*/ 109 h 187"/>
              <a:gd name="T4" fmla="*/ 66 w 212"/>
              <a:gd name="T5" fmla="*/ 103 h 187"/>
              <a:gd name="T6" fmla="*/ 75 w 212"/>
              <a:gd name="T7" fmla="*/ 84 h 187"/>
              <a:gd name="T8" fmla="*/ 106 w 212"/>
              <a:gd name="T9" fmla="*/ 73 h 187"/>
              <a:gd name="T10" fmla="*/ 109 w 212"/>
              <a:gd name="T11" fmla="*/ 57 h 187"/>
              <a:gd name="T12" fmla="*/ 120 w 212"/>
              <a:gd name="T13" fmla="*/ 53 h 187"/>
              <a:gd name="T14" fmla="*/ 115 w 212"/>
              <a:gd name="T15" fmla="*/ 45 h 187"/>
              <a:gd name="T16" fmla="*/ 126 w 212"/>
              <a:gd name="T17" fmla="*/ 44 h 187"/>
              <a:gd name="T18" fmla="*/ 135 w 212"/>
              <a:gd name="T19" fmla="*/ 28 h 187"/>
              <a:gd name="T20" fmla="*/ 131 w 212"/>
              <a:gd name="T21" fmla="*/ 12 h 187"/>
              <a:gd name="T22" fmla="*/ 173 w 212"/>
              <a:gd name="T23" fmla="*/ 0 h 187"/>
              <a:gd name="T24" fmla="*/ 212 w 212"/>
              <a:gd name="T25" fmla="*/ 24 h 187"/>
              <a:gd name="T26" fmla="*/ 201 w 212"/>
              <a:gd name="T27" fmla="*/ 34 h 187"/>
              <a:gd name="T28" fmla="*/ 165 w 212"/>
              <a:gd name="T29" fmla="*/ 34 h 187"/>
              <a:gd name="T30" fmla="*/ 165 w 212"/>
              <a:gd name="T31" fmla="*/ 55 h 187"/>
              <a:gd name="T32" fmla="*/ 182 w 212"/>
              <a:gd name="T33" fmla="*/ 69 h 187"/>
              <a:gd name="T34" fmla="*/ 172 w 212"/>
              <a:gd name="T35" fmla="*/ 75 h 187"/>
              <a:gd name="T36" fmla="*/ 175 w 212"/>
              <a:gd name="T37" fmla="*/ 87 h 187"/>
              <a:gd name="T38" fmla="*/ 137 w 212"/>
              <a:gd name="T39" fmla="*/ 130 h 187"/>
              <a:gd name="T40" fmla="*/ 121 w 212"/>
              <a:gd name="T41" fmla="*/ 129 h 187"/>
              <a:gd name="T42" fmla="*/ 109 w 212"/>
              <a:gd name="T43" fmla="*/ 139 h 187"/>
              <a:gd name="T44" fmla="*/ 129 w 212"/>
              <a:gd name="T45" fmla="*/ 179 h 187"/>
              <a:gd name="T46" fmla="*/ 100 w 212"/>
              <a:gd name="T47" fmla="*/ 179 h 187"/>
              <a:gd name="T48" fmla="*/ 90 w 212"/>
              <a:gd name="T49" fmla="*/ 187 h 187"/>
              <a:gd name="T50" fmla="*/ 69 w 212"/>
              <a:gd name="T51" fmla="*/ 164 h 187"/>
              <a:gd name="T52" fmla="*/ 10 w 212"/>
              <a:gd name="T53" fmla="*/ 168 h 187"/>
              <a:gd name="T54" fmla="*/ 30 w 212"/>
              <a:gd name="T55" fmla="*/ 141 h 187"/>
              <a:gd name="T56" fmla="*/ 0 w 212"/>
              <a:gd name="T57" fmla="*/ 103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187"/>
              <a:gd name="T89" fmla="*/ 212 w 212"/>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187">
                <a:moveTo>
                  <a:pt x="0" y="103"/>
                </a:moveTo>
                <a:lnTo>
                  <a:pt x="20" y="109"/>
                </a:lnTo>
                <a:lnTo>
                  <a:pt x="66" y="103"/>
                </a:lnTo>
                <a:lnTo>
                  <a:pt x="75" y="84"/>
                </a:lnTo>
                <a:lnTo>
                  <a:pt x="106" y="73"/>
                </a:lnTo>
                <a:lnTo>
                  <a:pt x="109" y="57"/>
                </a:lnTo>
                <a:lnTo>
                  <a:pt x="120" y="53"/>
                </a:lnTo>
                <a:lnTo>
                  <a:pt x="115" y="45"/>
                </a:lnTo>
                <a:lnTo>
                  <a:pt x="126" y="44"/>
                </a:lnTo>
                <a:lnTo>
                  <a:pt x="135" y="28"/>
                </a:lnTo>
                <a:lnTo>
                  <a:pt x="131" y="12"/>
                </a:lnTo>
                <a:lnTo>
                  <a:pt x="173" y="0"/>
                </a:lnTo>
                <a:lnTo>
                  <a:pt x="212" y="24"/>
                </a:lnTo>
                <a:lnTo>
                  <a:pt x="201" y="34"/>
                </a:lnTo>
                <a:lnTo>
                  <a:pt x="165" y="34"/>
                </a:lnTo>
                <a:lnTo>
                  <a:pt x="165" y="55"/>
                </a:lnTo>
                <a:lnTo>
                  <a:pt x="182" y="69"/>
                </a:lnTo>
                <a:lnTo>
                  <a:pt x="172" y="75"/>
                </a:lnTo>
                <a:lnTo>
                  <a:pt x="175" y="87"/>
                </a:lnTo>
                <a:lnTo>
                  <a:pt x="137" y="130"/>
                </a:lnTo>
                <a:lnTo>
                  <a:pt x="121" y="129"/>
                </a:lnTo>
                <a:lnTo>
                  <a:pt x="109" y="139"/>
                </a:lnTo>
                <a:lnTo>
                  <a:pt x="129" y="179"/>
                </a:lnTo>
                <a:lnTo>
                  <a:pt x="100" y="179"/>
                </a:lnTo>
                <a:lnTo>
                  <a:pt x="90" y="187"/>
                </a:lnTo>
                <a:lnTo>
                  <a:pt x="69" y="164"/>
                </a:lnTo>
                <a:lnTo>
                  <a:pt x="10" y="168"/>
                </a:lnTo>
                <a:lnTo>
                  <a:pt x="30" y="141"/>
                </a:lnTo>
                <a:lnTo>
                  <a:pt x="0" y="103"/>
                </a:lnTo>
                <a:close/>
              </a:path>
            </a:pathLst>
          </a:custGeom>
          <a:solidFill>
            <a:srgbClr val="FFFFCC"/>
          </a:solidFill>
          <a:ln w="9525">
            <a:noFill/>
            <a:round/>
            <a:headEnd/>
            <a:tailEnd/>
          </a:ln>
        </p:spPr>
        <p:txBody>
          <a:bodyPr/>
          <a:lstStyle/>
          <a:p>
            <a:endParaRPr lang="en-US"/>
          </a:p>
        </p:txBody>
      </p:sp>
      <p:sp>
        <p:nvSpPr>
          <p:cNvPr id="22804" name="Freeform 277"/>
          <p:cNvSpPr>
            <a:spLocks noChangeAspect="1"/>
          </p:cNvSpPr>
          <p:nvPr/>
        </p:nvSpPr>
        <p:spPr bwMode="auto">
          <a:xfrm>
            <a:off x="5761038" y="3260183"/>
            <a:ext cx="407987" cy="358775"/>
          </a:xfrm>
          <a:custGeom>
            <a:avLst/>
            <a:gdLst>
              <a:gd name="T0" fmla="*/ 0 w 212"/>
              <a:gd name="T1" fmla="*/ 103 h 187"/>
              <a:gd name="T2" fmla="*/ 20 w 212"/>
              <a:gd name="T3" fmla="*/ 109 h 187"/>
              <a:gd name="T4" fmla="*/ 66 w 212"/>
              <a:gd name="T5" fmla="*/ 103 h 187"/>
              <a:gd name="T6" fmla="*/ 75 w 212"/>
              <a:gd name="T7" fmla="*/ 84 h 187"/>
              <a:gd name="T8" fmla="*/ 106 w 212"/>
              <a:gd name="T9" fmla="*/ 73 h 187"/>
              <a:gd name="T10" fmla="*/ 109 w 212"/>
              <a:gd name="T11" fmla="*/ 57 h 187"/>
              <a:gd name="T12" fmla="*/ 120 w 212"/>
              <a:gd name="T13" fmla="*/ 53 h 187"/>
              <a:gd name="T14" fmla="*/ 115 w 212"/>
              <a:gd name="T15" fmla="*/ 45 h 187"/>
              <a:gd name="T16" fmla="*/ 126 w 212"/>
              <a:gd name="T17" fmla="*/ 44 h 187"/>
              <a:gd name="T18" fmla="*/ 135 w 212"/>
              <a:gd name="T19" fmla="*/ 28 h 187"/>
              <a:gd name="T20" fmla="*/ 131 w 212"/>
              <a:gd name="T21" fmla="*/ 12 h 187"/>
              <a:gd name="T22" fmla="*/ 173 w 212"/>
              <a:gd name="T23" fmla="*/ 0 h 187"/>
              <a:gd name="T24" fmla="*/ 212 w 212"/>
              <a:gd name="T25" fmla="*/ 24 h 187"/>
              <a:gd name="T26" fmla="*/ 201 w 212"/>
              <a:gd name="T27" fmla="*/ 34 h 187"/>
              <a:gd name="T28" fmla="*/ 165 w 212"/>
              <a:gd name="T29" fmla="*/ 34 h 187"/>
              <a:gd name="T30" fmla="*/ 165 w 212"/>
              <a:gd name="T31" fmla="*/ 55 h 187"/>
              <a:gd name="T32" fmla="*/ 182 w 212"/>
              <a:gd name="T33" fmla="*/ 69 h 187"/>
              <a:gd name="T34" fmla="*/ 172 w 212"/>
              <a:gd name="T35" fmla="*/ 75 h 187"/>
              <a:gd name="T36" fmla="*/ 175 w 212"/>
              <a:gd name="T37" fmla="*/ 87 h 187"/>
              <a:gd name="T38" fmla="*/ 137 w 212"/>
              <a:gd name="T39" fmla="*/ 130 h 187"/>
              <a:gd name="T40" fmla="*/ 121 w 212"/>
              <a:gd name="T41" fmla="*/ 129 h 187"/>
              <a:gd name="T42" fmla="*/ 109 w 212"/>
              <a:gd name="T43" fmla="*/ 139 h 187"/>
              <a:gd name="T44" fmla="*/ 129 w 212"/>
              <a:gd name="T45" fmla="*/ 179 h 187"/>
              <a:gd name="T46" fmla="*/ 100 w 212"/>
              <a:gd name="T47" fmla="*/ 179 h 187"/>
              <a:gd name="T48" fmla="*/ 90 w 212"/>
              <a:gd name="T49" fmla="*/ 187 h 187"/>
              <a:gd name="T50" fmla="*/ 69 w 212"/>
              <a:gd name="T51" fmla="*/ 164 h 187"/>
              <a:gd name="T52" fmla="*/ 10 w 212"/>
              <a:gd name="T53" fmla="*/ 168 h 187"/>
              <a:gd name="T54" fmla="*/ 30 w 212"/>
              <a:gd name="T55" fmla="*/ 141 h 187"/>
              <a:gd name="T56" fmla="*/ 0 w 212"/>
              <a:gd name="T57" fmla="*/ 103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187"/>
              <a:gd name="T89" fmla="*/ 212 w 212"/>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187">
                <a:moveTo>
                  <a:pt x="0" y="103"/>
                </a:moveTo>
                <a:lnTo>
                  <a:pt x="20" y="109"/>
                </a:lnTo>
                <a:lnTo>
                  <a:pt x="66" y="103"/>
                </a:lnTo>
                <a:lnTo>
                  <a:pt x="75" y="84"/>
                </a:lnTo>
                <a:lnTo>
                  <a:pt x="106" y="73"/>
                </a:lnTo>
                <a:lnTo>
                  <a:pt x="109" y="57"/>
                </a:lnTo>
                <a:lnTo>
                  <a:pt x="120" y="53"/>
                </a:lnTo>
                <a:lnTo>
                  <a:pt x="115" y="45"/>
                </a:lnTo>
                <a:lnTo>
                  <a:pt x="126" y="44"/>
                </a:lnTo>
                <a:lnTo>
                  <a:pt x="135" y="28"/>
                </a:lnTo>
                <a:lnTo>
                  <a:pt x="131" y="12"/>
                </a:lnTo>
                <a:lnTo>
                  <a:pt x="173" y="0"/>
                </a:lnTo>
                <a:lnTo>
                  <a:pt x="212" y="24"/>
                </a:lnTo>
                <a:lnTo>
                  <a:pt x="201" y="34"/>
                </a:lnTo>
                <a:lnTo>
                  <a:pt x="165" y="34"/>
                </a:lnTo>
                <a:lnTo>
                  <a:pt x="165" y="55"/>
                </a:lnTo>
                <a:lnTo>
                  <a:pt x="182" y="69"/>
                </a:lnTo>
                <a:lnTo>
                  <a:pt x="172" y="75"/>
                </a:lnTo>
                <a:lnTo>
                  <a:pt x="175" y="87"/>
                </a:lnTo>
                <a:lnTo>
                  <a:pt x="137" y="130"/>
                </a:lnTo>
                <a:lnTo>
                  <a:pt x="121" y="129"/>
                </a:lnTo>
                <a:lnTo>
                  <a:pt x="109" y="139"/>
                </a:lnTo>
                <a:lnTo>
                  <a:pt x="129" y="179"/>
                </a:lnTo>
                <a:lnTo>
                  <a:pt x="100" y="179"/>
                </a:lnTo>
                <a:lnTo>
                  <a:pt x="90" y="187"/>
                </a:lnTo>
                <a:lnTo>
                  <a:pt x="69" y="164"/>
                </a:lnTo>
                <a:lnTo>
                  <a:pt x="10" y="168"/>
                </a:lnTo>
                <a:lnTo>
                  <a:pt x="30" y="141"/>
                </a:lnTo>
                <a:lnTo>
                  <a:pt x="0" y="103"/>
                </a:lnTo>
                <a:close/>
              </a:path>
            </a:pathLst>
          </a:custGeom>
          <a:solidFill>
            <a:srgbClr val="FFFFCC"/>
          </a:solidFill>
          <a:ln w="1588" cap="rnd">
            <a:solidFill>
              <a:srgbClr val="808080"/>
            </a:solidFill>
            <a:round/>
            <a:headEnd/>
            <a:tailEnd/>
          </a:ln>
        </p:spPr>
        <p:txBody>
          <a:bodyPr/>
          <a:lstStyle/>
          <a:p>
            <a:endParaRPr lang="en-US"/>
          </a:p>
        </p:txBody>
      </p:sp>
      <p:sp>
        <p:nvSpPr>
          <p:cNvPr id="22805" name="Freeform 278"/>
          <p:cNvSpPr>
            <a:spLocks noChangeAspect="1"/>
          </p:cNvSpPr>
          <p:nvPr/>
        </p:nvSpPr>
        <p:spPr bwMode="auto">
          <a:xfrm>
            <a:off x="7129463" y="3933283"/>
            <a:ext cx="52387" cy="73025"/>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solidFill>
            <a:srgbClr val="FFFFCC"/>
          </a:solidFill>
          <a:ln w="9525">
            <a:noFill/>
            <a:round/>
            <a:headEnd/>
            <a:tailEnd/>
          </a:ln>
        </p:spPr>
        <p:txBody>
          <a:bodyPr/>
          <a:lstStyle/>
          <a:p>
            <a:endParaRPr lang="en-US"/>
          </a:p>
        </p:txBody>
      </p:sp>
      <p:sp>
        <p:nvSpPr>
          <p:cNvPr id="22806" name="Freeform 279"/>
          <p:cNvSpPr>
            <a:spLocks noChangeAspect="1"/>
          </p:cNvSpPr>
          <p:nvPr/>
        </p:nvSpPr>
        <p:spPr bwMode="auto">
          <a:xfrm>
            <a:off x="7129463" y="3933283"/>
            <a:ext cx="52387" cy="73025"/>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solidFill>
            <a:srgbClr val="FFFFCC"/>
          </a:solidFill>
          <a:ln w="3175" cap="rnd">
            <a:solidFill>
              <a:srgbClr val="808080"/>
            </a:solidFill>
            <a:round/>
            <a:headEnd/>
            <a:tailEnd/>
          </a:ln>
        </p:spPr>
        <p:txBody>
          <a:bodyPr/>
          <a:lstStyle/>
          <a:p>
            <a:endParaRPr lang="en-US"/>
          </a:p>
        </p:txBody>
      </p:sp>
      <p:sp>
        <p:nvSpPr>
          <p:cNvPr id="22807" name="Freeform 280"/>
          <p:cNvSpPr>
            <a:spLocks noChangeAspect="1"/>
          </p:cNvSpPr>
          <p:nvPr/>
        </p:nvSpPr>
        <p:spPr bwMode="auto">
          <a:xfrm>
            <a:off x="7194550" y="3750721"/>
            <a:ext cx="100013" cy="15240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solidFill>
            <a:srgbClr val="FFFFCC"/>
          </a:solidFill>
          <a:ln w="9525">
            <a:noFill/>
            <a:round/>
            <a:headEnd/>
            <a:tailEnd/>
          </a:ln>
        </p:spPr>
        <p:txBody>
          <a:bodyPr/>
          <a:lstStyle/>
          <a:p>
            <a:endParaRPr lang="en-US"/>
          </a:p>
        </p:txBody>
      </p:sp>
      <p:sp>
        <p:nvSpPr>
          <p:cNvPr id="22808" name="Freeform 281"/>
          <p:cNvSpPr>
            <a:spLocks noChangeAspect="1"/>
          </p:cNvSpPr>
          <p:nvPr/>
        </p:nvSpPr>
        <p:spPr bwMode="auto">
          <a:xfrm>
            <a:off x="7194550" y="3750721"/>
            <a:ext cx="100013" cy="15240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solidFill>
            <a:srgbClr val="FFFFCC"/>
          </a:solidFill>
          <a:ln w="3175" cap="rnd">
            <a:solidFill>
              <a:srgbClr val="808080"/>
            </a:solidFill>
            <a:round/>
            <a:headEnd/>
            <a:tailEnd/>
          </a:ln>
        </p:spPr>
        <p:txBody>
          <a:bodyPr/>
          <a:lstStyle/>
          <a:p>
            <a:endParaRPr lang="en-US"/>
          </a:p>
        </p:txBody>
      </p:sp>
      <p:sp>
        <p:nvSpPr>
          <p:cNvPr id="22809" name="Freeform 282"/>
          <p:cNvSpPr>
            <a:spLocks noChangeAspect="1"/>
          </p:cNvSpPr>
          <p:nvPr/>
        </p:nvSpPr>
        <p:spPr bwMode="auto">
          <a:xfrm>
            <a:off x="7200900" y="3882483"/>
            <a:ext cx="30163" cy="28575"/>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solidFill>
            <a:srgbClr val="FFFFCC"/>
          </a:solidFill>
          <a:ln w="9525">
            <a:noFill/>
            <a:round/>
            <a:headEnd/>
            <a:tailEnd/>
          </a:ln>
        </p:spPr>
        <p:txBody>
          <a:bodyPr/>
          <a:lstStyle/>
          <a:p>
            <a:endParaRPr lang="en-US"/>
          </a:p>
        </p:txBody>
      </p:sp>
      <p:sp>
        <p:nvSpPr>
          <p:cNvPr id="22810" name="Freeform 283"/>
          <p:cNvSpPr>
            <a:spLocks noChangeAspect="1"/>
          </p:cNvSpPr>
          <p:nvPr/>
        </p:nvSpPr>
        <p:spPr bwMode="auto">
          <a:xfrm>
            <a:off x="7200900" y="3882483"/>
            <a:ext cx="30163" cy="28575"/>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2811" name="Freeform 284"/>
          <p:cNvSpPr>
            <a:spLocks noChangeAspect="1"/>
          </p:cNvSpPr>
          <p:nvPr/>
        </p:nvSpPr>
        <p:spPr bwMode="auto">
          <a:xfrm>
            <a:off x="7242175" y="3920583"/>
            <a:ext cx="25400" cy="36513"/>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solidFill>
            <a:srgbClr val="FFFFCC"/>
          </a:solidFill>
          <a:ln w="9525">
            <a:noFill/>
            <a:round/>
            <a:headEnd/>
            <a:tailEnd/>
          </a:ln>
        </p:spPr>
        <p:txBody>
          <a:bodyPr/>
          <a:lstStyle/>
          <a:p>
            <a:endParaRPr lang="en-US"/>
          </a:p>
        </p:txBody>
      </p:sp>
      <p:sp>
        <p:nvSpPr>
          <p:cNvPr id="22812" name="Freeform 285"/>
          <p:cNvSpPr>
            <a:spLocks noChangeAspect="1"/>
          </p:cNvSpPr>
          <p:nvPr/>
        </p:nvSpPr>
        <p:spPr bwMode="auto">
          <a:xfrm>
            <a:off x="7242175" y="3920583"/>
            <a:ext cx="25400" cy="36513"/>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2813" name="Freeform 286"/>
          <p:cNvSpPr>
            <a:spLocks noChangeAspect="1"/>
          </p:cNvSpPr>
          <p:nvPr/>
        </p:nvSpPr>
        <p:spPr bwMode="auto">
          <a:xfrm>
            <a:off x="7242175" y="3974558"/>
            <a:ext cx="107950" cy="101600"/>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solidFill>
            <a:srgbClr val="FFFFCC"/>
          </a:solidFill>
          <a:ln w="9525">
            <a:noFill/>
            <a:round/>
            <a:headEnd/>
            <a:tailEnd/>
          </a:ln>
        </p:spPr>
        <p:txBody>
          <a:bodyPr/>
          <a:lstStyle/>
          <a:p>
            <a:endParaRPr lang="en-US"/>
          </a:p>
        </p:txBody>
      </p:sp>
      <p:sp>
        <p:nvSpPr>
          <p:cNvPr id="22814" name="Freeform 287"/>
          <p:cNvSpPr>
            <a:spLocks noChangeAspect="1"/>
          </p:cNvSpPr>
          <p:nvPr/>
        </p:nvSpPr>
        <p:spPr bwMode="auto">
          <a:xfrm>
            <a:off x="7242175" y="3974558"/>
            <a:ext cx="107950" cy="101600"/>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solidFill>
            <a:srgbClr val="FFFFCC"/>
          </a:solidFill>
          <a:ln w="3175" cap="rnd">
            <a:solidFill>
              <a:srgbClr val="808080"/>
            </a:solidFill>
            <a:round/>
            <a:headEnd/>
            <a:tailEnd/>
          </a:ln>
        </p:spPr>
        <p:txBody>
          <a:bodyPr/>
          <a:lstStyle/>
          <a:p>
            <a:endParaRPr lang="en-US"/>
          </a:p>
        </p:txBody>
      </p:sp>
      <p:sp>
        <p:nvSpPr>
          <p:cNvPr id="22815" name="Freeform 288"/>
          <p:cNvSpPr>
            <a:spLocks noChangeAspect="1"/>
          </p:cNvSpPr>
          <p:nvPr/>
        </p:nvSpPr>
        <p:spPr bwMode="auto">
          <a:xfrm>
            <a:off x="7254875" y="3947571"/>
            <a:ext cx="23813" cy="44450"/>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solidFill>
            <a:srgbClr val="FFFFCC"/>
          </a:solidFill>
          <a:ln w="9525">
            <a:noFill/>
            <a:round/>
            <a:headEnd/>
            <a:tailEnd/>
          </a:ln>
        </p:spPr>
        <p:txBody>
          <a:bodyPr/>
          <a:lstStyle/>
          <a:p>
            <a:endParaRPr lang="en-US"/>
          </a:p>
        </p:txBody>
      </p:sp>
      <p:sp>
        <p:nvSpPr>
          <p:cNvPr id="22816" name="Freeform 289"/>
          <p:cNvSpPr>
            <a:spLocks noChangeAspect="1"/>
          </p:cNvSpPr>
          <p:nvPr/>
        </p:nvSpPr>
        <p:spPr bwMode="auto">
          <a:xfrm>
            <a:off x="7254875" y="3947571"/>
            <a:ext cx="23813" cy="44450"/>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2817" name="Freeform 290"/>
          <p:cNvSpPr>
            <a:spLocks noChangeAspect="1"/>
          </p:cNvSpPr>
          <p:nvPr/>
        </p:nvSpPr>
        <p:spPr bwMode="auto">
          <a:xfrm>
            <a:off x="6653213" y="3698333"/>
            <a:ext cx="188912" cy="376238"/>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solidFill>
            <a:srgbClr val="FFFFCC"/>
          </a:solidFill>
          <a:ln w="9525">
            <a:noFill/>
            <a:round/>
            <a:headEnd/>
            <a:tailEnd/>
          </a:ln>
        </p:spPr>
        <p:txBody>
          <a:bodyPr/>
          <a:lstStyle/>
          <a:p>
            <a:endParaRPr lang="en-US"/>
          </a:p>
        </p:txBody>
      </p:sp>
      <p:sp>
        <p:nvSpPr>
          <p:cNvPr id="22818" name="Freeform 291"/>
          <p:cNvSpPr>
            <a:spLocks noChangeAspect="1"/>
          </p:cNvSpPr>
          <p:nvPr/>
        </p:nvSpPr>
        <p:spPr bwMode="auto">
          <a:xfrm>
            <a:off x="6653213" y="3698333"/>
            <a:ext cx="188912" cy="376238"/>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solidFill>
            <a:srgbClr val="FFFFCC"/>
          </a:solidFill>
          <a:ln w="3175" cap="rnd">
            <a:solidFill>
              <a:srgbClr val="808080"/>
            </a:solidFill>
            <a:round/>
            <a:headEnd/>
            <a:tailEnd/>
          </a:ln>
        </p:spPr>
        <p:txBody>
          <a:bodyPr/>
          <a:lstStyle/>
          <a:p>
            <a:endParaRPr lang="en-US"/>
          </a:p>
        </p:txBody>
      </p:sp>
      <p:sp>
        <p:nvSpPr>
          <p:cNvPr id="22819" name="Freeform 292"/>
          <p:cNvSpPr>
            <a:spLocks noChangeAspect="1"/>
          </p:cNvSpPr>
          <p:nvPr/>
        </p:nvSpPr>
        <p:spPr bwMode="auto">
          <a:xfrm>
            <a:off x="6764338" y="3634833"/>
            <a:ext cx="166687" cy="366713"/>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solidFill>
            <a:srgbClr val="FFFFCC"/>
          </a:solidFill>
          <a:ln w="9525">
            <a:noFill/>
            <a:round/>
            <a:headEnd/>
            <a:tailEnd/>
          </a:ln>
        </p:spPr>
        <p:txBody>
          <a:bodyPr/>
          <a:lstStyle/>
          <a:p>
            <a:endParaRPr lang="en-US"/>
          </a:p>
        </p:txBody>
      </p:sp>
      <p:sp>
        <p:nvSpPr>
          <p:cNvPr id="22820" name="Freeform 293"/>
          <p:cNvSpPr>
            <a:spLocks noChangeAspect="1"/>
          </p:cNvSpPr>
          <p:nvPr/>
        </p:nvSpPr>
        <p:spPr bwMode="auto">
          <a:xfrm>
            <a:off x="6764338" y="3634833"/>
            <a:ext cx="166687" cy="366713"/>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solidFill>
            <a:srgbClr val="FFFFCC"/>
          </a:solidFill>
          <a:ln w="3175" cap="rnd">
            <a:solidFill>
              <a:srgbClr val="808080"/>
            </a:solidFill>
            <a:round/>
            <a:headEnd/>
            <a:tailEnd/>
          </a:ln>
        </p:spPr>
        <p:txBody>
          <a:bodyPr/>
          <a:lstStyle/>
          <a:p>
            <a:endParaRPr lang="en-US"/>
          </a:p>
        </p:txBody>
      </p:sp>
      <p:sp>
        <p:nvSpPr>
          <p:cNvPr id="22821" name="Freeform 294"/>
          <p:cNvSpPr>
            <a:spLocks noChangeAspect="1"/>
          </p:cNvSpPr>
          <p:nvPr/>
        </p:nvSpPr>
        <p:spPr bwMode="auto">
          <a:xfrm>
            <a:off x="5337175" y="3742783"/>
            <a:ext cx="234950" cy="158750"/>
          </a:xfrm>
          <a:custGeom>
            <a:avLst/>
            <a:gdLst>
              <a:gd name="T0" fmla="*/ 0 w 122"/>
              <a:gd name="T1" fmla="*/ 83 h 83"/>
              <a:gd name="T2" fmla="*/ 32 w 122"/>
              <a:gd name="T3" fmla="*/ 64 h 83"/>
              <a:gd name="T4" fmla="*/ 27 w 122"/>
              <a:gd name="T5" fmla="*/ 55 h 83"/>
              <a:gd name="T6" fmla="*/ 36 w 122"/>
              <a:gd name="T7" fmla="*/ 45 h 83"/>
              <a:gd name="T8" fmla="*/ 68 w 122"/>
              <a:gd name="T9" fmla="*/ 9 h 83"/>
              <a:gd name="T10" fmla="*/ 109 w 122"/>
              <a:gd name="T11" fmla="*/ 0 h 83"/>
              <a:gd name="T12" fmla="*/ 122 w 122"/>
              <a:gd name="T13" fmla="*/ 32 h 83"/>
              <a:gd name="T14" fmla="*/ 111 w 122"/>
              <a:gd name="T15" fmla="*/ 45 h 83"/>
              <a:gd name="T16" fmla="*/ 65 w 122"/>
              <a:gd name="T17" fmla="*/ 67 h 83"/>
              <a:gd name="T18" fmla="*/ 0 w 122"/>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3"/>
              <a:gd name="T32" fmla="*/ 122 w 12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3">
                <a:moveTo>
                  <a:pt x="0" y="83"/>
                </a:moveTo>
                <a:lnTo>
                  <a:pt x="32" y="64"/>
                </a:lnTo>
                <a:lnTo>
                  <a:pt x="27" y="55"/>
                </a:lnTo>
                <a:lnTo>
                  <a:pt x="36" y="45"/>
                </a:lnTo>
                <a:lnTo>
                  <a:pt x="68" y="9"/>
                </a:lnTo>
                <a:lnTo>
                  <a:pt x="109" y="0"/>
                </a:lnTo>
                <a:lnTo>
                  <a:pt x="122" y="32"/>
                </a:lnTo>
                <a:lnTo>
                  <a:pt x="111" y="45"/>
                </a:lnTo>
                <a:lnTo>
                  <a:pt x="65" y="67"/>
                </a:lnTo>
                <a:lnTo>
                  <a:pt x="0" y="83"/>
                </a:lnTo>
                <a:close/>
              </a:path>
            </a:pathLst>
          </a:custGeom>
          <a:solidFill>
            <a:srgbClr val="FFFFCC"/>
          </a:solidFill>
          <a:ln w="9525">
            <a:noFill/>
            <a:round/>
            <a:headEnd/>
            <a:tailEnd/>
          </a:ln>
        </p:spPr>
        <p:txBody>
          <a:bodyPr/>
          <a:lstStyle/>
          <a:p>
            <a:endParaRPr lang="en-US"/>
          </a:p>
        </p:txBody>
      </p:sp>
      <p:sp>
        <p:nvSpPr>
          <p:cNvPr id="22822" name="Freeform 295"/>
          <p:cNvSpPr>
            <a:spLocks noChangeAspect="1"/>
          </p:cNvSpPr>
          <p:nvPr/>
        </p:nvSpPr>
        <p:spPr bwMode="auto">
          <a:xfrm>
            <a:off x="5337175" y="3742783"/>
            <a:ext cx="234950" cy="158750"/>
          </a:xfrm>
          <a:custGeom>
            <a:avLst/>
            <a:gdLst>
              <a:gd name="T0" fmla="*/ 0 w 122"/>
              <a:gd name="T1" fmla="*/ 83 h 83"/>
              <a:gd name="T2" fmla="*/ 32 w 122"/>
              <a:gd name="T3" fmla="*/ 64 h 83"/>
              <a:gd name="T4" fmla="*/ 27 w 122"/>
              <a:gd name="T5" fmla="*/ 55 h 83"/>
              <a:gd name="T6" fmla="*/ 36 w 122"/>
              <a:gd name="T7" fmla="*/ 45 h 83"/>
              <a:gd name="T8" fmla="*/ 68 w 122"/>
              <a:gd name="T9" fmla="*/ 9 h 83"/>
              <a:gd name="T10" fmla="*/ 109 w 122"/>
              <a:gd name="T11" fmla="*/ 0 h 83"/>
              <a:gd name="T12" fmla="*/ 122 w 122"/>
              <a:gd name="T13" fmla="*/ 32 h 83"/>
              <a:gd name="T14" fmla="*/ 111 w 122"/>
              <a:gd name="T15" fmla="*/ 45 h 83"/>
              <a:gd name="T16" fmla="*/ 65 w 122"/>
              <a:gd name="T17" fmla="*/ 67 h 83"/>
              <a:gd name="T18" fmla="*/ 0 w 122"/>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3"/>
              <a:gd name="T32" fmla="*/ 122 w 12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3">
                <a:moveTo>
                  <a:pt x="0" y="83"/>
                </a:moveTo>
                <a:lnTo>
                  <a:pt x="32" y="64"/>
                </a:lnTo>
                <a:lnTo>
                  <a:pt x="27" y="55"/>
                </a:lnTo>
                <a:lnTo>
                  <a:pt x="36" y="45"/>
                </a:lnTo>
                <a:lnTo>
                  <a:pt x="68" y="9"/>
                </a:lnTo>
                <a:lnTo>
                  <a:pt x="109" y="0"/>
                </a:lnTo>
                <a:lnTo>
                  <a:pt x="122" y="32"/>
                </a:lnTo>
                <a:lnTo>
                  <a:pt x="111" y="45"/>
                </a:lnTo>
                <a:lnTo>
                  <a:pt x="65" y="67"/>
                </a:lnTo>
                <a:lnTo>
                  <a:pt x="0" y="83"/>
                </a:lnTo>
                <a:close/>
              </a:path>
            </a:pathLst>
          </a:custGeom>
          <a:solidFill>
            <a:srgbClr val="FFFFCC"/>
          </a:solidFill>
          <a:ln w="1588" cap="rnd">
            <a:solidFill>
              <a:srgbClr val="808080"/>
            </a:solidFill>
            <a:round/>
            <a:headEnd/>
            <a:tailEnd/>
          </a:ln>
        </p:spPr>
        <p:txBody>
          <a:bodyPr/>
          <a:lstStyle/>
          <a:p>
            <a:endParaRPr lang="en-US"/>
          </a:p>
        </p:txBody>
      </p:sp>
      <p:sp>
        <p:nvSpPr>
          <p:cNvPr id="22823" name="Freeform 296"/>
          <p:cNvSpPr>
            <a:spLocks noChangeAspect="1"/>
          </p:cNvSpPr>
          <p:nvPr/>
        </p:nvSpPr>
        <p:spPr bwMode="auto">
          <a:xfrm>
            <a:off x="5319713" y="3784058"/>
            <a:ext cx="85725" cy="117475"/>
          </a:xfrm>
          <a:custGeom>
            <a:avLst/>
            <a:gdLst>
              <a:gd name="T0" fmla="*/ 0 w 45"/>
              <a:gd name="T1" fmla="*/ 12 h 61"/>
              <a:gd name="T2" fmla="*/ 10 w 45"/>
              <a:gd name="T3" fmla="*/ 61 h 61"/>
              <a:gd name="T4" fmla="*/ 42 w 45"/>
              <a:gd name="T5" fmla="*/ 42 h 61"/>
              <a:gd name="T6" fmla="*/ 36 w 45"/>
              <a:gd name="T7" fmla="*/ 33 h 61"/>
              <a:gd name="T8" fmla="*/ 45 w 45"/>
              <a:gd name="T9" fmla="*/ 23 h 61"/>
              <a:gd name="T10" fmla="*/ 45 w 45"/>
              <a:gd name="T11" fmla="*/ 9 h 61"/>
              <a:gd name="T12" fmla="*/ 23 w 45"/>
              <a:gd name="T13" fmla="*/ 0 h 61"/>
              <a:gd name="T14" fmla="*/ 0 w 45"/>
              <a:gd name="T15" fmla="*/ 12 h 6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61"/>
              <a:gd name="T26" fmla="*/ 45 w 4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61">
                <a:moveTo>
                  <a:pt x="0" y="12"/>
                </a:moveTo>
                <a:lnTo>
                  <a:pt x="10" y="61"/>
                </a:lnTo>
                <a:lnTo>
                  <a:pt x="42" y="42"/>
                </a:lnTo>
                <a:lnTo>
                  <a:pt x="36" y="33"/>
                </a:lnTo>
                <a:lnTo>
                  <a:pt x="45" y="23"/>
                </a:lnTo>
                <a:lnTo>
                  <a:pt x="45" y="9"/>
                </a:lnTo>
                <a:lnTo>
                  <a:pt x="23" y="0"/>
                </a:lnTo>
                <a:lnTo>
                  <a:pt x="0" y="12"/>
                </a:lnTo>
                <a:close/>
              </a:path>
            </a:pathLst>
          </a:custGeom>
          <a:solidFill>
            <a:srgbClr val="FFFFCC"/>
          </a:solidFill>
          <a:ln w="9525">
            <a:noFill/>
            <a:round/>
            <a:headEnd/>
            <a:tailEnd/>
          </a:ln>
        </p:spPr>
        <p:txBody>
          <a:bodyPr/>
          <a:lstStyle/>
          <a:p>
            <a:endParaRPr lang="en-US"/>
          </a:p>
        </p:txBody>
      </p:sp>
      <p:sp>
        <p:nvSpPr>
          <p:cNvPr id="22824" name="Freeform 297"/>
          <p:cNvSpPr>
            <a:spLocks noChangeAspect="1"/>
          </p:cNvSpPr>
          <p:nvPr/>
        </p:nvSpPr>
        <p:spPr bwMode="auto">
          <a:xfrm>
            <a:off x="5319713" y="3784058"/>
            <a:ext cx="85725" cy="117475"/>
          </a:xfrm>
          <a:custGeom>
            <a:avLst/>
            <a:gdLst>
              <a:gd name="T0" fmla="*/ 0 w 45"/>
              <a:gd name="T1" fmla="*/ 12 h 61"/>
              <a:gd name="T2" fmla="*/ 10 w 45"/>
              <a:gd name="T3" fmla="*/ 61 h 61"/>
              <a:gd name="T4" fmla="*/ 42 w 45"/>
              <a:gd name="T5" fmla="*/ 42 h 61"/>
              <a:gd name="T6" fmla="*/ 36 w 45"/>
              <a:gd name="T7" fmla="*/ 33 h 61"/>
              <a:gd name="T8" fmla="*/ 45 w 45"/>
              <a:gd name="T9" fmla="*/ 23 h 61"/>
              <a:gd name="T10" fmla="*/ 45 w 45"/>
              <a:gd name="T11" fmla="*/ 9 h 61"/>
              <a:gd name="T12" fmla="*/ 23 w 45"/>
              <a:gd name="T13" fmla="*/ 0 h 61"/>
              <a:gd name="T14" fmla="*/ 0 w 45"/>
              <a:gd name="T15" fmla="*/ 12 h 6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61"/>
              <a:gd name="T26" fmla="*/ 45 w 4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61">
                <a:moveTo>
                  <a:pt x="0" y="12"/>
                </a:moveTo>
                <a:lnTo>
                  <a:pt x="10" y="61"/>
                </a:lnTo>
                <a:lnTo>
                  <a:pt x="42" y="42"/>
                </a:lnTo>
                <a:lnTo>
                  <a:pt x="36" y="33"/>
                </a:lnTo>
                <a:lnTo>
                  <a:pt x="45" y="23"/>
                </a:lnTo>
                <a:lnTo>
                  <a:pt x="45" y="9"/>
                </a:lnTo>
                <a:lnTo>
                  <a:pt x="23"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2825" name="Freeform 298"/>
          <p:cNvSpPr>
            <a:spLocks noChangeAspect="1"/>
          </p:cNvSpPr>
          <p:nvPr/>
        </p:nvSpPr>
        <p:spPr bwMode="auto">
          <a:xfrm>
            <a:off x="4681538" y="4766721"/>
            <a:ext cx="398462" cy="323850"/>
          </a:xfrm>
          <a:custGeom>
            <a:avLst/>
            <a:gdLst>
              <a:gd name="T0" fmla="*/ 0 w 207"/>
              <a:gd name="T1" fmla="*/ 89 h 169"/>
              <a:gd name="T2" fmla="*/ 7 w 207"/>
              <a:gd name="T3" fmla="*/ 83 h 169"/>
              <a:gd name="T4" fmla="*/ 16 w 207"/>
              <a:gd name="T5" fmla="*/ 95 h 169"/>
              <a:gd name="T6" fmla="*/ 32 w 207"/>
              <a:gd name="T7" fmla="*/ 95 h 169"/>
              <a:gd name="T8" fmla="*/ 43 w 207"/>
              <a:gd name="T9" fmla="*/ 87 h 169"/>
              <a:gd name="T10" fmla="*/ 43 w 207"/>
              <a:gd name="T11" fmla="*/ 34 h 169"/>
              <a:gd name="T12" fmla="*/ 54 w 207"/>
              <a:gd name="T13" fmla="*/ 48 h 169"/>
              <a:gd name="T14" fmla="*/ 54 w 207"/>
              <a:gd name="T15" fmla="*/ 62 h 169"/>
              <a:gd name="T16" fmla="*/ 71 w 207"/>
              <a:gd name="T17" fmla="*/ 61 h 169"/>
              <a:gd name="T18" fmla="*/ 86 w 207"/>
              <a:gd name="T19" fmla="*/ 45 h 169"/>
              <a:gd name="T20" fmla="*/ 114 w 207"/>
              <a:gd name="T21" fmla="*/ 45 h 169"/>
              <a:gd name="T22" fmla="*/ 162 w 207"/>
              <a:gd name="T23" fmla="*/ 0 h 169"/>
              <a:gd name="T24" fmla="*/ 191 w 207"/>
              <a:gd name="T25" fmla="*/ 7 h 169"/>
              <a:gd name="T26" fmla="*/ 195 w 207"/>
              <a:gd name="T27" fmla="*/ 48 h 169"/>
              <a:gd name="T28" fmla="*/ 182 w 207"/>
              <a:gd name="T29" fmla="*/ 60 h 169"/>
              <a:gd name="T30" fmla="*/ 190 w 207"/>
              <a:gd name="T31" fmla="*/ 69 h 169"/>
              <a:gd name="T32" fmla="*/ 197 w 207"/>
              <a:gd name="T33" fmla="*/ 62 h 169"/>
              <a:gd name="T34" fmla="*/ 207 w 207"/>
              <a:gd name="T35" fmla="*/ 62 h 169"/>
              <a:gd name="T36" fmla="*/ 202 w 207"/>
              <a:gd name="T37" fmla="*/ 87 h 169"/>
              <a:gd name="T38" fmla="*/ 171 w 207"/>
              <a:gd name="T39" fmla="*/ 125 h 169"/>
              <a:gd name="T40" fmla="*/ 134 w 207"/>
              <a:gd name="T41" fmla="*/ 158 h 169"/>
              <a:gd name="T42" fmla="*/ 106 w 207"/>
              <a:gd name="T43" fmla="*/ 169 h 169"/>
              <a:gd name="T44" fmla="*/ 25 w 207"/>
              <a:gd name="T45" fmla="*/ 169 h 169"/>
              <a:gd name="T46" fmla="*/ 18 w 207"/>
              <a:gd name="T47" fmla="*/ 150 h 169"/>
              <a:gd name="T48" fmla="*/ 21 w 207"/>
              <a:gd name="T49" fmla="*/ 135 h 169"/>
              <a:gd name="T50" fmla="*/ 0 w 207"/>
              <a:gd name="T51" fmla="*/ 89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7"/>
              <a:gd name="T79" fmla="*/ 0 h 169"/>
              <a:gd name="T80" fmla="*/ 207 w 207"/>
              <a:gd name="T81" fmla="*/ 169 h 1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7" h="169">
                <a:moveTo>
                  <a:pt x="0" y="89"/>
                </a:moveTo>
                <a:lnTo>
                  <a:pt x="7" y="83"/>
                </a:lnTo>
                <a:lnTo>
                  <a:pt x="16" y="95"/>
                </a:lnTo>
                <a:lnTo>
                  <a:pt x="32" y="95"/>
                </a:lnTo>
                <a:lnTo>
                  <a:pt x="43" y="87"/>
                </a:lnTo>
                <a:lnTo>
                  <a:pt x="43" y="34"/>
                </a:lnTo>
                <a:lnTo>
                  <a:pt x="54" y="48"/>
                </a:lnTo>
                <a:lnTo>
                  <a:pt x="54" y="62"/>
                </a:lnTo>
                <a:lnTo>
                  <a:pt x="71" y="61"/>
                </a:lnTo>
                <a:lnTo>
                  <a:pt x="86" y="45"/>
                </a:lnTo>
                <a:lnTo>
                  <a:pt x="114" y="45"/>
                </a:lnTo>
                <a:lnTo>
                  <a:pt x="162" y="0"/>
                </a:lnTo>
                <a:lnTo>
                  <a:pt x="191" y="7"/>
                </a:lnTo>
                <a:lnTo>
                  <a:pt x="195" y="48"/>
                </a:lnTo>
                <a:lnTo>
                  <a:pt x="182" y="60"/>
                </a:lnTo>
                <a:lnTo>
                  <a:pt x="190" y="69"/>
                </a:lnTo>
                <a:lnTo>
                  <a:pt x="197" y="62"/>
                </a:lnTo>
                <a:lnTo>
                  <a:pt x="207" y="62"/>
                </a:lnTo>
                <a:lnTo>
                  <a:pt x="202" y="87"/>
                </a:lnTo>
                <a:lnTo>
                  <a:pt x="171" y="125"/>
                </a:lnTo>
                <a:lnTo>
                  <a:pt x="134" y="158"/>
                </a:lnTo>
                <a:lnTo>
                  <a:pt x="106" y="169"/>
                </a:lnTo>
                <a:lnTo>
                  <a:pt x="25" y="169"/>
                </a:lnTo>
                <a:lnTo>
                  <a:pt x="18" y="150"/>
                </a:lnTo>
                <a:lnTo>
                  <a:pt x="21" y="135"/>
                </a:lnTo>
                <a:lnTo>
                  <a:pt x="0" y="89"/>
                </a:lnTo>
                <a:close/>
              </a:path>
            </a:pathLst>
          </a:custGeom>
          <a:solidFill>
            <a:srgbClr val="FFFFCC"/>
          </a:solidFill>
          <a:ln w="9525">
            <a:noFill/>
            <a:round/>
            <a:headEnd/>
            <a:tailEnd/>
          </a:ln>
        </p:spPr>
        <p:txBody>
          <a:bodyPr/>
          <a:lstStyle/>
          <a:p>
            <a:endParaRPr lang="en-US"/>
          </a:p>
        </p:txBody>
      </p:sp>
      <p:sp>
        <p:nvSpPr>
          <p:cNvPr id="22826" name="Freeform 299"/>
          <p:cNvSpPr>
            <a:spLocks noChangeAspect="1"/>
          </p:cNvSpPr>
          <p:nvPr/>
        </p:nvSpPr>
        <p:spPr bwMode="auto">
          <a:xfrm>
            <a:off x="4681538" y="4766721"/>
            <a:ext cx="398462" cy="323850"/>
          </a:xfrm>
          <a:custGeom>
            <a:avLst/>
            <a:gdLst>
              <a:gd name="T0" fmla="*/ 0 w 207"/>
              <a:gd name="T1" fmla="*/ 89 h 169"/>
              <a:gd name="T2" fmla="*/ 7 w 207"/>
              <a:gd name="T3" fmla="*/ 83 h 169"/>
              <a:gd name="T4" fmla="*/ 16 w 207"/>
              <a:gd name="T5" fmla="*/ 95 h 169"/>
              <a:gd name="T6" fmla="*/ 32 w 207"/>
              <a:gd name="T7" fmla="*/ 95 h 169"/>
              <a:gd name="T8" fmla="*/ 43 w 207"/>
              <a:gd name="T9" fmla="*/ 87 h 169"/>
              <a:gd name="T10" fmla="*/ 43 w 207"/>
              <a:gd name="T11" fmla="*/ 34 h 169"/>
              <a:gd name="T12" fmla="*/ 54 w 207"/>
              <a:gd name="T13" fmla="*/ 48 h 169"/>
              <a:gd name="T14" fmla="*/ 54 w 207"/>
              <a:gd name="T15" fmla="*/ 62 h 169"/>
              <a:gd name="T16" fmla="*/ 71 w 207"/>
              <a:gd name="T17" fmla="*/ 61 h 169"/>
              <a:gd name="T18" fmla="*/ 86 w 207"/>
              <a:gd name="T19" fmla="*/ 45 h 169"/>
              <a:gd name="T20" fmla="*/ 114 w 207"/>
              <a:gd name="T21" fmla="*/ 45 h 169"/>
              <a:gd name="T22" fmla="*/ 162 w 207"/>
              <a:gd name="T23" fmla="*/ 0 h 169"/>
              <a:gd name="T24" fmla="*/ 191 w 207"/>
              <a:gd name="T25" fmla="*/ 7 h 169"/>
              <a:gd name="T26" fmla="*/ 195 w 207"/>
              <a:gd name="T27" fmla="*/ 48 h 169"/>
              <a:gd name="T28" fmla="*/ 182 w 207"/>
              <a:gd name="T29" fmla="*/ 60 h 169"/>
              <a:gd name="T30" fmla="*/ 190 w 207"/>
              <a:gd name="T31" fmla="*/ 69 h 169"/>
              <a:gd name="T32" fmla="*/ 197 w 207"/>
              <a:gd name="T33" fmla="*/ 62 h 169"/>
              <a:gd name="T34" fmla="*/ 207 w 207"/>
              <a:gd name="T35" fmla="*/ 62 h 169"/>
              <a:gd name="T36" fmla="*/ 202 w 207"/>
              <a:gd name="T37" fmla="*/ 87 h 169"/>
              <a:gd name="T38" fmla="*/ 171 w 207"/>
              <a:gd name="T39" fmla="*/ 125 h 169"/>
              <a:gd name="T40" fmla="*/ 134 w 207"/>
              <a:gd name="T41" fmla="*/ 158 h 169"/>
              <a:gd name="T42" fmla="*/ 106 w 207"/>
              <a:gd name="T43" fmla="*/ 169 h 169"/>
              <a:gd name="T44" fmla="*/ 25 w 207"/>
              <a:gd name="T45" fmla="*/ 169 h 169"/>
              <a:gd name="T46" fmla="*/ 18 w 207"/>
              <a:gd name="T47" fmla="*/ 150 h 169"/>
              <a:gd name="T48" fmla="*/ 21 w 207"/>
              <a:gd name="T49" fmla="*/ 135 h 169"/>
              <a:gd name="T50" fmla="*/ 0 w 207"/>
              <a:gd name="T51" fmla="*/ 89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7"/>
              <a:gd name="T79" fmla="*/ 0 h 169"/>
              <a:gd name="T80" fmla="*/ 207 w 207"/>
              <a:gd name="T81" fmla="*/ 169 h 1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7" h="169">
                <a:moveTo>
                  <a:pt x="0" y="89"/>
                </a:moveTo>
                <a:lnTo>
                  <a:pt x="7" y="83"/>
                </a:lnTo>
                <a:lnTo>
                  <a:pt x="16" y="95"/>
                </a:lnTo>
                <a:lnTo>
                  <a:pt x="32" y="95"/>
                </a:lnTo>
                <a:lnTo>
                  <a:pt x="43" y="87"/>
                </a:lnTo>
                <a:lnTo>
                  <a:pt x="43" y="34"/>
                </a:lnTo>
                <a:lnTo>
                  <a:pt x="54" y="48"/>
                </a:lnTo>
                <a:lnTo>
                  <a:pt x="54" y="62"/>
                </a:lnTo>
                <a:lnTo>
                  <a:pt x="71" y="61"/>
                </a:lnTo>
                <a:lnTo>
                  <a:pt x="86" y="45"/>
                </a:lnTo>
                <a:lnTo>
                  <a:pt x="114" y="45"/>
                </a:lnTo>
                <a:lnTo>
                  <a:pt x="162" y="0"/>
                </a:lnTo>
                <a:lnTo>
                  <a:pt x="191" y="7"/>
                </a:lnTo>
                <a:lnTo>
                  <a:pt x="195" y="48"/>
                </a:lnTo>
                <a:lnTo>
                  <a:pt x="182" y="60"/>
                </a:lnTo>
                <a:lnTo>
                  <a:pt x="190" y="69"/>
                </a:lnTo>
                <a:lnTo>
                  <a:pt x="197" y="62"/>
                </a:lnTo>
                <a:lnTo>
                  <a:pt x="207" y="62"/>
                </a:lnTo>
                <a:lnTo>
                  <a:pt x="202" y="87"/>
                </a:lnTo>
                <a:lnTo>
                  <a:pt x="171" y="125"/>
                </a:lnTo>
                <a:lnTo>
                  <a:pt x="134" y="158"/>
                </a:lnTo>
                <a:lnTo>
                  <a:pt x="106" y="169"/>
                </a:lnTo>
                <a:lnTo>
                  <a:pt x="25" y="169"/>
                </a:lnTo>
                <a:lnTo>
                  <a:pt x="18" y="150"/>
                </a:lnTo>
                <a:lnTo>
                  <a:pt x="21" y="135"/>
                </a:lnTo>
                <a:lnTo>
                  <a:pt x="0" y="89"/>
                </a:lnTo>
                <a:close/>
              </a:path>
            </a:pathLst>
          </a:custGeom>
          <a:solidFill>
            <a:srgbClr val="FFFFCC"/>
          </a:solidFill>
          <a:ln w="1588" cap="rnd">
            <a:solidFill>
              <a:srgbClr val="808080"/>
            </a:solidFill>
            <a:round/>
            <a:headEnd/>
            <a:tailEnd/>
          </a:ln>
        </p:spPr>
        <p:txBody>
          <a:bodyPr/>
          <a:lstStyle/>
          <a:p>
            <a:endParaRPr lang="en-US"/>
          </a:p>
        </p:txBody>
      </p:sp>
      <p:sp>
        <p:nvSpPr>
          <p:cNvPr id="22827" name="Freeform 300"/>
          <p:cNvSpPr>
            <a:spLocks noChangeAspect="1"/>
          </p:cNvSpPr>
          <p:nvPr/>
        </p:nvSpPr>
        <p:spPr bwMode="auto">
          <a:xfrm>
            <a:off x="4565650" y="4355558"/>
            <a:ext cx="304800" cy="306388"/>
          </a:xfrm>
          <a:custGeom>
            <a:avLst/>
            <a:gdLst>
              <a:gd name="T0" fmla="*/ 0 w 159"/>
              <a:gd name="T1" fmla="*/ 150 h 160"/>
              <a:gd name="T2" fmla="*/ 21 w 159"/>
              <a:gd name="T3" fmla="*/ 145 h 160"/>
              <a:gd name="T4" fmla="*/ 124 w 159"/>
              <a:gd name="T5" fmla="*/ 160 h 160"/>
              <a:gd name="T6" fmla="*/ 147 w 159"/>
              <a:gd name="T7" fmla="*/ 153 h 160"/>
              <a:gd name="T8" fmla="*/ 132 w 159"/>
              <a:gd name="T9" fmla="*/ 141 h 160"/>
              <a:gd name="T10" fmla="*/ 132 w 159"/>
              <a:gd name="T11" fmla="*/ 92 h 160"/>
              <a:gd name="T12" fmla="*/ 159 w 159"/>
              <a:gd name="T13" fmla="*/ 92 h 160"/>
              <a:gd name="T14" fmla="*/ 157 w 159"/>
              <a:gd name="T15" fmla="*/ 66 h 160"/>
              <a:gd name="T16" fmla="*/ 132 w 159"/>
              <a:gd name="T17" fmla="*/ 68 h 160"/>
              <a:gd name="T18" fmla="*/ 129 w 159"/>
              <a:gd name="T19" fmla="*/ 22 h 160"/>
              <a:gd name="T20" fmla="*/ 117 w 159"/>
              <a:gd name="T21" fmla="*/ 14 h 160"/>
              <a:gd name="T22" fmla="*/ 101 w 159"/>
              <a:gd name="T23" fmla="*/ 14 h 160"/>
              <a:gd name="T24" fmla="*/ 97 w 159"/>
              <a:gd name="T25" fmla="*/ 28 h 160"/>
              <a:gd name="T26" fmla="*/ 79 w 159"/>
              <a:gd name="T27" fmla="*/ 30 h 160"/>
              <a:gd name="T28" fmla="*/ 58 w 159"/>
              <a:gd name="T29" fmla="*/ 0 h 160"/>
              <a:gd name="T30" fmla="*/ 10 w 159"/>
              <a:gd name="T31" fmla="*/ 6 h 160"/>
              <a:gd name="T32" fmla="*/ 28 w 159"/>
              <a:gd name="T33" fmla="*/ 67 h 160"/>
              <a:gd name="T34" fmla="*/ 0 w 159"/>
              <a:gd name="T35" fmla="*/ 150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60"/>
              <a:gd name="T56" fmla="*/ 159 w 159"/>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60">
                <a:moveTo>
                  <a:pt x="0" y="150"/>
                </a:moveTo>
                <a:lnTo>
                  <a:pt x="21" y="145"/>
                </a:lnTo>
                <a:lnTo>
                  <a:pt x="124" y="160"/>
                </a:lnTo>
                <a:lnTo>
                  <a:pt x="147" y="153"/>
                </a:lnTo>
                <a:lnTo>
                  <a:pt x="132" y="141"/>
                </a:lnTo>
                <a:lnTo>
                  <a:pt x="132" y="92"/>
                </a:lnTo>
                <a:lnTo>
                  <a:pt x="159" y="92"/>
                </a:lnTo>
                <a:lnTo>
                  <a:pt x="157" y="66"/>
                </a:lnTo>
                <a:lnTo>
                  <a:pt x="132" y="68"/>
                </a:lnTo>
                <a:lnTo>
                  <a:pt x="129" y="22"/>
                </a:lnTo>
                <a:lnTo>
                  <a:pt x="117" y="14"/>
                </a:lnTo>
                <a:lnTo>
                  <a:pt x="101" y="14"/>
                </a:lnTo>
                <a:lnTo>
                  <a:pt x="97" y="28"/>
                </a:lnTo>
                <a:lnTo>
                  <a:pt x="79" y="30"/>
                </a:lnTo>
                <a:lnTo>
                  <a:pt x="58" y="0"/>
                </a:lnTo>
                <a:lnTo>
                  <a:pt x="10" y="6"/>
                </a:lnTo>
                <a:lnTo>
                  <a:pt x="28" y="67"/>
                </a:lnTo>
                <a:lnTo>
                  <a:pt x="0" y="150"/>
                </a:lnTo>
                <a:close/>
              </a:path>
            </a:pathLst>
          </a:custGeom>
          <a:solidFill>
            <a:srgbClr val="FFFFCC"/>
          </a:solidFill>
          <a:ln w="9525">
            <a:noFill/>
            <a:round/>
            <a:headEnd/>
            <a:tailEnd/>
          </a:ln>
        </p:spPr>
        <p:txBody>
          <a:bodyPr/>
          <a:lstStyle/>
          <a:p>
            <a:endParaRPr lang="en-US"/>
          </a:p>
        </p:txBody>
      </p:sp>
      <p:sp>
        <p:nvSpPr>
          <p:cNvPr id="22828" name="Freeform 301"/>
          <p:cNvSpPr>
            <a:spLocks noChangeAspect="1"/>
          </p:cNvSpPr>
          <p:nvPr/>
        </p:nvSpPr>
        <p:spPr bwMode="auto">
          <a:xfrm>
            <a:off x="4565650" y="4355558"/>
            <a:ext cx="304800" cy="306388"/>
          </a:xfrm>
          <a:custGeom>
            <a:avLst/>
            <a:gdLst>
              <a:gd name="T0" fmla="*/ 0 w 159"/>
              <a:gd name="T1" fmla="*/ 150 h 160"/>
              <a:gd name="T2" fmla="*/ 21 w 159"/>
              <a:gd name="T3" fmla="*/ 145 h 160"/>
              <a:gd name="T4" fmla="*/ 124 w 159"/>
              <a:gd name="T5" fmla="*/ 160 h 160"/>
              <a:gd name="T6" fmla="*/ 147 w 159"/>
              <a:gd name="T7" fmla="*/ 153 h 160"/>
              <a:gd name="T8" fmla="*/ 132 w 159"/>
              <a:gd name="T9" fmla="*/ 141 h 160"/>
              <a:gd name="T10" fmla="*/ 132 w 159"/>
              <a:gd name="T11" fmla="*/ 92 h 160"/>
              <a:gd name="T12" fmla="*/ 159 w 159"/>
              <a:gd name="T13" fmla="*/ 92 h 160"/>
              <a:gd name="T14" fmla="*/ 157 w 159"/>
              <a:gd name="T15" fmla="*/ 66 h 160"/>
              <a:gd name="T16" fmla="*/ 132 w 159"/>
              <a:gd name="T17" fmla="*/ 68 h 160"/>
              <a:gd name="T18" fmla="*/ 129 w 159"/>
              <a:gd name="T19" fmla="*/ 22 h 160"/>
              <a:gd name="T20" fmla="*/ 117 w 159"/>
              <a:gd name="T21" fmla="*/ 14 h 160"/>
              <a:gd name="T22" fmla="*/ 101 w 159"/>
              <a:gd name="T23" fmla="*/ 14 h 160"/>
              <a:gd name="T24" fmla="*/ 97 w 159"/>
              <a:gd name="T25" fmla="*/ 28 h 160"/>
              <a:gd name="T26" fmla="*/ 79 w 159"/>
              <a:gd name="T27" fmla="*/ 30 h 160"/>
              <a:gd name="T28" fmla="*/ 58 w 159"/>
              <a:gd name="T29" fmla="*/ 0 h 160"/>
              <a:gd name="T30" fmla="*/ 10 w 159"/>
              <a:gd name="T31" fmla="*/ 6 h 160"/>
              <a:gd name="T32" fmla="*/ 28 w 159"/>
              <a:gd name="T33" fmla="*/ 67 h 160"/>
              <a:gd name="T34" fmla="*/ 0 w 159"/>
              <a:gd name="T35" fmla="*/ 150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60"/>
              <a:gd name="T56" fmla="*/ 159 w 159"/>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60">
                <a:moveTo>
                  <a:pt x="0" y="150"/>
                </a:moveTo>
                <a:lnTo>
                  <a:pt x="21" y="145"/>
                </a:lnTo>
                <a:lnTo>
                  <a:pt x="124" y="160"/>
                </a:lnTo>
                <a:lnTo>
                  <a:pt x="147" y="153"/>
                </a:lnTo>
                <a:lnTo>
                  <a:pt x="132" y="141"/>
                </a:lnTo>
                <a:lnTo>
                  <a:pt x="132" y="92"/>
                </a:lnTo>
                <a:lnTo>
                  <a:pt x="159" y="92"/>
                </a:lnTo>
                <a:lnTo>
                  <a:pt x="157" y="66"/>
                </a:lnTo>
                <a:lnTo>
                  <a:pt x="132" y="68"/>
                </a:lnTo>
                <a:lnTo>
                  <a:pt x="129" y="22"/>
                </a:lnTo>
                <a:lnTo>
                  <a:pt x="117" y="14"/>
                </a:lnTo>
                <a:lnTo>
                  <a:pt x="101" y="14"/>
                </a:lnTo>
                <a:lnTo>
                  <a:pt x="97" y="28"/>
                </a:lnTo>
                <a:lnTo>
                  <a:pt x="79" y="30"/>
                </a:lnTo>
                <a:lnTo>
                  <a:pt x="58" y="0"/>
                </a:lnTo>
                <a:lnTo>
                  <a:pt x="10" y="6"/>
                </a:lnTo>
                <a:lnTo>
                  <a:pt x="28" y="67"/>
                </a:lnTo>
                <a:lnTo>
                  <a:pt x="0" y="150"/>
                </a:lnTo>
                <a:close/>
              </a:path>
            </a:pathLst>
          </a:custGeom>
          <a:solidFill>
            <a:srgbClr val="FFFFCC"/>
          </a:solidFill>
          <a:ln w="1588" cap="rnd">
            <a:solidFill>
              <a:srgbClr val="808080"/>
            </a:solidFill>
            <a:round/>
            <a:headEnd/>
            <a:tailEnd/>
          </a:ln>
        </p:spPr>
        <p:txBody>
          <a:bodyPr/>
          <a:lstStyle/>
          <a:p>
            <a:endParaRPr lang="en-US"/>
          </a:p>
        </p:txBody>
      </p:sp>
      <p:sp>
        <p:nvSpPr>
          <p:cNvPr id="22829" name="Freeform 302"/>
          <p:cNvSpPr>
            <a:spLocks noChangeAspect="1"/>
          </p:cNvSpPr>
          <p:nvPr/>
        </p:nvSpPr>
        <p:spPr bwMode="auto">
          <a:xfrm>
            <a:off x="4575175" y="4330158"/>
            <a:ext cx="23813" cy="25400"/>
          </a:xfrm>
          <a:custGeom>
            <a:avLst/>
            <a:gdLst>
              <a:gd name="T0" fmla="*/ 0 w 13"/>
              <a:gd name="T1" fmla="*/ 4 h 13"/>
              <a:gd name="T2" fmla="*/ 4 w 13"/>
              <a:gd name="T3" fmla="*/ 13 h 13"/>
              <a:gd name="T4" fmla="*/ 13 w 13"/>
              <a:gd name="T5" fmla="*/ 0 h 13"/>
              <a:gd name="T6" fmla="*/ 0 w 13"/>
              <a:gd name="T7" fmla="*/ 4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4"/>
                </a:moveTo>
                <a:lnTo>
                  <a:pt x="4" y="13"/>
                </a:lnTo>
                <a:lnTo>
                  <a:pt x="13" y="0"/>
                </a:lnTo>
                <a:lnTo>
                  <a:pt x="0" y="4"/>
                </a:lnTo>
                <a:close/>
              </a:path>
            </a:pathLst>
          </a:custGeom>
          <a:solidFill>
            <a:srgbClr val="FFFFCC"/>
          </a:solidFill>
          <a:ln w="9525">
            <a:noFill/>
            <a:round/>
            <a:headEnd/>
            <a:tailEnd/>
          </a:ln>
        </p:spPr>
        <p:txBody>
          <a:bodyPr/>
          <a:lstStyle/>
          <a:p>
            <a:endParaRPr lang="en-US"/>
          </a:p>
        </p:txBody>
      </p:sp>
      <p:sp>
        <p:nvSpPr>
          <p:cNvPr id="22830" name="Freeform 303"/>
          <p:cNvSpPr>
            <a:spLocks noChangeAspect="1"/>
          </p:cNvSpPr>
          <p:nvPr/>
        </p:nvSpPr>
        <p:spPr bwMode="auto">
          <a:xfrm>
            <a:off x="4575175" y="4330158"/>
            <a:ext cx="23813" cy="25400"/>
          </a:xfrm>
          <a:custGeom>
            <a:avLst/>
            <a:gdLst>
              <a:gd name="T0" fmla="*/ 0 w 13"/>
              <a:gd name="T1" fmla="*/ 4 h 13"/>
              <a:gd name="T2" fmla="*/ 4 w 13"/>
              <a:gd name="T3" fmla="*/ 13 h 13"/>
              <a:gd name="T4" fmla="*/ 13 w 13"/>
              <a:gd name="T5" fmla="*/ 0 h 13"/>
              <a:gd name="T6" fmla="*/ 0 w 13"/>
              <a:gd name="T7" fmla="*/ 4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4"/>
                </a:moveTo>
                <a:lnTo>
                  <a:pt x="4" y="13"/>
                </a:lnTo>
                <a:lnTo>
                  <a:pt x="13" y="0"/>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2831" name="Freeform 304"/>
          <p:cNvSpPr>
            <a:spLocks noChangeAspect="1"/>
          </p:cNvSpPr>
          <p:nvPr/>
        </p:nvSpPr>
        <p:spPr bwMode="auto">
          <a:xfrm>
            <a:off x="4768850" y="4654008"/>
            <a:ext cx="223838" cy="228600"/>
          </a:xfrm>
          <a:custGeom>
            <a:avLst/>
            <a:gdLst>
              <a:gd name="T0" fmla="*/ 0 w 117"/>
              <a:gd name="T1" fmla="*/ 92 h 119"/>
              <a:gd name="T2" fmla="*/ 0 w 117"/>
              <a:gd name="T3" fmla="*/ 56 h 119"/>
              <a:gd name="T4" fmla="*/ 13 w 117"/>
              <a:gd name="T5" fmla="*/ 55 h 119"/>
              <a:gd name="T6" fmla="*/ 13 w 117"/>
              <a:gd name="T7" fmla="*/ 10 h 119"/>
              <a:gd name="T8" fmla="*/ 37 w 117"/>
              <a:gd name="T9" fmla="*/ 4 h 119"/>
              <a:gd name="T10" fmla="*/ 45 w 117"/>
              <a:gd name="T11" fmla="*/ 12 h 119"/>
              <a:gd name="T12" fmla="*/ 65 w 117"/>
              <a:gd name="T13" fmla="*/ 0 h 119"/>
              <a:gd name="T14" fmla="*/ 100 w 117"/>
              <a:gd name="T15" fmla="*/ 50 h 119"/>
              <a:gd name="T16" fmla="*/ 117 w 117"/>
              <a:gd name="T17" fmla="*/ 58 h 119"/>
              <a:gd name="T18" fmla="*/ 70 w 117"/>
              <a:gd name="T19" fmla="*/ 103 h 119"/>
              <a:gd name="T20" fmla="*/ 43 w 117"/>
              <a:gd name="T21" fmla="*/ 103 h 119"/>
              <a:gd name="T22" fmla="*/ 28 w 117"/>
              <a:gd name="T23" fmla="*/ 119 h 119"/>
              <a:gd name="T24" fmla="*/ 11 w 117"/>
              <a:gd name="T25" fmla="*/ 119 h 119"/>
              <a:gd name="T26" fmla="*/ 11 w 117"/>
              <a:gd name="T27" fmla="*/ 105 h 119"/>
              <a:gd name="T28" fmla="*/ 0 w 117"/>
              <a:gd name="T29" fmla="*/ 92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19"/>
              <a:gd name="T47" fmla="*/ 117 w 117"/>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19">
                <a:moveTo>
                  <a:pt x="0" y="92"/>
                </a:moveTo>
                <a:lnTo>
                  <a:pt x="0" y="56"/>
                </a:lnTo>
                <a:lnTo>
                  <a:pt x="13" y="55"/>
                </a:lnTo>
                <a:lnTo>
                  <a:pt x="13" y="10"/>
                </a:lnTo>
                <a:lnTo>
                  <a:pt x="37" y="4"/>
                </a:lnTo>
                <a:lnTo>
                  <a:pt x="45" y="12"/>
                </a:lnTo>
                <a:lnTo>
                  <a:pt x="65" y="0"/>
                </a:lnTo>
                <a:lnTo>
                  <a:pt x="100" y="50"/>
                </a:lnTo>
                <a:lnTo>
                  <a:pt x="117" y="58"/>
                </a:lnTo>
                <a:lnTo>
                  <a:pt x="70" y="103"/>
                </a:lnTo>
                <a:lnTo>
                  <a:pt x="43" y="103"/>
                </a:lnTo>
                <a:lnTo>
                  <a:pt x="28" y="119"/>
                </a:lnTo>
                <a:lnTo>
                  <a:pt x="11" y="119"/>
                </a:lnTo>
                <a:lnTo>
                  <a:pt x="11" y="105"/>
                </a:lnTo>
                <a:lnTo>
                  <a:pt x="0" y="92"/>
                </a:lnTo>
                <a:close/>
              </a:path>
            </a:pathLst>
          </a:custGeom>
          <a:solidFill>
            <a:srgbClr val="FFFFCC"/>
          </a:solidFill>
          <a:ln w="9525">
            <a:noFill/>
            <a:round/>
            <a:headEnd/>
            <a:tailEnd/>
          </a:ln>
        </p:spPr>
        <p:txBody>
          <a:bodyPr/>
          <a:lstStyle/>
          <a:p>
            <a:endParaRPr lang="en-US"/>
          </a:p>
        </p:txBody>
      </p:sp>
      <p:sp>
        <p:nvSpPr>
          <p:cNvPr id="22832" name="Freeform 305"/>
          <p:cNvSpPr>
            <a:spLocks noChangeAspect="1"/>
          </p:cNvSpPr>
          <p:nvPr/>
        </p:nvSpPr>
        <p:spPr bwMode="auto">
          <a:xfrm>
            <a:off x="4768850" y="4654008"/>
            <a:ext cx="223838" cy="228600"/>
          </a:xfrm>
          <a:custGeom>
            <a:avLst/>
            <a:gdLst>
              <a:gd name="T0" fmla="*/ 0 w 117"/>
              <a:gd name="T1" fmla="*/ 92 h 119"/>
              <a:gd name="T2" fmla="*/ 0 w 117"/>
              <a:gd name="T3" fmla="*/ 56 h 119"/>
              <a:gd name="T4" fmla="*/ 13 w 117"/>
              <a:gd name="T5" fmla="*/ 55 h 119"/>
              <a:gd name="T6" fmla="*/ 13 w 117"/>
              <a:gd name="T7" fmla="*/ 10 h 119"/>
              <a:gd name="T8" fmla="*/ 37 w 117"/>
              <a:gd name="T9" fmla="*/ 4 h 119"/>
              <a:gd name="T10" fmla="*/ 45 w 117"/>
              <a:gd name="T11" fmla="*/ 12 h 119"/>
              <a:gd name="T12" fmla="*/ 65 w 117"/>
              <a:gd name="T13" fmla="*/ 0 h 119"/>
              <a:gd name="T14" fmla="*/ 100 w 117"/>
              <a:gd name="T15" fmla="*/ 50 h 119"/>
              <a:gd name="T16" fmla="*/ 117 w 117"/>
              <a:gd name="T17" fmla="*/ 58 h 119"/>
              <a:gd name="T18" fmla="*/ 70 w 117"/>
              <a:gd name="T19" fmla="*/ 103 h 119"/>
              <a:gd name="T20" fmla="*/ 43 w 117"/>
              <a:gd name="T21" fmla="*/ 103 h 119"/>
              <a:gd name="T22" fmla="*/ 28 w 117"/>
              <a:gd name="T23" fmla="*/ 119 h 119"/>
              <a:gd name="T24" fmla="*/ 11 w 117"/>
              <a:gd name="T25" fmla="*/ 119 h 119"/>
              <a:gd name="T26" fmla="*/ 11 w 117"/>
              <a:gd name="T27" fmla="*/ 105 h 119"/>
              <a:gd name="T28" fmla="*/ 0 w 117"/>
              <a:gd name="T29" fmla="*/ 92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19"/>
              <a:gd name="T47" fmla="*/ 117 w 117"/>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19">
                <a:moveTo>
                  <a:pt x="0" y="92"/>
                </a:moveTo>
                <a:lnTo>
                  <a:pt x="0" y="56"/>
                </a:lnTo>
                <a:lnTo>
                  <a:pt x="13" y="55"/>
                </a:lnTo>
                <a:lnTo>
                  <a:pt x="13" y="10"/>
                </a:lnTo>
                <a:lnTo>
                  <a:pt x="37" y="4"/>
                </a:lnTo>
                <a:lnTo>
                  <a:pt x="45" y="12"/>
                </a:lnTo>
                <a:lnTo>
                  <a:pt x="65" y="0"/>
                </a:lnTo>
                <a:lnTo>
                  <a:pt x="100" y="50"/>
                </a:lnTo>
                <a:lnTo>
                  <a:pt x="117" y="58"/>
                </a:lnTo>
                <a:lnTo>
                  <a:pt x="70" y="103"/>
                </a:lnTo>
                <a:lnTo>
                  <a:pt x="43" y="103"/>
                </a:lnTo>
                <a:lnTo>
                  <a:pt x="28" y="119"/>
                </a:lnTo>
                <a:lnTo>
                  <a:pt x="11" y="119"/>
                </a:lnTo>
                <a:lnTo>
                  <a:pt x="11" y="105"/>
                </a:lnTo>
                <a:lnTo>
                  <a:pt x="0" y="92"/>
                </a:lnTo>
                <a:close/>
              </a:path>
            </a:pathLst>
          </a:custGeom>
          <a:solidFill>
            <a:srgbClr val="FFFFCC"/>
          </a:solidFill>
          <a:ln w="1588" cap="rnd">
            <a:solidFill>
              <a:srgbClr val="808080"/>
            </a:solidFill>
            <a:round/>
            <a:headEnd/>
            <a:tailEnd/>
          </a:ln>
        </p:spPr>
        <p:txBody>
          <a:bodyPr/>
          <a:lstStyle/>
          <a:p>
            <a:endParaRPr lang="en-US"/>
          </a:p>
        </p:txBody>
      </p:sp>
      <p:sp>
        <p:nvSpPr>
          <p:cNvPr id="22833" name="Freeform 306"/>
          <p:cNvSpPr>
            <a:spLocks noChangeAspect="1"/>
          </p:cNvSpPr>
          <p:nvPr/>
        </p:nvSpPr>
        <p:spPr bwMode="auto">
          <a:xfrm>
            <a:off x="4989513" y="4268246"/>
            <a:ext cx="42862" cy="52387"/>
          </a:xfrm>
          <a:custGeom>
            <a:avLst/>
            <a:gdLst>
              <a:gd name="T0" fmla="*/ 0 w 22"/>
              <a:gd name="T1" fmla="*/ 4 h 27"/>
              <a:gd name="T2" fmla="*/ 3 w 22"/>
              <a:gd name="T3" fmla="*/ 14 h 27"/>
              <a:gd name="T4" fmla="*/ 8 w 22"/>
              <a:gd name="T5" fmla="*/ 27 h 27"/>
              <a:gd name="T6" fmla="*/ 22 w 22"/>
              <a:gd name="T7" fmla="*/ 11 h 27"/>
              <a:gd name="T8" fmla="*/ 21 w 22"/>
              <a:gd name="T9" fmla="*/ 0 h 27"/>
              <a:gd name="T10" fmla="*/ 0 w 22"/>
              <a:gd name="T11" fmla="*/ 4 h 27"/>
              <a:gd name="T12" fmla="*/ 0 60000 65536"/>
              <a:gd name="T13" fmla="*/ 0 60000 65536"/>
              <a:gd name="T14" fmla="*/ 0 60000 65536"/>
              <a:gd name="T15" fmla="*/ 0 60000 65536"/>
              <a:gd name="T16" fmla="*/ 0 60000 65536"/>
              <a:gd name="T17" fmla="*/ 0 60000 65536"/>
              <a:gd name="T18" fmla="*/ 0 w 22"/>
              <a:gd name="T19" fmla="*/ 0 h 27"/>
              <a:gd name="T20" fmla="*/ 22 w 2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 h="27">
                <a:moveTo>
                  <a:pt x="0" y="4"/>
                </a:moveTo>
                <a:lnTo>
                  <a:pt x="3" y="14"/>
                </a:lnTo>
                <a:lnTo>
                  <a:pt x="8" y="27"/>
                </a:lnTo>
                <a:lnTo>
                  <a:pt x="22" y="11"/>
                </a:lnTo>
                <a:lnTo>
                  <a:pt x="21" y="0"/>
                </a:lnTo>
                <a:lnTo>
                  <a:pt x="0" y="4"/>
                </a:lnTo>
                <a:close/>
              </a:path>
            </a:pathLst>
          </a:custGeom>
          <a:solidFill>
            <a:srgbClr val="FFFFCC"/>
          </a:solidFill>
          <a:ln w="9525">
            <a:noFill/>
            <a:round/>
            <a:headEnd/>
            <a:tailEnd/>
          </a:ln>
        </p:spPr>
        <p:txBody>
          <a:bodyPr/>
          <a:lstStyle/>
          <a:p>
            <a:endParaRPr lang="en-US"/>
          </a:p>
        </p:txBody>
      </p:sp>
      <p:sp>
        <p:nvSpPr>
          <p:cNvPr id="22834" name="Freeform 307"/>
          <p:cNvSpPr>
            <a:spLocks noChangeAspect="1"/>
          </p:cNvSpPr>
          <p:nvPr/>
        </p:nvSpPr>
        <p:spPr bwMode="auto">
          <a:xfrm>
            <a:off x="4989513" y="4268246"/>
            <a:ext cx="42862" cy="52387"/>
          </a:xfrm>
          <a:custGeom>
            <a:avLst/>
            <a:gdLst>
              <a:gd name="T0" fmla="*/ 0 w 22"/>
              <a:gd name="T1" fmla="*/ 4 h 27"/>
              <a:gd name="T2" fmla="*/ 3 w 22"/>
              <a:gd name="T3" fmla="*/ 14 h 27"/>
              <a:gd name="T4" fmla="*/ 8 w 22"/>
              <a:gd name="T5" fmla="*/ 27 h 27"/>
              <a:gd name="T6" fmla="*/ 22 w 22"/>
              <a:gd name="T7" fmla="*/ 11 h 27"/>
              <a:gd name="T8" fmla="*/ 21 w 22"/>
              <a:gd name="T9" fmla="*/ 0 h 27"/>
              <a:gd name="T10" fmla="*/ 0 w 22"/>
              <a:gd name="T11" fmla="*/ 4 h 27"/>
              <a:gd name="T12" fmla="*/ 0 60000 65536"/>
              <a:gd name="T13" fmla="*/ 0 60000 65536"/>
              <a:gd name="T14" fmla="*/ 0 60000 65536"/>
              <a:gd name="T15" fmla="*/ 0 60000 65536"/>
              <a:gd name="T16" fmla="*/ 0 60000 65536"/>
              <a:gd name="T17" fmla="*/ 0 60000 65536"/>
              <a:gd name="T18" fmla="*/ 0 w 22"/>
              <a:gd name="T19" fmla="*/ 0 h 27"/>
              <a:gd name="T20" fmla="*/ 22 w 2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 h="27">
                <a:moveTo>
                  <a:pt x="0" y="4"/>
                </a:moveTo>
                <a:lnTo>
                  <a:pt x="3" y="14"/>
                </a:lnTo>
                <a:lnTo>
                  <a:pt x="8" y="27"/>
                </a:lnTo>
                <a:lnTo>
                  <a:pt x="22" y="11"/>
                </a:lnTo>
                <a:lnTo>
                  <a:pt x="21" y="0"/>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2835" name="Freeform 308"/>
          <p:cNvSpPr>
            <a:spLocks noChangeAspect="1"/>
          </p:cNvSpPr>
          <p:nvPr/>
        </p:nvSpPr>
        <p:spPr bwMode="auto">
          <a:xfrm>
            <a:off x="4489450" y="3899946"/>
            <a:ext cx="185738" cy="276225"/>
          </a:xfrm>
          <a:custGeom>
            <a:avLst/>
            <a:gdLst>
              <a:gd name="T0" fmla="*/ 0 w 96"/>
              <a:gd name="T1" fmla="*/ 102 h 144"/>
              <a:gd name="T2" fmla="*/ 13 w 96"/>
              <a:gd name="T3" fmla="*/ 75 h 144"/>
              <a:gd name="T4" fmla="*/ 37 w 96"/>
              <a:gd name="T5" fmla="*/ 79 h 144"/>
              <a:gd name="T6" fmla="*/ 62 w 96"/>
              <a:gd name="T7" fmla="*/ 23 h 144"/>
              <a:gd name="T8" fmla="*/ 76 w 96"/>
              <a:gd name="T9" fmla="*/ 13 h 144"/>
              <a:gd name="T10" fmla="*/ 70 w 96"/>
              <a:gd name="T11" fmla="*/ 2 h 144"/>
              <a:gd name="T12" fmla="*/ 76 w 96"/>
              <a:gd name="T13" fmla="*/ 0 h 144"/>
              <a:gd name="T14" fmla="*/ 86 w 96"/>
              <a:gd name="T15" fmla="*/ 34 h 144"/>
              <a:gd name="T16" fmla="*/ 70 w 96"/>
              <a:gd name="T17" fmla="*/ 41 h 144"/>
              <a:gd name="T18" fmla="*/ 88 w 96"/>
              <a:gd name="T19" fmla="*/ 69 h 144"/>
              <a:gd name="T20" fmla="*/ 76 w 96"/>
              <a:gd name="T21" fmla="*/ 101 h 144"/>
              <a:gd name="T22" fmla="*/ 96 w 96"/>
              <a:gd name="T23" fmla="*/ 126 h 144"/>
              <a:gd name="T24" fmla="*/ 94 w 96"/>
              <a:gd name="T25" fmla="*/ 144 h 144"/>
              <a:gd name="T26" fmla="*/ 61 w 96"/>
              <a:gd name="T27" fmla="*/ 135 h 144"/>
              <a:gd name="T28" fmla="*/ 36 w 96"/>
              <a:gd name="T29" fmla="*/ 135 h 144"/>
              <a:gd name="T30" fmla="*/ 15 w 96"/>
              <a:gd name="T31" fmla="*/ 135 h 144"/>
              <a:gd name="T32" fmla="*/ 14 w 96"/>
              <a:gd name="T33" fmla="*/ 112 h 144"/>
              <a:gd name="T34" fmla="*/ 0 w 96"/>
              <a:gd name="T35" fmla="*/ 102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44"/>
              <a:gd name="T56" fmla="*/ 96 w 9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44">
                <a:moveTo>
                  <a:pt x="0" y="102"/>
                </a:moveTo>
                <a:lnTo>
                  <a:pt x="13" y="75"/>
                </a:lnTo>
                <a:lnTo>
                  <a:pt x="37" y="79"/>
                </a:lnTo>
                <a:lnTo>
                  <a:pt x="62" y="23"/>
                </a:lnTo>
                <a:lnTo>
                  <a:pt x="76" y="13"/>
                </a:lnTo>
                <a:lnTo>
                  <a:pt x="70" y="2"/>
                </a:lnTo>
                <a:lnTo>
                  <a:pt x="76" y="0"/>
                </a:lnTo>
                <a:lnTo>
                  <a:pt x="86" y="34"/>
                </a:lnTo>
                <a:lnTo>
                  <a:pt x="70" y="41"/>
                </a:lnTo>
                <a:lnTo>
                  <a:pt x="88" y="69"/>
                </a:lnTo>
                <a:lnTo>
                  <a:pt x="76" y="101"/>
                </a:lnTo>
                <a:lnTo>
                  <a:pt x="96" y="126"/>
                </a:lnTo>
                <a:lnTo>
                  <a:pt x="94" y="144"/>
                </a:lnTo>
                <a:lnTo>
                  <a:pt x="61" y="135"/>
                </a:lnTo>
                <a:lnTo>
                  <a:pt x="36" y="135"/>
                </a:lnTo>
                <a:lnTo>
                  <a:pt x="15" y="135"/>
                </a:lnTo>
                <a:lnTo>
                  <a:pt x="14" y="112"/>
                </a:lnTo>
                <a:lnTo>
                  <a:pt x="0" y="102"/>
                </a:lnTo>
                <a:close/>
              </a:path>
            </a:pathLst>
          </a:custGeom>
          <a:solidFill>
            <a:srgbClr val="FFFFCC"/>
          </a:solidFill>
          <a:ln w="9525">
            <a:noFill/>
            <a:round/>
            <a:headEnd/>
            <a:tailEnd/>
          </a:ln>
        </p:spPr>
        <p:txBody>
          <a:bodyPr/>
          <a:lstStyle/>
          <a:p>
            <a:endParaRPr lang="en-US"/>
          </a:p>
        </p:txBody>
      </p:sp>
      <p:sp>
        <p:nvSpPr>
          <p:cNvPr id="22836" name="Freeform 309"/>
          <p:cNvSpPr>
            <a:spLocks noChangeAspect="1"/>
          </p:cNvSpPr>
          <p:nvPr/>
        </p:nvSpPr>
        <p:spPr bwMode="auto">
          <a:xfrm>
            <a:off x="4489450" y="3899946"/>
            <a:ext cx="185738" cy="276225"/>
          </a:xfrm>
          <a:custGeom>
            <a:avLst/>
            <a:gdLst>
              <a:gd name="T0" fmla="*/ 0 w 96"/>
              <a:gd name="T1" fmla="*/ 102 h 144"/>
              <a:gd name="T2" fmla="*/ 13 w 96"/>
              <a:gd name="T3" fmla="*/ 75 h 144"/>
              <a:gd name="T4" fmla="*/ 37 w 96"/>
              <a:gd name="T5" fmla="*/ 79 h 144"/>
              <a:gd name="T6" fmla="*/ 62 w 96"/>
              <a:gd name="T7" fmla="*/ 23 h 144"/>
              <a:gd name="T8" fmla="*/ 76 w 96"/>
              <a:gd name="T9" fmla="*/ 13 h 144"/>
              <a:gd name="T10" fmla="*/ 70 w 96"/>
              <a:gd name="T11" fmla="*/ 2 h 144"/>
              <a:gd name="T12" fmla="*/ 76 w 96"/>
              <a:gd name="T13" fmla="*/ 0 h 144"/>
              <a:gd name="T14" fmla="*/ 86 w 96"/>
              <a:gd name="T15" fmla="*/ 34 h 144"/>
              <a:gd name="T16" fmla="*/ 70 w 96"/>
              <a:gd name="T17" fmla="*/ 41 h 144"/>
              <a:gd name="T18" fmla="*/ 88 w 96"/>
              <a:gd name="T19" fmla="*/ 69 h 144"/>
              <a:gd name="T20" fmla="*/ 76 w 96"/>
              <a:gd name="T21" fmla="*/ 101 h 144"/>
              <a:gd name="T22" fmla="*/ 96 w 96"/>
              <a:gd name="T23" fmla="*/ 126 h 144"/>
              <a:gd name="T24" fmla="*/ 94 w 96"/>
              <a:gd name="T25" fmla="*/ 144 h 144"/>
              <a:gd name="T26" fmla="*/ 61 w 96"/>
              <a:gd name="T27" fmla="*/ 135 h 144"/>
              <a:gd name="T28" fmla="*/ 36 w 96"/>
              <a:gd name="T29" fmla="*/ 135 h 144"/>
              <a:gd name="T30" fmla="*/ 15 w 96"/>
              <a:gd name="T31" fmla="*/ 135 h 144"/>
              <a:gd name="T32" fmla="*/ 14 w 96"/>
              <a:gd name="T33" fmla="*/ 112 h 144"/>
              <a:gd name="T34" fmla="*/ 0 w 96"/>
              <a:gd name="T35" fmla="*/ 102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44"/>
              <a:gd name="T56" fmla="*/ 96 w 9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44">
                <a:moveTo>
                  <a:pt x="0" y="102"/>
                </a:moveTo>
                <a:lnTo>
                  <a:pt x="13" y="75"/>
                </a:lnTo>
                <a:lnTo>
                  <a:pt x="37" y="79"/>
                </a:lnTo>
                <a:lnTo>
                  <a:pt x="62" y="23"/>
                </a:lnTo>
                <a:lnTo>
                  <a:pt x="76" y="13"/>
                </a:lnTo>
                <a:lnTo>
                  <a:pt x="70" y="2"/>
                </a:lnTo>
                <a:lnTo>
                  <a:pt x="76" y="0"/>
                </a:lnTo>
                <a:lnTo>
                  <a:pt x="86" y="34"/>
                </a:lnTo>
                <a:lnTo>
                  <a:pt x="70" y="41"/>
                </a:lnTo>
                <a:lnTo>
                  <a:pt x="88" y="69"/>
                </a:lnTo>
                <a:lnTo>
                  <a:pt x="76" y="101"/>
                </a:lnTo>
                <a:lnTo>
                  <a:pt x="96" y="126"/>
                </a:lnTo>
                <a:lnTo>
                  <a:pt x="94" y="144"/>
                </a:lnTo>
                <a:lnTo>
                  <a:pt x="61" y="135"/>
                </a:lnTo>
                <a:lnTo>
                  <a:pt x="36" y="135"/>
                </a:lnTo>
                <a:lnTo>
                  <a:pt x="15" y="135"/>
                </a:lnTo>
                <a:lnTo>
                  <a:pt x="14" y="112"/>
                </a:lnTo>
                <a:lnTo>
                  <a:pt x="0" y="102"/>
                </a:lnTo>
                <a:close/>
              </a:path>
            </a:pathLst>
          </a:custGeom>
          <a:solidFill>
            <a:srgbClr val="FFFFCC"/>
          </a:solidFill>
          <a:ln w="1588" cap="rnd">
            <a:solidFill>
              <a:srgbClr val="808080"/>
            </a:solidFill>
            <a:round/>
            <a:headEnd/>
            <a:tailEnd/>
          </a:ln>
        </p:spPr>
        <p:txBody>
          <a:bodyPr/>
          <a:lstStyle/>
          <a:p>
            <a:endParaRPr lang="en-US"/>
          </a:p>
        </p:txBody>
      </p:sp>
      <p:sp>
        <p:nvSpPr>
          <p:cNvPr id="22837" name="Freeform 310"/>
          <p:cNvSpPr>
            <a:spLocks noChangeAspect="1"/>
          </p:cNvSpPr>
          <p:nvPr/>
        </p:nvSpPr>
        <p:spPr bwMode="auto">
          <a:xfrm>
            <a:off x="4635500" y="3942808"/>
            <a:ext cx="319088" cy="198438"/>
          </a:xfrm>
          <a:custGeom>
            <a:avLst/>
            <a:gdLst>
              <a:gd name="T0" fmla="*/ 0 w 166"/>
              <a:gd name="T1" fmla="*/ 79 h 104"/>
              <a:gd name="T2" fmla="*/ 12 w 166"/>
              <a:gd name="T3" fmla="*/ 46 h 104"/>
              <a:gd name="T4" fmla="*/ 53 w 166"/>
              <a:gd name="T5" fmla="*/ 38 h 104"/>
              <a:gd name="T6" fmla="*/ 57 w 166"/>
              <a:gd name="T7" fmla="*/ 27 h 104"/>
              <a:gd name="T8" fmla="*/ 76 w 166"/>
              <a:gd name="T9" fmla="*/ 23 h 104"/>
              <a:gd name="T10" fmla="*/ 104 w 166"/>
              <a:gd name="T11" fmla="*/ 0 h 104"/>
              <a:gd name="T12" fmla="*/ 114 w 166"/>
              <a:gd name="T13" fmla="*/ 27 h 104"/>
              <a:gd name="T14" fmla="*/ 135 w 166"/>
              <a:gd name="T15" fmla="*/ 38 h 104"/>
              <a:gd name="T16" fmla="*/ 166 w 166"/>
              <a:gd name="T17" fmla="*/ 75 h 104"/>
              <a:gd name="T18" fmla="*/ 89 w 166"/>
              <a:gd name="T19" fmla="*/ 86 h 104"/>
              <a:gd name="T20" fmla="*/ 64 w 166"/>
              <a:gd name="T21" fmla="*/ 75 h 104"/>
              <a:gd name="T22" fmla="*/ 53 w 166"/>
              <a:gd name="T23" fmla="*/ 94 h 104"/>
              <a:gd name="T24" fmla="*/ 31 w 166"/>
              <a:gd name="T25" fmla="*/ 94 h 104"/>
              <a:gd name="T26" fmla="*/ 20 w 166"/>
              <a:gd name="T27" fmla="*/ 104 h 104"/>
              <a:gd name="T28" fmla="*/ 0 w 166"/>
              <a:gd name="T29" fmla="*/ 79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04"/>
              <a:gd name="T47" fmla="*/ 166 w 166"/>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04">
                <a:moveTo>
                  <a:pt x="0" y="79"/>
                </a:moveTo>
                <a:lnTo>
                  <a:pt x="12" y="46"/>
                </a:lnTo>
                <a:lnTo>
                  <a:pt x="53" y="38"/>
                </a:lnTo>
                <a:lnTo>
                  <a:pt x="57" y="27"/>
                </a:lnTo>
                <a:lnTo>
                  <a:pt x="76" y="23"/>
                </a:lnTo>
                <a:lnTo>
                  <a:pt x="104" y="0"/>
                </a:lnTo>
                <a:lnTo>
                  <a:pt x="114" y="27"/>
                </a:lnTo>
                <a:lnTo>
                  <a:pt x="135" y="38"/>
                </a:lnTo>
                <a:lnTo>
                  <a:pt x="166" y="75"/>
                </a:lnTo>
                <a:lnTo>
                  <a:pt x="89" y="86"/>
                </a:lnTo>
                <a:lnTo>
                  <a:pt x="64" y="75"/>
                </a:lnTo>
                <a:lnTo>
                  <a:pt x="53" y="94"/>
                </a:lnTo>
                <a:lnTo>
                  <a:pt x="31" y="94"/>
                </a:lnTo>
                <a:lnTo>
                  <a:pt x="20" y="104"/>
                </a:lnTo>
                <a:lnTo>
                  <a:pt x="0" y="79"/>
                </a:lnTo>
                <a:close/>
              </a:path>
            </a:pathLst>
          </a:custGeom>
          <a:solidFill>
            <a:srgbClr val="FFFFCC"/>
          </a:solidFill>
          <a:ln w="9525">
            <a:noFill/>
            <a:round/>
            <a:headEnd/>
            <a:tailEnd/>
          </a:ln>
        </p:spPr>
        <p:txBody>
          <a:bodyPr/>
          <a:lstStyle/>
          <a:p>
            <a:endParaRPr lang="en-US"/>
          </a:p>
        </p:txBody>
      </p:sp>
      <p:sp>
        <p:nvSpPr>
          <p:cNvPr id="22838" name="Freeform 311"/>
          <p:cNvSpPr>
            <a:spLocks noChangeAspect="1"/>
          </p:cNvSpPr>
          <p:nvPr/>
        </p:nvSpPr>
        <p:spPr bwMode="auto">
          <a:xfrm>
            <a:off x="4635500" y="3942808"/>
            <a:ext cx="319088" cy="198438"/>
          </a:xfrm>
          <a:custGeom>
            <a:avLst/>
            <a:gdLst>
              <a:gd name="T0" fmla="*/ 0 w 166"/>
              <a:gd name="T1" fmla="*/ 79 h 104"/>
              <a:gd name="T2" fmla="*/ 12 w 166"/>
              <a:gd name="T3" fmla="*/ 46 h 104"/>
              <a:gd name="T4" fmla="*/ 53 w 166"/>
              <a:gd name="T5" fmla="*/ 38 h 104"/>
              <a:gd name="T6" fmla="*/ 57 w 166"/>
              <a:gd name="T7" fmla="*/ 27 h 104"/>
              <a:gd name="T8" fmla="*/ 76 w 166"/>
              <a:gd name="T9" fmla="*/ 23 h 104"/>
              <a:gd name="T10" fmla="*/ 104 w 166"/>
              <a:gd name="T11" fmla="*/ 0 h 104"/>
              <a:gd name="T12" fmla="*/ 114 w 166"/>
              <a:gd name="T13" fmla="*/ 27 h 104"/>
              <a:gd name="T14" fmla="*/ 135 w 166"/>
              <a:gd name="T15" fmla="*/ 38 h 104"/>
              <a:gd name="T16" fmla="*/ 166 w 166"/>
              <a:gd name="T17" fmla="*/ 75 h 104"/>
              <a:gd name="T18" fmla="*/ 89 w 166"/>
              <a:gd name="T19" fmla="*/ 86 h 104"/>
              <a:gd name="T20" fmla="*/ 64 w 166"/>
              <a:gd name="T21" fmla="*/ 75 h 104"/>
              <a:gd name="T22" fmla="*/ 53 w 166"/>
              <a:gd name="T23" fmla="*/ 94 h 104"/>
              <a:gd name="T24" fmla="*/ 31 w 166"/>
              <a:gd name="T25" fmla="*/ 94 h 104"/>
              <a:gd name="T26" fmla="*/ 20 w 166"/>
              <a:gd name="T27" fmla="*/ 104 h 104"/>
              <a:gd name="T28" fmla="*/ 0 w 166"/>
              <a:gd name="T29" fmla="*/ 79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04"/>
              <a:gd name="T47" fmla="*/ 166 w 166"/>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04">
                <a:moveTo>
                  <a:pt x="0" y="79"/>
                </a:moveTo>
                <a:lnTo>
                  <a:pt x="12" y="46"/>
                </a:lnTo>
                <a:lnTo>
                  <a:pt x="53" y="38"/>
                </a:lnTo>
                <a:lnTo>
                  <a:pt x="57" y="27"/>
                </a:lnTo>
                <a:lnTo>
                  <a:pt x="76" y="23"/>
                </a:lnTo>
                <a:lnTo>
                  <a:pt x="104" y="0"/>
                </a:lnTo>
                <a:lnTo>
                  <a:pt x="114" y="27"/>
                </a:lnTo>
                <a:lnTo>
                  <a:pt x="135" y="38"/>
                </a:lnTo>
                <a:lnTo>
                  <a:pt x="166" y="75"/>
                </a:lnTo>
                <a:lnTo>
                  <a:pt x="89" y="86"/>
                </a:lnTo>
                <a:lnTo>
                  <a:pt x="64" y="75"/>
                </a:lnTo>
                <a:lnTo>
                  <a:pt x="53" y="94"/>
                </a:lnTo>
                <a:lnTo>
                  <a:pt x="31" y="94"/>
                </a:lnTo>
                <a:lnTo>
                  <a:pt x="20" y="104"/>
                </a:lnTo>
                <a:lnTo>
                  <a:pt x="0" y="79"/>
                </a:lnTo>
                <a:close/>
              </a:path>
            </a:pathLst>
          </a:custGeom>
          <a:solidFill>
            <a:srgbClr val="FFFFCC"/>
          </a:solidFill>
          <a:ln w="1588" cap="rnd">
            <a:solidFill>
              <a:srgbClr val="808080"/>
            </a:solidFill>
            <a:round/>
            <a:headEnd/>
            <a:tailEnd/>
          </a:ln>
        </p:spPr>
        <p:txBody>
          <a:bodyPr/>
          <a:lstStyle/>
          <a:p>
            <a:endParaRPr lang="en-US"/>
          </a:p>
        </p:txBody>
      </p:sp>
      <p:sp>
        <p:nvSpPr>
          <p:cNvPr id="22839" name="Freeform 312"/>
          <p:cNvSpPr>
            <a:spLocks noChangeAspect="1"/>
          </p:cNvSpPr>
          <p:nvPr/>
        </p:nvSpPr>
        <p:spPr bwMode="auto">
          <a:xfrm>
            <a:off x="4608513" y="3628483"/>
            <a:ext cx="260350" cy="403225"/>
          </a:xfrm>
          <a:custGeom>
            <a:avLst/>
            <a:gdLst>
              <a:gd name="T0" fmla="*/ 0 w 135"/>
              <a:gd name="T1" fmla="*/ 120 h 210"/>
              <a:gd name="T2" fmla="*/ 20 w 135"/>
              <a:gd name="T3" fmla="*/ 130 h 210"/>
              <a:gd name="T4" fmla="*/ 15 w 135"/>
              <a:gd name="T5" fmla="*/ 141 h 210"/>
              <a:gd name="T6" fmla="*/ 24 w 135"/>
              <a:gd name="T7" fmla="*/ 176 h 210"/>
              <a:gd name="T8" fmla="*/ 9 w 135"/>
              <a:gd name="T9" fmla="*/ 182 h 210"/>
              <a:gd name="T10" fmla="*/ 26 w 135"/>
              <a:gd name="T11" fmla="*/ 210 h 210"/>
              <a:gd name="T12" fmla="*/ 67 w 135"/>
              <a:gd name="T13" fmla="*/ 201 h 210"/>
              <a:gd name="T14" fmla="*/ 71 w 135"/>
              <a:gd name="T15" fmla="*/ 191 h 210"/>
              <a:gd name="T16" fmla="*/ 90 w 135"/>
              <a:gd name="T17" fmla="*/ 187 h 210"/>
              <a:gd name="T18" fmla="*/ 118 w 135"/>
              <a:gd name="T19" fmla="*/ 164 h 210"/>
              <a:gd name="T20" fmla="*/ 109 w 135"/>
              <a:gd name="T21" fmla="*/ 138 h 210"/>
              <a:gd name="T22" fmla="*/ 122 w 135"/>
              <a:gd name="T23" fmla="*/ 104 h 210"/>
              <a:gd name="T24" fmla="*/ 135 w 135"/>
              <a:gd name="T25" fmla="*/ 102 h 210"/>
              <a:gd name="T26" fmla="*/ 135 w 135"/>
              <a:gd name="T27" fmla="*/ 53 h 210"/>
              <a:gd name="T28" fmla="*/ 34 w 135"/>
              <a:gd name="T29" fmla="*/ 0 h 210"/>
              <a:gd name="T30" fmla="*/ 21 w 135"/>
              <a:gd name="T31" fmla="*/ 5 h 210"/>
              <a:gd name="T32" fmla="*/ 21 w 135"/>
              <a:gd name="T33" fmla="*/ 26 h 210"/>
              <a:gd name="T34" fmla="*/ 34 w 135"/>
              <a:gd name="T35" fmla="*/ 40 h 210"/>
              <a:gd name="T36" fmla="*/ 26 w 135"/>
              <a:gd name="T37" fmla="*/ 86 h 210"/>
              <a:gd name="T38" fmla="*/ 0 w 135"/>
              <a:gd name="T39" fmla="*/ 120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
              <a:gd name="T61" fmla="*/ 0 h 210"/>
              <a:gd name="T62" fmla="*/ 135 w 135"/>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 h="210">
                <a:moveTo>
                  <a:pt x="0" y="120"/>
                </a:moveTo>
                <a:lnTo>
                  <a:pt x="20" y="130"/>
                </a:lnTo>
                <a:lnTo>
                  <a:pt x="15" y="141"/>
                </a:lnTo>
                <a:lnTo>
                  <a:pt x="24" y="176"/>
                </a:lnTo>
                <a:lnTo>
                  <a:pt x="9" y="182"/>
                </a:lnTo>
                <a:lnTo>
                  <a:pt x="26" y="210"/>
                </a:lnTo>
                <a:lnTo>
                  <a:pt x="67" y="201"/>
                </a:lnTo>
                <a:lnTo>
                  <a:pt x="71" y="191"/>
                </a:lnTo>
                <a:lnTo>
                  <a:pt x="90" y="187"/>
                </a:lnTo>
                <a:lnTo>
                  <a:pt x="118" y="164"/>
                </a:lnTo>
                <a:lnTo>
                  <a:pt x="109" y="138"/>
                </a:lnTo>
                <a:lnTo>
                  <a:pt x="122" y="104"/>
                </a:lnTo>
                <a:lnTo>
                  <a:pt x="135" y="102"/>
                </a:lnTo>
                <a:lnTo>
                  <a:pt x="135" y="53"/>
                </a:lnTo>
                <a:lnTo>
                  <a:pt x="34" y="0"/>
                </a:lnTo>
                <a:lnTo>
                  <a:pt x="21" y="5"/>
                </a:lnTo>
                <a:lnTo>
                  <a:pt x="21" y="26"/>
                </a:lnTo>
                <a:lnTo>
                  <a:pt x="34" y="40"/>
                </a:lnTo>
                <a:lnTo>
                  <a:pt x="26" y="86"/>
                </a:lnTo>
                <a:lnTo>
                  <a:pt x="0" y="120"/>
                </a:lnTo>
                <a:close/>
              </a:path>
            </a:pathLst>
          </a:custGeom>
          <a:solidFill>
            <a:srgbClr val="FFFFCC"/>
          </a:solidFill>
          <a:ln w="9525">
            <a:noFill/>
            <a:round/>
            <a:headEnd/>
            <a:tailEnd/>
          </a:ln>
        </p:spPr>
        <p:txBody>
          <a:bodyPr/>
          <a:lstStyle/>
          <a:p>
            <a:endParaRPr lang="en-US"/>
          </a:p>
        </p:txBody>
      </p:sp>
      <p:sp>
        <p:nvSpPr>
          <p:cNvPr id="22840" name="Freeform 313"/>
          <p:cNvSpPr>
            <a:spLocks noChangeAspect="1"/>
          </p:cNvSpPr>
          <p:nvPr/>
        </p:nvSpPr>
        <p:spPr bwMode="auto">
          <a:xfrm>
            <a:off x="4608513" y="3628483"/>
            <a:ext cx="260350" cy="403225"/>
          </a:xfrm>
          <a:custGeom>
            <a:avLst/>
            <a:gdLst>
              <a:gd name="T0" fmla="*/ 0 w 135"/>
              <a:gd name="T1" fmla="*/ 120 h 210"/>
              <a:gd name="T2" fmla="*/ 20 w 135"/>
              <a:gd name="T3" fmla="*/ 130 h 210"/>
              <a:gd name="T4" fmla="*/ 15 w 135"/>
              <a:gd name="T5" fmla="*/ 141 h 210"/>
              <a:gd name="T6" fmla="*/ 24 w 135"/>
              <a:gd name="T7" fmla="*/ 176 h 210"/>
              <a:gd name="T8" fmla="*/ 9 w 135"/>
              <a:gd name="T9" fmla="*/ 182 h 210"/>
              <a:gd name="T10" fmla="*/ 26 w 135"/>
              <a:gd name="T11" fmla="*/ 210 h 210"/>
              <a:gd name="T12" fmla="*/ 67 w 135"/>
              <a:gd name="T13" fmla="*/ 201 h 210"/>
              <a:gd name="T14" fmla="*/ 71 w 135"/>
              <a:gd name="T15" fmla="*/ 191 h 210"/>
              <a:gd name="T16" fmla="*/ 90 w 135"/>
              <a:gd name="T17" fmla="*/ 187 h 210"/>
              <a:gd name="T18" fmla="*/ 118 w 135"/>
              <a:gd name="T19" fmla="*/ 164 h 210"/>
              <a:gd name="T20" fmla="*/ 109 w 135"/>
              <a:gd name="T21" fmla="*/ 138 h 210"/>
              <a:gd name="T22" fmla="*/ 122 w 135"/>
              <a:gd name="T23" fmla="*/ 104 h 210"/>
              <a:gd name="T24" fmla="*/ 135 w 135"/>
              <a:gd name="T25" fmla="*/ 102 h 210"/>
              <a:gd name="T26" fmla="*/ 135 w 135"/>
              <a:gd name="T27" fmla="*/ 53 h 210"/>
              <a:gd name="T28" fmla="*/ 34 w 135"/>
              <a:gd name="T29" fmla="*/ 0 h 210"/>
              <a:gd name="T30" fmla="*/ 21 w 135"/>
              <a:gd name="T31" fmla="*/ 5 h 210"/>
              <a:gd name="T32" fmla="*/ 21 w 135"/>
              <a:gd name="T33" fmla="*/ 26 h 210"/>
              <a:gd name="T34" fmla="*/ 34 w 135"/>
              <a:gd name="T35" fmla="*/ 40 h 210"/>
              <a:gd name="T36" fmla="*/ 26 w 135"/>
              <a:gd name="T37" fmla="*/ 86 h 210"/>
              <a:gd name="T38" fmla="*/ 0 w 135"/>
              <a:gd name="T39" fmla="*/ 120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
              <a:gd name="T61" fmla="*/ 0 h 210"/>
              <a:gd name="T62" fmla="*/ 135 w 135"/>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 h="210">
                <a:moveTo>
                  <a:pt x="0" y="120"/>
                </a:moveTo>
                <a:lnTo>
                  <a:pt x="20" y="130"/>
                </a:lnTo>
                <a:lnTo>
                  <a:pt x="15" y="141"/>
                </a:lnTo>
                <a:lnTo>
                  <a:pt x="24" y="176"/>
                </a:lnTo>
                <a:lnTo>
                  <a:pt x="9" y="182"/>
                </a:lnTo>
                <a:lnTo>
                  <a:pt x="26" y="210"/>
                </a:lnTo>
                <a:lnTo>
                  <a:pt x="67" y="201"/>
                </a:lnTo>
                <a:lnTo>
                  <a:pt x="71" y="191"/>
                </a:lnTo>
                <a:lnTo>
                  <a:pt x="90" y="187"/>
                </a:lnTo>
                <a:lnTo>
                  <a:pt x="118" y="164"/>
                </a:lnTo>
                <a:lnTo>
                  <a:pt x="109" y="138"/>
                </a:lnTo>
                <a:lnTo>
                  <a:pt x="122" y="104"/>
                </a:lnTo>
                <a:lnTo>
                  <a:pt x="135" y="102"/>
                </a:lnTo>
                <a:lnTo>
                  <a:pt x="135" y="53"/>
                </a:lnTo>
                <a:lnTo>
                  <a:pt x="34" y="0"/>
                </a:lnTo>
                <a:lnTo>
                  <a:pt x="21" y="5"/>
                </a:lnTo>
                <a:lnTo>
                  <a:pt x="21" y="26"/>
                </a:lnTo>
                <a:lnTo>
                  <a:pt x="34" y="40"/>
                </a:lnTo>
                <a:lnTo>
                  <a:pt x="26" y="86"/>
                </a:lnTo>
                <a:lnTo>
                  <a:pt x="0" y="120"/>
                </a:lnTo>
                <a:close/>
              </a:path>
            </a:pathLst>
          </a:custGeom>
          <a:solidFill>
            <a:srgbClr val="FFFFCC"/>
          </a:solidFill>
          <a:ln w="1588" cap="rnd">
            <a:solidFill>
              <a:srgbClr val="808080"/>
            </a:solidFill>
            <a:round/>
            <a:headEnd/>
            <a:tailEnd/>
          </a:ln>
        </p:spPr>
        <p:txBody>
          <a:bodyPr/>
          <a:lstStyle/>
          <a:p>
            <a:endParaRPr lang="en-US"/>
          </a:p>
        </p:txBody>
      </p:sp>
      <p:sp>
        <p:nvSpPr>
          <p:cNvPr id="22841" name="Freeform 314"/>
          <p:cNvSpPr>
            <a:spLocks noChangeAspect="1"/>
          </p:cNvSpPr>
          <p:nvPr/>
        </p:nvSpPr>
        <p:spPr bwMode="auto">
          <a:xfrm>
            <a:off x="4557713" y="4123783"/>
            <a:ext cx="180975" cy="212725"/>
          </a:xfrm>
          <a:custGeom>
            <a:avLst/>
            <a:gdLst>
              <a:gd name="T0" fmla="*/ 0 w 94"/>
              <a:gd name="T1" fmla="*/ 97 h 110"/>
              <a:gd name="T2" fmla="*/ 9 w 94"/>
              <a:gd name="T3" fmla="*/ 110 h 110"/>
              <a:gd name="T4" fmla="*/ 22 w 94"/>
              <a:gd name="T5" fmla="*/ 106 h 110"/>
              <a:gd name="T6" fmla="*/ 42 w 94"/>
              <a:gd name="T7" fmla="*/ 107 h 110"/>
              <a:gd name="T8" fmla="*/ 59 w 94"/>
              <a:gd name="T9" fmla="*/ 96 h 110"/>
              <a:gd name="T10" fmla="*/ 64 w 94"/>
              <a:gd name="T11" fmla="*/ 74 h 110"/>
              <a:gd name="T12" fmla="*/ 83 w 94"/>
              <a:gd name="T13" fmla="*/ 55 h 110"/>
              <a:gd name="T14" fmla="*/ 94 w 94"/>
              <a:gd name="T15" fmla="*/ 0 h 110"/>
              <a:gd name="T16" fmla="*/ 73 w 94"/>
              <a:gd name="T17" fmla="*/ 0 h 110"/>
              <a:gd name="T18" fmla="*/ 62 w 94"/>
              <a:gd name="T19" fmla="*/ 10 h 110"/>
              <a:gd name="T20" fmla="*/ 60 w 94"/>
              <a:gd name="T21" fmla="*/ 27 h 110"/>
              <a:gd name="T22" fmla="*/ 26 w 94"/>
              <a:gd name="T23" fmla="*/ 19 h 110"/>
              <a:gd name="T24" fmla="*/ 25 w 94"/>
              <a:gd name="T25" fmla="*/ 31 h 110"/>
              <a:gd name="T26" fmla="*/ 39 w 94"/>
              <a:gd name="T27" fmla="*/ 32 h 110"/>
              <a:gd name="T28" fmla="*/ 35 w 94"/>
              <a:gd name="T29" fmla="*/ 76 h 110"/>
              <a:gd name="T30" fmla="*/ 18 w 94"/>
              <a:gd name="T31" fmla="*/ 71 h 110"/>
              <a:gd name="T32" fmla="*/ 0 w 94"/>
              <a:gd name="T33" fmla="*/ 97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10"/>
              <a:gd name="T53" fmla="*/ 94 w 94"/>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10">
                <a:moveTo>
                  <a:pt x="0" y="97"/>
                </a:moveTo>
                <a:lnTo>
                  <a:pt x="9" y="110"/>
                </a:lnTo>
                <a:lnTo>
                  <a:pt x="22" y="106"/>
                </a:lnTo>
                <a:lnTo>
                  <a:pt x="42" y="107"/>
                </a:lnTo>
                <a:lnTo>
                  <a:pt x="59" y="96"/>
                </a:lnTo>
                <a:lnTo>
                  <a:pt x="64" y="74"/>
                </a:lnTo>
                <a:lnTo>
                  <a:pt x="83" y="55"/>
                </a:lnTo>
                <a:lnTo>
                  <a:pt x="94" y="0"/>
                </a:lnTo>
                <a:lnTo>
                  <a:pt x="73" y="0"/>
                </a:lnTo>
                <a:lnTo>
                  <a:pt x="62" y="10"/>
                </a:lnTo>
                <a:lnTo>
                  <a:pt x="60" y="27"/>
                </a:lnTo>
                <a:lnTo>
                  <a:pt x="26" y="19"/>
                </a:lnTo>
                <a:lnTo>
                  <a:pt x="25" y="31"/>
                </a:lnTo>
                <a:lnTo>
                  <a:pt x="39" y="32"/>
                </a:lnTo>
                <a:lnTo>
                  <a:pt x="35" y="76"/>
                </a:lnTo>
                <a:lnTo>
                  <a:pt x="18" y="71"/>
                </a:lnTo>
                <a:lnTo>
                  <a:pt x="0" y="97"/>
                </a:lnTo>
                <a:close/>
              </a:path>
            </a:pathLst>
          </a:custGeom>
          <a:solidFill>
            <a:srgbClr val="FFFFCC"/>
          </a:solidFill>
          <a:ln w="9525">
            <a:noFill/>
            <a:round/>
            <a:headEnd/>
            <a:tailEnd/>
          </a:ln>
        </p:spPr>
        <p:txBody>
          <a:bodyPr/>
          <a:lstStyle/>
          <a:p>
            <a:endParaRPr lang="en-US"/>
          </a:p>
        </p:txBody>
      </p:sp>
      <p:sp>
        <p:nvSpPr>
          <p:cNvPr id="22842" name="Freeform 315"/>
          <p:cNvSpPr>
            <a:spLocks noChangeAspect="1"/>
          </p:cNvSpPr>
          <p:nvPr/>
        </p:nvSpPr>
        <p:spPr bwMode="auto">
          <a:xfrm>
            <a:off x="4557713" y="4123783"/>
            <a:ext cx="180975" cy="212725"/>
          </a:xfrm>
          <a:custGeom>
            <a:avLst/>
            <a:gdLst>
              <a:gd name="T0" fmla="*/ 0 w 94"/>
              <a:gd name="T1" fmla="*/ 97 h 110"/>
              <a:gd name="T2" fmla="*/ 9 w 94"/>
              <a:gd name="T3" fmla="*/ 110 h 110"/>
              <a:gd name="T4" fmla="*/ 22 w 94"/>
              <a:gd name="T5" fmla="*/ 106 h 110"/>
              <a:gd name="T6" fmla="*/ 42 w 94"/>
              <a:gd name="T7" fmla="*/ 107 h 110"/>
              <a:gd name="T8" fmla="*/ 59 w 94"/>
              <a:gd name="T9" fmla="*/ 96 h 110"/>
              <a:gd name="T10" fmla="*/ 64 w 94"/>
              <a:gd name="T11" fmla="*/ 74 h 110"/>
              <a:gd name="T12" fmla="*/ 83 w 94"/>
              <a:gd name="T13" fmla="*/ 55 h 110"/>
              <a:gd name="T14" fmla="*/ 94 w 94"/>
              <a:gd name="T15" fmla="*/ 0 h 110"/>
              <a:gd name="T16" fmla="*/ 73 w 94"/>
              <a:gd name="T17" fmla="*/ 0 h 110"/>
              <a:gd name="T18" fmla="*/ 62 w 94"/>
              <a:gd name="T19" fmla="*/ 10 h 110"/>
              <a:gd name="T20" fmla="*/ 60 w 94"/>
              <a:gd name="T21" fmla="*/ 27 h 110"/>
              <a:gd name="T22" fmla="*/ 26 w 94"/>
              <a:gd name="T23" fmla="*/ 19 h 110"/>
              <a:gd name="T24" fmla="*/ 25 w 94"/>
              <a:gd name="T25" fmla="*/ 31 h 110"/>
              <a:gd name="T26" fmla="*/ 39 w 94"/>
              <a:gd name="T27" fmla="*/ 32 h 110"/>
              <a:gd name="T28" fmla="*/ 35 w 94"/>
              <a:gd name="T29" fmla="*/ 76 h 110"/>
              <a:gd name="T30" fmla="*/ 18 w 94"/>
              <a:gd name="T31" fmla="*/ 71 h 110"/>
              <a:gd name="T32" fmla="*/ 0 w 94"/>
              <a:gd name="T33" fmla="*/ 97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10"/>
              <a:gd name="T53" fmla="*/ 94 w 94"/>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10">
                <a:moveTo>
                  <a:pt x="0" y="97"/>
                </a:moveTo>
                <a:lnTo>
                  <a:pt x="9" y="110"/>
                </a:lnTo>
                <a:lnTo>
                  <a:pt x="22" y="106"/>
                </a:lnTo>
                <a:lnTo>
                  <a:pt x="42" y="107"/>
                </a:lnTo>
                <a:lnTo>
                  <a:pt x="59" y="96"/>
                </a:lnTo>
                <a:lnTo>
                  <a:pt x="64" y="74"/>
                </a:lnTo>
                <a:lnTo>
                  <a:pt x="83" y="55"/>
                </a:lnTo>
                <a:lnTo>
                  <a:pt x="94" y="0"/>
                </a:lnTo>
                <a:lnTo>
                  <a:pt x="73" y="0"/>
                </a:lnTo>
                <a:lnTo>
                  <a:pt x="62" y="10"/>
                </a:lnTo>
                <a:lnTo>
                  <a:pt x="60" y="27"/>
                </a:lnTo>
                <a:lnTo>
                  <a:pt x="26" y="19"/>
                </a:lnTo>
                <a:lnTo>
                  <a:pt x="25" y="31"/>
                </a:lnTo>
                <a:lnTo>
                  <a:pt x="39" y="32"/>
                </a:lnTo>
                <a:lnTo>
                  <a:pt x="35" y="76"/>
                </a:lnTo>
                <a:lnTo>
                  <a:pt x="18" y="71"/>
                </a:lnTo>
                <a:lnTo>
                  <a:pt x="0" y="97"/>
                </a:lnTo>
                <a:close/>
              </a:path>
            </a:pathLst>
          </a:custGeom>
          <a:solidFill>
            <a:srgbClr val="FFFFCC"/>
          </a:solidFill>
          <a:ln w="1588" cap="rnd">
            <a:solidFill>
              <a:srgbClr val="808080"/>
            </a:solidFill>
            <a:round/>
            <a:headEnd/>
            <a:tailEnd/>
          </a:ln>
        </p:spPr>
        <p:txBody>
          <a:bodyPr/>
          <a:lstStyle/>
          <a:p>
            <a:endParaRPr lang="en-US"/>
          </a:p>
        </p:txBody>
      </p:sp>
      <p:sp>
        <p:nvSpPr>
          <p:cNvPr id="22843" name="Freeform 316"/>
          <p:cNvSpPr>
            <a:spLocks noChangeAspect="1"/>
          </p:cNvSpPr>
          <p:nvPr/>
        </p:nvSpPr>
        <p:spPr bwMode="auto">
          <a:xfrm>
            <a:off x="4583113" y="4088858"/>
            <a:ext cx="461962" cy="450850"/>
          </a:xfrm>
          <a:custGeom>
            <a:avLst/>
            <a:gdLst>
              <a:gd name="T0" fmla="*/ 0 w 241"/>
              <a:gd name="T1" fmla="*/ 139 h 235"/>
              <a:gd name="T2" fmla="*/ 1 w 241"/>
              <a:gd name="T3" fmla="*/ 145 h 235"/>
              <a:gd name="T4" fmla="*/ 49 w 241"/>
              <a:gd name="T5" fmla="*/ 139 h 235"/>
              <a:gd name="T6" fmla="*/ 70 w 241"/>
              <a:gd name="T7" fmla="*/ 169 h 235"/>
              <a:gd name="T8" fmla="*/ 88 w 241"/>
              <a:gd name="T9" fmla="*/ 167 h 235"/>
              <a:gd name="T10" fmla="*/ 92 w 241"/>
              <a:gd name="T11" fmla="*/ 154 h 235"/>
              <a:gd name="T12" fmla="*/ 108 w 241"/>
              <a:gd name="T13" fmla="*/ 153 h 235"/>
              <a:gd name="T14" fmla="*/ 120 w 241"/>
              <a:gd name="T15" fmla="*/ 161 h 235"/>
              <a:gd name="T16" fmla="*/ 123 w 241"/>
              <a:gd name="T17" fmla="*/ 207 h 235"/>
              <a:gd name="T18" fmla="*/ 149 w 241"/>
              <a:gd name="T19" fmla="*/ 204 h 235"/>
              <a:gd name="T20" fmla="*/ 221 w 241"/>
              <a:gd name="T21" fmla="*/ 235 h 235"/>
              <a:gd name="T22" fmla="*/ 220 w 241"/>
              <a:gd name="T23" fmla="*/ 221 h 235"/>
              <a:gd name="T24" fmla="*/ 206 w 241"/>
              <a:gd name="T25" fmla="*/ 215 h 235"/>
              <a:gd name="T26" fmla="*/ 209 w 241"/>
              <a:gd name="T27" fmla="*/ 181 h 235"/>
              <a:gd name="T28" fmla="*/ 232 w 241"/>
              <a:gd name="T29" fmla="*/ 170 h 235"/>
              <a:gd name="T30" fmla="*/ 218 w 241"/>
              <a:gd name="T31" fmla="*/ 147 h 235"/>
              <a:gd name="T32" fmla="*/ 216 w 241"/>
              <a:gd name="T33" fmla="*/ 108 h 235"/>
              <a:gd name="T34" fmla="*/ 213 w 241"/>
              <a:gd name="T35" fmla="*/ 99 h 235"/>
              <a:gd name="T36" fmla="*/ 221 w 241"/>
              <a:gd name="T37" fmla="*/ 82 h 235"/>
              <a:gd name="T38" fmla="*/ 232 w 241"/>
              <a:gd name="T39" fmla="*/ 50 h 235"/>
              <a:gd name="T40" fmla="*/ 241 w 241"/>
              <a:gd name="T41" fmla="*/ 38 h 235"/>
              <a:gd name="T42" fmla="*/ 236 w 241"/>
              <a:gd name="T43" fmla="*/ 20 h 235"/>
              <a:gd name="T44" fmla="*/ 194 w 241"/>
              <a:gd name="T45" fmla="*/ 0 h 235"/>
              <a:gd name="T46" fmla="*/ 117 w 241"/>
              <a:gd name="T47" fmla="*/ 11 h 235"/>
              <a:gd name="T48" fmla="*/ 92 w 241"/>
              <a:gd name="T49" fmla="*/ 0 h 235"/>
              <a:gd name="T50" fmla="*/ 81 w 241"/>
              <a:gd name="T51" fmla="*/ 19 h 235"/>
              <a:gd name="T52" fmla="*/ 69 w 241"/>
              <a:gd name="T53" fmla="*/ 74 h 235"/>
              <a:gd name="T54" fmla="*/ 50 w 241"/>
              <a:gd name="T55" fmla="*/ 93 h 235"/>
              <a:gd name="T56" fmla="*/ 46 w 241"/>
              <a:gd name="T57" fmla="*/ 115 h 235"/>
              <a:gd name="T58" fmla="*/ 28 w 241"/>
              <a:gd name="T59" fmla="*/ 127 h 235"/>
              <a:gd name="T60" fmla="*/ 9 w 241"/>
              <a:gd name="T61" fmla="*/ 125 h 235"/>
              <a:gd name="T62" fmla="*/ 0 w 241"/>
              <a:gd name="T63" fmla="*/ 139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35"/>
              <a:gd name="T98" fmla="*/ 241 w 241"/>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35">
                <a:moveTo>
                  <a:pt x="0" y="139"/>
                </a:moveTo>
                <a:lnTo>
                  <a:pt x="1" y="145"/>
                </a:lnTo>
                <a:lnTo>
                  <a:pt x="49" y="139"/>
                </a:lnTo>
                <a:lnTo>
                  <a:pt x="70" y="169"/>
                </a:lnTo>
                <a:lnTo>
                  <a:pt x="88" y="167"/>
                </a:lnTo>
                <a:lnTo>
                  <a:pt x="92" y="154"/>
                </a:lnTo>
                <a:lnTo>
                  <a:pt x="108" y="153"/>
                </a:lnTo>
                <a:lnTo>
                  <a:pt x="120" y="161"/>
                </a:lnTo>
                <a:lnTo>
                  <a:pt x="123" y="207"/>
                </a:lnTo>
                <a:lnTo>
                  <a:pt x="149" y="204"/>
                </a:lnTo>
                <a:lnTo>
                  <a:pt x="221" y="235"/>
                </a:lnTo>
                <a:lnTo>
                  <a:pt x="220" y="221"/>
                </a:lnTo>
                <a:lnTo>
                  <a:pt x="206" y="215"/>
                </a:lnTo>
                <a:lnTo>
                  <a:pt x="209" y="181"/>
                </a:lnTo>
                <a:lnTo>
                  <a:pt x="232" y="170"/>
                </a:lnTo>
                <a:lnTo>
                  <a:pt x="218" y="147"/>
                </a:lnTo>
                <a:lnTo>
                  <a:pt x="216" y="108"/>
                </a:lnTo>
                <a:lnTo>
                  <a:pt x="213" y="99"/>
                </a:lnTo>
                <a:lnTo>
                  <a:pt x="221" y="82"/>
                </a:lnTo>
                <a:lnTo>
                  <a:pt x="232" y="50"/>
                </a:lnTo>
                <a:lnTo>
                  <a:pt x="241" y="38"/>
                </a:lnTo>
                <a:lnTo>
                  <a:pt x="236" y="20"/>
                </a:lnTo>
                <a:lnTo>
                  <a:pt x="194" y="0"/>
                </a:lnTo>
                <a:lnTo>
                  <a:pt x="117" y="11"/>
                </a:lnTo>
                <a:lnTo>
                  <a:pt x="92" y="0"/>
                </a:lnTo>
                <a:lnTo>
                  <a:pt x="81" y="19"/>
                </a:lnTo>
                <a:lnTo>
                  <a:pt x="69" y="74"/>
                </a:lnTo>
                <a:lnTo>
                  <a:pt x="50" y="93"/>
                </a:lnTo>
                <a:lnTo>
                  <a:pt x="46" y="115"/>
                </a:lnTo>
                <a:lnTo>
                  <a:pt x="28" y="127"/>
                </a:lnTo>
                <a:lnTo>
                  <a:pt x="9" y="125"/>
                </a:lnTo>
                <a:lnTo>
                  <a:pt x="0" y="139"/>
                </a:lnTo>
                <a:close/>
              </a:path>
            </a:pathLst>
          </a:custGeom>
          <a:solidFill>
            <a:srgbClr val="FFFFCC"/>
          </a:solidFill>
          <a:ln w="9525">
            <a:noFill/>
            <a:round/>
            <a:headEnd/>
            <a:tailEnd/>
          </a:ln>
        </p:spPr>
        <p:txBody>
          <a:bodyPr/>
          <a:lstStyle/>
          <a:p>
            <a:endParaRPr lang="en-US"/>
          </a:p>
        </p:txBody>
      </p:sp>
      <p:sp>
        <p:nvSpPr>
          <p:cNvPr id="22844" name="Freeform 317"/>
          <p:cNvSpPr>
            <a:spLocks noChangeAspect="1"/>
          </p:cNvSpPr>
          <p:nvPr/>
        </p:nvSpPr>
        <p:spPr bwMode="auto">
          <a:xfrm>
            <a:off x="4583113" y="4088858"/>
            <a:ext cx="461962" cy="450850"/>
          </a:xfrm>
          <a:custGeom>
            <a:avLst/>
            <a:gdLst>
              <a:gd name="T0" fmla="*/ 0 w 241"/>
              <a:gd name="T1" fmla="*/ 139 h 235"/>
              <a:gd name="T2" fmla="*/ 1 w 241"/>
              <a:gd name="T3" fmla="*/ 145 h 235"/>
              <a:gd name="T4" fmla="*/ 49 w 241"/>
              <a:gd name="T5" fmla="*/ 139 h 235"/>
              <a:gd name="T6" fmla="*/ 70 w 241"/>
              <a:gd name="T7" fmla="*/ 169 h 235"/>
              <a:gd name="T8" fmla="*/ 88 w 241"/>
              <a:gd name="T9" fmla="*/ 167 h 235"/>
              <a:gd name="T10" fmla="*/ 92 w 241"/>
              <a:gd name="T11" fmla="*/ 154 h 235"/>
              <a:gd name="T12" fmla="*/ 108 w 241"/>
              <a:gd name="T13" fmla="*/ 153 h 235"/>
              <a:gd name="T14" fmla="*/ 120 w 241"/>
              <a:gd name="T15" fmla="*/ 161 h 235"/>
              <a:gd name="T16" fmla="*/ 123 w 241"/>
              <a:gd name="T17" fmla="*/ 207 h 235"/>
              <a:gd name="T18" fmla="*/ 149 w 241"/>
              <a:gd name="T19" fmla="*/ 204 h 235"/>
              <a:gd name="T20" fmla="*/ 221 w 241"/>
              <a:gd name="T21" fmla="*/ 235 h 235"/>
              <a:gd name="T22" fmla="*/ 220 w 241"/>
              <a:gd name="T23" fmla="*/ 221 h 235"/>
              <a:gd name="T24" fmla="*/ 206 w 241"/>
              <a:gd name="T25" fmla="*/ 215 h 235"/>
              <a:gd name="T26" fmla="*/ 209 w 241"/>
              <a:gd name="T27" fmla="*/ 181 h 235"/>
              <a:gd name="T28" fmla="*/ 232 w 241"/>
              <a:gd name="T29" fmla="*/ 170 h 235"/>
              <a:gd name="T30" fmla="*/ 218 w 241"/>
              <a:gd name="T31" fmla="*/ 147 h 235"/>
              <a:gd name="T32" fmla="*/ 216 w 241"/>
              <a:gd name="T33" fmla="*/ 108 h 235"/>
              <a:gd name="T34" fmla="*/ 213 w 241"/>
              <a:gd name="T35" fmla="*/ 99 h 235"/>
              <a:gd name="T36" fmla="*/ 221 w 241"/>
              <a:gd name="T37" fmla="*/ 82 h 235"/>
              <a:gd name="T38" fmla="*/ 232 w 241"/>
              <a:gd name="T39" fmla="*/ 50 h 235"/>
              <a:gd name="T40" fmla="*/ 241 w 241"/>
              <a:gd name="T41" fmla="*/ 38 h 235"/>
              <a:gd name="T42" fmla="*/ 236 w 241"/>
              <a:gd name="T43" fmla="*/ 20 h 235"/>
              <a:gd name="T44" fmla="*/ 194 w 241"/>
              <a:gd name="T45" fmla="*/ 0 h 235"/>
              <a:gd name="T46" fmla="*/ 117 w 241"/>
              <a:gd name="T47" fmla="*/ 11 h 235"/>
              <a:gd name="T48" fmla="*/ 92 w 241"/>
              <a:gd name="T49" fmla="*/ 0 h 235"/>
              <a:gd name="T50" fmla="*/ 81 w 241"/>
              <a:gd name="T51" fmla="*/ 19 h 235"/>
              <a:gd name="T52" fmla="*/ 69 w 241"/>
              <a:gd name="T53" fmla="*/ 74 h 235"/>
              <a:gd name="T54" fmla="*/ 50 w 241"/>
              <a:gd name="T55" fmla="*/ 93 h 235"/>
              <a:gd name="T56" fmla="*/ 46 w 241"/>
              <a:gd name="T57" fmla="*/ 115 h 235"/>
              <a:gd name="T58" fmla="*/ 28 w 241"/>
              <a:gd name="T59" fmla="*/ 127 h 235"/>
              <a:gd name="T60" fmla="*/ 9 w 241"/>
              <a:gd name="T61" fmla="*/ 125 h 235"/>
              <a:gd name="T62" fmla="*/ 0 w 241"/>
              <a:gd name="T63" fmla="*/ 139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35"/>
              <a:gd name="T98" fmla="*/ 241 w 241"/>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35">
                <a:moveTo>
                  <a:pt x="0" y="139"/>
                </a:moveTo>
                <a:lnTo>
                  <a:pt x="1" y="145"/>
                </a:lnTo>
                <a:lnTo>
                  <a:pt x="49" y="139"/>
                </a:lnTo>
                <a:lnTo>
                  <a:pt x="70" y="169"/>
                </a:lnTo>
                <a:lnTo>
                  <a:pt x="88" y="167"/>
                </a:lnTo>
                <a:lnTo>
                  <a:pt x="92" y="154"/>
                </a:lnTo>
                <a:lnTo>
                  <a:pt x="108" y="153"/>
                </a:lnTo>
                <a:lnTo>
                  <a:pt x="120" y="161"/>
                </a:lnTo>
                <a:lnTo>
                  <a:pt x="123" y="207"/>
                </a:lnTo>
                <a:lnTo>
                  <a:pt x="149" y="204"/>
                </a:lnTo>
                <a:lnTo>
                  <a:pt x="221" y="235"/>
                </a:lnTo>
                <a:lnTo>
                  <a:pt x="220" y="221"/>
                </a:lnTo>
                <a:lnTo>
                  <a:pt x="206" y="215"/>
                </a:lnTo>
                <a:lnTo>
                  <a:pt x="209" y="181"/>
                </a:lnTo>
                <a:lnTo>
                  <a:pt x="232" y="170"/>
                </a:lnTo>
                <a:lnTo>
                  <a:pt x="218" y="147"/>
                </a:lnTo>
                <a:lnTo>
                  <a:pt x="216" y="108"/>
                </a:lnTo>
                <a:lnTo>
                  <a:pt x="213" y="99"/>
                </a:lnTo>
                <a:lnTo>
                  <a:pt x="221" y="82"/>
                </a:lnTo>
                <a:lnTo>
                  <a:pt x="232" y="50"/>
                </a:lnTo>
                <a:lnTo>
                  <a:pt x="241" y="38"/>
                </a:lnTo>
                <a:lnTo>
                  <a:pt x="236" y="20"/>
                </a:lnTo>
                <a:lnTo>
                  <a:pt x="194" y="0"/>
                </a:lnTo>
                <a:lnTo>
                  <a:pt x="117" y="11"/>
                </a:lnTo>
                <a:lnTo>
                  <a:pt x="92" y="0"/>
                </a:lnTo>
                <a:lnTo>
                  <a:pt x="81" y="19"/>
                </a:lnTo>
                <a:lnTo>
                  <a:pt x="69" y="74"/>
                </a:lnTo>
                <a:lnTo>
                  <a:pt x="50" y="93"/>
                </a:lnTo>
                <a:lnTo>
                  <a:pt x="46" y="115"/>
                </a:lnTo>
                <a:lnTo>
                  <a:pt x="28" y="127"/>
                </a:lnTo>
                <a:lnTo>
                  <a:pt x="9" y="125"/>
                </a:lnTo>
                <a:lnTo>
                  <a:pt x="0" y="139"/>
                </a:lnTo>
                <a:close/>
              </a:path>
            </a:pathLst>
          </a:custGeom>
          <a:solidFill>
            <a:srgbClr val="FFFFCC"/>
          </a:solidFill>
          <a:ln w="1588" cap="rnd">
            <a:solidFill>
              <a:srgbClr val="808080"/>
            </a:solidFill>
            <a:round/>
            <a:headEnd/>
            <a:tailEnd/>
          </a:ln>
        </p:spPr>
        <p:txBody>
          <a:bodyPr/>
          <a:lstStyle/>
          <a:p>
            <a:endParaRPr lang="en-US"/>
          </a:p>
        </p:txBody>
      </p:sp>
      <p:sp>
        <p:nvSpPr>
          <p:cNvPr id="22845" name="Freeform 318"/>
          <p:cNvSpPr>
            <a:spLocks noChangeAspect="1"/>
          </p:cNvSpPr>
          <p:nvPr/>
        </p:nvSpPr>
        <p:spPr bwMode="auto">
          <a:xfrm>
            <a:off x="5070475" y="3298283"/>
            <a:ext cx="55563" cy="31750"/>
          </a:xfrm>
          <a:custGeom>
            <a:avLst/>
            <a:gdLst>
              <a:gd name="T0" fmla="*/ 0 w 29"/>
              <a:gd name="T1" fmla="*/ 9 h 16"/>
              <a:gd name="T2" fmla="*/ 11 w 29"/>
              <a:gd name="T3" fmla="*/ 16 h 16"/>
              <a:gd name="T4" fmla="*/ 29 w 29"/>
              <a:gd name="T5" fmla="*/ 0 h 16"/>
              <a:gd name="T6" fmla="*/ 0 w 29"/>
              <a:gd name="T7" fmla="*/ 9 h 16"/>
              <a:gd name="T8" fmla="*/ 0 60000 65536"/>
              <a:gd name="T9" fmla="*/ 0 60000 65536"/>
              <a:gd name="T10" fmla="*/ 0 60000 65536"/>
              <a:gd name="T11" fmla="*/ 0 60000 65536"/>
              <a:gd name="T12" fmla="*/ 0 w 29"/>
              <a:gd name="T13" fmla="*/ 0 h 16"/>
              <a:gd name="T14" fmla="*/ 29 w 29"/>
              <a:gd name="T15" fmla="*/ 16 h 16"/>
            </a:gdLst>
            <a:ahLst/>
            <a:cxnLst>
              <a:cxn ang="T8">
                <a:pos x="T0" y="T1"/>
              </a:cxn>
              <a:cxn ang="T9">
                <a:pos x="T2" y="T3"/>
              </a:cxn>
              <a:cxn ang="T10">
                <a:pos x="T4" y="T5"/>
              </a:cxn>
              <a:cxn ang="T11">
                <a:pos x="T6" y="T7"/>
              </a:cxn>
            </a:cxnLst>
            <a:rect l="T12" t="T13" r="T14" b="T15"/>
            <a:pathLst>
              <a:path w="29" h="16">
                <a:moveTo>
                  <a:pt x="0" y="9"/>
                </a:moveTo>
                <a:lnTo>
                  <a:pt x="11" y="16"/>
                </a:lnTo>
                <a:lnTo>
                  <a:pt x="29" y="0"/>
                </a:lnTo>
                <a:lnTo>
                  <a:pt x="0" y="9"/>
                </a:lnTo>
                <a:close/>
              </a:path>
            </a:pathLst>
          </a:custGeom>
          <a:solidFill>
            <a:srgbClr val="FFFFCC"/>
          </a:solidFill>
          <a:ln w="9525">
            <a:noFill/>
            <a:round/>
            <a:headEnd/>
            <a:tailEnd/>
          </a:ln>
        </p:spPr>
        <p:txBody>
          <a:bodyPr/>
          <a:lstStyle/>
          <a:p>
            <a:endParaRPr lang="en-US"/>
          </a:p>
        </p:txBody>
      </p:sp>
      <p:sp>
        <p:nvSpPr>
          <p:cNvPr id="22846" name="Freeform 319"/>
          <p:cNvSpPr>
            <a:spLocks noChangeAspect="1"/>
          </p:cNvSpPr>
          <p:nvPr/>
        </p:nvSpPr>
        <p:spPr bwMode="auto">
          <a:xfrm>
            <a:off x="5070475" y="3298283"/>
            <a:ext cx="55563" cy="31750"/>
          </a:xfrm>
          <a:custGeom>
            <a:avLst/>
            <a:gdLst>
              <a:gd name="T0" fmla="*/ 0 w 29"/>
              <a:gd name="T1" fmla="*/ 9 h 16"/>
              <a:gd name="T2" fmla="*/ 11 w 29"/>
              <a:gd name="T3" fmla="*/ 16 h 16"/>
              <a:gd name="T4" fmla="*/ 29 w 29"/>
              <a:gd name="T5" fmla="*/ 0 h 16"/>
              <a:gd name="T6" fmla="*/ 0 w 29"/>
              <a:gd name="T7" fmla="*/ 9 h 16"/>
              <a:gd name="T8" fmla="*/ 0 60000 65536"/>
              <a:gd name="T9" fmla="*/ 0 60000 65536"/>
              <a:gd name="T10" fmla="*/ 0 60000 65536"/>
              <a:gd name="T11" fmla="*/ 0 60000 65536"/>
              <a:gd name="T12" fmla="*/ 0 w 29"/>
              <a:gd name="T13" fmla="*/ 0 h 16"/>
              <a:gd name="T14" fmla="*/ 29 w 29"/>
              <a:gd name="T15" fmla="*/ 16 h 16"/>
            </a:gdLst>
            <a:ahLst/>
            <a:cxnLst>
              <a:cxn ang="T8">
                <a:pos x="T0" y="T1"/>
              </a:cxn>
              <a:cxn ang="T9">
                <a:pos x="T2" y="T3"/>
              </a:cxn>
              <a:cxn ang="T10">
                <a:pos x="T4" y="T5"/>
              </a:cxn>
              <a:cxn ang="T11">
                <a:pos x="T6" y="T7"/>
              </a:cxn>
            </a:cxnLst>
            <a:rect l="T12" t="T13" r="T14" b="T15"/>
            <a:pathLst>
              <a:path w="29" h="16">
                <a:moveTo>
                  <a:pt x="0" y="9"/>
                </a:moveTo>
                <a:lnTo>
                  <a:pt x="11" y="16"/>
                </a:lnTo>
                <a:lnTo>
                  <a:pt x="29" y="0"/>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2847" name="Freeform 320"/>
          <p:cNvSpPr>
            <a:spLocks noChangeAspect="1"/>
          </p:cNvSpPr>
          <p:nvPr/>
        </p:nvSpPr>
        <p:spPr bwMode="auto">
          <a:xfrm>
            <a:off x="4308475" y="3907883"/>
            <a:ext cx="65088" cy="149225"/>
          </a:xfrm>
          <a:custGeom>
            <a:avLst/>
            <a:gdLst>
              <a:gd name="T0" fmla="*/ 0 w 34"/>
              <a:gd name="T1" fmla="*/ 19 h 78"/>
              <a:gd name="T2" fmla="*/ 13 w 34"/>
              <a:gd name="T3" fmla="*/ 78 h 78"/>
              <a:gd name="T4" fmla="*/ 24 w 34"/>
              <a:gd name="T5" fmla="*/ 77 h 78"/>
              <a:gd name="T6" fmla="*/ 34 w 34"/>
              <a:gd name="T7" fmla="*/ 9 h 78"/>
              <a:gd name="T8" fmla="*/ 24 w 34"/>
              <a:gd name="T9" fmla="*/ 0 h 78"/>
              <a:gd name="T10" fmla="*/ 18 w 34"/>
              <a:gd name="T11" fmla="*/ 6 h 78"/>
              <a:gd name="T12" fmla="*/ 0 w 34"/>
              <a:gd name="T13" fmla="*/ 19 h 78"/>
              <a:gd name="T14" fmla="*/ 0 60000 65536"/>
              <a:gd name="T15" fmla="*/ 0 60000 65536"/>
              <a:gd name="T16" fmla="*/ 0 60000 65536"/>
              <a:gd name="T17" fmla="*/ 0 60000 65536"/>
              <a:gd name="T18" fmla="*/ 0 60000 65536"/>
              <a:gd name="T19" fmla="*/ 0 60000 65536"/>
              <a:gd name="T20" fmla="*/ 0 60000 65536"/>
              <a:gd name="T21" fmla="*/ 0 w 34"/>
              <a:gd name="T22" fmla="*/ 0 h 78"/>
              <a:gd name="T23" fmla="*/ 34 w 3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78">
                <a:moveTo>
                  <a:pt x="0" y="19"/>
                </a:moveTo>
                <a:lnTo>
                  <a:pt x="13" y="78"/>
                </a:lnTo>
                <a:lnTo>
                  <a:pt x="24" y="77"/>
                </a:lnTo>
                <a:lnTo>
                  <a:pt x="34" y="9"/>
                </a:lnTo>
                <a:lnTo>
                  <a:pt x="24" y="0"/>
                </a:lnTo>
                <a:lnTo>
                  <a:pt x="18" y="6"/>
                </a:lnTo>
                <a:lnTo>
                  <a:pt x="0" y="19"/>
                </a:lnTo>
                <a:close/>
              </a:path>
            </a:pathLst>
          </a:custGeom>
          <a:solidFill>
            <a:srgbClr val="FFFFCC"/>
          </a:solidFill>
          <a:ln w="9525">
            <a:noFill/>
            <a:round/>
            <a:headEnd/>
            <a:tailEnd/>
          </a:ln>
        </p:spPr>
        <p:txBody>
          <a:bodyPr/>
          <a:lstStyle/>
          <a:p>
            <a:endParaRPr lang="en-US"/>
          </a:p>
        </p:txBody>
      </p:sp>
      <p:sp>
        <p:nvSpPr>
          <p:cNvPr id="22848" name="Freeform 321"/>
          <p:cNvSpPr>
            <a:spLocks noChangeAspect="1"/>
          </p:cNvSpPr>
          <p:nvPr/>
        </p:nvSpPr>
        <p:spPr bwMode="auto">
          <a:xfrm>
            <a:off x="4308475" y="3907883"/>
            <a:ext cx="65088" cy="149225"/>
          </a:xfrm>
          <a:custGeom>
            <a:avLst/>
            <a:gdLst>
              <a:gd name="T0" fmla="*/ 0 w 34"/>
              <a:gd name="T1" fmla="*/ 19 h 78"/>
              <a:gd name="T2" fmla="*/ 13 w 34"/>
              <a:gd name="T3" fmla="*/ 78 h 78"/>
              <a:gd name="T4" fmla="*/ 24 w 34"/>
              <a:gd name="T5" fmla="*/ 77 h 78"/>
              <a:gd name="T6" fmla="*/ 34 w 34"/>
              <a:gd name="T7" fmla="*/ 9 h 78"/>
              <a:gd name="T8" fmla="*/ 24 w 34"/>
              <a:gd name="T9" fmla="*/ 0 h 78"/>
              <a:gd name="T10" fmla="*/ 18 w 34"/>
              <a:gd name="T11" fmla="*/ 6 h 78"/>
              <a:gd name="T12" fmla="*/ 0 w 34"/>
              <a:gd name="T13" fmla="*/ 19 h 78"/>
              <a:gd name="T14" fmla="*/ 0 60000 65536"/>
              <a:gd name="T15" fmla="*/ 0 60000 65536"/>
              <a:gd name="T16" fmla="*/ 0 60000 65536"/>
              <a:gd name="T17" fmla="*/ 0 60000 65536"/>
              <a:gd name="T18" fmla="*/ 0 60000 65536"/>
              <a:gd name="T19" fmla="*/ 0 60000 65536"/>
              <a:gd name="T20" fmla="*/ 0 60000 65536"/>
              <a:gd name="T21" fmla="*/ 0 w 34"/>
              <a:gd name="T22" fmla="*/ 0 h 78"/>
              <a:gd name="T23" fmla="*/ 34 w 3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78">
                <a:moveTo>
                  <a:pt x="0" y="19"/>
                </a:moveTo>
                <a:lnTo>
                  <a:pt x="13" y="78"/>
                </a:lnTo>
                <a:lnTo>
                  <a:pt x="24" y="77"/>
                </a:lnTo>
                <a:lnTo>
                  <a:pt x="34" y="9"/>
                </a:lnTo>
                <a:lnTo>
                  <a:pt x="24" y="0"/>
                </a:lnTo>
                <a:lnTo>
                  <a:pt x="18" y="6"/>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2849" name="Freeform 322"/>
          <p:cNvSpPr>
            <a:spLocks noChangeAspect="1"/>
          </p:cNvSpPr>
          <p:nvPr/>
        </p:nvSpPr>
        <p:spPr bwMode="auto">
          <a:xfrm>
            <a:off x="4514850" y="4158708"/>
            <a:ext cx="46038" cy="31750"/>
          </a:xfrm>
          <a:custGeom>
            <a:avLst/>
            <a:gdLst>
              <a:gd name="T0" fmla="*/ 0 w 24"/>
              <a:gd name="T1" fmla="*/ 16 h 16"/>
              <a:gd name="T2" fmla="*/ 3 w 24"/>
              <a:gd name="T3" fmla="*/ 1 h 16"/>
              <a:gd name="T4" fmla="*/ 24 w 24"/>
              <a:gd name="T5" fmla="*/ 0 h 16"/>
              <a:gd name="T6" fmla="*/ 24 w 24"/>
              <a:gd name="T7" fmla="*/ 14 h 16"/>
              <a:gd name="T8" fmla="*/ 0 w 24"/>
              <a:gd name="T9" fmla="*/ 1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3" y="1"/>
                </a:lnTo>
                <a:lnTo>
                  <a:pt x="24" y="0"/>
                </a:lnTo>
                <a:lnTo>
                  <a:pt x="24" y="14"/>
                </a:lnTo>
                <a:lnTo>
                  <a:pt x="0" y="16"/>
                </a:lnTo>
                <a:close/>
              </a:path>
            </a:pathLst>
          </a:custGeom>
          <a:solidFill>
            <a:srgbClr val="FFFFCC"/>
          </a:solidFill>
          <a:ln w="9525">
            <a:noFill/>
            <a:round/>
            <a:headEnd/>
            <a:tailEnd/>
          </a:ln>
        </p:spPr>
        <p:txBody>
          <a:bodyPr/>
          <a:lstStyle/>
          <a:p>
            <a:endParaRPr lang="en-US"/>
          </a:p>
        </p:txBody>
      </p:sp>
      <p:sp>
        <p:nvSpPr>
          <p:cNvPr id="22850" name="Freeform 323"/>
          <p:cNvSpPr>
            <a:spLocks noChangeAspect="1"/>
          </p:cNvSpPr>
          <p:nvPr/>
        </p:nvSpPr>
        <p:spPr bwMode="auto">
          <a:xfrm>
            <a:off x="4514850" y="4158708"/>
            <a:ext cx="46038" cy="31750"/>
          </a:xfrm>
          <a:custGeom>
            <a:avLst/>
            <a:gdLst>
              <a:gd name="T0" fmla="*/ 0 w 24"/>
              <a:gd name="T1" fmla="*/ 16 h 16"/>
              <a:gd name="T2" fmla="*/ 3 w 24"/>
              <a:gd name="T3" fmla="*/ 1 h 16"/>
              <a:gd name="T4" fmla="*/ 24 w 24"/>
              <a:gd name="T5" fmla="*/ 0 h 16"/>
              <a:gd name="T6" fmla="*/ 24 w 24"/>
              <a:gd name="T7" fmla="*/ 14 h 16"/>
              <a:gd name="T8" fmla="*/ 0 w 24"/>
              <a:gd name="T9" fmla="*/ 1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3" y="1"/>
                </a:lnTo>
                <a:lnTo>
                  <a:pt x="24" y="0"/>
                </a:lnTo>
                <a:lnTo>
                  <a:pt x="24" y="14"/>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2851" name="Freeform 324"/>
          <p:cNvSpPr>
            <a:spLocks noChangeAspect="1"/>
          </p:cNvSpPr>
          <p:nvPr/>
        </p:nvSpPr>
        <p:spPr bwMode="auto">
          <a:xfrm>
            <a:off x="5083175" y="3765008"/>
            <a:ext cx="366713" cy="363538"/>
          </a:xfrm>
          <a:custGeom>
            <a:avLst/>
            <a:gdLst>
              <a:gd name="T0" fmla="*/ 0 w 191"/>
              <a:gd name="T1" fmla="*/ 132 h 189"/>
              <a:gd name="T2" fmla="*/ 15 w 191"/>
              <a:gd name="T3" fmla="*/ 122 h 189"/>
              <a:gd name="T4" fmla="*/ 16 w 191"/>
              <a:gd name="T5" fmla="*/ 98 h 189"/>
              <a:gd name="T6" fmla="*/ 41 w 191"/>
              <a:gd name="T7" fmla="*/ 67 h 189"/>
              <a:gd name="T8" fmla="*/ 51 w 191"/>
              <a:gd name="T9" fmla="*/ 12 h 189"/>
              <a:gd name="T10" fmla="*/ 70 w 191"/>
              <a:gd name="T11" fmla="*/ 0 h 189"/>
              <a:gd name="T12" fmla="*/ 85 w 191"/>
              <a:gd name="T13" fmla="*/ 37 h 189"/>
              <a:gd name="T14" fmla="*/ 127 w 191"/>
              <a:gd name="T15" fmla="*/ 70 h 189"/>
              <a:gd name="T16" fmla="*/ 112 w 191"/>
              <a:gd name="T17" fmla="*/ 89 h 189"/>
              <a:gd name="T18" fmla="*/ 126 w 191"/>
              <a:gd name="T19" fmla="*/ 94 h 189"/>
              <a:gd name="T20" fmla="*/ 141 w 191"/>
              <a:gd name="T21" fmla="*/ 117 h 189"/>
              <a:gd name="T22" fmla="*/ 191 w 191"/>
              <a:gd name="T23" fmla="*/ 130 h 189"/>
              <a:gd name="T24" fmla="*/ 153 w 191"/>
              <a:gd name="T25" fmla="*/ 169 h 189"/>
              <a:gd name="T26" fmla="*/ 113 w 191"/>
              <a:gd name="T27" fmla="*/ 183 h 189"/>
              <a:gd name="T28" fmla="*/ 77 w 191"/>
              <a:gd name="T29" fmla="*/ 189 h 189"/>
              <a:gd name="T30" fmla="*/ 36 w 191"/>
              <a:gd name="T31" fmla="*/ 174 h 189"/>
              <a:gd name="T32" fmla="*/ 22 w 191"/>
              <a:gd name="T33" fmla="*/ 147 h 189"/>
              <a:gd name="T34" fmla="*/ 0 w 191"/>
              <a:gd name="T35" fmla="*/ 132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1"/>
              <a:gd name="T55" fmla="*/ 0 h 189"/>
              <a:gd name="T56" fmla="*/ 191 w 191"/>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1" h="189">
                <a:moveTo>
                  <a:pt x="0" y="132"/>
                </a:moveTo>
                <a:lnTo>
                  <a:pt x="15" y="122"/>
                </a:lnTo>
                <a:lnTo>
                  <a:pt x="16" y="98"/>
                </a:lnTo>
                <a:lnTo>
                  <a:pt x="41" y="67"/>
                </a:lnTo>
                <a:lnTo>
                  <a:pt x="51" y="12"/>
                </a:lnTo>
                <a:lnTo>
                  <a:pt x="70" y="0"/>
                </a:lnTo>
                <a:lnTo>
                  <a:pt x="85" y="37"/>
                </a:lnTo>
                <a:lnTo>
                  <a:pt x="127" y="70"/>
                </a:lnTo>
                <a:lnTo>
                  <a:pt x="112" y="89"/>
                </a:lnTo>
                <a:lnTo>
                  <a:pt x="126" y="94"/>
                </a:lnTo>
                <a:lnTo>
                  <a:pt x="141" y="117"/>
                </a:lnTo>
                <a:lnTo>
                  <a:pt x="191" y="130"/>
                </a:lnTo>
                <a:lnTo>
                  <a:pt x="153" y="169"/>
                </a:lnTo>
                <a:lnTo>
                  <a:pt x="113" y="183"/>
                </a:lnTo>
                <a:lnTo>
                  <a:pt x="77" y="189"/>
                </a:lnTo>
                <a:lnTo>
                  <a:pt x="36" y="174"/>
                </a:lnTo>
                <a:lnTo>
                  <a:pt x="22" y="147"/>
                </a:lnTo>
                <a:lnTo>
                  <a:pt x="0" y="132"/>
                </a:lnTo>
                <a:close/>
              </a:path>
            </a:pathLst>
          </a:custGeom>
          <a:solidFill>
            <a:srgbClr val="FFFFCC"/>
          </a:solidFill>
          <a:ln w="9525">
            <a:noFill/>
            <a:round/>
            <a:headEnd/>
            <a:tailEnd/>
          </a:ln>
        </p:spPr>
        <p:txBody>
          <a:bodyPr/>
          <a:lstStyle/>
          <a:p>
            <a:endParaRPr lang="en-US"/>
          </a:p>
        </p:txBody>
      </p:sp>
      <p:sp>
        <p:nvSpPr>
          <p:cNvPr id="22852" name="Freeform 325"/>
          <p:cNvSpPr>
            <a:spLocks noChangeAspect="1"/>
          </p:cNvSpPr>
          <p:nvPr/>
        </p:nvSpPr>
        <p:spPr bwMode="auto">
          <a:xfrm>
            <a:off x="5083175" y="3765008"/>
            <a:ext cx="366713" cy="363538"/>
          </a:xfrm>
          <a:custGeom>
            <a:avLst/>
            <a:gdLst>
              <a:gd name="T0" fmla="*/ 0 w 191"/>
              <a:gd name="T1" fmla="*/ 132 h 189"/>
              <a:gd name="T2" fmla="*/ 15 w 191"/>
              <a:gd name="T3" fmla="*/ 122 h 189"/>
              <a:gd name="T4" fmla="*/ 16 w 191"/>
              <a:gd name="T5" fmla="*/ 98 h 189"/>
              <a:gd name="T6" fmla="*/ 41 w 191"/>
              <a:gd name="T7" fmla="*/ 67 h 189"/>
              <a:gd name="T8" fmla="*/ 51 w 191"/>
              <a:gd name="T9" fmla="*/ 12 h 189"/>
              <a:gd name="T10" fmla="*/ 70 w 191"/>
              <a:gd name="T11" fmla="*/ 0 h 189"/>
              <a:gd name="T12" fmla="*/ 85 w 191"/>
              <a:gd name="T13" fmla="*/ 37 h 189"/>
              <a:gd name="T14" fmla="*/ 127 w 191"/>
              <a:gd name="T15" fmla="*/ 70 h 189"/>
              <a:gd name="T16" fmla="*/ 112 w 191"/>
              <a:gd name="T17" fmla="*/ 89 h 189"/>
              <a:gd name="T18" fmla="*/ 126 w 191"/>
              <a:gd name="T19" fmla="*/ 94 h 189"/>
              <a:gd name="T20" fmla="*/ 141 w 191"/>
              <a:gd name="T21" fmla="*/ 117 h 189"/>
              <a:gd name="T22" fmla="*/ 191 w 191"/>
              <a:gd name="T23" fmla="*/ 130 h 189"/>
              <a:gd name="T24" fmla="*/ 153 w 191"/>
              <a:gd name="T25" fmla="*/ 169 h 189"/>
              <a:gd name="T26" fmla="*/ 113 w 191"/>
              <a:gd name="T27" fmla="*/ 183 h 189"/>
              <a:gd name="T28" fmla="*/ 77 w 191"/>
              <a:gd name="T29" fmla="*/ 189 h 189"/>
              <a:gd name="T30" fmla="*/ 36 w 191"/>
              <a:gd name="T31" fmla="*/ 174 h 189"/>
              <a:gd name="T32" fmla="*/ 22 w 191"/>
              <a:gd name="T33" fmla="*/ 147 h 189"/>
              <a:gd name="T34" fmla="*/ 0 w 191"/>
              <a:gd name="T35" fmla="*/ 132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1"/>
              <a:gd name="T55" fmla="*/ 0 h 189"/>
              <a:gd name="T56" fmla="*/ 191 w 191"/>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1" h="189">
                <a:moveTo>
                  <a:pt x="0" y="132"/>
                </a:moveTo>
                <a:lnTo>
                  <a:pt x="15" y="122"/>
                </a:lnTo>
                <a:lnTo>
                  <a:pt x="16" y="98"/>
                </a:lnTo>
                <a:lnTo>
                  <a:pt x="41" y="67"/>
                </a:lnTo>
                <a:lnTo>
                  <a:pt x="51" y="12"/>
                </a:lnTo>
                <a:lnTo>
                  <a:pt x="70" y="0"/>
                </a:lnTo>
                <a:lnTo>
                  <a:pt x="85" y="37"/>
                </a:lnTo>
                <a:lnTo>
                  <a:pt x="127" y="70"/>
                </a:lnTo>
                <a:lnTo>
                  <a:pt x="112" y="89"/>
                </a:lnTo>
                <a:lnTo>
                  <a:pt x="126" y="94"/>
                </a:lnTo>
                <a:lnTo>
                  <a:pt x="141" y="117"/>
                </a:lnTo>
                <a:lnTo>
                  <a:pt x="191" y="130"/>
                </a:lnTo>
                <a:lnTo>
                  <a:pt x="153" y="169"/>
                </a:lnTo>
                <a:lnTo>
                  <a:pt x="113" y="183"/>
                </a:lnTo>
                <a:lnTo>
                  <a:pt x="77" y="189"/>
                </a:lnTo>
                <a:lnTo>
                  <a:pt x="36" y="174"/>
                </a:lnTo>
                <a:lnTo>
                  <a:pt x="22" y="147"/>
                </a:lnTo>
                <a:lnTo>
                  <a:pt x="0" y="132"/>
                </a:lnTo>
                <a:close/>
              </a:path>
            </a:pathLst>
          </a:custGeom>
          <a:solidFill>
            <a:srgbClr val="FFFFCC"/>
          </a:solidFill>
          <a:ln w="1588" cap="rnd">
            <a:solidFill>
              <a:srgbClr val="808080"/>
            </a:solidFill>
            <a:round/>
            <a:headEnd/>
            <a:tailEnd/>
          </a:ln>
        </p:spPr>
        <p:txBody>
          <a:bodyPr/>
          <a:lstStyle/>
          <a:p>
            <a:endParaRPr lang="en-US"/>
          </a:p>
        </p:txBody>
      </p:sp>
      <p:sp>
        <p:nvSpPr>
          <p:cNvPr id="22853" name="Freeform 326"/>
          <p:cNvSpPr>
            <a:spLocks noChangeAspect="1"/>
          </p:cNvSpPr>
          <p:nvPr/>
        </p:nvSpPr>
        <p:spPr bwMode="auto">
          <a:xfrm>
            <a:off x="5299075" y="3901533"/>
            <a:ext cx="38100" cy="44450"/>
          </a:xfrm>
          <a:custGeom>
            <a:avLst/>
            <a:gdLst>
              <a:gd name="T0" fmla="*/ 0 w 20"/>
              <a:gd name="T1" fmla="*/ 18 h 23"/>
              <a:gd name="T2" fmla="*/ 14 w 20"/>
              <a:gd name="T3" fmla="*/ 23 h 23"/>
              <a:gd name="T4" fmla="*/ 19 w 20"/>
              <a:gd name="T5" fmla="*/ 16 h 23"/>
              <a:gd name="T6" fmla="*/ 9 w 20"/>
              <a:gd name="T7" fmla="*/ 14 h 23"/>
              <a:gd name="T8" fmla="*/ 20 w 20"/>
              <a:gd name="T9" fmla="*/ 8 h 23"/>
              <a:gd name="T10" fmla="*/ 15 w 20"/>
              <a:gd name="T11" fmla="*/ 0 h 23"/>
              <a:gd name="T12" fmla="*/ 0 w 20"/>
              <a:gd name="T13" fmla="*/ 18 h 23"/>
              <a:gd name="T14" fmla="*/ 0 60000 65536"/>
              <a:gd name="T15" fmla="*/ 0 60000 65536"/>
              <a:gd name="T16" fmla="*/ 0 60000 65536"/>
              <a:gd name="T17" fmla="*/ 0 60000 65536"/>
              <a:gd name="T18" fmla="*/ 0 60000 65536"/>
              <a:gd name="T19" fmla="*/ 0 60000 65536"/>
              <a:gd name="T20" fmla="*/ 0 60000 65536"/>
              <a:gd name="T21" fmla="*/ 0 w 20"/>
              <a:gd name="T22" fmla="*/ 0 h 23"/>
              <a:gd name="T23" fmla="*/ 20 w 2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3">
                <a:moveTo>
                  <a:pt x="0" y="18"/>
                </a:moveTo>
                <a:lnTo>
                  <a:pt x="14" y="23"/>
                </a:lnTo>
                <a:lnTo>
                  <a:pt x="19" y="16"/>
                </a:lnTo>
                <a:lnTo>
                  <a:pt x="9" y="14"/>
                </a:lnTo>
                <a:lnTo>
                  <a:pt x="20" y="8"/>
                </a:lnTo>
                <a:lnTo>
                  <a:pt x="15" y="0"/>
                </a:lnTo>
                <a:lnTo>
                  <a:pt x="0" y="18"/>
                </a:lnTo>
                <a:close/>
              </a:path>
            </a:pathLst>
          </a:custGeom>
          <a:solidFill>
            <a:srgbClr val="FFFFCC"/>
          </a:solidFill>
          <a:ln w="9525">
            <a:noFill/>
            <a:round/>
            <a:headEnd/>
            <a:tailEnd/>
          </a:ln>
        </p:spPr>
        <p:txBody>
          <a:bodyPr/>
          <a:lstStyle/>
          <a:p>
            <a:endParaRPr lang="en-US"/>
          </a:p>
        </p:txBody>
      </p:sp>
      <p:sp>
        <p:nvSpPr>
          <p:cNvPr id="22854" name="Freeform 327"/>
          <p:cNvSpPr>
            <a:spLocks noChangeAspect="1"/>
          </p:cNvSpPr>
          <p:nvPr/>
        </p:nvSpPr>
        <p:spPr bwMode="auto">
          <a:xfrm>
            <a:off x="5299075" y="3901533"/>
            <a:ext cx="38100" cy="44450"/>
          </a:xfrm>
          <a:custGeom>
            <a:avLst/>
            <a:gdLst>
              <a:gd name="T0" fmla="*/ 0 w 20"/>
              <a:gd name="T1" fmla="*/ 18 h 23"/>
              <a:gd name="T2" fmla="*/ 14 w 20"/>
              <a:gd name="T3" fmla="*/ 23 h 23"/>
              <a:gd name="T4" fmla="*/ 19 w 20"/>
              <a:gd name="T5" fmla="*/ 16 h 23"/>
              <a:gd name="T6" fmla="*/ 9 w 20"/>
              <a:gd name="T7" fmla="*/ 14 h 23"/>
              <a:gd name="T8" fmla="*/ 20 w 20"/>
              <a:gd name="T9" fmla="*/ 8 h 23"/>
              <a:gd name="T10" fmla="*/ 15 w 20"/>
              <a:gd name="T11" fmla="*/ 0 h 23"/>
              <a:gd name="T12" fmla="*/ 0 w 20"/>
              <a:gd name="T13" fmla="*/ 18 h 23"/>
              <a:gd name="T14" fmla="*/ 0 60000 65536"/>
              <a:gd name="T15" fmla="*/ 0 60000 65536"/>
              <a:gd name="T16" fmla="*/ 0 60000 65536"/>
              <a:gd name="T17" fmla="*/ 0 60000 65536"/>
              <a:gd name="T18" fmla="*/ 0 60000 65536"/>
              <a:gd name="T19" fmla="*/ 0 60000 65536"/>
              <a:gd name="T20" fmla="*/ 0 60000 65536"/>
              <a:gd name="T21" fmla="*/ 0 w 20"/>
              <a:gd name="T22" fmla="*/ 0 h 23"/>
              <a:gd name="T23" fmla="*/ 20 w 2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3">
                <a:moveTo>
                  <a:pt x="0" y="18"/>
                </a:moveTo>
                <a:lnTo>
                  <a:pt x="14" y="23"/>
                </a:lnTo>
                <a:lnTo>
                  <a:pt x="19" y="16"/>
                </a:lnTo>
                <a:lnTo>
                  <a:pt x="9" y="14"/>
                </a:lnTo>
                <a:lnTo>
                  <a:pt x="20" y="8"/>
                </a:lnTo>
                <a:lnTo>
                  <a:pt x="15" y="0"/>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2855" name="Freeform 328"/>
          <p:cNvSpPr>
            <a:spLocks noChangeAspect="1"/>
          </p:cNvSpPr>
          <p:nvPr/>
        </p:nvSpPr>
        <p:spPr bwMode="auto">
          <a:xfrm>
            <a:off x="4494213" y="4158708"/>
            <a:ext cx="138112" cy="152400"/>
          </a:xfrm>
          <a:custGeom>
            <a:avLst/>
            <a:gdLst>
              <a:gd name="T0" fmla="*/ 0 w 72"/>
              <a:gd name="T1" fmla="*/ 37 h 79"/>
              <a:gd name="T2" fmla="*/ 8 w 72"/>
              <a:gd name="T3" fmla="*/ 25 h 79"/>
              <a:gd name="T4" fmla="*/ 14 w 72"/>
              <a:gd name="T5" fmla="*/ 26 h 79"/>
              <a:gd name="T6" fmla="*/ 10 w 72"/>
              <a:gd name="T7" fmla="*/ 16 h 79"/>
              <a:gd name="T8" fmla="*/ 33 w 72"/>
              <a:gd name="T9" fmla="*/ 14 h 79"/>
              <a:gd name="T10" fmla="*/ 33 w 72"/>
              <a:gd name="T11" fmla="*/ 0 h 79"/>
              <a:gd name="T12" fmla="*/ 59 w 72"/>
              <a:gd name="T13" fmla="*/ 1 h 79"/>
              <a:gd name="T14" fmla="*/ 58 w 72"/>
              <a:gd name="T15" fmla="*/ 12 h 79"/>
              <a:gd name="T16" fmla="*/ 72 w 72"/>
              <a:gd name="T17" fmla="*/ 13 h 79"/>
              <a:gd name="T18" fmla="*/ 68 w 72"/>
              <a:gd name="T19" fmla="*/ 57 h 79"/>
              <a:gd name="T20" fmla="*/ 51 w 72"/>
              <a:gd name="T21" fmla="*/ 52 h 79"/>
              <a:gd name="T22" fmla="*/ 32 w 72"/>
              <a:gd name="T23" fmla="*/ 79 h 79"/>
              <a:gd name="T24" fmla="*/ 0 w 72"/>
              <a:gd name="T25" fmla="*/ 3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9"/>
              <a:gd name="T41" fmla="*/ 72 w 72"/>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9">
                <a:moveTo>
                  <a:pt x="0" y="37"/>
                </a:moveTo>
                <a:lnTo>
                  <a:pt x="8" y="25"/>
                </a:lnTo>
                <a:lnTo>
                  <a:pt x="14" y="26"/>
                </a:lnTo>
                <a:lnTo>
                  <a:pt x="10" y="16"/>
                </a:lnTo>
                <a:lnTo>
                  <a:pt x="33" y="14"/>
                </a:lnTo>
                <a:lnTo>
                  <a:pt x="33" y="0"/>
                </a:lnTo>
                <a:lnTo>
                  <a:pt x="59" y="1"/>
                </a:lnTo>
                <a:lnTo>
                  <a:pt x="58" y="12"/>
                </a:lnTo>
                <a:lnTo>
                  <a:pt x="72" y="13"/>
                </a:lnTo>
                <a:lnTo>
                  <a:pt x="68" y="57"/>
                </a:lnTo>
                <a:lnTo>
                  <a:pt x="51" y="52"/>
                </a:lnTo>
                <a:lnTo>
                  <a:pt x="32" y="79"/>
                </a:lnTo>
                <a:lnTo>
                  <a:pt x="0" y="37"/>
                </a:lnTo>
                <a:close/>
              </a:path>
            </a:pathLst>
          </a:custGeom>
          <a:solidFill>
            <a:srgbClr val="FFFFCC"/>
          </a:solidFill>
          <a:ln w="9525">
            <a:noFill/>
            <a:round/>
            <a:headEnd/>
            <a:tailEnd/>
          </a:ln>
        </p:spPr>
        <p:txBody>
          <a:bodyPr/>
          <a:lstStyle/>
          <a:p>
            <a:endParaRPr lang="en-US"/>
          </a:p>
        </p:txBody>
      </p:sp>
      <p:sp>
        <p:nvSpPr>
          <p:cNvPr id="22856" name="Freeform 329"/>
          <p:cNvSpPr>
            <a:spLocks noChangeAspect="1"/>
          </p:cNvSpPr>
          <p:nvPr/>
        </p:nvSpPr>
        <p:spPr bwMode="auto">
          <a:xfrm>
            <a:off x="4494213" y="4158708"/>
            <a:ext cx="138112" cy="152400"/>
          </a:xfrm>
          <a:custGeom>
            <a:avLst/>
            <a:gdLst>
              <a:gd name="T0" fmla="*/ 0 w 72"/>
              <a:gd name="T1" fmla="*/ 37 h 79"/>
              <a:gd name="T2" fmla="*/ 8 w 72"/>
              <a:gd name="T3" fmla="*/ 25 h 79"/>
              <a:gd name="T4" fmla="*/ 14 w 72"/>
              <a:gd name="T5" fmla="*/ 26 h 79"/>
              <a:gd name="T6" fmla="*/ 10 w 72"/>
              <a:gd name="T7" fmla="*/ 16 h 79"/>
              <a:gd name="T8" fmla="*/ 33 w 72"/>
              <a:gd name="T9" fmla="*/ 14 h 79"/>
              <a:gd name="T10" fmla="*/ 33 w 72"/>
              <a:gd name="T11" fmla="*/ 0 h 79"/>
              <a:gd name="T12" fmla="*/ 59 w 72"/>
              <a:gd name="T13" fmla="*/ 1 h 79"/>
              <a:gd name="T14" fmla="*/ 58 w 72"/>
              <a:gd name="T15" fmla="*/ 12 h 79"/>
              <a:gd name="T16" fmla="*/ 72 w 72"/>
              <a:gd name="T17" fmla="*/ 13 h 79"/>
              <a:gd name="T18" fmla="*/ 68 w 72"/>
              <a:gd name="T19" fmla="*/ 57 h 79"/>
              <a:gd name="T20" fmla="*/ 51 w 72"/>
              <a:gd name="T21" fmla="*/ 52 h 79"/>
              <a:gd name="T22" fmla="*/ 32 w 72"/>
              <a:gd name="T23" fmla="*/ 79 h 79"/>
              <a:gd name="T24" fmla="*/ 0 w 72"/>
              <a:gd name="T25" fmla="*/ 3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9"/>
              <a:gd name="T41" fmla="*/ 72 w 72"/>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9">
                <a:moveTo>
                  <a:pt x="0" y="37"/>
                </a:moveTo>
                <a:lnTo>
                  <a:pt x="8" y="25"/>
                </a:lnTo>
                <a:lnTo>
                  <a:pt x="14" y="26"/>
                </a:lnTo>
                <a:lnTo>
                  <a:pt x="10" y="16"/>
                </a:lnTo>
                <a:lnTo>
                  <a:pt x="33" y="14"/>
                </a:lnTo>
                <a:lnTo>
                  <a:pt x="33" y="0"/>
                </a:lnTo>
                <a:lnTo>
                  <a:pt x="59" y="1"/>
                </a:lnTo>
                <a:lnTo>
                  <a:pt x="58" y="12"/>
                </a:lnTo>
                <a:lnTo>
                  <a:pt x="72" y="13"/>
                </a:lnTo>
                <a:lnTo>
                  <a:pt x="68" y="57"/>
                </a:lnTo>
                <a:lnTo>
                  <a:pt x="51" y="52"/>
                </a:lnTo>
                <a:lnTo>
                  <a:pt x="32" y="79"/>
                </a:lnTo>
                <a:lnTo>
                  <a:pt x="0" y="37"/>
                </a:lnTo>
                <a:close/>
              </a:path>
            </a:pathLst>
          </a:custGeom>
          <a:solidFill>
            <a:srgbClr val="FFFFCC"/>
          </a:solidFill>
          <a:ln w="1588" cap="rnd">
            <a:solidFill>
              <a:srgbClr val="808080"/>
            </a:solidFill>
            <a:round/>
            <a:headEnd/>
            <a:tailEnd/>
          </a:ln>
        </p:spPr>
        <p:txBody>
          <a:bodyPr/>
          <a:lstStyle/>
          <a:p>
            <a:endParaRPr lang="en-US"/>
          </a:p>
        </p:txBody>
      </p:sp>
      <p:sp>
        <p:nvSpPr>
          <p:cNvPr id="22857" name="Freeform 330"/>
          <p:cNvSpPr>
            <a:spLocks noChangeAspect="1"/>
          </p:cNvSpPr>
          <p:nvPr/>
        </p:nvSpPr>
        <p:spPr bwMode="auto">
          <a:xfrm>
            <a:off x="3879850" y="3876133"/>
            <a:ext cx="73025" cy="14288"/>
          </a:xfrm>
          <a:custGeom>
            <a:avLst/>
            <a:gdLst>
              <a:gd name="T0" fmla="*/ 0 w 38"/>
              <a:gd name="T1" fmla="*/ 7 h 7"/>
              <a:gd name="T2" fmla="*/ 2 w 38"/>
              <a:gd name="T3" fmla="*/ 0 h 7"/>
              <a:gd name="T4" fmla="*/ 38 w 38"/>
              <a:gd name="T5" fmla="*/ 2 h 7"/>
              <a:gd name="T6" fmla="*/ 0 w 38"/>
              <a:gd name="T7" fmla="*/ 7 h 7"/>
              <a:gd name="T8" fmla="*/ 0 60000 65536"/>
              <a:gd name="T9" fmla="*/ 0 60000 65536"/>
              <a:gd name="T10" fmla="*/ 0 60000 65536"/>
              <a:gd name="T11" fmla="*/ 0 60000 65536"/>
              <a:gd name="T12" fmla="*/ 0 w 38"/>
              <a:gd name="T13" fmla="*/ 0 h 7"/>
              <a:gd name="T14" fmla="*/ 38 w 38"/>
              <a:gd name="T15" fmla="*/ 7 h 7"/>
            </a:gdLst>
            <a:ahLst/>
            <a:cxnLst>
              <a:cxn ang="T8">
                <a:pos x="T0" y="T1"/>
              </a:cxn>
              <a:cxn ang="T9">
                <a:pos x="T2" y="T3"/>
              </a:cxn>
              <a:cxn ang="T10">
                <a:pos x="T4" y="T5"/>
              </a:cxn>
              <a:cxn ang="T11">
                <a:pos x="T6" y="T7"/>
              </a:cxn>
            </a:cxnLst>
            <a:rect l="T12" t="T13" r="T14" b="T15"/>
            <a:pathLst>
              <a:path w="38" h="7">
                <a:moveTo>
                  <a:pt x="0" y="7"/>
                </a:moveTo>
                <a:lnTo>
                  <a:pt x="2" y="0"/>
                </a:lnTo>
                <a:lnTo>
                  <a:pt x="38" y="2"/>
                </a:lnTo>
                <a:lnTo>
                  <a:pt x="0" y="7"/>
                </a:lnTo>
                <a:close/>
              </a:path>
            </a:pathLst>
          </a:custGeom>
          <a:solidFill>
            <a:srgbClr val="FFFFCC"/>
          </a:solidFill>
          <a:ln w="9525">
            <a:noFill/>
            <a:round/>
            <a:headEnd/>
            <a:tailEnd/>
          </a:ln>
        </p:spPr>
        <p:txBody>
          <a:bodyPr/>
          <a:lstStyle/>
          <a:p>
            <a:endParaRPr lang="en-US"/>
          </a:p>
        </p:txBody>
      </p:sp>
      <p:sp>
        <p:nvSpPr>
          <p:cNvPr id="22858" name="Freeform 331"/>
          <p:cNvSpPr>
            <a:spLocks noChangeAspect="1"/>
          </p:cNvSpPr>
          <p:nvPr/>
        </p:nvSpPr>
        <p:spPr bwMode="auto">
          <a:xfrm>
            <a:off x="3879850" y="3876133"/>
            <a:ext cx="73025" cy="14288"/>
          </a:xfrm>
          <a:custGeom>
            <a:avLst/>
            <a:gdLst>
              <a:gd name="T0" fmla="*/ 0 w 38"/>
              <a:gd name="T1" fmla="*/ 7 h 7"/>
              <a:gd name="T2" fmla="*/ 2 w 38"/>
              <a:gd name="T3" fmla="*/ 0 h 7"/>
              <a:gd name="T4" fmla="*/ 38 w 38"/>
              <a:gd name="T5" fmla="*/ 2 h 7"/>
              <a:gd name="T6" fmla="*/ 0 w 38"/>
              <a:gd name="T7" fmla="*/ 7 h 7"/>
              <a:gd name="T8" fmla="*/ 0 60000 65536"/>
              <a:gd name="T9" fmla="*/ 0 60000 65536"/>
              <a:gd name="T10" fmla="*/ 0 60000 65536"/>
              <a:gd name="T11" fmla="*/ 0 60000 65536"/>
              <a:gd name="T12" fmla="*/ 0 w 38"/>
              <a:gd name="T13" fmla="*/ 0 h 7"/>
              <a:gd name="T14" fmla="*/ 38 w 38"/>
              <a:gd name="T15" fmla="*/ 7 h 7"/>
            </a:gdLst>
            <a:ahLst/>
            <a:cxnLst>
              <a:cxn ang="T8">
                <a:pos x="T0" y="T1"/>
              </a:cxn>
              <a:cxn ang="T9">
                <a:pos x="T2" y="T3"/>
              </a:cxn>
              <a:cxn ang="T10">
                <a:pos x="T4" y="T5"/>
              </a:cxn>
              <a:cxn ang="T11">
                <a:pos x="T6" y="T7"/>
              </a:cxn>
            </a:cxnLst>
            <a:rect l="T12" t="T13" r="T14" b="T15"/>
            <a:pathLst>
              <a:path w="38" h="7">
                <a:moveTo>
                  <a:pt x="0" y="7"/>
                </a:moveTo>
                <a:lnTo>
                  <a:pt x="2" y="0"/>
                </a:lnTo>
                <a:lnTo>
                  <a:pt x="38" y="2"/>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2859" name="Freeform 332"/>
          <p:cNvSpPr>
            <a:spLocks noChangeAspect="1"/>
          </p:cNvSpPr>
          <p:nvPr/>
        </p:nvSpPr>
        <p:spPr bwMode="auto">
          <a:xfrm>
            <a:off x="4211638" y="3936458"/>
            <a:ext cx="103187" cy="161925"/>
          </a:xfrm>
          <a:custGeom>
            <a:avLst/>
            <a:gdLst>
              <a:gd name="T0" fmla="*/ 0 w 54"/>
              <a:gd name="T1" fmla="*/ 79 h 84"/>
              <a:gd name="T2" fmla="*/ 5 w 54"/>
              <a:gd name="T3" fmla="*/ 22 h 84"/>
              <a:gd name="T4" fmla="*/ 3 w 54"/>
              <a:gd name="T5" fmla="*/ 3 h 84"/>
              <a:gd name="T6" fmla="*/ 36 w 54"/>
              <a:gd name="T7" fmla="*/ 0 h 84"/>
              <a:gd name="T8" fmla="*/ 54 w 54"/>
              <a:gd name="T9" fmla="*/ 67 h 84"/>
              <a:gd name="T10" fmla="*/ 14 w 54"/>
              <a:gd name="T11" fmla="*/ 84 h 84"/>
              <a:gd name="T12" fmla="*/ 0 w 54"/>
              <a:gd name="T13" fmla="*/ 79 h 84"/>
              <a:gd name="T14" fmla="*/ 0 60000 65536"/>
              <a:gd name="T15" fmla="*/ 0 60000 65536"/>
              <a:gd name="T16" fmla="*/ 0 60000 65536"/>
              <a:gd name="T17" fmla="*/ 0 60000 65536"/>
              <a:gd name="T18" fmla="*/ 0 60000 65536"/>
              <a:gd name="T19" fmla="*/ 0 60000 65536"/>
              <a:gd name="T20" fmla="*/ 0 60000 65536"/>
              <a:gd name="T21" fmla="*/ 0 w 54"/>
              <a:gd name="T22" fmla="*/ 0 h 84"/>
              <a:gd name="T23" fmla="*/ 54 w 5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4">
                <a:moveTo>
                  <a:pt x="0" y="79"/>
                </a:moveTo>
                <a:lnTo>
                  <a:pt x="5" y="22"/>
                </a:lnTo>
                <a:lnTo>
                  <a:pt x="3" y="3"/>
                </a:lnTo>
                <a:lnTo>
                  <a:pt x="36" y="0"/>
                </a:lnTo>
                <a:lnTo>
                  <a:pt x="54" y="67"/>
                </a:lnTo>
                <a:lnTo>
                  <a:pt x="14" y="84"/>
                </a:lnTo>
                <a:lnTo>
                  <a:pt x="0" y="79"/>
                </a:lnTo>
                <a:close/>
              </a:path>
            </a:pathLst>
          </a:custGeom>
          <a:solidFill>
            <a:srgbClr val="FFFFCC"/>
          </a:solidFill>
          <a:ln w="9525">
            <a:noFill/>
            <a:round/>
            <a:headEnd/>
            <a:tailEnd/>
          </a:ln>
        </p:spPr>
        <p:txBody>
          <a:bodyPr/>
          <a:lstStyle/>
          <a:p>
            <a:endParaRPr lang="en-US"/>
          </a:p>
        </p:txBody>
      </p:sp>
      <p:sp>
        <p:nvSpPr>
          <p:cNvPr id="22860" name="Freeform 333"/>
          <p:cNvSpPr>
            <a:spLocks noChangeAspect="1"/>
          </p:cNvSpPr>
          <p:nvPr/>
        </p:nvSpPr>
        <p:spPr bwMode="auto">
          <a:xfrm>
            <a:off x="4211638" y="3936458"/>
            <a:ext cx="103187" cy="161925"/>
          </a:xfrm>
          <a:custGeom>
            <a:avLst/>
            <a:gdLst>
              <a:gd name="T0" fmla="*/ 0 w 54"/>
              <a:gd name="T1" fmla="*/ 79 h 84"/>
              <a:gd name="T2" fmla="*/ 5 w 54"/>
              <a:gd name="T3" fmla="*/ 22 h 84"/>
              <a:gd name="T4" fmla="*/ 3 w 54"/>
              <a:gd name="T5" fmla="*/ 3 h 84"/>
              <a:gd name="T6" fmla="*/ 36 w 54"/>
              <a:gd name="T7" fmla="*/ 0 h 84"/>
              <a:gd name="T8" fmla="*/ 54 w 54"/>
              <a:gd name="T9" fmla="*/ 67 h 84"/>
              <a:gd name="T10" fmla="*/ 14 w 54"/>
              <a:gd name="T11" fmla="*/ 84 h 84"/>
              <a:gd name="T12" fmla="*/ 0 w 54"/>
              <a:gd name="T13" fmla="*/ 79 h 84"/>
              <a:gd name="T14" fmla="*/ 0 60000 65536"/>
              <a:gd name="T15" fmla="*/ 0 60000 65536"/>
              <a:gd name="T16" fmla="*/ 0 60000 65536"/>
              <a:gd name="T17" fmla="*/ 0 60000 65536"/>
              <a:gd name="T18" fmla="*/ 0 60000 65536"/>
              <a:gd name="T19" fmla="*/ 0 60000 65536"/>
              <a:gd name="T20" fmla="*/ 0 60000 65536"/>
              <a:gd name="T21" fmla="*/ 0 w 54"/>
              <a:gd name="T22" fmla="*/ 0 h 84"/>
              <a:gd name="T23" fmla="*/ 54 w 5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4">
                <a:moveTo>
                  <a:pt x="0" y="79"/>
                </a:moveTo>
                <a:lnTo>
                  <a:pt x="5" y="22"/>
                </a:lnTo>
                <a:lnTo>
                  <a:pt x="3" y="3"/>
                </a:lnTo>
                <a:lnTo>
                  <a:pt x="36" y="0"/>
                </a:lnTo>
                <a:lnTo>
                  <a:pt x="54" y="67"/>
                </a:lnTo>
                <a:lnTo>
                  <a:pt x="14" y="84"/>
                </a:lnTo>
                <a:lnTo>
                  <a:pt x="0" y="79"/>
                </a:lnTo>
                <a:close/>
              </a:path>
            </a:pathLst>
          </a:custGeom>
          <a:solidFill>
            <a:srgbClr val="FFFFCC"/>
          </a:solidFill>
          <a:ln w="1588" cap="rnd">
            <a:solidFill>
              <a:srgbClr val="808080"/>
            </a:solidFill>
            <a:round/>
            <a:headEnd/>
            <a:tailEnd/>
          </a:ln>
        </p:spPr>
        <p:txBody>
          <a:bodyPr/>
          <a:lstStyle/>
          <a:p>
            <a:endParaRPr lang="en-US"/>
          </a:p>
        </p:txBody>
      </p:sp>
      <p:sp>
        <p:nvSpPr>
          <p:cNvPr id="22861" name="Freeform 334"/>
          <p:cNvSpPr>
            <a:spLocks noChangeAspect="1"/>
          </p:cNvSpPr>
          <p:nvPr/>
        </p:nvSpPr>
        <p:spPr bwMode="auto">
          <a:xfrm>
            <a:off x="3924300" y="3901533"/>
            <a:ext cx="174625" cy="130175"/>
          </a:xfrm>
          <a:custGeom>
            <a:avLst/>
            <a:gdLst>
              <a:gd name="T0" fmla="*/ 0 w 91"/>
              <a:gd name="T1" fmla="*/ 22 h 68"/>
              <a:gd name="T2" fmla="*/ 16 w 91"/>
              <a:gd name="T3" fmla="*/ 12 h 68"/>
              <a:gd name="T4" fmla="*/ 16 w 91"/>
              <a:gd name="T5" fmla="*/ 0 h 68"/>
              <a:gd name="T6" fmla="*/ 46 w 91"/>
              <a:gd name="T7" fmla="*/ 2 h 68"/>
              <a:gd name="T8" fmla="*/ 54 w 91"/>
              <a:gd name="T9" fmla="*/ 8 h 68"/>
              <a:gd name="T10" fmla="*/ 75 w 91"/>
              <a:gd name="T11" fmla="*/ 1 h 68"/>
              <a:gd name="T12" fmla="*/ 88 w 91"/>
              <a:gd name="T13" fmla="*/ 32 h 68"/>
              <a:gd name="T14" fmla="*/ 91 w 91"/>
              <a:gd name="T15" fmla="*/ 55 h 68"/>
              <a:gd name="T16" fmla="*/ 84 w 91"/>
              <a:gd name="T17" fmla="*/ 53 h 68"/>
              <a:gd name="T18" fmla="*/ 82 w 91"/>
              <a:gd name="T19" fmla="*/ 66 h 68"/>
              <a:gd name="T20" fmla="*/ 68 w 91"/>
              <a:gd name="T21" fmla="*/ 68 h 68"/>
              <a:gd name="T22" fmla="*/ 68 w 91"/>
              <a:gd name="T23" fmla="*/ 55 h 68"/>
              <a:gd name="T24" fmla="*/ 60 w 91"/>
              <a:gd name="T25" fmla="*/ 54 h 68"/>
              <a:gd name="T26" fmla="*/ 48 w 91"/>
              <a:gd name="T27" fmla="*/ 35 h 68"/>
              <a:gd name="T28" fmla="*/ 22 w 91"/>
              <a:gd name="T29" fmla="*/ 46 h 68"/>
              <a:gd name="T30" fmla="*/ 0 w 91"/>
              <a:gd name="T31" fmla="*/ 22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
              <a:gd name="T49" fmla="*/ 0 h 68"/>
              <a:gd name="T50" fmla="*/ 91 w 9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 h="68">
                <a:moveTo>
                  <a:pt x="0" y="22"/>
                </a:moveTo>
                <a:lnTo>
                  <a:pt x="16" y="12"/>
                </a:lnTo>
                <a:lnTo>
                  <a:pt x="16" y="0"/>
                </a:lnTo>
                <a:lnTo>
                  <a:pt x="46" y="2"/>
                </a:lnTo>
                <a:lnTo>
                  <a:pt x="54" y="8"/>
                </a:lnTo>
                <a:lnTo>
                  <a:pt x="75" y="1"/>
                </a:lnTo>
                <a:lnTo>
                  <a:pt x="88" y="32"/>
                </a:lnTo>
                <a:lnTo>
                  <a:pt x="91" y="55"/>
                </a:lnTo>
                <a:lnTo>
                  <a:pt x="84" y="53"/>
                </a:lnTo>
                <a:lnTo>
                  <a:pt x="82" y="66"/>
                </a:lnTo>
                <a:lnTo>
                  <a:pt x="68" y="68"/>
                </a:lnTo>
                <a:lnTo>
                  <a:pt x="68" y="55"/>
                </a:lnTo>
                <a:lnTo>
                  <a:pt x="60" y="54"/>
                </a:lnTo>
                <a:lnTo>
                  <a:pt x="48" y="35"/>
                </a:lnTo>
                <a:lnTo>
                  <a:pt x="22" y="46"/>
                </a:lnTo>
                <a:lnTo>
                  <a:pt x="0" y="22"/>
                </a:lnTo>
                <a:close/>
              </a:path>
            </a:pathLst>
          </a:custGeom>
          <a:solidFill>
            <a:srgbClr val="FFFFCC"/>
          </a:solidFill>
          <a:ln w="9525">
            <a:noFill/>
            <a:round/>
            <a:headEnd/>
            <a:tailEnd/>
          </a:ln>
        </p:spPr>
        <p:txBody>
          <a:bodyPr/>
          <a:lstStyle/>
          <a:p>
            <a:endParaRPr lang="en-US"/>
          </a:p>
        </p:txBody>
      </p:sp>
      <p:sp>
        <p:nvSpPr>
          <p:cNvPr id="22862" name="Freeform 335"/>
          <p:cNvSpPr>
            <a:spLocks noChangeAspect="1"/>
          </p:cNvSpPr>
          <p:nvPr/>
        </p:nvSpPr>
        <p:spPr bwMode="auto">
          <a:xfrm>
            <a:off x="3924300" y="3901533"/>
            <a:ext cx="174625" cy="130175"/>
          </a:xfrm>
          <a:custGeom>
            <a:avLst/>
            <a:gdLst>
              <a:gd name="T0" fmla="*/ 0 w 91"/>
              <a:gd name="T1" fmla="*/ 22 h 68"/>
              <a:gd name="T2" fmla="*/ 16 w 91"/>
              <a:gd name="T3" fmla="*/ 12 h 68"/>
              <a:gd name="T4" fmla="*/ 16 w 91"/>
              <a:gd name="T5" fmla="*/ 0 h 68"/>
              <a:gd name="T6" fmla="*/ 46 w 91"/>
              <a:gd name="T7" fmla="*/ 2 h 68"/>
              <a:gd name="T8" fmla="*/ 54 w 91"/>
              <a:gd name="T9" fmla="*/ 8 h 68"/>
              <a:gd name="T10" fmla="*/ 75 w 91"/>
              <a:gd name="T11" fmla="*/ 1 h 68"/>
              <a:gd name="T12" fmla="*/ 88 w 91"/>
              <a:gd name="T13" fmla="*/ 32 h 68"/>
              <a:gd name="T14" fmla="*/ 91 w 91"/>
              <a:gd name="T15" fmla="*/ 55 h 68"/>
              <a:gd name="T16" fmla="*/ 84 w 91"/>
              <a:gd name="T17" fmla="*/ 53 h 68"/>
              <a:gd name="T18" fmla="*/ 82 w 91"/>
              <a:gd name="T19" fmla="*/ 66 h 68"/>
              <a:gd name="T20" fmla="*/ 68 w 91"/>
              <a:gd name="T21" fmla="*/ 68 h 68"/>
              <a:gd name="T22" fmla="*/ 68 w 91"/>
              <a:gd name="T23" fmla="*/ 55 h 68"/>
              <a:gd name="T24" fmla="*/ 60 w 91"/>
              <a:gd name="T25" fmla="*/ 54 h 68"/>
              <a:gd name="T26" fmla="*/ 48 w 91"/>
              <a:gd name="T27" fmla="*/ 35 h 68"/>
              <a:gd name="T28" fmla="*/ 22 w 91"/>
              <a:gd name="T29" fmla="*/ 46 h 68"/>
              <a:gd name="T30" fmla="*/ 0 w 91"/>
              <a:gd name="T31" fmla="*/ 22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
              <a:gd name="T49" fmla="*/ 0 h 68"/>
              <a:gd name="T50" fmla="*/ 91 w 9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 h="68">
                <a:moveTo>
                  <a:pt x="0" y="22"/>
                </a:moveTo>
                <a:lnTo>
                  <a:pt x="16" y="12"/>
                </a:lnTo>
                <a:lnTo>
                  <a:pt x="16" y="0"/>
                </a:lnTo>
                <a:lnTo>
                  <a:pt x="46" y="2"/>
                </a:lnTo>
                <a:lnTo>
                  <a:pt x="54" y="8"/>
                </a:lnTo>
                <a:lnTo>
                  <a:pt x="75" y="1"/>
                </a:lnTo>
                <a:lnTo>
                  <a:pt x="88" y="32"/>
                </a:lnTo>
                <a:lnTo>
                  <a:pt x="91" y="55"/>
                </a:lnTo>
                <a:lnTo>
                  <a:pt x="84" y="53"/>
                </a:lnTo>
                <a:lnTo>
                  <a:pt x="82" y="66"/>
                </a:lnTo>
                <a:lnTo>
                  <a:pt x="68" y="68"/>
                </a:lnTo>
                <a:lnTo>
                  <a:pt x="68" y="55"/>
                </a:lnTo>
                <a:lnTo>
                  <a:pt x="60" y="54"/>
                </a:lnTo>
                <a:lnTo>
                  <a:pt x="48" y="35"/>
                </a:lnTo>
                <a:lnTo>
                  <a:pt x="22" y="46"/>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863" name="Freeform 336"/>
          <p:cNvSpPr>
            <a:spLocks noChangeAspect="1"/>
          </p:cNvSpPr>
          <p:nvPr/>
        </p:nvSpPr>
        <p:spPr bwMode="auto">
          <a:xfrm>
            <a:off x="5372100" y="3476083"/>
            <a:ext cx="44450" cy="11113"/>
          </a:xfrm>
          <a:custGeom>
            <a:avLst/>
            <a:gdLst>
              <a:gd name="T0" fmla="*/ 0 w 23"/>
              <a:gd name="T1" fmla="*/ 0 h 6"/>
              <a:gd name="T2" fmla="*/ 12 w 23"/>
              <a:gd name="T3" fmla="*/ 6 h 6"/>
              <a:gd name="T4" fmla="*/ 23 w 23"/>
              <a:gd name="T5" fmla="*/ 2 h 6"/>
              <a:gd name="T6" fmla="*/ 0 w 23"/>
              <a:gd name="T7" fmla="*/ 0 h 6"/>
              <a:gd name="T8" fmla="*/ 0 60000 65536"/>
              <a:gd name="T9" fmla="*/ 0 60000 65536"/>
              <a:gd name="T10" fmla="*/ 0 60000 65536"/>
              <a:gd name="T11" fmla="*/ 0 60000 65536"/>
              <a:gd name="T12" fmla="*/ 0 w 23"/>
              <a:gd name="T13" fmla="*/ 0 h 6"/>
              <a:gd name="T14" fmla="*/ 23 w 23"/>
              <a:gd name="T15" fmla="*/ 6 h 6"/>
            </a:gdLst>
            <a:ahLst/>
            <a:cxnLst>
              <a:cxn ang="T8">
                <a:pos x="T0" y="T1"/>
              </a:cxn>
              <a:cxn ang="T9">
                <a:pos x="T2" y="T3"/>
              </a:cxn>
              <a:cxn ang="T10">
                <a:pos x="T4" y="T5"/>
              </a:cxn>
              <a:cxn ang="T11">
                <a:pos x="T6" y="T7"/>
              </a:cxn>
            </a:cxnLst>
            <a:rect l="T12" t="T13" r="T14" b="T15"/>
            <a:pathLst>
              <a:path w="23" h="6">
                <a:moveTo>
                  <a:pt x="0" y="0"/>
                </a:moveTo>
                <a:lnTo>
                  <a:pt x="12" y="6"/>
                </a:lnTo>
                <a:lnTo>
                  <a:pt x="23" y="2"/>
                </a:lnTo>
                <a:lnTo>
                  <a:pt x="0" y="0"/>
                </a:lnTo>
                <a:close/>
              </a:path>
            </a:pathLst>
          </a:custGeom>
          <a:solidFill>
            <a:srgbClr val="FFFFCC"/>
          </a:solidFill>
          <a:ln w="9525">
            <a:noFill/>
            <a:round/>
            <a:headEnd/>
            <a:tailEnd/>
          </a:ln>
        </p:spPr>
        <p:txBody>
          <a:bodyPr/>
          <a:lstStyle/>
          <a:p>
            <a:endParaRPr lang="en-US"/>
          </a:p>
        </p:txBody>
      </p:sp>
      <p:sp>
        <p:nvSpPr>
          <p:cNvPr id="22864" name="Freeform 337"/>
          <p:cNvSpPr>
            <a:spLocks noChangeAspect="1"/>
          </p:cNvSpPr>
          <p:nvPr/>
        </p:nvSpPr>
        <p:spPr bwMode="auto">
          <a:xfrm>
            <a:off x="5372100" y="3476083"/>
            <a:ext cx="44450" cy="11113"/>
          </a:xfrm>
          <a:custGeom>
            <a:avLst/>
            <a:gdLst>
              <a:gd name="T0" fmla="*/ 0 w 23"/>
              <a:gd name="T1" fmla="*/ 0 h 6"/>
              <a:gd name="T2" fmla="*/ 12 w 23"/>
              <a:gd name="T3" fmla="*/ 6 h 6"/>
              <a:gd name="T4" fmla="*/ 23 w 23"/>
              <a:gd name="T5" fmla="*/ 2 h 6"/>
              <a:gd name="T6" fmla="*/ 0 w 23"/>
              <a:gd name="T7" fmla="*/ 0 h 6"/>
              <a:gd name="T8" fmla="*/ 0 60000 65536"/>
              <a:gd name="T9" fmla="*/ 0 60000 65536"/>
              <a:gd name="T10" fmla="*/ 0 60000 65536"/>
              <a:gd name="T11" fmla="*/ 0 60000 65536"/>
              <a:gd name="T12" fmla="*/ 0 w 23"/>
              <a:gd name="T13" fmla="*/ 0 h 6"/>
              <a:gd name="T14" fmla="*/ 23 w 23"/>
              <a:gd name="T15" fmla="*/ 6 h 6"/>
            </a:gdLst>
            <a:ahLst/>
            <a:cxnLst>
              <a:cxn ang="T8">
                <a:pos x="T0" y="T1"/>
              </a:cxn>
              <a:cxn ang="T9">
                <a:pos x="T2" y="T3"/>
              </a:cxn>
              <a:cxn ang="T10">
                <a:pos x="T4" y="T5"/>
              </a:cxn>
              <a:cxn ang="T11">
                <a:pos x="T6" y="T7"/>
              </a:cxn>
            </a:cxnLst>
            <a:rect l="T12" t="T13" r="T14" b="T15"/>
            <a:pathLst>
              <a:path w="23" h="6">
                <a:moveTo>
                  <a:pt x="0" y="0"/>
                </a:moveTo>
                <a:lnTo>
                  <a:pt x="12" y="6"/>
                </a:lnTo>
                <a:lnTo>
                  <a:pt x="23" y="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865" name="Freeform 338"/>
          <p:cNvSpPr>
            <a:spLocks noChangeAspect="1"/>
          </p:cNvSpPr>
          <p:nvPr/>
        </p:nvSpPr>
        <p:spPr bwMode="auto">
          <a:xfrm>
            <a:off x="4076700" y="3949158"/>
            <a:ext cx="146050" cy="155575"/>
          </a:xfrm>
          <a:custGeom>
            <a:avLst/>
            <a:gdLst>
              <a:gd name="T0" fmla="*/ 0 w 76"/>
              <a:gd name="T1" fmla="*/ 53 h 81"/>
              <a:gd name="T2" fmla="*/ 1 w 76"/>
              <a:gd name="T3" fmla="*/ 41 h 81"/>
              <a:gd name="T4" fmla="*/ 3 w 76"/>
              <a:gd name="T5" fmla="*/ 28 h 81"/>
              <a:gd name="T6" fmla="*/ 11 w 76"/>
              <a:gd name="T7" fmla="*/ 30 h 81"/>
              <a:gd name="T8" fmla="*/ 8 w 76"/>
              <a:gd name="T9" fmla="*/ 6 h 81"/>
              <a:gd name="T10" fmla="*/ 30 w 76"/>
              <a:gd name="T11" fmla="*/ 0 h 81"/>
              <a:gd name="T12" fmla="*/ 43 w 76"/>
              <a:gd name="T13" fmla="*/ 4 h 81"/>
              <a:gd name="T14" fmla="*/ 50 w 76"/>
              <a:gd name="T15" fmla="*/ 12 h 81"/>
              <a:gd name="T16" fmla="*/ 76 w 76"/>
              <a:gd name="T17" fmla="*/ 15 h 81"/>
              <a:gd name="T18" fmla="*/ 71 w 76"/>
              <a:gd name="T19" fmla="*/ 72 h 81"/>
              <a:gd name="T20" fmla="*/ 12 w 76"/>
              <a:gd name="T21" fmla="*/ 81 h 81"/>
              <a:gd name="T22" fmla="*/ 14 w 76"/>
              <a:gd name="T23" fmla="*/ 62 h 81"/>
              <a:gd name="T24" fmla="*/ 0 w 76"/>
              <a:gd name="T25" fmla="*/ 53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81"/>
              <a:gd name="T41" fmla="*/ 76 w 76"/>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81">
                <a:moveTo>
                  <a:pt x="0" y="53"/>
                </a:moveTo>
                <a:lnTo>
                  <a:pt x="1" y="41"/>
                </a:lnTo>
                <a:lnTo>
                  <a:pt x="3" y="28"/>
                </a:lnTo>
                <a:lnTo>
                  <a:pt x="11" y="30"/>
                </a:lnTo>
                <a:lnTo>
                  <a:pt x="8" y="6"/>
                </a:lnTo>
                <a:lnTo>
                  <a:pt x="30" y="0"/>
                </a:lnTo>
                <a:lnTo>
                  <a:pt x="43" y="4"/>
                </a:lnTo>
                <a:lnTo>
                  <a:pt x="50" y="12"/>
                </a:lnTo>
                <a:lnTo>
                  <a:pt x="76" y="15"/>
                </a:lnTo>
                <a:lnTo>
                  <a:pt x="71" y="72"/>
                </a:lnTo>
                <a:lnTo>
                  <a:pt x="12" y="81"/>
                </a:lnTo>
                <a:lnTo>
                  <a:pt x="14" y="62"/>
                </a:lnTo>
                <a:lnTo>
                  <a:pt x="0" y="53"/>
                </a:lnTo>
                <a:close/>
              </a:path>
            </a:pathLst>
          </a:custGeom>
          <a:solidFill>
            <a:srgbClr val="FFFFCC"/>
          </a:solidFill>
          <a:ln w="9525">
            <a:noFill/>
            <a:round/>
            <a:headEnd/>
            <a:tailEnd/>
          </a:ln>
        </p:spPr>
        <p:txBody>
          <a:bodyPr/>
          <a:lstStyle/>
          <a:p>
            <a:endParaRPr lang="en-US"/>
          </a:p>
        </p:txBody>
      </p:sp>
      <p:sp>
        <p:nvSpPr>
          <p:cNvPr id="22866" name="Freeform 339"/>
          <p:cNvSpPr>
            <a:spLocks noChangeAspect="1"/>
          </p:cNvSpPr>
          <p:nvPr/>
        </p:nvSpPr>
        <p:spPr bwMode="auto">
          <a:xfrm>
            <a:off x="4076700" y="3949158"/>
            <a:ext cx="146050" cy="155575"/>
          </a:xfrm>
          <a:custGeom>
            <a:avLst/>
            <a:gdLst>
              <a:gd name="T0" fmla="*/ 0 w 76"/>
              <a:gd name="T1" fmla="*/ 53 h 81"/>
              <a:gd name="T2" fmla="*/ 1 w 76"/>
              <a:gd name="T3" fmla="*/ 41 h 81"/>
              <a:gd name="T4" fmla="*/ 3 w 76"/>
              <a:gd name="T5" fmla="*/ 28 h 81"/>
              <a:gd name="T6" fmla="*/ 11 w 76"/>
              <a:gd name="T7" fmla="*/ 30 h 81"/>
              <a:gd name="T8" fmla="*/ 8 w 76"/>
              <a:gd name="T9" fmla="*/ 6 h 81"/>
              <a:gd name="T10" fmla="*/ 30 w 76"/>
              <a:gd name="T11" fmla="*/ 0 h 81"/>
              <a:gd name="T12" fmla="*/ 43 w 76"/>
              <a:gd name="T13" fmla="*/ 4 h 81"/>
              <a:gd name="T14" fmla="*/ 50 w 76"/>
              <a:gd name="T15" fmla="*/ 12 h 81"/>
              <a:gd name="T16" fmla="*/ 76 w 76"/>
              <a:gd name="T17" fmla="*/ 15 h 81"/>
              <a:gd name="T18" fmla="*/ 71 w 76"/>
              <a:gd name="T19" fmla="*/ 72 h 81"/>
              <a:gd name="T20" fmla="*/ 12 w 76"/>
              <a:gd name="T21" fmla="*/ 81 h 81"/>
              <a:gd name="T22" fmla="*/ 14 w 76"/>
              <a:gd name="T23" fmla="*/ 62 h 81"/>
              <a:gd name="T24" fmla="*/ 0 w 76"/>
              <a:gd name="T25" fmla="*/ 53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81"/>
              <a:gd name="T41" fmla="*/ 76 w 76"/>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81">
                <a:moveTo>
                  <a:pt x="0" y="53"/>
                </a:moveTo>
                <a:lnTo>
                  <a:pt x="1" y="41"/>
                </a:lnTo>
                <a:lnTo>
                  <a:pt x="3" y="28"/>
                </a:lnTo>
                <a:lnTo>
                  <a:pt x="11" y="30"/>
                </a:lnTo>
                <a:lnTo>
                  <a:pt x="8" y="6"/>
                </a:lnTo>
                <a:lnTo>
                  <a:pt x="30" y="0"/>
                </a:lnTo>
                <a:lnTo>
                  <a:pt x="43" y="4"/>
                </a:lnTo>
                <a:lnTo>
                  <a:pt x="50" y="12"/>
                </a:lnTo>
                <a:lnTo>
                  <a:pt x="76" y="15"/>
                </a:lnTo>
                <a:lnTo>
                  <a:pt x="71" y="72"/>
                </a:lnTo>
                <a:lnTo>
                  <a:pt x="12" y="81"/>
                </a:lnTo>
                <a:lnTo>
                  <a:pt x="14" y="62"/>
                </a:lnTo>
                <a:lnTo>
                  <a:pt x="0" y="53"/>
                </a:lnTo>
                <a:close/>
              </a:path>
            </a:pathLst>
          </a:custGeom>
          <a:solidFill>
            <a:srgbClr val="FFFFCC"/>
          </a:solidFill>
          <a:ln w="1588" cap="rnd">
            <a:solidFill>
              <a:srgbClr val="808080"/>
            </a:solidFill>
            <a:round/>
            <a:headEnd/>
            <a:tailEnd/>
          </a:ln>
        </p:spPr>
        <p:txBody>
          <a:bodyPr/>
          <a:lstStyle/>
          <a:p>
            <a:endParaRPr lang="en-US"/>
          </a:p>
        </p:txBody>
      </p:sp>
      <p:sp>
        <p:nvSpPr>
          <p:cNvPr id="22867" name="Freeform 340"/>
          <p:cNvSpPr>
            <a:spLocks noChangeAspect="1"/>
          </p:cNvSpPr>
          <p:nvPr/>
        </p:nvSpPr>
        <p:spPr bwMode="auto">
          <a:xfrm>
            <a:off x="5127625" y="3363371"/>
            <a:ext cx="107950" cy="114300"/>
          </a:xfrm>
          <a:custGeom>
            <a:avLst/>
            <a:gdLst>
              <a:gd name="T0" fmla="*/ 0 w 56"/>
              <a:gd name="T1" fmla="*/ 28 h 59"/>
              <a:gd name="T2" fmla="*/ 2 w 56"/>
              <a:gd name="T3" fmla="*/ 16 h 59"/>
              <a:gd name="T4" fmla="*/ 8 w 56"/>
              <a:gd name="T5" fmla="*/ 10 h 59"/>
              <a:gd name="T6" fmla="*/ 22 w 56"/>
              <a:gd name="T7" fmla="*/ 15 h 59"/>
              <a:gd name="T8" fmla="*/ 50 w 56"/>
              <a:gd name="T9" fmla="*/ 0 h 59"/>
              <a:gd name="T10" fmla="*/ 56 w 56"/>
              <a:gd name="T11" fmla="*/ 17 h 59"/>
              <a:gd name="T12" fmla="*/ 27 w 56"/>
              <a:gd name="T13" fmla="*/ 26 h 59"/>
              <a:gd name="T14" fmla="*/ 41 w 56"/>
              <a:gd name="T15" fmla="*/ 39 h 59"/>
              <a:gd name="T16" fmla="*/ 34 w 56"/>
              <a:gd name="T17" fmla="*/ 47 h 59"/>
              <a:gd name="T18" fmla="*/ 16 w 56"/>
              <a:gd name="T19" fmla="*/ 59 h 59"/>
              <a:gd name="T20" fmla="*/ 2 w 56"/>
              <a:gd name="T21" fmla="*/ 55 h 59"/>
              <a:gd name="T22" fmla="*/ 8 w 56"/>
              <a:gd name="T23" fmla="*/ 27 h 59"/>
              <a:gd name="T24" fmla="*/ 0 w 56"/>
              <a:gd name="T25" fmla="*/ 2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28"/>
                </a:moveTo>
                <a:lnTo>
                  <a:pt x="2" y="16"/>
                </a:lnTo>
                <a:lnTo>
                  <a:pt x="8" y="10"/>
                </a:lnTo>
                <a:lnTo>
                  <a:pt x="22" y="15"/>
                </a:lnTo>
                <a:lnTo>
                  <a:pt x="50" y="0"/>
                </a:lnTo>
                <a:lnTo>
                  <a:pt x="56" y="17"/>
                </a:lnTo>
                <a:lnTo>
                  <a:pt x="27" y="26"/>
                </a:lnTo>
                <a:lnTo>
                  <a:pt x="41" y="39"/>
                </a:lnTo>
                <a:lnTo>
                  <a:pt x="34" y="47"/>
                </a:lnTo>
                <a:lnTo>
                  <a:pt x="16" y="59"/>
                </a:lnTo>
                <a:lnTo>
                  <a:pt x="2" y="55"/>
                </a:lnTo>
                <a:lnTo>
                  <a:pt x="8" y="27"/>
                </a:lnTo>
                <a:lnTo>
                  <a:pt x="0" y="28"/>
                </a:lnTo>
                <a:close/>
              </a:path>
            </a:pathLst>
          </a:custGeom>
          <a:solidFill>
            <a:srgbClr val="FFFFCC"/>
          </a:solidFill>
          <a:ln w="9525">
            <a:noFill/>
            <a:round/>
            <a:headEnd/>
            <a:tailEnd/>
          </a:ln>
        </p:spPr>
        <p:txBody>
          <a:bodyPr/>
          <a:lstStyle/>
          <a:p>
            <a:endParaRPr lang="en-US"/>
          </a:p>
        </p:txBody>
      </p:sp>
      <p:sp>
        <p:nvSpPr>
          <p:cNvPr id="22868" name="Freeform 341"/>
          <p:cNvSpPr>
            <a:spLocks noChangeAspect="1"/>
          </p:cNvSpPr>
          <p:nvPr/>
        </p:nvSpPr>
        <p:spPr bwMode="auto">
          <a:xfrm>
            <a:off x="5127625" y="3363371"/>
            <a:ext cx="107950" cy="114300"/>
          </a:xfrm>
          <a:custGeom>
            <a:avLst/>
            <a:gdLst>
              <a:gd name="T0" fmla="*/ 0 w 56"/>
              <a:gd name="T1" fmla="*/ 28 h 59"/>
              <a:gd name="T2" fmla="*/ 2 w 56"/>
              <a:gd name="T3" fmla="*/ 16 h 59"/>
              <a:gd name="T4" fmla="*/ 8 w 56"/>
              <a:gd name="T5" fmla="*/ 10 h 59"/>
              <a:gd name="T6" fmla="*/ 22 w 56"/>
              <a:gd name="T7" fmla="*/ 15 h 59"/>
              <a:gd name="T8" fmla="*/ 50 w 56"/>
              <a:gd name="T9" fmla="*/ 0 h 59"/>
              <a:gd name="T10" fmla="*/ 56 w 56"/>
              <a:gd name="T11" fmla="*/ 17 h 59"/>
              <a:gd name="T12" fmla="*/ 27 w 56"/>
              <a:gd name="T13" fmla="*/ 26 h 59"/>
              <a:gd name="T14" fmla="*/ 41 w 56"/>
              <a:gd name="T15" fmla="*/ 39 h 59"/>
              <a:gd name="T16" fmla="*/ 34 w 56"/>
              <a:gd name="T17" fmla="*/ 47 h 59"/>
              <a:gd name="T18" fmla="*/ 16 w 56"/>
              <a:gd name="T19" fmla="*/ 59 h 59"/>
              <a:gd name="T20" fmla="*/ 2 w 56"/>
              <a:gd name="T21" fmla="*/ 55 h 59"/>
              <a:gd name="T22" fmla="*/ 8 w 56"/>
              <a:gd name="T23" fmla="*/ 27 h 59"/>
              <a:gd name="T24" fmla="*/ 0 w 56"/>
              <a:gd name="T25" fmla="*/ 2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28"/>
                </a:moveTo>
                <a:lnTo>
                  <a:pt x="2" y="16"/>
                </a:lnTo>
                <a:lnTo>
                  <a:pt x="8" y="10"/>
                </a:lnTo>
                <a:lnTo>
                  <a:pt x="22" y="15"/>
                </a:lnTo>
                <a:lnTo>
                  <a:pt x="50" y="0"/>
                </a:lnTo>
                <a:lnTo>
                  <a:pt x="56" y="17"/>
                </a:lnTo>
                <a:lnTo>
                  <a:pt x="27" y="26"/>
                </a:lnTo>
                <a:lnTo>
                  <a:pt x="41" y="39"/>
                </a:lnTo>
                <a:lnTo>
                  <a:pt x="34" y="47"/>
                </a:lnTo>
                <a:lnTo>
                  <a:pt x="16" y="59"/>
                </a:lnTo>
                <a:lnTo>
                  <a:pt x="2" y="55"/>
                </a:lnTo>
                <a:lnTo>
                  <a:pt x="8" y="27"/>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2869" name="Freeform 342"/>
          <p:cNvSpPr>
            <a:spLocks noChangeAspect="1"/>
          </p:cNvSpPr>
          <p:nvPr/>
        </p:nvSpPr>
        <p:spPr bwMode="auto">
          <a:xfrm>
            <a:off x="5110163" y="4101558"/>
            <a:ext cx="190500" cy="227013"/>
          </a:xfrm>
          <a:custGeom>
            <a:avLst/>
            <a:gdLst>
              <a:gd name="T0" fmla="*/ 0 w 99"/>
              <a:gd name="T1" fmla="*/ 7 h 118"/>
              <a:gd name="T2" fmla="*/ 13 w 99"/>
              <a:gd name="T3" fmla="*/ 32 h 118"/>
              <a:gd name="T4" fmla="*/ 0 w 99"/>
              <a:gd name="T5" fmla="*/ 55 h 118"/>
              <a:gd name="T6" fmla="*/ 10 w 99"/>
              <a:gd name="T7" fmla="*/ 62 h 118"/>
              <a:gd name="T8" fmla="*/ 3 w 99"/>
              <a:gd name="T9" fmla="*/ 70 h 118"/>
              <a:gd name="T10" fmla="*/ 67 w 99"/>
              <a:gd name="T11" fmla="*/ 118 h 118"/>
              <a:gd name="T12" fmla="*/ 95 w 99"/>
              <a:gd name="T13" fmla="*/ 80 h 118"/>
              <a:gd name="T14" fmla="*/ 89 w 99"/>
              <a:gd name="T15" fmla="*/ 69 h 118"/>
              <a:gd name="T16" fmla="*/ 89 w 99"/>
              <a:gd name="T17" fmla="*/ 22 h 118"/>
              <a:gd name="T18" fmla="*/ 99 w 99"/>
              <a:gd name="T19" fmla="*/ 8 h 118"/>
              <a:gd name="T20" fmla="*/ 63 w 99"/>
              <a:gd name="T21" fmla="*/ 14 h 118"/>
              <a:gd name="T22" fmla="*/ 23 w 99"/>
              <a:gd name="T23" fmla="*/ 0 h 118"/>
              <a:gd name="T24" fmla="*/ 0 w 99"/>
              <a:gd name="T25" fmla="*/ 7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118"/>
              <a:gd name="T41" fmla="*/ 99 w 99"/>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118">
                <a:moveTo>
                  <a:pt x="0" y="7"/>
                </a:moveTo>
                <a:lnTo>
                  <a:pt x="13" y="32"/>
                </a:lnTo>
                <a:lnTo>
                  <a:pt x="0" y="55"/>
                </a:lnTo>
                <a:lnTo>
                  <a:pt x="10" y="62"/>
                </a:lnTo>
                <a:lnTo>
                  <a:pt x="3" y="70"/>
                </a:lnTo>
                <a:lnTo>
                  <a:pt x="67" y="118"/>
                </a:lnTo>
                <a:lnTo>
                  <a:pt x="95" y="80"/>
                </a:lnTo>
                <a:lnTo>
                  <a:pt x="89" y="69"/>
                </a:lnTo>
                <a:lnTo>
                  <a:pt x="89" y="22"/>
                </a:lnTo>
                <a:lnTo>
                  <a:pt x="99" y="8"/>
                </a:lnTo>
                <a:lnTo>
                  <a:pt x="63" y="14"/>
                </a:lnTo>
                <a:lnTo>
                  <a:pt x="23" y="0"/>
                </a:lnTo>
                <a:lnTo>
                  <a:pt x="0" y="7"/>
                </a:lnTo>
                <a:close/>
              </a:path>
            </a:pathLst>
          </a:custGeom>
          <a:solidFill>
            <a:srgbClr val="FFFFCC"/>
          </a:solidFill>
          <a:ln w="9525">
            <a:noFill/>
            <a:round/>
            <a:headEnd/>
            <a:tailEnd/>
          </a:ln>
        </p:spPr>
        <p:txBody>
          <a:bodyPr/>
          <a:lstStyle/>
          <a:p>
            <a:endParaRPr lang="en-US"/>
          </a:p>
        </p:txBody>
      </p:sp>
      <p:sp>
        <p:nvSpPr>
          <p:cNvPr id="22870" name="Freeform 343"/>
          <p:cNvSpPr>
            <a:spLocks noChangeAspect="1"/>
          </p:cNvSpPr>
          <p:nvPr/>
        </p:nvSpPr>
        <p:spPr bwMode="auto">
          <a:xfrm>
            <a:off x="5110163" y="4101558"/>
            <a:ext cx="190500" cy="227013"/>
          </a:xfrm>
          <a:custGeom>
            <a:avLst/>
            <a:gdLst>
              <a:gd name="T0" fmla="*/ 0 w 99"/>
              <a:gd name="T1" fmla="*/ 7 h 118"/>
              <a:gd name="T2" fmla="*/ 13 w 99"/>
              <a:gd name="T3" fmla="*/ 32 h 118"/>
              <a:gd name="T4" fmla="*/ 0 w 99"/>
              <a:gd name="T5" fmla="*/ 55 h 118"/>
              <a:gd name="T6" fmla="*/ 10 w 99"/>
              <a:gd name="T7" fmla="*/ 62 h 118"/>
              <a:gd name="T8" fmla="*/ 3 w 99"/>
              <a:gd name="T9" fmla="*/ 70 h 118"/>
              <a:gd name="T10" fmla="*/ 67 w 99"/>
              <a:gd name="T11" fmla="*/ 118 h 118"/>
              <a:gd name="T12" fmla="*/ 95 w 99"/>
              <a:gd name="T13" fmla="*/ 80 h 118"/>
              <a:gd name="T14" fmla="*/ 89 w 99"/>
              <a:gd name="T15" fmla="*/ 69 h 118"/>
              <a:gd name="T16" fmla="*/ 89 w 99"/>
              <a:gd name="T17" fmla="*/ 22 h 118"/>
              <a:gd name="T18" fmla="*/ 99 w 99"/>
              <a:gd name="T19" fmla="*/ 8 h 118"/>
              <a:gd name="T20" fmla="*/ 63 w 99"/>
              <a:gd name="T21" fmla="*/ 14 h 118"/>
              <a:gd name="T22" fmla="*/ 23 w 99"/>
              <a:gd name="T23" fmla="*/ 0 h 118"/>
              <a:gd name="T24" fmla="*/ 0 w 99"/>
              <a:gd name="T25" fmla="*/ 7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118"/>
              <a:gd name="T41" fmla="*/ 99 w 99"/>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118">
                <a:moveTo>
                  <a:pt x="0" y="7"/>
                </a:moveTo>
                <a:lnTo>
                  <a:pt x="13" y="32"/>
                </a:lnTo>
                <a:lnTo>
                  <a:pt x="0" y="55"/>
                </a:lnTo>
                <a:lnTo>
                  <a:pt x="10" y="62"/>
                </a:lnTo>
                <a:lnTo>
                  <a:pt x="3" y="70"/>
                </a:lnTo>
                <a:lnTo>
                  <a:pt x="67" y="118"/>
                </a:lnTo>
                <a:lnTo>
                  <a:pt x="95" y="80"/>
                </a:lnTo>
                <a:lnTo>
                  <a:pt x="89" y="69"/>
                </a:lnTo>
                <a:lnTo>
                  <a:pt x="89" y="22"/>
                </a:lnTo>
                <a:lnTo>
                  <a:pt x="99" y="8"/>
                </a:lnTo>
                <a:lnTo>
                  <a:pt x="63" y="14"/>
                </a:lnTo>
                <a:lnTo>
                  <a:pt x="23" y="0"/>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2871" name="Freeform 344"/>
          <p:cNvSpPr>
            <a:spLocks noChangeAspect="1"/>
          </p:cNvSpPr>
          <p:nvPr/>
        </p:nvSpPr>
        <p:spPr bwMode="auto">
          <a:xfrm>
            <a:off x="5416550" y="3452271"/>
            <a:ext cx="41275" cy="41275"/>
          </a:xfrm>
          <a:custGeom>
            <a:avLst/>
            <a:gdLst>
              <a:gd name="T0" fmla="*/ 0 w 22"/>
              <a:gd name="T1" fmla="*/ 13 h 21"/>
              <a:gd name="T2" fmla="*/ 18 w 22"/>
              <a:gd name="T3" fmla="*/ 0 h 21"/>
              <a:gd name="T4" fmla="*/ 22 w 22"/>
              <a:gd name="T5" fmla="*/ 21 h 21"/>
              <a:gd name="T6" fmla="*/ 0 w 22"/>
              <a:gd name="T7" fmla="*/ 13 h 21"/>
              <a:gd name="T8" fmla="*/ 0 60000 65536"/>
              <a:gd name="T9" fmla="*/ 0 60000 65536"/>
              <a:gd name="T10" fmla="*/ 0 60000 65536"/>
              <a:gd name="T11" fmla="*/ 0 60000 65536"/>
              <a:gd name="T12" fmla="*/ 0 w 22"/>
              <a:gd name="T13" fmla="*/ 0 h 21"/>
              <a:gd name="T14" fmla="*/ 22 w 22"/>
              <a:gd name="T15" fmla="*/ 21 h 21"/>
            </a:gdLst>
            <a:ahLst/>
            <a:cxnLst>
              <a:cxn ang="T8">
                <a:pos x="T0" y="T1"/>
              </a:cxn>
              <a:cxn ang="T9">
                <a:pos x="T2" y="T3"/>
              </a:cxn>
              <a:cxn ang="T10">
                <a:pos x="T4" y="T5"/>
              </a:cxn>
              <a:cxn ang="T11">
                <a:pos x="T6" y="T7"/>
              </a:cxn>
            </a:cxnLst>
            <a:rect l="T12" t="T13" r="T14" b="T15"/>
            <a:pathLst>
              <a:path w="22" h="21">
                <a:moveTo>
                  <a:pt x="0" y="13"/>
                </a:moveTo>
                <a:lnTo>
                  <a:pt x="18" y="0"/>
                </a:lnTo>
                <a:lnTo>
                  <a:pt x="22" y="21"/>
                </a:lnTo>
                <a:lnTo>
                  <a:pt x="0" y="13"/>
                </a:lnTo>
                <a:close/>
              </a:path>
            </a:pathLst>
          </a:custGeom>
          <a:solidFill>
            <a:srgbClr val="FFFFCC"/>
          </a:solidFill>
          <a:ln w="9525">
            <a:noFill/>
            <a:round/>
            <a:headEnd/>
            <a:tailEnd/>
          </a:ln>
        </p:spPr>
        <p:txBody>
          <a:bodyPr/>
          <a:lstStyle/>
          <a:p>
            <a:endParaRPr lang="en-US"/>
          </a:p>
        </p:txBody>
      </p:sp>
      <p:sp>
        <p:nvSpPr>
          <p:cNvPr id="22872" name="Freeform 345"/>
          <p:cNvSpPr>
            <a:spLocks noChangeAspect="1"/>
          </p:cNvSpPr>
          <p:nvPr/>
        </p:nvSpPr>
        <p:spPr bwMode="auto">
          <a:xfrm>
            <a:off x="5416550" y="3452271"/>
            <a:ext cx="41275" cy="41275"/>
          </a:xfrm>
          <a:custGeom>
            <a:avLst/>
            <a:gdLst>
              <a:gd name="T0" fmla="*/ 0 w 22"/>
              <a:gd name="T1" fmla="*/ 13 h 21"/>
              <a:gd name="T2" fmla="*/ 18 w 22"/>
              <a:gd name="T3" fmla="*/ 0 h 21"/>
              <a:gd name="T4" fmla="*/ 22 w 22"/>
              <a:gd name="T5" fmla="*/ 21 h 21"/>
              <a:gd name="T6" fmla="*/ 0 w 22"/>
              <a:gd name="T7" fmla="*/ 13 h 21"/>
              <a:gd name="T8" fmla="*/ 0 60000 65536"/>
              <a:gd name="T9" fmla="*/ 0 60000 65536"/>
              <a:gd name="T10" fmla="*/ 0 60000 65536"/>
              <a:gd name="T11" fmla="*/ 0 60000 65536"/>
              <a:gd name="T12" fmla="*/ 0 w 22"/>
              <a:gd name="T13" fmla="*/ 0 h 21"/>
              <a:gd name="T14" fmla="*/ 22 w 22"/>
              <a:gd name="T15" fmla="*/ 21 h 21"/>
            </a:gdLst>
            <a:ahLst/>
            <a:cxnLst>
              <a:cxn ang="T8">
                <a:pos x="T0" y="T1"/>
              </a:cxn>
              <a:cxn ang="T9">
                <a:pos x="T2" y="T3"/>
              </a:cxn>
              <a:cxn ang="T10">
                <a:pos x="T4" y="T5"/>
              </a:cxn>
              <a:cxn ang="T11">
                <a:pos x="T6" y="T7"/>
              </a:cxn>
            </a:cxnLst>
            <a:rect l="T12" t="T13" r="T14" b="T15"/>
            <a:pathLst>
              <a:path w="22" h="21">
                <a:moveTo>
                  <a:pt x="0" y="13"/>
                </a:moveTo>
                <a:lnTo>
                  <a:pt x="18" y="0"/>
                </a:lnTo>
                <a:lnTo>
                  <a:pt x="22" y="21"/>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2873" name="Freeform 346"/>
          <p:cNvSpPr>
            <a:spLocks noChangeAspect="1"/>
          </p:cNvSpPr>
          <p:nvPr/>
        </p:nvSpPr>
        <p:spPr bwMode="auto">
          <a:xfrm>
            <a:off x="5135563" y="3325271"/>
            <a:ext cx="36512" cy="42862"/>
          </a:xfrm>
          <a:custGeom>
            <a:avLst/>
            <a:gdLst>
              <a:gd name="T0" fmla="*/ 0 w 19"/>
              <a:gd name="T1" fmla="*/ 22 h 22"/>
              <a:gd name="T2" fmla="*/ 6 w 19"/>
              <a:gd name="T3" fmla="*/ 22 h 22"/>
              <a:gd name="T4" fmla="*/ 19 w 19"/>
              <a:gd name="T5" fmla="*/ 7 h 22"/>
              <a:gd name="T6" fmla="*/ 12 w 19"/>
              <a:gd name="T7" fmla="*/ 0 h 22"/>
              <a:gd name="T8" fmla="*/ 0 w 19"/>
              <a:gd name="T9" fmla="*/ 22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22"/>
                </a:moveTo>
                <a:lnTo>
                  <a:pt x="6" y="22"/>
                </a:lnTo>
                <a:lnTo>
                  <a:pt x="19" y="7"/>
                </a:lnTo>
                <a:lnTo>
                  <a:pt x="12" y="0"/>
                </a:lnTo>
                <a:lnTo>
                  <a:pt x="0" y="22"/>
                </a:lnTo>
                <a:close/>
              </a:path>
            </a:pathLst>
          </a:custGeom>
          <a:solidFill>
            <a:srgbClr val="FFFFCC"/>
          </a:solidFill>
          <a:ln w="9525">
            <a:noFill/>
            <a:round/>
            <a:headEnd/>
            <a:tailEnd/>
          </a:ln>
        </p:spPr>
        <p:txBody>
          <a:bodyPr/>
          <a:lstStyle/>
          <a:p>
            <a:endParaRPr lang="en-US"/>
          </a:p>
        </p:txBody>
      </p:sp>
      <p:sp>
        <p:nvSpPr>
          <p:cNvPr id="22874" name="Freeform 347"/>
          <p:cNvSpPr>
            <a:spLocks noChangeAspect="1"/>
          </p:cNvSpPr>
          <p:nvPr/>
        </p:nvSpPr>
        <p:spPr bwMode="auto">
          <a:xfrm>
            <a:off x="5135563" y="3325271"/>
            <a:ext cx="36512" cy="42862"/>
          </a:xfrm>
          <a:custGeom>
            <a:avLst/>
            <a:gdLst>
              <a:gd name="T0" fmla="*/ 0 w 19"/>
              <a:gd name="T1" fmla="*/ 22 h 22"/>
              <a:gd name="T2" fmla="*/ 6 w 19"/>
              <a:gd name="T3" fmla="*/ 22 h 22"/>
              <a:gd name="T4" fmla="*/ 19 w 19"/>
              <a:gd name="T5" fmla="*/ 7 h 22"/>
              <a:gd name="T6" fmla="*/ 12 w 19"/>
              <a:gd name="T7" fmla="*/ 0 h 22"/>
              <a:gd name="T8" fmla="*/ 0 w 19"/>
              <a:gd name="T9" fmla="*/ 22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22"/>
                </a:moveTo>
                <a:lnTo>
                  <a:pt x="6" y="22"/>
                </a:lnTo>
                <a:lnTo>
                  <a:pt x="19" y="7"/>
                </a:lnTo>
                <a:lnTo>
                  <a:pt x="12" y="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875" name="Freeform 348"/>
          <p:cNvSpPr>
            <a:spLocks noChangeAspect="1"/>
          </p:cNvSpPr>
          <p:nvPr/>
        </p:nvSpPr>
        <p:spPr bwMode="auto">
          <a:xfrm>
            <a:off x="4006850" y="4007896"/>
            <a:ext cx="95250" cy="96837"/>
          </a:xfrm>
          <a:custGeom>
            <a:avLst/>
            <a:gdLst>
              <a:gd name="T0" fmla="*/ 0 w 50"/>
              <a:gd name="T1" fmla="*/ 19 h 51"/>
              <a:gd name="T2" fmla="*/ 16 w 50"/>
              <a:gd name="T3" fmla="*/ 0 h 51"/>
              <a:gd name="T4" fmla="*/ 23 w 50"/>
              <a:gd name="T5" fmla="*/ 0 h 51"/>
              <a:gd name="T6" fmla="*/ 24 w 50"/>
              <a:gd name="T7" fmla="*/ 14 h 51"/>
              <a:gd name="T8" fmla="*/ 38 w 50"/>
              <a:gd name="T9" fmla="*/ 11 h 51"/>
              <a:gd name="T10" fmla="*/ 37 w 50"/>
              <a:gd name="T11" fmla="*/ 23 h 51"/>
              <a:gd name="T12" fmla="*/ 50 w 50"/>
              <a:gd name="T13" fmla="*/ 32 h 51"/>
              <a:gd name="T14" fmla="*/ 48 w 50"/>
              <a:gd name="T15" fmla="*/ 51 h 51"/>
              <a:gd name="T16" fmla="*/ 0 w 50"/>
              <a:gd name="T17" fmla="*/ 1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1"/>
              <a:gd name="T29" fmla="*/ 50 w 5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1">
                <a:moveTo>
                  <a:pt x="0" y="19"/>
                </a:moveTo>
                <a:lnTo>
                  <a:pt x="16" y="0"/>
                </a:lnTo>
                <a:lnTo>
                  <a:pt x="23" y="0"/>
                </a:lnTo>
                <a:lnTo>
                  <a:pt x="24" y="14"/>
                </a:lnTo>
                <a:lnTo>
                  <a:pt x="38" y="11"/>
                </a:lnTo>
                <a:lnTo>
                  <a:pt x="37" y="23"/>
                </a:lnTo>
                <a:lnTo>
                  <a:pt x="50" y="32"/>
                </a:lnTo>
                <a:lnTo>
                  <a:pt x="48" y="51"/>
                </a:lnTo>
                <a:lnTo>
                  <a:pt x="0" y="19"/>
                </a:lnTo>
                <a:close/>
              </a:path>
            </a:pathLst>
          </a:custGeom>
          <a:solidFill>
            <a:srgbClr val="FFFFCC"/>
          </a:solidFill>
          <a:ln w="9525">
            <a:noFill/>
            <a:round/>
            <a:headEnd/>
            <a:tailEnd/>
          </a:ln>
        </p:spPr>
        <p:txBody>
          <a:bodyPr/>
          <a:lstStyle/>
          <a:p>
            <a:endParaRPr lang="en-US"/>
          </a:p>
        </p:txBody>
      </p:sp>
      <p:sp>
        <p:nvSpPr>
          <p:cNvPr id="22876" name="Freeform 349"/>
          <p:cNvSpPr>
            <a:spLocks noChangeAspect="1"/>
          </p:cNvSpPr>
          <p:nvPr/>
        </p:nvSpPr>
        <p:spPr bwMode="auto">
          <a:xfrm>
            <a:off x="4006850" y="4007896"/>
            <a:ext cx="95250" cy="96837"/>
          </a:xfrm>
          <a:custGeom>
            <a:avLst/>
            <a:gdLst>
              <a:gd name="T0" fmla="*/ 0 w 50"/>
              <a:gd name="T1" fmla="*/ 19 h 51"/>
              <a:gd name="T2" fmla="*/ 16 w 50"/>
              <a:gd name="T3" fmla="*/ 0 h 51"/>
              <a:gd name="T4" fmla="*/ 23 w 50"/>
              <a:gd name="T5" fmla="*/ 0 h 51"/>
              <a:gd name="T6" fmla="*/ 24 w 50"/>
              <a:gd name="T7" fmla="*/ 14 h 51"/>
              <a:gd name="T8" fmla="*/ 38 w 50"/>
              <a:gd name="T9" fmla="*/ 11 h 51"/>
              <a:gd name="T10" fmla="*/ 37 w 50"/>
              <a:gd name="T11" fmla="*/ 23 h 51"/>
              <a:gd name="T12" fmla="*/ 50 w 50"/>
              <a:gd name="T13" fmla="*/ 32 h 51"/>
              <a:gd name="T14" fmla="*/ 48 w 50"/>
              <a:gd name="T15" fmla="*/ 51 h 51"/>
              <a:gd name="T16" fmla="*/ 0 w 50"/>
              <a:gd name="T17" fmla="*/ 1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1"/>
              <a:gd name="T29" fmla="*/ 50 w 5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1">
                <a:moveTo>
                  <a:pt x="0" y="19"/>
                </a:moveTo>
                <a:lnTo>
                  <a:pt x="16" y="0"/>
                </a:lnTo>
                <a:lnTo>
                  <a:pt x="23" y="0"/>
                </a:lnTo>
                <a:lnTo>
                  <a:pt x="24" y="14"/>
                </a:lnTo>
                <a:lnTo>
                  <a:pt x="38" y="11"/>
                </a:lnTo>
                <a:lnTo>
                  <a:pt x="37" y="23"/>
                </a:lnTo>
                <a:lnTo>
                  <a:pt x="50" y="32"/>
                </a:lnTo>
                <a:lnTo>
                  <a:pt x="48" y="51"/>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2877" name="Freeform 350"/>
          <p:cNvSpPr>
            <a:spLocks noChangeAspect="1"/>
          </p:cNvSpPr>
          <p:nvPr/>
        </p:nvSpPr>
        <p:spPr bwMode="auto">
          <a:xfrm>
            <a:off x="4513263" y="3368133"/>
            <a:ext cx="377825" cy="360363"/>
          </a:xfrm>
          <a:custGeom>
            <a:avLst/>
            <a:gdLst>
              <a:gd name="T0" fmla="*/ 0 w 197"/>
              <a:gd name="T1" fmla="*/ 99 h 188"/>
              <a:gd name="T2" fmla="*/ 0 w 197"/>
              <a:gd name="T3" fmla="*/ 41 h 188"/>
              <a:gd name="T4" fmla="*/ 25 w 197"/>
              <a:gd name="T5" fmla="*/ 0 h 188"/>
              <a:gd name="T6" fmla="*/ 72 w 197"/>
              <a:gd name="T7" fmla="*/ 12 h 188"/>
              <a:gd name="T8" fmla="*/ 81 w 197"/>
              <a:gd name="T9" fmla="*/ 26 h 188"/>
              <a:gd name="T10" fmla="*/ 119 w 197"/>
              <a:gd name="T11" fmla="*/ 41 h 188"/>
              <a:gd name="T12" fmla="*/ 131 w 197"/>
              <a:gd name="T13" fmla="*/ 35 h 188"/>
              <a:gd name="T14" fmla="*/ 132 w 197"/>
              <a:gd name="T15" fmla="*/ 15 h 188"/>
              <a:gd name="T16" fmla="*/ 145 w 197"/>
              <a:gd name="T17" fmla="*/ 6 h 188"/>
              <a:gd name="T18" fmla="*/ 197 w 197"/>
              <a:gd name="T19" fmla="*/ 22 h 188"/>
              <a:gd name="T20" fmla="*/ 191 w 197"/>
              <a:gd name="T21" fmla="*/ 44 h 188"/>
              <a:gd name="T22" fmla="*/ 197 w 197"/>
              <a:gd name="T23" fmla="*/ 154 h 188"/>
              <a:gd name="T24" fmla="*/ 197 w 197"/>
              <a:gd name="T25" fmla="*/ 180 h 188"/>
              <a:gd name="T26" fmla="*/ 185 w 197"/>
              <a:gd name="T27" fmla="*/ 181 h 188"/>
              <a:gd name="T28" fmla="*/ 185 w 197"/>
              <a:gd name="T29" fmla="*/ 188 h 188"/>
              <a:gd name="T30" fmla="*/ 84 w 197"/>
              <a:gd name="T31" fmla="*/ 135 h 188"/>
              <a:gd name="T32" fmla="*/ 71 w 197"/>
              <a:gd name="T33" fmla="*/ 140 h 188"/>
              <a:gd name="T34" fmla="*/ 29 w 197"/>
              <a:gd name="T35" fmla="*/ 134 h 188"/>
              <a:gd name="T36" fmla="*/ 0 w 197"/>
              <a:gd name="T37" fmla="*/ 99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88"/>
              <a:gd name="T59" fmla="*/ 197 w 197"/>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88">
                <a:moveTo>
                  <a:pt x="0" y="99"/>
                </a:moveTo>
                <a:lnTo>
                  <a:pt x="0" y="41"/>
                </a:lnTo>
                <a:lnTo>
                  <a:pt x="25" y="0"/>
                </a:lnTo>
                <a:lnTo>
                  <a:pt x="72" y="12"/>
                </a:lnTo>
                <a:lnTo>
                  <a:pt x="81" y="26"/>
                </a:lnTo>
                <a:lnTo>
                  <a:pt x="119" y="41"/>
                </a:lnTo>
                <a:lnTo>
                  <a:pt x="131" y="35"/>
                </a:lnTo>
                <a:lnTo>
                  <a:pt x="132" y="15"/>
                </a:lnTo>
                <a:lnTo>
                  <a:pt x="145" y="6"/>
                </a:lnTo>
                <a:lnTo>
                  <a:pt x="197" y="22"/>
                </a:lnTo>
                <a:lnTo>
                  <a:pt x="191" y="44"/>
                </a:lnTo>
                <a:lnTo>
                  <a:pt x="197" y="154"/>
                </a:lnTo>
                <a:lnTo>
                  <a:pt x="197" y="180"/>
                </a:lnTo>
                <a:lnTo>
                  <a:pt x="185" y="181"/>
                </a:lnTo>
                <a:lnTo>
                  <a:pt x="185" y="188"/>
                </a:lnTo>
                <a:lnTo>
                  <a:pt x="84" y="135"/>
                </a:lnTo>
                <a:lnTo>
                  <a:pt x="71" y="140"/>
                </a:lnTo>
                <a:lnTo>
                  <a:pt x="29" y="134"/>
                </a:lnTo>
                <a:lnTo>
                  <a:pt x="0" y="99"/>
                </a:lnTo>
                <a:close/>
              </a:path>
            </a:pathLst>
          </a:custGeom>
          <a:solidFill>
            <a:srgbClr val="FFFFCC"/>
          </a:solidFill>
          <a:ln w="9525">
            <a:noFill/>
            <a:round/>
            <a:headEnd/>
            <a:tailEnd/>
          </a:ln>
        </p:spPr>
        <p:txBody>
          <a:bodyPr/>
          <a:lstStyle/>
          <a:p>
            <a:endParaRPr lang="en-US"/>
          </a:p>
        </p:txBody>
      </p:sp>
      <p:sp>
        <p:nvSpPr>
          <p:cNvPr id="22878" name="Freeform 351"/>
          <p:cNvSpPr>
            <a:spLocks noChangeAspect="1"/>
          </p:cNvSpPr>
          <p:nvPr/>
        </p:nvSpPr>
        <p:spPr bwMode="auto">
          <a:xfrm>
            <a:off x="4513263" y="3368133"/>
            <a:ext cx="377825" cy="360363"/>
          </a:xfrm>
          <a:custGeom>
            <a:avLst/>
            <a:gdLst>
              <a:gd name="T0" fmla="*/ 0 w 197"/>
              <a:gd name="T1" fmla="*/ 99 h 188"/>
              <a:gd name="T2" fmla="*/ 0 w 197"/>
              <a:gd name="T3" fmla="*/ 41 h 188"/>
              <a:gd name="T4" fmla="*/ 25 w 197"/>
              <a:gd name="T5" fmla="*/ 0 h 188"/>
              <a:gd name="T6" fmla="*/ 72 w 197"/>
              <a:gd name="T7" fmla="*/ 12 h 188"/>
              <a:gd name="T8" fmla="*/ 81 w 197"/>
              <a:gd name="T9" fmla="*/ 26 h 188"/>
              <a:gd name="T10" fmla="*/ 119 w 197"/>
              <a:gd name="T11" fmla="*/ 41 h 188"/>
              <a:gd name="T12" fmla="*/ 131 w 197"/>
              <a:gd name="T13" fmla="*/ 35 h 188"/>
              <a:gd name="T14" fmla="*/ 132 w 197"/>
              <a:gd name="T15" fmla="*/ 15 h 188"/>
              <a:gd name="T16" fmla="*/ 145 w 197"/>
              <a:gd name="T17" fmla="*/ 6 h 188"/>
              <a:gd name="T18" fmla="*/ 197 w 197"/>
              <a:gd name="T19" fmla="*/ 22 h 188"/>
              <a:gd name="T20" fmla="*/ 191 w 197"/>
              <a:gd name="T21" fmla="*/ 44 h 188"/>
              <a:gd name="T22" fmla="*/ 197 w 197"/>
              <a:gd name="T23" fmla="*/ 154 h 188"/>
              <a:gd name="T24" fmla="*/ 197 w 197"/>
              <a:gd name="T25" fmla="*/ 180 h 188"/>
              <a:gd name="T26" fmla="*/ 185 w 197"/>
              <a:gd name="T27" fmla="*/ 181 h 188"/>
              <a:gd name="T28" fmla="*/ 185 w 197"/>
              <a:gd name="T29" fmla="*/ 188 h 188"/>
              <a:gd name="T30" fmla="*/ 84 w 197"/>
              <a:gd name="T31" fmla="*/ 135 h 188"/>
              <a:gd name="T32" fmla="*/ 71 w 197"/>
              <a:gd name="T33" fmla="*/ 140 h 188"/>
              <a:gd name="T34" fmla="*/ 29 w 197"/>
              <a:gd name="T35" fmla="*/ 134 h 188"/>
              <a:gd name="T36" fmla="*/ 0 w 197"/>
              <a:gd name="T37" fmla="*/ 99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88"/>
              <a:gd name="T59" fmla="*/ 197 w 197"/>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88">
                <a:moveTo>
                  <a:pt x="0" y="99"/>
                </a:moveTo>
                <a:lnTo>
                  <a:pt x="0" y="41"/>
                </a:lnTo>
                <a:lnTo>
                  <a:pt x="25" y="0"/>
                </a:lnTo>
                <a:lnTo>
                  <a:pt x="72" y="12"/>
                </a:lnTo>
                <a:lnTo>
                  <a:pt x="81" y="26"/>
                </a:lnTo>
                <a:lnTo>
                  <a:pt x="119" y="41"/>
                </a:lnTo>
                <a:lnTo>
                  <a:pt x="131" y="35"/>
                </a:lnTo>
                <a:lnTo>
                  <a:pt x="132" y="15"/>
                </a:lnTo>
                <a:lnTo>
                  <a:pt x="145" y="6"/>
                </a:lnTo>
                <a:lnTo>
                  <a:pt x="197" y="22"/>
                </a:lnTo>
                <a:lnTo>
                  <a:pt x="191" y="44"/>
                </a:lnTo>
                <a:lnTo>
                  <a:pt x="197" y="154"/>
                </a:lnTo>
                <a:lnTo>
                  <a:pt x="197" y="180"/>
                </a:lnTo>
                <a:lnTo>
                  <a:pt x="185" y="181"/>
                </a:lnTo>
                <a:lnTo>
                  <a:pt x="185" y="188"/>
                </a:lnTo>
                <a:lnTo>
                  <a:pt x="84" y="135"/>
                </a:lnTo>
                <a:lnTo>
                  <a:pt x="71" y="140"/>
                </a:lnTo>
                <a:lnTo>
                  <a:pt x="29" y="134"/>
                </a:lnTo>
                <a:lnTo>
                  <a:pt x="0" y="99"/>
                </a:lnTo>
                <a:close/>
              </a:path>
            </a:pathLst>
          </a:custGeom>
          <a:solidFill>
            <a:srgbClr val="FFFFCC"/>
          </a:solidFill>
          <a:ln w="1588" cap="rnd">
            <a:solidFill>
              <a:srgbClr val="808080"/>
            </a:solidFill>
            <a:round/>
            <a:headEnd/>
            <a:tailEnd/>
          </a:ln>
        </p:spPr>
        <p:txBody>
          <a:bodyPr/>
          <a:lstStyle/>
          <a:p>
            <a:endParaRPr lang="en-US"/>
          </a:p>
        </p:txBody>
      </p:sp>
      <p:sp>
        <p:nvSpPr>
          <p:cNvPr id="22879" name="Freeform 352"/>
          <p:cNvSpPr>
            <a:spLocks noChangeAspect="1"/>
          </p:cNvSpPr>
          <p:nvPr/>
        </p:nvSpPr>
        <p:spPr bwMode="auto">
          <a:xfrm>
            <a:off x="5330825" y="4514308"/>
            <a:ext cx="169863" cy="339725"/>
          </a:xfrm>
          <a:custGeom>
            <a:avLst/>
            <a:gdLst>
              <a:gd name="T0" fmla="*/ 0 w 88"/>
              <a:gd name="T1" fmla="*/ 127 h 177"/>
              <a:gd name="T2" fmla="*/ 8 w 88"/>
              <a:gd name="T3" fmla="*/ 163 h 177"/>
              <a:gd name="T4" fmla="*/ 24 w 88"/>
              <a:gd name="T5" fmla="*/ 177 h 177"/>
              <a:gd name="T6" fmla="*/ 52 w 88"/>
              <a:gd name="T7" fmla="*/ 163 h 177"/>
              <a:gd name="T8" fmla="*/ 82 w 88"/>
              <a:gd name="T9" fmla="*/ 41 h 177"/>
              <a:gd name="T10" fmla="*/ 88 w 88"/>
              <a:gd name="T11" fmla="*/ 46 h 177"/>
              <a:gd name="T12" fmla="*/ 74 w 88"/>
              <a:gd name="T13" fmla="*/ 0 h 177"/>
              <a:gd name="T14" fmla="*/ 59 w 88"/>
              <a:gd name="T15" fmla="*/ 19 h 177"/>
              <a:gd name="T16" fmla="*/ 59 w 88"/>
              <a:gd name="T17" fmla="*/ 32 h 177"/>
              <a:gd name="T18" fmla="*/ 39 w 88"/>
              <a:gd name="T19" fmla="*/ 47 h 177"/>
              <a:gd name="T20" fmla="*/ 15 w 88"/>
              <a:gd name="T21" fmla="*/ 53 h 177"/>
              <a:gd name="T22" fmla="*/ 8 w 88"/>
              <a:gd name="T23" fmla="*/ 69 h 177"/>
              <a:gd name="T24" fmla="*/ 15 w 88"/>
              <a:gd name="T25" fmla="*/ 100 h 177"/>
              <a:gd name="T26" fmla="*/ 0 w 88"/>
              <a:gd name="T27" fmla="*/ 127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7"/>
              <a:gd name="T44" fmla="*/ 88 w 88"/>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7">
                <a:moveTo>
                  <a:pt x="0" y="127"/>
                </a:moveTo>
                <a:lnTo>
                  <a:pt x="8" y="163"/>
                </a:lnTo>
                <a:lnTo>
                  <a:pt x="24" y="177"/>
                </a:lnTo>
                <a:lnTo>
                  <a:pt x="52" y="163"/>
                </a:lnTo>
                <a:lnTo>
                  <a:pt x="82" y="41"/>
                </a:lnTo>
                <a:lnTo>
                  <a:pt x="88" y="46"/>
                </a:lnTo>
                <a:lnTo>
                  <a:pt x="74" y="0"/>
                </a:lnTo>
                <a:lnTo>
                  <a:pt x="59" y="19"/>
                </a:lnTo>
                <a:lnTo>
                  <a:pt x="59" y="32"/>
                </a:lnTo>
                <a:lnTo>
                  <a:pt x="39" y="47"/>
                </a:lnTo>
                <a:lnTo>
                  <a:pt x="15" y="53"/>
                </a:lnTo>
                <a:lnTo>
                  <a:pt x="8" y="69"/>
                </a:lnTo>
                <a:lnTo>
                  <a:pt x="15" y="100"/>
                </a:lnTo>
                <a:lnTo>
                  <a:pt x="0" y="127"/>
                </a:lnTo>
                <a:close/>
              </a:path>
            </a:pathLst>
          </a:custGeom>
          <a:solidFill>
            <a:srgbClr val="FFFFCC"/>
          </a:solidFill>
          <a:ln w="9525">
            <a:noFill/>
            <a:round/>
            <a:headEnd/>
            <a:tailEnd/>
          </a:ln>
        </p:spPr>
        <p:txBody>
          <a:bodyPr/>
          <a:lstStyle/>
          <a:p>
            <a:endParaRPr lang="en-US"/>
          </a:p>
        </p:txBody>
      </p:sp>
      <p:sp>
        <p:nvSpPr>
          <p:cNvPr id="22880" name="Freeform 353"/>
          <p:cNvSpPr>
            <a:spLocks noChangeAspect="1"/>
          </p:cNvSpPr>
          <p:nvPr/>
        </p:nvSpPr>
        <p:spPr bwMode="auto">
          <a:xfrm>
            <a:off x="5330825" y="4514308"/>
            <a:ext cx="169863" cy="339725"/>
          </a:xfrm>
          <a:custGeom>
            <a:avLst/>
            <a:gdLst>
              <a:gd name="T0" fmla="*/ 0 w 88"/>
              <a:gd name="T1" fmla="*/ 127 h 177"/>
              <a:gd name="T2" fmla="*/ 8 w 88"/>
              <a:gd name="T3" fmla="*/ 163 h 177"/>
              <a:gd name="T4" fmla="*/ 24 w 88"/>
              <a:gd name="T5" fmla="*/ 177 h 177"/>
              <a:gd name="T6" fmla="*/ 52 w 88"/>
              <a:gd name="T7" fmla="*/ 163 h 177"/>
              <a:gd name="T8" fmla="*/ 82 w 88"/>
              <a:gd name="T9" fmla="*/ 41 h 177"/>
              <a:gd name="T10" fmla="*/ 88 w 88"/>
              <a:gd name="T11" fmla="*/ 46 h 177"/>
              <a:gd name="T12" fmla="*/ 74 w 88"/>
              <a:gd name="T13" fmla="*/ 0 h 177"/>
              <a:gd name="T14" fmla="*/ 59 w 88"/>
              <a:gd name="T15" fmla="*/ 19 h 177"/>
              <a:gd name="T16" fmla="*/ 59 w 88"/>
              <a:gd name="T17" fmla="*/ 32 h 177"/>
              <a:gd name="T18" fmla="*/ 39 w 88"/>
              <a:gd name="T19" fmla="*/ 47 h 177"/>
              <a:gd name="T20" fmla="*/ 15 w 88"/>
              <a:gd name="T21" fmla="*/ 53 h 177"/>
              <a:gd name="T22" fmla="*/ 8 w 88"/>
              <a:gd name="T23" fmla="*/ 69 h 177"/>
              <a:gd name="T24" fmla="*/ 15 w 88"/>
              <a:gd name="T25" fmla="*/ 100 h 177"/>
              <a:gd name="T26" fmla="*/ 0 w 88"/>
              <a:gd name="T27" fmla="*/ 127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7"/>
              <a:gd name="T44" fmla="*/ 88 w 88"/>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7">
                <a:moveTo>
                  <a:pt x="0" y="127"/>
                </a:moveTo>
                <a:lnTo>
                  <a:pt x="8" y="163"/>
                </a:lnTo>
                <a:lnTo>
                  <a:pt x="24" y="177"/>
                </a:lnTo>
                <a:lnTo>
                  <a:pt x="52" y="163"/>
                </a:lnTo>
                <a:lnTo>
                  <a:pt x="82" y="41"/>
                </a:lnTo>
                <a:lnTo>
                  <a:pt x="88" y="46"/>
                </a:lnTo>
                <a:lnTo>
                  <a:pt x="74" y="0"/>
                </a:lnTo>
                <a:lnTo>
                  <a:pt x="59" y="19"/>
                </a:lnTo>
                <a:lnTo>
                  <a:pt x="59" y="32"/>
                </a:lnTo>
                <a:lnTo>
                  <a:pt x="39" y="47"/>
                </a:lnTo>
                <a:lnTo>
                  <a:pt x="15" y="53"/>
                </a:lnTo>
                <a:lnTo>
                  <a:pt x="8" y="69"/>
                </a:lnTo>
                <a:lnTo>
                  <a:pt x="15" y="100"/>
                </a:lnTo>
                <a:lnTo>
                  <a:pt x="0" y="127"/>
                </a:lnTo>
                <a:close/>
              </a:path>
            </a:pathLst>
          </a:custGeom>
          <a:solidFill>
            <a:srgbClr val="FFFFCC"/>
          </a:solidFill>
          <a:ln w="1588" cap="rnd">
            <a:solidFill>
              <a:srgbClr val="808080"/>
            </a:solidFill>
            <a:round/>
            <a:headEnd/>
            <a:tailEnd/>
          </a:ln>
        </p:spPr>
        <p:txBody>
          <a:bodyPr/>
          <a:lstStyle/>
          <a:p>
            <a:endParaRPr lang="en-US"/>
          </a:p>
        </p:txBody>
      </p:sp>
      <p:sp>
        <p:nvSpPr>
          <p:cNvPr id="22881" name="Freeform 354"/>
          <p:cNvSpPr>
            <a:spLocks noChangeAspect="1"/>
          </p:cNvSpPr>
          <p:nvPr/>
        </p:nvSpPr>
        <p:spPr bwMode="auto">
          <a:xfrm>
            <a:off x="5080000" y="4446046"/>
            <a:ext cx="76200" cy="193675"/>
          </a:xfrm>
          <a:custGeom>
            <a:avLst/>
            <a:gdLst>
              <a:gd name="T0" fmla="*/ 0 w 40"/>
              <a:gd name="T1" fmla="*/ 55 h 101"/>
              <a:gd name="T2" fmla="*/ 5 w 40"/>
              <a:gd name="T3" fmla="*/ 61 h 101"/>
              <a:gd name="T4" fmla="*/ 22 w 40"/>
              <a:gd name="T5" fmla="*/ 66 h 101"/>
              <a:gd name="T6" fmla="*/ 19 w 40"/>
              <a:gd name="T7" fmla="*/ 86 h 101"/>
              <a:gd name="T8" fmla="*/ 33 w 40"/>
              <a:gd name="T9" fmla="*/ 101 h 101"/>
              <a:gd name="T10" fmla="*/ 40 w 40"/>
              <a:gd name="T11" fmla="*/ 72 h 101"/>
              <a:gd name="T12" fmla="*/ 28 w 40"/>
              <a:gd name="T13" fmla="*/ 53 h 101"/>
              <a:gd name="T14" fmla="*/ 32 w 40"/>
              <a:gd name="T15" fmla="*/ 64 h 101"/>
              <a:gd name="T16" fmla="*/ 24 w 40"/>
              <a:gd name="T17" fmla="*/ 63 h 101"/>
              <a:gd name="T18" fmla="*/ 15 w 40"/>
              <a:gd name="T19" fmla="*/ 37 h 101"/>
              <a:gd name="T20" fmla="*/ 15 w 40"/>
              <a:gd name="T21" fmla="*/ 2 h 101"/>
              <a:gd name="T22" fmla="*/ 3 w 40"/>
              <a:gd name="T23" fmla="*/ 0 h 101"/>
              <a:gd name="T24" fmla="*/ 12 w 40"/>
              <a:gd name="T25" fmla="*/ 16 h 101"/>
              <a:gd name="T26" fmla="*/ 0 w 40"/>
              <a:gd name="T27" fmla="*/ 55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01"/>
              <a:gd name="T44" fmla="*/ 40 w 40"/>
              <a:gd name="T45" fmla="*/ 101 h 1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01">
                <a:moveTo>
                  <a:pt x="0" y="55"/>
                </a:moveTo>
                <a:lnTo>
                  <a:pt x="5" y="61"/>
                </a:lnTo>
                <a:lnTo>
                  <a:pt x="22" y="66"/>
                </a:lnTo>
                <a:lnTo>
                  <a:pt x="19" y="86"/>
                </a:lnTo>
                <a:lnTo>
                  <a:pt x="33" y="101"/>
                </a:lnTo>
                <a:lnTo>
                  <a:pt x="40" y="72"/>
                </a:lnTo>
                <a:lnTo>
                  <a:pt x="28" y="53"/>
                </a:lnTo>
                <a:lnTo>
                  <a:pt x="32" y="64"/>
                </a:lnTo>
                <a:lnTo>
                  <a:pt x="24" y="63"/>
                </a:lnTo>
                <a:lnTo>
                  <a:pt x="15" y="37"/>
                </a:lnTo>
                <a:lnTo>
                  <a:pt x="15" y="2"/>
                </a:lnTo>
                <a:lnTo>
                  <a:pt x="3" y="0"/>
                </a:lnTo>
                <a:lnTo>
                  <a:pt x="12" y="16"/>
                </a:lnTo>
                <a:lnTo>
                  <a:pt x="0" y="55"/>
                </a:lnTo>
                <a:close/>
              </a:path>
            </a:pathLst>
          </a:custGeom>
          <a:solidFill>
            <a:srgbClr val="FFFFCC"/>
          </a:solidFill>
          <a:ln w="9525">
            <a:noFill/>
            <a:round/>
            <a:headEnd/>
            <a:tailEnd/>
          </a:ln>
        </p:spPr>
        <p:txBody>
          <a:bodyPr/>
          <a:lstStyle/>
          <a:p>
            <a:endParaRPr lang="en-US"/>
          </a:p>
        </p:txBody>
      </p:sp>
      <p:sp>
        <p:nvSpPr>
          <p:cNvPr id="22882" name="Freeform 355"/>
          <p:cNvSpPr>
            <a:spLocks noChangeAspect="1"/>
          </p:cNvSpPr>
          <p:nvPr/>
        </p:nvSpPr>
        <p:spPr bwMode="auto">
          <a:xfrm>
            <a:off x="5080000" y="4446046"/>
            <a:ext cx="76200" cy="193675"/>
          </a:xfrm>
          <a:custGeom>
            <a:avLst/>
            <a:gdLst>
              <a:gd name="T0" fmla="*/ 0 w 40"/>
              <a:gd name="T1" fmla="*/ 55 h 101"/>
              <a:gd name="T2" fmla="*/ 5 w 40"/>
              <a:gd name="T3" fmla="*/ 61 h 101"/>
              <a:gd name="T4" fmla="*/ 22 w 40"/>
              <a:gd name="T5" fmla="*/ 66 h 101"/>
              <a:gd name="T6" fmla="*/ 19 w 40"/>
              <a:gd name="T7" fmla="*/ 86 h 101"/>
              <a:gd name="T8" fmla="*/ 33 w 40"/>
              <a:gd name="T9" fmla="*/ 101 h 101"/>
              <a:gd name="T10" fmla="*/ 40 w 40"/>
              <a:gd name="T11" fmla="*/ 72 h 101"/>
              <a:gd name="T12" fmla="*/ 28 w 40"/>
              <a:gd name="T13" fmla="*/ 53 h 101"/>
              <a:gd name="T14" fmla="*/ 32 w 40"/>
              <a:gd name="T15" fmla="*/ 64 h 101"/>
              <a:gd name="T16" fmla="*/ 24 w 40"/>
              <a:gd name="T17" fmla="*/ 63 h 101"/>
              <a:gd name="T18" fmla="*/ 15 w 40"/>
              <a:gd name="T19" fmla="*/ 37 h 101"/>
              <a:gd name="T20" fmla="*/ 15 w 40"/>
              <a:gd name="T21" fmla="*/ 2 h 101"/>
              <a:gd name="T22" fmla="*/ 3 w 40"/>
              <a:gd name="T23" fmla="*/ 0 h 101"/>
              <a:gd name="T24" fmla="*/ 12 w 40"/>
              <a:gd name="T25" fmla="*/ 16 h 101"/>
              <a:gd name="T26" fmla="*/ 0 w 40"/>
              <a:gd name="T27" fmla="*/ 55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01"/>
              <a:gd name="T44" fmla="*/ 40 w 40"/>
              <a:gd name="T45" fmla="*/ 101 h 1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01">
                <a:moveTo>
                  <a:pt x="0" y="55"/>
                </a:moveTo>
                <a:lnTo>
                  <a:pt x="5" y="61"/>
                </a:lnTo>
                <a:lnTo>
                  <a:pt x="22" y="66"/>
                </a:lnTo>
                <a:lnTo>
                  <a:pt x="19" y="86"/>
                </a:lnTo>
                <a:lnTo>
                  <a:pt x="33" y="101"/>
                </a:lnTo>
                <a:lnTo>
                  <a:pt x="40" y="72"/>
                </a:lnTo>
                <a:lnTo>
                  <a:pt x="28" y="53"/>
                </a:lnTo>
                <a:lnTo>
                  <a:pt x="32" y="64"/>
                </a:lnTo>
                <a:lnTo>
                  <a:pt x="24" y="63"/>
                </a:lnTo>
                <a:lnTo>
                  <a:pt x="15" y="37"/>
                </a:lnTo>
                <a:lnTo>
                  <a:pt x="15" y="2"/>
                </a:lnTo>
                <a:lnTo>
                  <a:pt x="3" y="0"/>
                </a:lnTo>
                <a:lnTo>
                  <a:pt x="12" y="16"/>
                </a:lnTo>
                <a:lnTo>
                  <a:pt x="0" y="55"/>
                </a:lnTo>
                <a:close/>
              </a:path>
            </a:pathLst>
          </a:custGeom>
          <a:solidFill>
            <a:srgbClr val="FFFFCC"/>
          </a:solidFill>
          <a:ln w="1588" cap="rnd">
            <a:solidFill>
              <a:srgbClr val="808080"/>
            </a:solidFill>
            <a:round/>
            <a:headEnd/>
            <a:tailEnd/>
          </a:ln>
        </p:spPr>
        <p:txBody>
          <a:bodyPr/>
          <a:lstStyle/>
          <a:p>
            <a:endParaRPr lang="en-US"/>
          </a:p>
        </p:txBody>
      </p:sp>
      <p:sp>
        <p:nvSpPr>
          <p:cNvPr id="22883" name="Freeform 356"/>
          <p:cNvSpPr>
            <a:spLocks noChangeAspect="1"/>
          </p:cNvSpPr>
          <p:nvPr/>
        </p:nvSpPr>
        <p:spPr bwMode="auto">
          <a:xfrm>
            <a:off x="3990975" y="3588796"/>
            <a:ext cx="392113" cy="373062"/>
          </a:xfrm>
          <a:custGeom>
            <a:avLst/>
            <a:gdLst>
              <a:gd name="T0" fmla="*/ 0 w 204"/>
              <a:gd name="T1" fmla="*/ 135 h 194"/>
              <a:gd name="T2" fmla="*/ 9 w 204"/>
              <a:gd name="T3" fmla="*/ 121 h 194"/>
              <a:gd name="T4" fmla="*/ 19 w 204"/>
              <a:gd name="T5" fmla="*/ 129 h 194"/>
              <a:gd name="T6" fmla="*/ 83 w 204"/>
              <a:gd name="T7" fmla="*/ 125 h 194"/>
              <a:gd name="T8" fmla="*/ 69 w 204"/>
              <a:gd name="T9" fmla="*/ 0 h 194"/>
              <a:gd name="T10" fmla="*/ 91 w 204"/>
              <a:gd name="T11" fmla="*/ 0 h 194"/>
              <a:gd name="T12" fmla="*/ 193 w 204"/>
              <a:gd name="T13" fmla="*/ 68 h 194"/>
              <a:gd name="T14" fmla="*/ 194 w 204"/>
              <a:gd name="T15" fmla="*/ 79 h 194"/>
              <a:gd name="T16" fmla="*/ 204 w 204"/>
              <a:gd name="T17" fmla="*/ 78 h 194"/>
              <a:gd name="T18" fmla="*/ 204 w 204"/>
              <a:gd name="T19" fmla="*/ 118 h 194"/>
              <a:gd name="T20" fmla="*/ 196 w 204"/>
              <a:gd name="T21" fmla="*/ 126 h 194"/>
              <a:gd name="T22" fmla="*/ 155 w 204"/>
              <a:gd name="T23" fmla="*/ 132 h 194"/>
              <a:gd name="T24" fmla="*/ 103 w 204"/>
              <a:gd name="T25" fmla="*/ 155 h 194"/>
              <a:gd name="T26" fmla="*/ 87 w 204"/>
              <a:gd name="T27" fmla="*/ 192 h 194"/>
              <a:gd name="T28" fmla="*/ 74 w 204"/>
              <a:gd name="T29" fmla="*/ 187 h 194"/>
              <a:gd name="T30" fmla="*/ 52 w 204"/>
              <a:gd name="T31" fmla="*/ 194 h 194"/>
              <a:gd name="T32" fmla="*/ 39 w 204"/>
              <a:gd name="T33" fmla="*/ 163 h 194"/>
              <a:gd name="T34" fmla="*/ 18 w 204"/>
              <a:gd name="T35" fmla="*/ 171 h 194"/>
              <a:gd name="T36" fmla="*/ 9 w 204"/>
              <a:gd name="T37" fmla="*/ 165 h 194"/>
              <a:gd name="T38" fmla="*/ 0 w 204"/>
              <a:gd name="T39" fmla="*/ 135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194"/>
              <a:gd name="T62" fmla="*/ 204 w 204"/>
              <a:gd name="T63" fmla="*/ 194 h 1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194">
                <a:moveTo>
                  <a:pt x="0" y="135"/>
                </a:moveTo>
                <a:lnTo>
                  <a:pt x="9" y="121"/>
                </a:lnTo>
                <a:lnTo>
                  <a:pt x="19" y="129"/>
                </a:lnTo>
                <a:lnTo>
                  <a:pt x="83" y="125"/>
                </a:lnTo>
                <a:lnTo>
                  <a:pt x="69" y="0"/>
                </a:lnTo>
                <a:lnTo>
                  <a:pt x="91" y="0"/>
                </a:lnTo>
                <a:lnTo>
                  <a:pt x="193" y="68"/>
                </a:lnTo>
                <a:lnTo>
                  <a:pt x="194" y="79"/>
                </a:lnTo>
                <a:lnTo>
                  <a:pt x="204" y="78"/>
                </a:lnTo>
                <a:lnTo>
                  <a:pt x="204" y="118"/>
                </a:lnTo>
                <a:lnTo>
                  <a:pt x="196" y="126"/>
                </a:lnTo>
                <a:lnTo>
                  <a:pt x="155" y="132"/>
                </a:lnTo>
                <a:lnTo>
                  <a:pt x="103" y="155"/>
                </a:lnTo>
                <a:lnTo>
                  <a:pt x="87" y="192"/>
                </a:lnTo>
                <a:lnTo>
                  <a:pt x="74" y="187"/>
                </a:lnTo>
                <a:lnTo>
                  <a:pt x="52" y="194"/>
                </a:lnTo>
                <a:lnTo>
                  <a:pt x="39" y="163"/>
                </a:lnTo>
                <a:lnTo>
                  <a:pt x="18" y="171"/>
                </a:lnTo>
                <a:lnTo>
                  <a:pt x="9" y="165"/>
                </a:lnTo>
                <a:lnTo>
                  <a:pt x="0" y="135"/>
                </a:lnTo>
                <a:close/>
              </a:path>
            </a:pathLst>
          </a:custGeom>
          <a:solidFill>
            <a:srgbClr val="FFFFCC"/>
          </a:solidFill>
          <a:ln w="9525">
            <a:noFill/>
            <a:round/>
            <a:headEnd/>
            <a:tailEnd/>
          </a:ln>
        </p:spPr>
        <p:txBody>
          <a:bodyPr/>
          <a:lstStyle/>
          <a:p>
            <a:endParaRPr lang="en-US"/>
          </a:p>
        </p:txBody>
      </p:sp>
      <p:sp>
        <p:nvSpPr>
          <p:cNvPr id="22884" name="Freeform 357"/>
          <p:cNvSpPr>
            <a:spLocks noChangeAspect="1"/>
          </p:cNvSpPr>
          <p:nvPr/>
        </p:nvSpPr>
        <p:spPr bwMode="auto">
          <a:xfrm>
            <a:off x="3990975" y="3588796"/>
            <a:ext cx="392113" cy="373062"/>
          </a:xfrm>
          <a:custGeom>
            <a:avLst/>
            <a:gdLst>
              <a:gd name="T0" fmla="*/ 0 w 204"/>
              <a:gd name="T1" fmla="*/ 135 h 194"/>
              <a:gd name="T2" fmla="*/ 9 w 204"/>
              <a:gd name="T3" fmla="*/ 121 h 194"/>
              <a:gd name="T4" fmla="*/ 19 w 204"/>
              <a:gd name="T5" fmla="*/ 129 h 194"/>
              <a:gd name="T6" fmla="*/ 83 w 204"/>
              <a:gd name="T7" fmla="*/ 125 h 194"/>
              <a:gd name="T8" fmla="*/ 69 w 204"/>
              <a:gd name="T9" fmla="*/ 0 h 194"/>
              <a:gd name="T10" fmla="*/ 91 w 204"/>
              <a:gd name="T11" fmla="*/ 0 h 194"/>
              <a:gd name="T12" fmla="*/ 193 w 204"/>
              <a:gd name="T13" fmla="*/ 68 h 194"/>
              <a:gd name="T14" fmla="*/ 194 w 204"/>
              <a:gd name="T15" fmla="*/ 79 h 194"/>
              <a:gd name="T16" fmla="*/ 204 w 204"/>
              <a:gd name="T17" fmla="*/ 78 h 194"/>
              <a:gd name="T18" fmla="*/ 204 w 204"/>
              <a:gd name="T19" fmla="*/ 118 h 194"/>
              <a:gd name="T20" fmla="*/ 196 w 204"/>
              <a:gd name="T21" fmla="*/ 126 h 194"/>
              <a:gd name="T22" fmla="*/ 155 w 204"/>
              <a:gd name="T23" fmla="*/ 132 h 194"/>
              <a:gd name="T24" fmla="*/ 103 w 204"/>
              <a:gd name="T25" fmla="*/ 155 h 194"/>
              <a:gd name="T26" fmla="*/ 87 w 204"/>
              <a:gd name="T27" fmla="*/ 192 h 194"/>
              <a:gd name="T28" fmla="*/ 74 w 204"/>
              <a:gd name="T29" fmla="*/ 187 h 194"/>
              <a:gd name="T30" fmla="*/ 52 w 204"/>
              <a:gd name="T31" fmla="*/ 194 h 194"/>
              <a:gd name="T32" fmla="*/ 39 w 204"/>
              <a:gd name="T33" fmla="*/ 163 h 194"/>
              <a:gd name="T34" fmla="*/ 18 w 204"/>
              <a:gd name="T35" fmla="*/ 171 h 194"/>
              <a:gd name="T36" fmla="*/ 9 w 204"/>
              <a:gd name="T37" fmla="*/ 165 h 194"/>
              <a:gd name="T38" fmla="*/ 0 w 204"/>
              <a:gd name="T39" fmla="*/ 135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194"/>
              <a:gd name="T62" fmla="*/ 204 w 204"/>
              <a:gd name="T63" fmla="*/ 194 h 1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194">
                <a:moveTo>
                  <a:pt x="0" y="135"/>
                </a:moveTo>
                <a:lnTo>
                  <a:pt x="9" y="121"/>
                </a:lnTo>
                <a:lnTo>
                  <a:pt x="19" y="129"/>
                </a:lnTo>
                <a:lnTo>
                  <a:pt x="83" y="125"/>
                </a:lnTo>
                <a:lnTo>
                  <a:pt x="69" y="0"/>
                </a:lnTo>
                <a:lnTo>
                  <a:pt x="91" y="0"/>
                </a:lnTo>
                <a:lnTo>
                  <a:pt x="193" y="68"/>
                </a:lnTo>
                <a:lnTo>
                  <a:pt x="194" y="79"/>
                </a:lnTo>
                <a:lnTo>
                  <a:pt x="204" y="78"/>
                </a:lnTo>
                <a:lnTo>
                  <a:pt x="204" y="118"/>
                </a:lnTo>
                <a:lnTo>
                  <a:pt x="196" y="126"/>
                </a:lnTo>
                <a:lnTo>
                  <a:pt x="155" y="132"/>
                </a:lnTo>
                <a:lnTo>
                  <a:pt x="103" y="155"/>
                </a:lnTo>
                <a:lnTo>
                  <a:pt x="87" y="192"/>
                </a:lnTo>
                <a:lnTo>
                  <a:pt x="74" y="187"/>
                </a:lnTo>
                <a:lnTo>
                  <a:pt x="52" y="194"/>
                </a:lnTo>
                <a:lnTo>
                  <a:pt x="39" y="163"/>
                </a:lnTo>
                <a:lnTo>
                  <a:pt x="18" y="171"/>
                </a:lnTo>
                <a:lnTo>
                  <a:pt x="9" y="165"/>
                </a:lnTo>
                <a:lnTo>
                  <a:pt x="0" y="135"/>
                </a:lnTo>
                <a:close/>
              </a:path>
            </a:pathLst>
          </a:custGeom>
          <a:solidFill>
            <a:srgbClr val="FFFFCC"/>
          </a:solidFill>
          <a:ln w="1588" cap="rnd">
            <a:solidFill>
              <a:srgbClr val="808080"/>
            </a:solidFill>
            <a:round/>
            <a:headEnd/>
            <a:tailEnd/>
          </a:ln>
        </p:spPr>
        <p:txBody>
          <a:bodyPr/>
          <a:lstStyle/>
          <a:p>
            <a:endParaRPr lang="en-US"/>
          </a:p>
        </p:txBody>
      </p:sp>
      <p:sp>
        <p:nvSpPr>
          <p:cNvPr id="22885" name="Freeform 358"/>
          <p:cNvSpPr>
            <a:spLocks noChangeAspect="1"/>
          </p:cNvSpPr>
          <p:nvPr/>
        </p:nvSpPr>
        <p:spPr bwMode="auto">
          <a:xfrm>
            <a:off x="3873500" y="3526883"/>
            <a:ext cx="293688" cy="319088"/>
          </a:xfrm>
          <a:custGeom>
            <a:avLst/>
            <a:gdLst>
              <a:gd name="T0" fmla="*/ 0 w 153"/>
              <a:gd name="T1" fmla="*/ 84 h 166"/>
              <a:gd name="T2" fmla="*/ 10 w 153"/>
              <a:gd name="T3" fmla="*/ 93 h 166"/>
              <a:gd name="T4" fmla="*/ 12 w 153"/>
              <a:gd name="T5" fmla="*/ 118 h 166"/>
              <a:gd name="T6" fmla="*/ 5 w 153"/>
              <a:gd name="T7" fmla="*/ 149 h 166"/>
              <a:gd name="T8" fmla="*/ 33 w 153"/>
              <a:gd name="T9" fmla="*/ 142 h 166"/>
              <a:gd name="T10" fmla="*/ 62 w 153"/>
              <a:gd name="T11" fmla="*/ 166 h 166"/>
              <a:gd name="T12" fmla="*/ 71 w 153"/>
              <a:gd name="T13" fmla="*/ 152 h 166"/>
              <a:gd name="T14" fmla="*/ 81 w 153"/>
              <a:gd name="T15" fmla="*/ 161 h 166"/>
              <a:gd name="T16" fmla="*/ 145 w 153"/>
              <a:gd name="T17" fmla="*/ 157 h 166"/>
              <a:gd name="T18" fmla="*/ 131 w 153"/>
              <a:gd name="T19" fmla="*/ 31 h 166"/>
              <a:gd name="T20" fmla="*/ 153 w 153"/>
              <a:gd name="T21" fmla="*/ 31 h 166"/>
              <a:gd name="T22" fmla="*/ 107 w 153"/>
              <a:gd name="T23" fmla="*/ 0 h 166"/>
              <a:gd name="T24" fmla="*/ 106 w 153"/>
              <a:gd name="T25" fmla="*/ 17 h 166"/>
              <a:gd name="T26" fmla="*/ 65 w 153"/>
              <a:gd name="T27" fmla="*/ 16 h 166"/>
              <a:gd name="T28" fmla="*/ 64 w 153"/>
              <a:gd name="T29" fmla="*/ 51 h 166"/>
              <a:gd name="T30" fmla="*/ 50 w 153"/>
              <a:gd name="T31" fmla="*/ 57 h 166"/>
              <a:gd name="T32" fmla="*/ 51 w 153"/>
              <a:gd name="T33" fmla="*/ 78 h 166"/>
              <a:gd name="T34" fmla="*/ 0 w 153"/>
              <a:gd name="T35" fmla="*/ 84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3"/>
              <a:gd name="T55" fmla="*/ 0 h 166"/>
              <a:gd name="T56" fmla="*/ 153 w 153"/>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3" h="166">
                <a:moveTo>
                  <a:pt x="0" y="84"/>
                </a:moveTo>
                <a:lnTo>
                  <a:pt x="10" y="93"/>
                </a:lnTo>
                <a:lnTo>
                  <a:pt x="12" y="118"/>
                </a:lnTo>
                <a:lnTo>
                  <a:pt x="5" y="149"/>
                </a:lnTo>
                <a:lnTo>
                  <a:pt x="33" y="142"/>
                </a:lnTo>
                <a:lnTo>
                  <a:pt x="62" y="166"/>
                </a:lnTo>
                <a:lnTo>
                  <a:pt x="71" y="152"/>
                </a:lnTo>
                <a:lnTo>
                  <a:pt x="81" y="161"/>
                </a:lnTo>
                <a:lnTo>
                  <a:pt x="145" y="157"/>
                </a:lnTo>
                <a:lnTo>
                  <a:pt x="131" y="31"/>
                </a:lnTo>
                <a:lnTo>
                  <a:pt x="153" y="31"/>
                </a:lnTo>
                <a:lnTo>
                  <a:pt x="107" y="0"/>
                </a:lnTo>
                <a:lnTo>
                  <a:pt x="106" y="17"/>
                </a:lnTo>
                <a:lnTo>
                  <a:pt x="65" y="16"/>
                </a:lnTo>
                <a:lnTo>
                  <a:pt x="64" y="51"/>
                </a:lnTo>
                <a:lnTo>
                  <a:pt x="50" y="57"/>
                </a:lnTo>
                <a:lnTo>
                  <a:pt x="51" y="78"/>
                </a:lnTo>
                <a:lnTo>
                  <a:pt x="0" y="84"/>
                </a:lnTo>
                <a:close/>
              </a:path>
            </a:pathLst>
          </a:custGeom>
          <a:solidFill>
            <a:srgbClr val="FFFFCC"/>
          </a:solidFill>
          <a:ln w="9525">
            <a:noFill/>
            <a:round/>
            <a:headEnd/>
            <a:tailEnd/>
          </a:ln>
        </p:spPr>
        <p:txBody>
          <a:bodyPr/>
          <a:lstStyle/>
          <a:p>
            <a:endParaRPr lang="en-US"/>
          </a:p>
        </p:txBody>
      </p:sp>
      <p:sp>
        <p:nvSpPr>
          <p:cNvPr id="22886" name="Freeform 359"/>
          <p:cNvSpPr>
            <a:spLocks noChangeAspect="1"/>
          </p:cNvSpPr>
          <p:nvPr/>
        </p:nvSpPr>
        <p:spPr bwMode="auto">
          <a:xfrm>
            <a:off x="3873500" y="3526883"/>
            <a:ext cx="293688" cy="319088"/>
          </a:xfrm>
          <a:custGeom>
            <a:avLst/>
            <a:gdLst>
              <a:gd name="T0" fmla="*/ 0 w 153"/>
              <a:gd name="T1" fmla="*/ 84 h 166"/>
              <a:gd name="T2" fmla="*/ 10 w 153"/>
              <a:gd name="T3" fmla="*/ 93 h 166"/>
              <a:gd name="T4" fmla="*/ 12 w 153"/>
              <a:gd name="T5" fmla="*/ 118 h 166"/>
              <a:gd name="T6" fmla="*/ 5 w 153"/>
              <a:gd name="T7" fmla="*/ 149 h 166"/>
              <a:gd name="T8" fmla="*/ 33 w 153"/>
              <a:gd name="T9" fmla="*/ 142 h 166"/>
              <a:gd name="T10" fmla="*/ 62 w 153"/>
              <a:gd name="T11" fmla="*/ 166 h 166"/>
              <a:gd name="T12" fmla="*/ 71 w 153"/>
              <a:gd name="T13" fmla="*/ 152 h 166"/>
              <a:gd name="T14" fmla="*/ 81 w 153"/>
              <a:gd name="T15" fmla="*/ 161 h 166"/>
              <a:gd name="T16" fmla="*/ 145 w 153"/>
              <a:gd name="T17" fmla="*/ 157 h 166"/>
              <a:gd name="T18" fmla="*/ 131 w 153"/>
              <a:gd name="T19" fmla="*/ 31 h 166"/>
              <a:gd name="T20" fmla="*/ 153 w 153"/>
              <a:gd name="T21" fmla="*/ 31 h 166"/>
              <a:gd name="T22" fmla="*/ 107 w 153"/>
              <a:gd name="T23" fmla="*/ 0 h 166"/>
              <a:gd name="T24" fmla="*/ 106 w 153"/>
              <a:gd name="T25" fmla="*/ 17 h 166"/>
              <a:gd name="T26" fmla="*/ 65 w 153"/>
              <a:gd name="T27" fmla="*/ 16 h 166"/>
              <a:gd name="T28" fmla="*/ 64 w 153"/>
              <a:gd name="T29" fmla="*/ 51 h 166"/>
              <a:gd name="T30" fmla="*/ 50 w 153"/>
              <a:gd name="T31" fmla="*/ 57 h 166"/>
              <a:gd name="T32" fmla="*/ 51 w 153"/>
              <a:gd name="T33" fmla="*/ 78 h 166"/>
              <a:gd name="T34" fmla="*/ 0 w 153"/>
              <a:gd name="T35" fmla="*/ 84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3"/>
              <a:gd name="T55" fmla="*/ 0 h 166"/>
              <a:gd name="T56" fmla="*/ 153 w 153"/>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3" h="166">
                <a:moveTo>
                  <a:pt x="0" y="84"/>
                </a:moveTo>
                <a:lnTo>
                  <a:pt x="10" y="93"/>
                </a:lnTo>
                <a:lnTo>
                  <a:pt x="12" y="118"/>
                </a:lnTo>
                <a:lnTo>
                  <a:pt x="5" y="149"/>
                </a:lnTo>
                <a:lnTo>
                  <a:pt x="33" y="142"/>
                </a:lnTo>
                <a:lnTo>
                  <a:pt x="62" y="166"/>
                </a:lnTo>
                <a:lnTo>
                  <a:pt x="71" y="152"/>
                </a:lnTo>
                <a:lnTo>
                  <a:pt x="81" y="161"/>
                </a:lnTo>
                <a:lnTo>
                  <a:pt x="145" y="157"/>
                </a:lnTo>
                <a:lnTo>
                  <a:pt x="131" y="31"/>
                </a:lnTo>
                <a:lnTo>
                  <a:pt x="153" y="31"/>
                </a:lnTo>
                <a:lnTo>
                  <a:pt x="107" y="0"/>
                </a:lnTo>
                <a:lnTo>
                  <a:pt x="106" y="17"/>
                </a:lnTo>
                <a:lnTo>
                  <a:pt x="65" y="16"/>
                </a:lnTo>
                <a:lnTo>
                  <a:pt x="64" y="51"/>
                </a:lnTo>
                <a:lnTo>
                  <a:pt x="50" y="57"/>
                </a:lnTo>
                <a:lnTo>
                  <a:pt x="51" y="78"/>
                </a:lnTo>
                <a:lnTo>
                  <a:pt x="0" y="84"/>
                </a:lnTo>
                <a:close/>
              </a:path>
            </a:pathLst>
          </a:custGeom>
          <a:solidFill>
            <a:srgbClr val="FFFFCC"/>
          </a:solidFill>
          <a:ln w="1588" cap="rnd">
            <a:solidFill>
              <a:srgbClr val="808080"/>
            </a:solidFill>
            <a:round/>
            <a:headEnd/>
            <a:tailEnd/>
          </a:ln>
        </p:spPr>
        <p:txBody>
          <a:bodyPr/>
          <a:lstStyle/>
          <a:p>
            <a:endParaRPr lang="en-US"/>
          </a:p>
        </p:txBody>
      </p:sp>
      <p:sp>
        <p:nvSpPr>
          <p:cNvPr id="22887" name="Freeform 360"/>
          <p:cNvSpPr>
            <a:spLocks noChangeAspect="1"/>
          </p:cNvSpPr>
          <p:nvPr/>
        </p:nvSpPr>
        <p:spPr bwMode="auto">
          <a:xfrm>
            <a:off x="3970338" y="3298283"/>
            <a:ext cx="285750" cy="220663"/>
          </a:xfrm>
          <a:custGeom>
            <a:avLst/>
            <a:gdLst>
              <a:gd name="T0" fmla="*/ 0 w 149"/>
              <a:gd name="T1" fmla="*/ 113 h 115"/>
              <a:gd name="T2" fmla="*/ 37 w 149"/>
              <a:gd name="T3" fmla="*/ 91 h 115"/>
              <a:gd name="T4" fmla="*/ 50 w 149"/>
              <a:gd name="T5" fmla="*/ 46 h 115"/>
              <a:gd name="T6" fmla="*/ 81 w 149"/>
              <a:gd name="T7" fmla="*/ 23 h 115"/>
              <a:gd name="T8" fmla="*/ 92 w 149"/>
              <a:gd name="T9" fmla="*/ 0 h 115"/>
              <a:gd name="T10" fmla="*/ 137 w 149"/>
              <a:gd name="T11" fmla="*/ 8 h 115"/>
              <a:gd name="T12" fmla="*/ 149 w 149"/>
              <a:gd name="T13" fmla="*/ 50 h 115"/>
              <a:gd name="T14" fmla="*/ 129 w 149"/>
              <a:gd name="T15" fmla="*/ 51 h 115"/>
              <a:gd name="T16" fmla="*/ 118 w 149"/>
              <a:gd name="T17" fmla="*/ 56 h 115"/>
              <a:gd name="T18" fmla="*/ 120 w 149"/>
              <a:gd name="T19" fmla="*/ 67 h 115"/>
              <a:gd name="T20" fmla="*/ 63 w 149"/>
              <a:gd name="T21" fmla="*/ 93 h 115"/>
              <a:gd name="T22" fmla="*/ 56 w 149"/>
              <a:gd name="T23" fmla="*/ 115 h 115"/>
              <a:gd name="T24" fmla="*/ 0 w 149"/>
              <a:gd name="T25" fmla="*/ 113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
              <a:gd name="T40" fmla="*/ 0 h 115"/>
              <a:gd name="T41" fmla="*/ 149 w 149"/>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 h="115">
                <a:moveTo>
                  <a:pt x="0" y="113"/>
                </a:moveTo>
                <a:lnTo>
                  <a:pt x="37" y="91"/>
                </a:lnTo>
                <a:lnTo>
                  <a:pt x="50" y="46"/>
                </a:lnTo>
                <a:lnTo>
                  <a:pt x="81" y="23"/>
                </a:lnTo>
                <a:lnTo>
                  <a:pt x="92" y="0"/>
                </a:lnTo>
                <a:lnTo>
                  <a:pt x="137" y="8"/>
                </a:lnTo>
                <a:lnTo>
                  <a:pt x="149" y="50"/>
                </a:lnTo>
                <a:lnTo>
                  <a:pt x="129" y="51"/>
                </a:lnTo>
                <a:lnTo>
                  <a:pt x="118" y="56"/>
                </a:lnTo>
                <a:lnTo>
                  <a:pt x="120" y="67"/>
                </a:lnTo>
                <a:lnTo>
                  <a:pt x="63" y="93"/>
                </a:lnTo>
                <a:lnTo>
                  <a:pt x="56" y="115"/>
                </a:lnTo>
                <a:lnTo>
                  <a:pt x="0" y="113"/>
                </a:lnTo>
                <a:close/>
              </a:path>
            </a:pathLst>
          </a:custGeom>
          <a:solidFill>
            <a:srgbClr val="FFFFCC"/>
          </a:solidFill>
          <a:ln w="9525">
            <a:noFill/>
            <a:round/>
            <a:headEnd/>
            <a:tailEnd/>
          </a:ln>
        </p:spPr>
        <p:txBody>
          <a:bodyPr/>
          <a:lstStyle/>
          <a:p>
            <a:endParaRPr lang="en-US"/>
          </a:p>
        </p:txBody>
      </p:sp>
      <p:sp>
        <p:nvSpPr>
          <p:cNvPr id="22888" name="Freeform 361"/>
          <p:cNvSpPr>
            <a:spLocks noChangeAspect="1"/>
          </p:cNvSpPr>
          <p:nvPr/>
        </p:nvSpPr>
        <p:spPr bwMode="auto">
          <a:xfrm>
            <a:off x="3970338" y="3298283"/>
            <a:ext cx="285750" cy="220663"/>
          </a:xfrm>
          <a:custGeom>
            <a:avLst/>
            <a:gdLst>
              <a:gd name="T0" fmla="*/ 0 w 149"/>
              <a:gd name="T1" fmla="*/ 113 h 115"/>
              <a:gd name="T2" fmla="*/ 37 w 149"/>
              <a:gd name="T3" fmla="*/ 91 h 115"/>
              <a:gd name="T4" fmla="*/ 50 w 149"/>
              <a:gd name="T5" fmla="*/ 46 h 115"/>
              <a:gd name="T6" fmla="*/ 81 w 149"/>
              <a:gd name="T7" fmla="*/ 23 h 115"/>
              <a:gd name="T8" fmla="*/ 92 w 149"/>
              <a:gd name="T9" fmla="*/ 0 h 115"/>
              <a:gd name="T10" fmla="*/ 137 w 149"/>
              <a:gd name="T11" fmla="*/ 8 h 115"/>
              <a:gd name="T12" fmla="*/ 149 w 149"/>
              <a:gd name="T13" fmla="*/ 50 h 115"/>
              <a:gd name="T14" fmla="*/ 129 w 149"/>
              <a:gd name="T15" fmla="*/ 51 h 115"/>
              <a:gd name="T16" fmla="*/ 118 w 149"/>
              <a:gd name="T17" fmla="*/ 56 h 115"/>
              <a:gd name="T18" fmla="*/ 120 w 149"/>
              <a:gd name="T19" fmla="*/ 67 h 115"/>
              <a:gd name="T20" fmla="*/ 63 w 149"/>
              <a:gd name="T21" fmla="*/ 93 h 115"/>
              <a:gd name="T22" fmla="*/ 56 w 149"/>
              <a:gd name="T23" fmla="*/ 115 h 115"/>
              <a:gd name="T24" fmla="*/ 0 w 149"/>
              <a:gd name="T25" fmla="*/ 113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
              <a:gd name="T40" fmla="*/ 0 h 115"/>
              <a:gd name="T41" fmla="*/ 149 w 149"/>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 h="115">
                <a:moveTo>
                  <a:pt x="0" y="113"/>
                </a:moveTo>
                <a:lnTo>
                  <a:pt x="37" y="91"/>
                </a:lnTo>
                <a:lnTo>
                  <a:pt x="50" y="46"/>
                </a:lnTo>
                <a:lnTo>
                  <a:pt x="81" y="23"/>
                </a:lnTo>
                <a:lnTo>
                  <a:pt x="92" y="0"/>
                </a:lnTo>
                <a:lnTo>
                  <a:pt x="137" y="8"/>
                </a:lnTo>
                <a:lnTo>
                  <a:pt x="149" y="50"/>
                </a:lnTo>
                <a:lnTo>
                  <a:pt x="129" y="51"/>
                </a:lnTo>
                <a:lnTo>
                  <a:pt x="118" y="56"/>
                </a:lnTo>
                <a:lnTo>
                  <a:pt x="120" y="67"/>
                </a:lnTo>
                <a:lnTo>
                  <a:pt x="63" y="93"/>
                </a:lnTo>
                <a:lnTo>
                  <a:pt x="56" y="115"/>
                </a:lnTo>
                <a:lnTo>
                  <a:pt x="0" y="113"/>
                </a:lnTo>
                <a:close/>
              </a:path>
            </a:pathLst>
          </a:custGeom>
          <a:solidFill>
            <a:srgbClr val="FFFFCC"/>
          </a:solidFill>
          <a:ln w="1588" cap="rnd">
            <a:solidFill>
              <a:srgbClr val="808080"/>
            </a:solidFill>
            <a:round/>
            <a:headEnd/>
            <a:tailEnd/>
          </a:ln>
        </p:spPr>
        <p:txBody>
          <a:bodyPr/>
          <a:lstStyle/>
          <a:p>
            <a:endParaRPr lang="en-US"/>
          </a:p>
        </p:txBody>
      </p:sp>
      <p:sp>
        <p:nvSpPr>
          <p:cNvPr id="22889" name="Freeform 362"/>
          <p:cNvSpPr>
            <a:spLocks noChangeAspect="1"/>
          </p:cNvSpPr>
          <p:nvPr/>
        </p:nvSpPr>
        <p:spPr bwMode="auto">
          <a:xfrm>
            <a:off x="5013325" y="4471446"/>
            <a:ext cx="254000" cy="411162"/>
          </a:xfrm>
          <a:custGeom>
            <a:avLst/>
            <a:gdLst>
              <a:gd name="T0" fmla="*/ 0 w 133"/>
              <a:gd name="T1" fmla="*/ 60 h 214"/>
              <a:gd name="T2" fmla="*/ 3 w 133"/>
              <a:gd name="T3" fmla="*/ 67 h 214"/>
              <a:gd name="T4" fmla="*/ 35 w 133"/>
              <a:gd name="T5" fmla="*/ 77 h 214"/>
              <a:gd name="T6" fmla="*/ 38 w 133"/>
              <a:gd name="T7" fmla="*/ 90 h 214"/>
              <a:gd name="T8" fmla="*/ 36 w 133"/>
              <a:gd name="T9" fmla="*/ 124 h 214"/>
              <a:gd name="T10" fmla="*/ 20 w 133"/>
              <a:gd name="T11" fmla="*/ 159 h 214"/>
              <a:gd name="T12" fmla="*/ 24 w 133"/>
              <a:gd name="T13" fmla="*/ 201 h 214"/>
              <a:gd name="T14" fmla="*/ 26 w 133"/>
              <a:gd name="T15" fmla="*/ 214 h 214"/>
              <a:gd name="T16" fmla="*/ 36 w 133"/>
              <a:gd name="T17" fmla="*/ 214 h 214"/>
              <a:gd name="T18" fmla="*/ 36 w 133"/>
              <a:gd name="T19" fmla="*/ 200 h 214"/>
              <a:gd name="T20" fmla="*/ 68 w 133"/>
              <a:gd name="T21" fmla="*/ 181 h 214"/>
              <a:gd name="T22" fmla="*/ 59 w 133"/>
              <a:gd name="T23" fmla="*/ 124 h 214"/>
              <a:gd name="T24" fmla="*/ 131 w 133"/>
              <a:gd name="T25" fmla="*/ 66 h 214"/>
              <a:gd name="T26" fmla="*/ 133 w 133"/>
              <a:gd name="T27" fmla="*/ 0 h 214"/>
              <a:gd name="T28" fmla="*/ 114 w 133"/>
              <a:gd name="T29" fmla="*/ 12 h 214"/>
              <a:gd name="T30" fmla="*/ 64 w 133"/>
              <a:gd name="T31" fmla="*/ 15 h 214"/>
              <a:gd name="T32" fmla="*/ 63 w 133"/>
              <a:gd name="T33" fmla="*/ 40 h 214"/>
              <a:gd name="T34" fmla="*/ 75 w 133"/>
              <a:gd name="T35" fmla="*/ 58 h 214"/>
              <a:gd name="T36" fmla="*/ 68 w 133"/>
              <a:gd name="T37" fmla="*/ 87 h 214"/>
              <a:gd name="T38" fmla="*/ 54 w 133"/>
              <a:gd name="T39" fmla="*/ 72 h 214"/>
              <a:gd name="T40" fmla="*/ 56 w 133"/>
              <a:gd name="T41" fmla="*/ 53 h 214"/>
              <a:gd name="T42" fmla="*/ 40 w 133"/>
              <a:gd name="T43" fmla="*/ 47 h 214"/>
              <a:gd name="T44" fmla="*/ 0 w 133"/>
              <a:gd name="T45" fmla="*/ 60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
              <a:gd name="T70" fmla="*/ 0 h 214"/>
              <a:gd name="T71" fmla="*/ 133 w 133"/>
              <a:gd name="T72" fmla="*/ 214 h 2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 h="214">
                <a:moveTo>
                  <a:pt x="0" y="60"/>
                </a:moveTo>
                <a:lnTo>
                  <a:pt x="3" y="67"/>
                </a:lnTo>
                <a:lnTo>
                  <a:pt x="35" y="77"/>
                </a:lnTo>
                <a:lnTo>
                  <a:pt x="38" y="90"/>
                </a:lnTo>
                <a:lnTo>
                  <a:pt x="36" y="124"/>
                </a:lnTo>
                <a:lnTo>
                  <a:pt x="20" y="159"/>
                </a:lnTo>
                <a:lnTo>
                  <a:pt x="24" y="201"/>
                </a:lnTo>
                <a:lnTo>
                  <a:pt x="26" y="214"/>
                </a:lnTo>
                <a:lnTo>
                  <a:pt x="36" y="214"/>
                </a:lnTo>
                <a:lnTo>
                  <a:pt x="36" y="200"/>
                </a:lnTo>
                <a:lnTo>
                  <a:pt x="68" y="181"/>
                </a:lnTo>
                <a:lnTo>
                  <a:pt x="59" y="124"/>
                </a:lnTo>
                <a:lnTo>
                  <a:pt x="131" y="66"/>
                </a:lnTo>
                <a:lnTo>
                  <a:pt x="133" y="0"/>
                </a:lnTo>
                <a:lnTo>
                  <a:pt x="114" y="12"/>
                </a:lnTo>
                <a:lnTo>
                  <a:pt x="64" y="15"/>
                </a:lnTo>
                <a:lnTo>
                  <a:pt x="63" y="40"/>
                </a:lnTo>
                <a:lnTo>
                  <a:pt x="75" y="58"/>
                </a:lnTo>
                <a:lnTo>
                  <a:pt x="68" y="87"/>
                </a:lnTo>
                <a:lnTo>
                  <a:pt x="54" y="72"/>
                </a:lnTo>
                <a:lnTo>
                  <a:pt x="56" y="53"/>
                </a:lnTo>
                <a:lnTo>
                  <a:pt x="40" y="47"/>
                </a:lnTo>
                <a:lnTo>
                  <a:pt x="0" y="60"/>
                </a:lnTo>
                <a:close/>
              </a:path>
            </a:pathLst>
          </a:custGeom>
          <a:solidFill>
            <a:srgbClr val="FFFFCC"/>
          </a:solidFill>
          <a:ln w="9525">
            <a:noFill/>
            <a:round/>
            <a:headEnd/>
            <a:tailEnd/>
          </a:ln>
        </p:spPr>
        <p:txBody>
          <a:bodyPr/>
          <a:lstStyle/>
          <a:p>
            <a:endParaRPr lang="en-US"/>
          </a:p>
        </p:txBody>
      </p:sp>
      <p:sp>
        <p:nvSpPr>
          <p:cNvPr id="22890" name="Freeform 363"/>
          <p:cNvSpPr>
            <a:spLocks noChangeAspect="1"/>
          </p:cNvSpPr>
          <p:nvPr/>
        </p:nvSpPr>
        <p:spPr bwMode="auto">
          <a:xfrm>
            <a:off x="5013325" y="4471446"/>
            <a:ext cx="254000" cy="411162"/>
          </a:xfrm>
          <a:custGeom>
            <a:avLst/>
            <a:gdLst>
              <a:gd name="T0" fmla="*/ 0 w 133"/>
              <a:gd name="T1" fmla="*/ 60 h 214"/>
              <a:gd name="T2" fmla="*/ 3 w 133"/>
              <a:gd name="T3" fmla="*/ 67 h 214"/>
              <a:gd name="T4" fmla="*/ 35 w 133"/>
              <a:gd name="T5" fmla="*/ 77 h 214"/>
              <a:gd name="T6" fmla="*/ 38 w 133"/>
              <a:gd name="T7" fmla="*/ 90 h 214"/>
              <a:gd name="T8" fmla="*/ 36 w 133"/>
              <a:gd name="T9" fmla="*/ 124 h 214"/>
              <a:gd name="T10" fmla="*/ 20 w 133"/>
              <a:gd name="T11" fmla="*/ 159 h 214"/>
              <a:gd name="T12" fmla="*/ 24 w 133"/>
              <a:gd name="T13" fmla="*/ 201 h 214"/>
              <a:gd name="T14" fmla="*/ 26 w 133"/>
              <a:gd name="T15" fmla="*/ 214 h 214"/>
              <a:gd name="T16" fmla="*/ 36 w 133"/>
              <a:gd name="T17" fmla="*/ 214 h 214"/>
              <a:gd name="T18" fmla="*/ 36 w 133"/>
              <a:gd name="T19" fmla="*/ 200 h 214"/>
              <a:gd name="T20" fmla="*/ 68 w 133"/>
              <a:gd name="T21" fmla="*/ 181 h 214"/>
              <a:gd name="T22" fmla="*/ 59 w 133"/>
              <a:gd name="T23" fmla="*/ 124 h 214"/>
              <a:gd name="T24" fmla="*/ 131 w 133"/>
              <a:gd name="T25" fmla="*/ 66 h 214"/>
              <a:gd name="T26" fmla="*/ 133 w 133"/>
              <a:gd name="T27" fmla="*/ 0 h 214"/>
              <a:gd name="T28" fmla="*/ 114 w 133"/>
              <a:gd name="T29" fmla="*/ 12 h 214"/>
              <a:gd name="T30" fmla="*/ 64 w 133"/>
              <a:gd name="T31" fmla="*/ 15 h 214"/>
              <a:gd name="T32" fmla="*/ 63 w 133"/>
              <a:gd name="T33" fmla="*/ 40 h 214"/>
              <a:gd name="T34" fmla="*/ 75 w 133"/>
              <a:gd name="T35" fmla="*/ 58 h 214"/>
              <a:gd name="T36" fmla="*/ 68 w 133"/>
              <a:gd name="T37" fmla="*/ 87 h 214"/>
              <a:gd name="T38" fmla="*/ 54 w 133"/>
              <a:gd name="T39" fmla="*/ 72 h 214"/>
              <a:gd name="T40" fmla="*/ 56 w 133"/>
              <a:gd name="T41" fmla="*/ 53 h 214"/>
              <a:gd name="T42" fmla="*/ 40 w 133"/>
              <a:gd name="T43" fmla="*/ 47 h 214"/>
              <a:gd name="T44" fmla="*/ 0 w 133"/>
              <a:gd name="T45" fmla="*/ 60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
              <a:gd name="T70" fmla="*/ 0 h 214"/>
              <a:gd name="T71" fmla="*/ 133 w 133"/>
              <a:gd name="T72" fmla="*/ 214 h 2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 h="214">
                <a:moveTo>
                  <a:pt x="0" y="60"/>
                </a:moveTo>
                <a:lnTo>
                  <a:pt x="3" y="67"/>
                </a:lnTo>
                <a:lnTo>
                  <a:pt x="35" y="77"/>
                </a:lnTo>
                <a:lnTo>
                  <a:pt x="38" y="90"/>
                </a:lnTo>
                <a:lnTo>
                  <a:pt x="36" y="124"/>
                </a:lnTo>
                <a:lnTo>
                  <a:pt x="20" y="159"/>
                </a:lnTo>
                <a:lnTo>
                  <a:pt x="24" y="201"/>
                </a:lnTo>
                <a:lnTo>
                  <a:pt x="26" y="214"/>
                </a:lnTo>
                <a:lnTo>
                  <a:pt x="36" y="214"/>
                </a:lnTo>
                <a:lnTo>
                  <a:pt x="36" y="200"/>
                </a:lnTo>
                <a:lnTo>
                  <a:pt x="68" y="181"/>
                </a:lnTo>
                <a:lnTo>
                  <a:pt x="59" y="124"/>
                </a:lnTo>
                <a:lnTo>
                  <a:pt x="131" y="66"/>
                </a:lnTo>
                <a:lnTo>
                  <a:pt x="133" y="0"/>
                </a:lnTo>
                <a:lnTo>
                  <a:pt x="114" y="12"/>
                </a:lnTo>
                <a:lnTo>
                  <a:pt x="64" y="15"/>
                </a:lnTo>
                <a:lnTo>
                  <a:pt x="63" y="40"/>
                </a:lnTo>
                <a:lnTo>
                  <a:pt x="75" y="58"/>
                </a:lnTo>
                <a:lnTo>
                  <a:pt x="68" y="87"/>
                </a:lnTo>
                <a:lnTo>
                  <a:pt x="54" y="72"/>
                </a:lnTo>
                <a:lnTo>
                  <a:pt x="56" y="53"/>
                </a:lnTo>
                <a:lnTo>
                  <a:pt x="40" y="47"/>
                </a:lnTo>
                <a:lnTo>
                  <a:pt x="0" y="60"/>
                </a:lnTo>
                <a:close/>
              </a:path>
            </a:pathLst>
          </a:custGeom>
          <a:solidFill>
            <a:srgbClr val="FFFFCC"/>
          </a:solidFill>
          <a:ln w="1588" cap="rnd">
            <a:solidFill>
              <a:srgbClr val="808080"/>
            </a:solidFill>
            <a:round/>
            <a:headEnd/>
            <a:tailEnd/>
          </a:ln>
        </p:spPr>
        <p:txBody>
          <a:bodyPr/>
          <a:lstStyle/>
          <a:p>
            <a:endParaRPr lang="en-US"/>
          </a:p>
        </p:txBody>
      </p:sp>
      <p:sp>
        <p:nvSpPr>
          <p:cNvPr id="22891" name="Freeform 364"/>
          <p:cNvSpPr>
            <a:spLocks noChangeAspect="1"/>
          </p:cNvSpPr>
          <p:nvPr/>
        </p:nvSpPr>
        <p:spPr bwMode="auto">
          <a:xfrm>
            <a:off x="4291013" y="3625308"/>
            <a:ext cx="384175" cy="301625"/>
          </a:xfrm>
          <a:custGeom>
            <a:avLst/>
            <a:gdLst>
              <a:gd name="T0" fmla="*/ 0 w 200"/>
              <a:gd name="T1" fmla="*/ 114 h 157"/>
              <a:gd name="T2" fmla="*/ 2 w 200"/>
              <a:gd name="T3" fmla="*/ 126 h 157"/>
              <a:gd name="T4" fmla="*/ 27 w 200"/>
              <a:gd name="T5" fmla="*/ 153 h 157"/>
              <a:gd name="T6" fmla="*/ 33 w 200"/>
              <a:gd name="T7" fmla="*/ 148 h 157"/>
              <a:gd name="T8" fmla="*/ 43 w 200"/>
              <a:gd name="T9" fmla="*/ 157 h 157"/>
              <a:gd name="T10" fmla="*/ 58 w 200"/>
              <a:gd name="T11" fmla="*/ 129 h 157"/>
              <a:gd name="T12" fmla="*/ 115 w 200"/>
              <a:gd name="T13" fmla="*/ 143 h 157"/>
              <a:gd name="T14" fmla="*/ 165 w 200"/>
              <a:gd name="T15" fmla="*/ 129 h 157"/>
              <a:gd name="T16" fmla="*/ 167 w 200"/>
              <a:gd name="T17" fmla="*/ 122 h 157"/>
              <a:gd name="T18" fmla="*/ 193 w 200"/>
              <a:gd name="T19" fmla="*/ 88 h 157"/>
              <a:gd name="T20" fmla="*/ 200 w 200"/>
              <a:gd name="T21" fmla="*/ 41 h 157"/>
              <a:gd name="T22" fmla="*/ 187 w 200"/>
              <a:gd name="T23" fmla="*/ 27 h 157"/>
              <a:gd name="T24" fmla="*/ 187 w 200"/>
              <a:gd name="T25" fmla="*/ 6 h 157"/>
              <a:gd name="T26" fmla="*/ 145 w 200"/>
              <a:gd name="T27" fmla="*/ 0 h 157"/>
              <a:gd name="T28" fmla="*/ 69 w 200"/>
              <a:gd name="T29" fmla="*/ 54 h 157"/>
              <a:gd name="T30" fmla="*/ 49 w 200"/>
              <a:gd name="T31" fmla="*/ 59 h 157"/>
              <a:gd name="T32" fmla="*/ 49 w 200"/>
              <a:gd name="T33" fmla="*/ 100 h 157"/>
              <a:gd name="T34" fmla="*/ 41 w 200"/>
              <a:gd name="T35" fmla="*/ 108 h 157"/>
              <a:gd name="T36" fmla="*/ 0 w 200"/>
              <a:gd name="T37" fmla="*/ 114 h 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57"/>
              <a:gd name="T59" fmla="*/ 200 w 200"/>
              <a:gd name="T60" fmla="*/ 157 h 1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57">
                <a:moveTo>
                  <a:pt x="0" y="114"/>
                </a:moveTo>
                <a:lnTo>
                  <a:pt x="2" y="126"/>
                </a:lnTo>
                <a:lnTo>
                  <a:pt x="27" y="153"/>
                </a:lnTo>
                <a:lnTo>
                  <a:pt x="33" y="148"/>
                </a:lnTo>
                <a:lnTo>
                  <a:pt x="43" y="157"/>
                </a:lnTo>
                <a:lnTo>
                  <a:pt x="58" y="129"/>
                </a:lnTo>
                <a:lnTo>
                  <a:pt x="115" y="143"/>
                </a:lnTo>
                <a:lnTo>
                  <a:pt x="165" y="129"/>
                </a:lnTo>
                <a:lnTo>
                  <a:pt x="167" y="122"/>
                </a:lnTo>
                <a:lnTo>
                  <a:pt x="193" y="88"/>
                </a:lnTo>
                <a:lnTo>
                  <a:pt x="200" y="41"/>
                </a:lnTo>
                <a:lnTo>
                  <a:pt x="187" y="27"/>
                </a:lnTo>
                <a:lnTo>
                  <a:pt x="187" y="6"/>
                </a:lnTo>
                <a:lnTo>
                  <a:pt x="145" y="0"/>
                </a:lnTo>
                <a:lnTo>
                  <a:pt x="69" y="54"/>
                </a:lnTo>
                <a:lnTo>
                  <a:pt x="49" y="59"/>
                </a:lnTo>
                <a:lnTo>
                  <a:pt x="49" y="100"/>
                </a:lnTo>
                <a:lnTo>
                  <a:pt x="41" y="108"/>
                </a:lnTo>
                <a:lnTo>
                  <a:pt x="0" y="114"/>
                </a:lnTo>
                <a:close/>
              </a:path>
            </a:pathLst>
          </a:custGeom>
          <a:solidFill>
            <a:srgbClr val="FFFFCC"/>
          </a:solidFill>
          <a:ln w="9525">
            <a:noFill/>
            <a:round/>
            <a:headEnd/>
            <a:tailEnd/>
          </a:ln>
        </p:spPr>
        <p:txBody>
          <a:bodyPr/>
          <a:lstStyle/>
          <a:p>
            <a:endParaRPr lang="en-US"/>
          </a:p>
        </p:txBody>
      </p:sp>
      <p:sp>
        <p:nvSpPr>
          <p:cNvPr id="22892" name="Freeform 365"/>
          <p:cNvSpPr>
            <a:spLocks noChangeAspect="1"/>
          </p:cNvSpPr>
          <p:nvPr/>
        </p:nvSpPr>
        <p:spPr bwMode="auto">
          <a:xfrm>
            <a:off x="4291013" y="3625308"/>
            <a:ext cx="384175" cy="301625"/>
          </a:xfrm>
          <a:custGeom>
            <a:avLst/>
            <a:gdLst>
              <a:gd name="T0" fmla="*/ 0 w 200"/>
              <a:gd name="T1" fmla="*/ 114 h 157"/>
              <a:gd name="T2" fmla="*/ 2 w 200"/>
              <a:gd name="T3" fmla="*/ 126 h 157"/>
              <a:gd name="T4" fmla="*/ 27 w 200"/>
              <a:gd name="T5" fmla="*/ 153 h 157"/>
              <a:gd name="T6" fmla="*/ 33 w 200"/>
              <a:gd name="T7" fmla="*/ 148 h 157"/>
              <a:gd name="T8" fmla="*/ 43 w 200"/>
              <a:gd name="T9" fmla="*/ 157 h 157"/>
              <a:gd name="T10" fmla="*/ 58 w 200"/>
              <a:gd name="T11" fmla="*/ 129 h 157"/>
              <a:gd name="T12" fmla="*/ 115 w 200"/>
              <a:gd name="T13" fmla="*/ 143 h 157"/>
              <a:gd name="T14" fmla="*/ 165 w 200"/>
              <a:gd name="T15" fmla="*/ 129 h 157"/>
              <a:gd name="T16" fmla="*/ 167 w 200"/>
              <a:gd name="T17" fmla="*/ 122 h 157"/>
              <a:gd name="T18" fmla="*/ 193 w 200"/>
              <a:gd name="T19" fmla="*/ 88 h 157"/>
              <a:gd name="T20" fmla="*/ 200 w 200"/>
              <a:gd name="T21" fmla="*/ 41 h 157"/>
              <a:gd name="T22" fmla="*/ 187 w 200"/>
              <a:gd name="T23" fmla="*/ 27 h 157"/>
              <a:gd name="T24" fmla="*/ 187 w 200"/>
              <a:gd name="T25" fmla="*/ 6 h 157"/>
              <a:gd name="T26" fmla="*/ 145 w 200"/>
              <a:gd name="T27" fmla="*/ 0 h 157"/>
              <a:gd name="T28" fmla="*/ 69 w 200"/>
              <a:gd name="T29" fmla="*/ 54 h 157"/>
              <a:gd name="T30" fmla="*/ 49 w 200"/>
              <a:gd name="T31" fmla="*/ 59 h 157"/>
              <a:gd name="T32" fmla="*/ 49 w 200"/>
              <a:gd name="T33" fmla="*/ 100 h 157"/>
              <a:gd name="T34" fmla="*/ 41 w 200"/>
              <a:gd name="T35" fmla="*/ 108 h 157"/>
              <a:gd name="T36" fmla="*/ 0 w 200"/>
              <a:gd name="T37" fmla="*/ 114 h 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57"/>
              <a:gd name="T59" fmla="*/ 200 w 200"/>
              <a:gd name="T60" fmla="*/ 157 h 1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57">
                <a:moveTo>
                  <a:pt x="0" y="114"/>
                </a:moveTo>
                <a:lnTo>
                  <a:pt x="2" y="126"/>
                </a:lnTo>
                <a:lnTo>
                  <a:pt x="27" y="153"/>
                </a:lnTo>
                <a:lnTo>
                  <a:pt x="33" y="148"/>
                </a:lnTo>
                <a:lnTo>
                  <a:pt x="43" y="157"/>
                </a:lnTo>
                <a:lnTo>
                  <a:pt x="58" y="129"/>
                </a:lnTo>
                <a:lnTo>
                  <a:pt x="115" y="143"/>
                </a:lnTo>
                <a:lnTo>
                  <a:pt x="165" y="129"/>
                </a:lnTo>
                <a:lnTo>
                  <a:pt x="167" y="122"/>
                </a:lnTo>
                <a:lnTo>
                  <a:pt x="193" y="88"/>
                </a:lnTo>
                <a:lnTo>
                  <a:pt x="200" y="41"/>
                </a:lnTo>
                <a:lnTo>
                  <a:pt x="187" y="27"/>
                </a:lnTo>
                <a:lnTo>
                  <a:pt x="187" y="6"/>
                </a:lnTo>
                <a:lnTo>
                  <a:pt x="145" y="0"/>
                </a:lnTo>
                <a:lnTo>
                  <a:pt x="69" y="54"/>
                </a:lnTo>
                <a:lnTo>
                  <a:pt x="49" y="59"/>
                </a:lnTo>
                <a:lnTo>
                  <a:pt x="49" y="100"/>
                </a:lnTo>
                <a:lnTo>
                  <a:pt x="41" y="108"/>
                </a:lnTo>
                <a:lnTo>
                  <a:pt x="0" y="114"/>
                </a:lnTo>
                <a:close/>
              </a:path>
            </a:pathLst>
          </a:custGeom>
          <a:solidFill>
            <a:srgbClr val="FFFFCC"/>
          </a:solidFill>
          <a:ln w="1588" cap="rnd">
            <a:solidFill>
              <a:srgbClr val="808080"/>
            </a:solidFill>
            <a:round/>
            <a:headEnd/>
            <a:tailEnd/>
          </a:ln>
        </p:spPr>
        <p:txBody>
          <a:bodyPr/>
          <a:lstStyle/>
          <a:p>
            <a:endParaRPr lang="en-US"/>
          </a:p>
        </p:txBody>
      </p:sp>
      <p:sp>
        <p:nvSpPr>
          <p:cNvPr id="22893" name="Freeform 366"/>
          <p:cNvSpPr>
            <a:spLocks noChangeAspect="1"/>
          </p:cNvSpPr>
          <p:nvPr/>
        </p:nvSpPr>
        <p:spPr bwMode="auto">
          <a:xfrm>
            <a:off x="4356100" y="3871371"/>
            <a:ext cx="279400" cy="239712"/>
          </a:xfrm>
          <a:custGeom>
            <a:avLst/>
            <a:gdLst>
              <a:gd name="T0" fmla="*/ 0 w 146"/>
              <a:gd name="T1" fmla="*/ 97 h 125"/>
              <a:gd name="T2" fmla="*/ 10 w 146"/>
              <a:gd name="T3" fmla="*/ 28 h 125"/>
              <a:gd name="T4" fmla="*/ 25 w 146"/>
              <a:gd name="T5" fmla="*/ 0 h 125"/>
              <a:gd name="T6" fmla="*/ 82 w 146"/>
              <a:gd name="T7" fmla="*/ 14 h 125"/>
              <a:gd name="T8" fmla="*/ 131 w 146"/>
              <a:gd name="T9" fmla="*/ 0 h 125"/>
              <a:gd name="T10" fmla="*/ 141 w 146"/>
              <a:gd name="T11" fmla="*/ 16 h 125"/>
              <a:gd name="T12" fmla="*/ 146 w 146"/>
              <a:gd name="T13" fmla="*/ 28 h 125"/>
              <a:gd name="T14" fmla="*/ 133 w 146"/>
              <a:gd name="T15" fmla="*/ 38 h 125"/>
              <a:gd name="T16" fmla="*/ 107 w 146"/>
              <a:gd name="T17" fmla="*/ 94 h 125"/>
              <a:gd name="T18" fmla="*/ 83 w 146"/>
              <a:gd name="T19" fmla="*/ 91 h 125"/>
              <a:gd name="T20" fmla="*/ 70 w 146"/>
              <a:gd name="T21" fmla="*/ 118 h 125"/>
              <a:gd name="T22" fmla="*/ 42 w 146"/>
              <a:gd name="T23" fmla="*/ 125 h 125"/>
              <a:gd name="T24" fmla="*/ 25 w 146"/>
              <a:gd name="T25" fmla="*/ 101 h 125"/>
              <a:gd name="T26" fmla="*/ 0 w 146"/>
              <a:gd name="T27" fmla="*/ 97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125"/>
              <a:gd name="T44" fmla="*/ 146 w 146"/>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125">
                <a:moveTo>
                  <a:pt x="0" y="97"/>
                </a:moveTo>
                <a:lnTo>
                  <a:pt x="10" y="28"/>
                </a:lnTo>
                <a:lnTo>
                  <a:pt x="25" y="0"/>
                </a:lnTo>
                <a:lnTo>
                  <a:pt x="82" y="14"/>
                </a:lnTo>
                <a:lnTo>
                  <a:pt x="131" y="0"/>
                </a:lnTo>
                <a:lnTo>
                  <a:pt x="141" y="16"/>
                </a:lnTo>
                <a:lnTo>
                  <a:pt x="146" y="28"/>
                </a:lnTo>
                <a:lnTo>
                  <a:pt x="133" y="38"/>
                </a:lnTo>
                <a:lnTo>
                  <a:pt x="107" y="94"/>
                </a:lnTo>
                <a:lnTo>
                  <a:pt x="83" y="91"/>
                </a:lnTo>
                <a:lnTo>
                  <a:pt x="70" y="118"/>
                </a:lnTo>
                <a:lnTo>
                  <a:pt x="42" y="125"/>
                </a:lnTo>
                <a:lnTo>
                  <a:pt x="25" y="101"/>
                </a:lnTo>
                <a:lnTo>
                  <a:pt x="0" y="97"/>
                </a:lnTo>
                <a:close/>
              </a:path>
            </a:pathLst>
          </a:custGeom>
          <a:solidFill>
            <a:srgbClr val="FFFFCC"/>
          </a:solidFill>
          <a:ln w="9525">
            <a:noFill/>
            <a:round/>
            <a:headEnd/>
            <a:tailEnd/>
          </a:ln>
        </p:spPr>
        <p:txBody>
          <a:bodyPr/>
          <a:lstStyle/>
          <a:p>
            <a:endParaRPr lang="en-US"/>
          </a:p>
        </p:txBody>
      </p:sp>
      <p:sp>
        <p:nvSpPr>
          <p:cNvPr id="22894" name="Freeform 367"/>
          <p:cNvSpPr>
            <a:spLocks noChangeAspect="1"/>
          </p:cNvSpPr>
          <p:nvPr/>
        </p:nvSpPr>
        <p:spPr bwMode="auto">
          <a:xfrm>
            <a:off x="4356100" y="3871371"/>
            <a:ext cx="279400" cy="239712"/>
          </a:xfrm>
          <a:custGeom>
            <a:avLst/>
            <a:gdLst>
              <a:gd name="T0" fmla="*/ 0 w 146"/>
              <a:gd name="T1" fmla="*/ 97 h 125"/>
              <a:gd name="T2" fmla="*/ 10 w 146"/>
              <a:gd name="T3" fmla="*/ 28 h 125"/>
              <a:gd name="T4" fmla="*/ 25 w 146"/>
              <a:gd name="T5" fmla="*/ 0 h 125"/>
              <a:gd name="T6" fmla="*/ 82 w 146"/>
              <a:gd name="T7" fmla="*/ 14 h 125"/>
              <a:gd name="T8" fmla="*/ 131 w 146"/>
              <a:gd name="T9" fmla="*/ 0 h 125"/>
              <a:gd name="T10" fmla="*/ 141 w 146"/>
              <a:gd name="T11" fmla="*/ 16 h 125"/>
              <a:gd name="T12" fmla="*/ 146 w 146"/>
              <a:gd name="T13" fmla="*/ 28 h 125"/>
              <a:gd name="T14" fmla="*/ 133 w 146"/>
              <a:gd name="T15" fmla="*/ 38 h 125"/>
              <a:gd name="T16" fmla="*/ 107 w 146"/>
              <a:gd name="T17" fmla="*/ 94 h 125"/>
              <a:gd name="T18" fmla="*/ 83 w 146"/>
              <a:gd name="T19" fmla="*/ 91 h 125"/>
              <a:gd name="T20" fmla="*/ 70 w 146"/>
              <a:gd name="T21" fmla="*/ 118 h 125"/>
              <a:gd name="T22" fmla="*/ 42 w 146"/>
              <a:gd name="T23" fmla="*/ 125 h 125"/>
              <a:gd name="T24" fmla="*/ 25 w 146"/>
              <a:gd name="T25" fmla="*/ 101 h 125"/>
              <a:gd name="T26" fmla="*/ 0 w 146"/>
              <a:gd name="T27" fmla="*/ 97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125"/>
              <a:gd name="T44" fmla="*/ 146 w 146"/>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125">
                <a:moveTo>
                  <a:pt x="0" y="97"/>
                </a:moveTo>
                <a:lnTo>
                  <a:pt x="10" y="28"/>
                </a:lnTo>
                <a:lnTo>
                  <a:pt x="25" y="0"/>
                </a:lnTo>
                <a:lnTo>
                  <a:pt x="82" y="14"/>
                </a:lnTo>
                <a:lnTo>
                  <a:pt x="131" y="0"/>
                </a:lnTo>
                <a:lnTo>
                  <a:pt x="141" y="16"/>
                </a:lnTo>
                <a:lnTo>
                  <a:pt x="146" y="28"/>
                </a:lnTo>
                <a:lnTo>
                  <a:pt x="133" y="38"/>
                </a:lnTo>
                <a:lnTo>
                  <a:pt x="107" y="94"/>
                </a:lnTo>
                <a:lnTo>
                  <a:pt x="83" y="91"/>
                </a:lnTo>
                <a:lnTo>
                  <a:pt x="70" y="118"/>
                </a:lnTo>
                <a:lnTo>
                  <a:pt x="42" y="125"/>
                </a:lnTo>
                <a:lnTo>
                  <a:pt x="25" y="101"/>
                </a:lnTo>
                <a:lnTo>
                  <a:pt x="0" y="97"/>
                </a:lnTo>
                <a:close/>
              </a:path>
            </a:pathLst>
          </a:custGeom>
          <a:solidFill>
            <a:srgbClr val="FFFFCC"/>
          </a:solidFill>
          <a:ln w="1588" cap="rnd">
            <a:solidFill>
              <a:srgbClr val="808080"/>
            </a:solidFill>
            <a:round/>
            <a:headEnd/>
            <a:tailEnd/>
          </a:ln>
        </p:spPr>
        <p:txBody>
          <a:bodyPr/>
          <a:lstStyle/>
          <a:p>
            <a:endParaRPr lang="en-US"/>
          </a:p>
        </p:txBody>
      </p:sp>
      <p:sp>
        <p:nvSpPr>
          <p:cNvPr id="22895" name="Freeform 368"/>
          <p:cNvSpPr>
            <a:spLocks noChangeAspect="1"/>
          </p:cNvSpPr>
          <p:nvPr/>
        </p:nvSpPr>
        <p:spPr bwMode="auto">
          <a:xfrm>
            <a:off x="3879850" y="3901533"/>
            <a:ext cx="74613" cy="42863"/>
          </a:xfrm>
          <a:custGeom>
            <a:avLst/>
            <a:gdLst>
              <a:gd name="T0" fmla="*/ 0 w 39"/>
              <a:gd name="T1" fmla="*/ 2 h 22"/>
              <a:gd name="T2" fmla="*/ 11 w 39"/>
              <a:gd name="T3" fmla="*/ 12 h 22"/>
              <a:gd name="T4" fmla="*/ 24 w 39"/>
              <a:gd name="T5" fmla="*/ 9 h 22"/>
              <a:gd name="T6" fmla="*/ 17 w 39"/>
              <a:gd name="T7" fmla="*/ 12 h 22"/>
              <a:gd name="T8" fmla="*/ 22 w 39"/>
              <a:gd name="T9" fmla="*/ 22 h 22"/>
              <a:gd name="T10" fmla="*/ 38 w 39"/>
              <a:gd name="T11" fmla="*/ 12 h 22"/>
              <a:gd name="T12" fmla="*/ 39 w 39"/>
              <a:gd name="T13" fmla="*/ 0 h 22"/>
              <a:gd name="T14" fmla="*/ 0 w 39"/>
              <a:gd name="T15" fmla="*/ 2 h 2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2"/>
              <a:gd name="T26" fmla="*/ 39 w 3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2">
                <a:moveTo>
                  <a:pt x="0" y="2"/>
                </a:moveTo>
                <a:lnTo>
                  <a:pt x="11" y="12"/>
                </a:lnTo>
                <a:lnTo>
                  <a:pt x="24" y="9"/>
                </a:lnTo>
                <a:lnTo>
                  <a:pt x="17" y="12"/>
                </a:lnTo>
                <a:lnTo>
                  <a:pt x="22" y="22"/>
                </a:lnTo>
                <a:lnTo>
                  <a:pt x="38" y="12"/>
                </a:lnTo>
                <a:lnTo>
                  <a:pt x="39" y="0"/>
                </a:lnTo>
                <a:lnTo>
                  <a:pt x="0" y="2"/>
                </a:lnTo>
                <a:close/>
              </a:path>
            </a:pathLst>
          </a:custGeom>
          <a:solidFill>
            <a:srgbClr val="FFFFCC"/>
          </a:solidFill>
          <a:ln w="9525">
            <a:noFill/>
            <a:round/>
            <a:headEnd/>
            <a:tailEnd/>
          </a:ln>
        </p:spPr>
        <p:txBody>
          <a:bodyPr/>
          <a:lstStyle/>
          <a:p>
            <a:endParaRPr lang="en-US"/>
          </a:p>
        </p:txBody>
      </p:sp>
      <p:sp>
        <p:nvSpPr>
          <p:cNvPr id="22896" name="Freeform 369"/>
          <p:cNvSpPr>
            <a:spLocks noChangeAspect="1"/>
          </p:cNvSpPr>
          <p:nvPr/>
        </p:nvSpPr>
        <p:spPr bwMode="auto">
          <a:xfrm>
            <a:off x="3879850" y="3901533"/>
            <a:ext cx="74613" cy="42863"/>
          </a:xfrm>
          <a:custGeom>
            <a:avLst/>
            <a:gdLst>
              <a:gd name="T0" fmla="*/ 0 w 39"/>
              <a:gd name="T1" fmla="*/ 2 h 22"/>
              <a:gd name="T2" fmla="*/ 11 w 39"/>
              <a:gd name="T3" fmla="*/ 12 h 22"/>
              <a:gd name="T4" fmla="*/ 24 w 39"/>
              <a:gd name="T5" fmla="*/ 9 h 22"/>
              <a:gd name="T6" fmla="*/ 17 w 39"/>
              <a:gd name="T7" fmla="*/ 12 h 22"/>
              <a:gd name="T8" fmla="*/ 22 w 39"/>
              <a:gd name="T9" fmla="*/ 22 h 22"/>
              <a:gd name="T10" fmla="*/ 38 w 39"/>
              <a:gd name="T11" fmla="*/ 12 h 22"/>
              <a:gd name="T12" fmla="*/ 39 w 39"/>
              <a:gd name="T13" fmla="*/ 0 h 22"/>
              <a:gd name="T14" fmla="*/ 0 w 39"/>
              <a:gd name="T15" fmla="*/ 2 h 2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2"/>
              <a:gd name="T26" fmla="*/ 39 w 3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2">
                <a:moveTo>
                  <a:pt x="0" y="2"/>
                </a:moveTo>
                <a:lnTo>
                  <a:pt x="11" y="12"/>
                </a:lnTo>
                <a:lnTo>
                  <a:pt x="24" y="9"/>
                </a:lnTo>
                <a:lnTo>
                  <a:pt x="17" y="12"/>
                </a:lnTo>
                <a:lnTo>
                  <a:pt x="22" y="22"/>
                </a:lnTo>
                <a:lnTo>
                  <a:pt x="38" y="12"/>
                </a:lnTo>
                <a:lnTo>
                  <a:pt x="39" y="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2897" name="Freeform 370"/>
          <p:cNvSpPr>
            <a:spLocks noChangeAspect="1"/>
          </p:cNvSpPr>
          <p:nvPr/>
        </p:nvSpPr>
        <p:spPr bwMode="auto">
          <a:xfrm>
            <a:off x="5518150" y="3555458"/>
            <a:ext cx="12700" cy="41275"/>
          </a:xfrm>
          <a:custGeom>
            <a:avLst/>
            <a:gdLst>
              <a:gd name="T0" fmla="*/ 0 w 7"/>
              <a:gd name="T1" fmla="*/ 17 h 21"/>
              <a:gd name="T2" fmla="*/ 4 w 7"/>
              <a:gd name="T3" fmla="*/ 21 h 21"/>
              <a:gd name="T4" fmla="*/ 7 w 7"/>
              <a:gd name="T5" fmla="*/ 20 h 21"/>
              <a:gd name="T6" fmla="*/ 4 w 7"/>
              <a:gd name="T7" fmla="*/ 0 h 21"/>
              <a:gd name="T8" fmla="*/ 0 w 7"/>
              <a:gd name="T9" fmla="*/ 17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7"/>
                </a:moveTo>
                <a:lnTo>
                  <a:pt x="4" y="21"/>
                </a:lnTo>
                <a:lnTo>
                  <a:pt x="7" y="20"/>
                </a:lnTo>
                <a:lnTo>
                  <a:pt x="4" y="0"/>
                </a:lnTo>
                <a:lnTo>
                  <a:pt x="0" y="17"/>
                </a:lnTo>
                <a:close/>
              </a:path>
            </a:pathLst>
          </a:custGeom>
          <a:solidFill>
            <a:srgbClr val="FFFFCC"/>
          </a:solidFill>
          <a:ln w="9525">
            <a:noFill/>
            <a:round/>
            <a:headEnd/>
            <a:tailEnd/>
          </a:ln>
        </p:spPr>
        <p:txBody>
          <a:bodyPr/>
          <a:lstStyle/>
          <a:p>
            <a:endParaRPr lang="en-US"/>
          </a:p>
        </p:txBody>
      </p:sp>
      <p:sp>
        <p:nvSpPr>
          <p:cNvPr id="22898" name="Freeform 371"/>
          <p:cNvSpPr>
            <a:spLocks noChangeAspect="1"/>
          </p:cNvSpPr>
          <p:nvPr/>
        </p:nvSpPr>
        <p:spPr bwMode="auto">
          <a:xfrm>
            <a:off x="5518150" y="3555458"/>
            <a:ext cx="12700" cy="41275"/>
          </a:xfrm>
          <a:custGeom>
            <a:avLst/>
            <a:gdLst>
              <a:gd name="T0" fmla="*/ 0 w 7"/>
              <a:gd name="T1" fmla="*/ 17 h 21"/>
              <a:gd name="T2" fmla="*/ 4 w 7"/>
              <a:gd name="T3" fmla="*/ 21 h 21"/>
              <a:gd name="T4" fmla="*/ 7 w 7"/>
              <a:gd name="T5" fmla="*/ 20 h 21"/>
              <a:gd name="T6" fmla="*/ 4 w 7"/>
              <a:gd name="T7" fmla="*/ 0 h 21"/>
              <a:gd name="T8" fmla="*/ 0 w 7"/>
              <a:gd name="T9" fmla="*/ 17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7"/>
                </a:moveTo>
                <a:lnTo>
                  <a:pt x="4" y="21"/>
                </a:lnTo>
                <a:lnTo>
                  <a:pt x="7" y="20"/>
                </a:lnTo>
                <a:lnTo>
                  <a:pt x="4" y="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2899" name="Freeform 372"/>
          <p:cNvSpPr>
            <a:spLocks noChangeAspect="1"/>
          </p:cNvSpPr>
          <p:nvPr/>
        </p:nvSpPr>
        <p:spPr bwMode="auto">
          <a:xfrm>
            <a:off x="4989513" y="4238083"/>
            <a:ext cx="42862" cy="39688"/>
          </a:xfrm>
          <a:custGeom>
            <a:avLst/>
            <a:gdLst>
              <a:gd name="T0" fmla="*/ 0 w 22"/>
              <a:gd name="T1" fmla="*/ 21 h 21"/>
              <a:gd name="T2" fmla="*/ 9 w 22"/>
              <a:gd name="T3" fmla="*/ 3 h 21"/>
              <a:gd name="T4" fmla="*/ 19 w 22"/>
              <a:gd name="T5" fmla="*/ 0 h 21"/>
              <a:gd name="T6" fmla="*/ 22 w 22"/>
              <a:gd name="T7" fmla="*/ 17 h 21"/>
              <a:gd name="T8" fmla="*/ 0 w 22"/>
              <a:gd name="T9" fmla="*/ 21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1"/>
                </a:moveTo>
                <a:lnTo>
                  <a:pt x="9" y="3"/>
                </a:lnTo>
                <a:lnTo>
                  <a:pt x="19" y="0"/>
                </a:lnTo>
                <a:lnTo>
                  <a:pt x="22" y="17"/>
                </a:lnTo>
                <a:lnTo>
                  <a:pt x="0" y="21"/>
                </a:lnTo>
                <a:close/>
              </a:path>
            </a:pathLst>
          </a:custGeom>
          <a:solidFill>
            <a:srgbClr val="FFFFCC"/>
          </a:solidFill>
          <a:ln w="9525">
            <a:noFill/>
            <a:round/>
            <a:headEnd/>
            <a:tailEnd/>
          </a:ln>
        </p:spPr>
        <p:txBody>
          <a:bodyPr/>
          <a:lstStyle/>
          <a:p>
            <a:endParaRPr lang="en-US"/>
          </a:p>
        </p:txBody>
      </p:sp>
      <p:sp>
        <p:nvSpPr>
          <p:cNvPr id="22900" name="Freeform 373"/>
          <p:cNvSpPr>
            <a:spLocks noChangeAspect="1"/>
          </p:cNvSpPr>
          <p:nvPr/>
        </p:nvSpPr>
        <p:spPr bwMode="auto">
          <a:xfrm>
            <a:off x="4989513" y="4238083"/>
            <a:ext cx="42862" cy="39688"/>
          </a:xfrm>
          <a:custGeom>
            <a:avLst/>
            <a:gdLst>
              <a:gd name="T0" fmla="*/ 0 w 22"/>
              <a:gd name="T1" fmla="*/ 21 h 21"/>
              <a:gd name="T2" fmla="*/ 9 w 22"/>
              <a:gd name="T3" fmla="*/ 3 h 21"/>
              <a:gd name="T4" fmla="*/ 19 w 22"/>
              <a:gd name="T5" fmla="*/ 0 h 21"/>
              <a:gd name="T6" fmla="*/ 22 w 22"/>
              <a:gd name="T7" fmla="*/ 17 h 21"/>
              <a:gd name="T8" fmla="*/ 0 w 22"/>
              <a:gd name="T9" fmla="*/ 21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1"/>
                </a:moveTo>
                <a:lnTo>
                  <a:pt x="9" y="3"/>
                </a:lnTo>
                <a:lnTo>
                  <a:pt x="19" y="0"/>
                </a:lnTo>
                <a:lnTo>
                  <a:pt x="22" y="17"/>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2901" name="Freeform 374"/>
          <p:cNvSpPr>
            <a:spLocks noChangeAspect="1"/>
          </p:cNvSpPr>
          <p:nvPr/>
        </p:nvSpPr>
        <p:spPr bwMode="auto">
          <a:xfrm>
            <a:off x="3862388" y="3801521"/>
            <a:ext cx="147637" cy="104775"/>
          </a:xfrm>
          <a:custGeom>
            <a:avLst/>
            <a:gdLst>
              <a:gd name="T0" fmla="*/ 0 w 77"/>
              <a:gd name="T1" fmla="*/ 24 h 54"/>
              <a:gd name="T2" fmla="*/ 11 w 77"/>
              <a:gd name="T3" fmla="*/ 39 h 54"/>
              <a:gd name="T4" fmla="*/ 47 w 77"/>
              <a:gd name="T5" fmla="*/ 41 h 54"/>
              <a:gd name="T6" fmla="*/ 10 w 77"/>
              <a:gd name="T7" fmla="*/ 46 h 54"/>
              <a:gd name="T8" fmla="*/ 10 w 77"/>
              <a:gd name="T9" fmla="*/ 54 h 54"/>
              <a:gd name="T10" fmla="*/ 48 w 77"/>
              <a:gd name="T11" fmla="*/ 51 h 54"/>
              <a:gd name="T12" fmla="*/ 77 w 77"/>
              <a:gd name="T13" fmla="*/ 54 h 54"/>
              <a:gd name="T14" fmla="*/ 68 w 77"/>
              <a:gd name="T15" fmla="*/ 24 h 54"/>
              <a:gd name="T16" fmla="*/ 40 w 77"/>
              <a:gd name="T17" fmla="*/ 0 h 54"/>
              <a:gd name="T18" fmla="*/ 11 w 77"/>
              <a:gd name="T19" fmla="*/ 7 h 54"/>
              <a:gd name="T20" fmla="*/ 0 w 77"/>
              <a:gd name="T21" fmla="*/ 2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4"/>
              <a:gd name="T35" fmla="*/ 77 w 77"/>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4">
                <a:moveTo>
                  <a:pt x="0" y="24"/>
                </a:moveTo>
                <a:lnTo>
                  <a:pt x="11" y="39"/>
                </a:lnTo>
                <a:lnTo>
                  <a:pt x="47" y="41"/>
                </a:lnTo>
                <a:lnTo>
                  <a:pt x="10" y="46"/>
                </a:lnTo>
                <a:lnTo>
                  <a:pt x="10" y="54"/>
                </a:lnTo>
                <a:lnTo>
                  <a:pt x="48" y="51"/>
                </a:lnTo>
                <a:lnTo>
                  <a:pt x="77" y="54"/>
                </a:lnTo>
                <a:lnTo>
                  <a:pt x="68" y="24"/>
                </a:lnTo>
                <a:lnTo>
                  <a:pt x="40" y="0"/>
                </a:lnTo>
                <a:lnTo>
                  <a:pt x="11" y="7"/>
                </a:lnTo>
                <a:lnTo>
                  <a:pt x="0" y="24"/>
                </a:lnTo>
                <a:close/>
              </a:path>
            </a:pathLst>
          </a:custGeom>
          <a:solidFill>
            <a:srgbClr val="FFFFCC"/>
          </a:solidFill>
          <a:ln w="9525">
            <a:noFill/>
            <a:round/>
            <a:headEnd/>
            <a:tailEnd/>
          </a:ln>
        </p:spPr>
        <p:txBody>
          <a:bodyPr/>
          <a:lstStyle/>
          <a:p>
            <a:endParaRPr lang="en-US"/>
          </a:p>
        </p:txBody>
      </p:sp>
      <p:sp>
        <p:nvSpPr>
          <p:cNvPr id="22902" name="Freeform 375"/>
          <p:cNvSpPr>
            <a:spLocks noChangeAspect="1"/>
          </p:cNvSpPr>
          <p:nvPr/>
        </p:nvSpPr>
        <p:spPr bwMode="auto">
          <a:xfrm>
            <a:off x="3862388" y="3801521"/>
            <a:ext cx="147637" cy="104775"/>
          </a:xfrm>
          <a:custGeom>
            <a:avLst/>
            <a:gdLst>
              <a:gd name="T0" fmla="*/ 0 w 77"/>
              <a:gd name="T1" fmla="*/ 24 h 54"/>
              <a:gd name="T2" fmla="*/ 11 w 77"/>
              <a:gd name="T3" fmla="*/ 39 h 54"/>
              <a:gd name="T4" fmla="*/ 47 w 77"/>
              <a:gd name="T5" fmla="*/ 41 h 54"/>
              <a:gd name="T6" fmla="*/ 10 w 77"/>
              <a:gd name="T7" fmla="*/ 46 h 54"/>
              <a:gd name="T8" fmla="*/ 10 w 77"/>
              <a:gd name="T9" fmla="*/ 54 h 54"/>
              <a:gd name="T10" fmla="*/ 48 w 77"/>
              <a:gd name="T11" fmla="*/ 51 h 54"/>
              <a:gd name="T12" fmla="*/ 77 w 77"/>
              <a:gd name="T13" fmla="*/ 54 h 54"/>
              <a:gd name="T14" fmla="*/ 68 w 77"/>
              <a:gd name="T15" fmla="*/ 24 h 54"/>
              <a:gd name="T16" fmla="*/ 40 w 77"/>
              <a:gd name="T17" fmla="*/ 0 h 54"/>
              <a:gd name="T18" fmla="*/ 11 w 77"/>
              <a:gd name="T19" fmla="*/ 7 h 54"/>
              <a:gd name="T20" fmla="*/ 0 w 77"/>
              <a:gd name="T21" fmla="*/ 2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4"/>
              <a:gd name="T35" fmla="*/ 77 w 77"/>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4">
                <a:moveTo>
                  <a:pt x="0" y="24"/>
                </a:moveTo>
                <a:lnTo>
                  <a:pt x="11" y="39"/>
                </a:lnTo>
                <a:lnTo>
                  <a:pt x="47" y="41"/>
                </a:lnTo>
                <a:lnTo>
                  <a:pt x="10" y="46"/>
                </a:lnTo>
                <a:lnTo>
                  <a:pt x="10" y="54"/>
                </a:lnTo>
                <a:lnTo>
                  <a:pt x="48" y="51"/>
                </a:lnTo>
                <a:lnTo>
                  <a:pt x="77" y="54"/>
                </a:lnTo>
                <a:lnTo>
                  <a:pt x="68" y="24"/>
                </a:lnTo>
                <a:lnTo>
                  <a:pt x="40" y="0"/>
                </a:lnTo>
                <a:lnTo>
                  <a:pt x="11" y="7"/>
                </a:lnTo>
                <a:lnTo>
                  <a:pt x="0" y="24"/>
                </a:lnTo>
                <a:close/>
              </a:path>
            </a:pathLst>
          </a:custGeom>
          <a:solidFill>
            <a:srgbClr val="FFFFCC"/>
          </a:solidFill>
          <a:ln w="1588" cap="rnd">
            <a:solidFill>
              <a:srgbClr val="808080"/>
            </a:solidFill>
            <a:round/>
            <a:headEnd/>
            <a:tailEnd/>
          </a:ln>
        </p:spPr>
        <p:txBody>
          <a:bodyPr/>
          <a:lstStyle/>
          <a:p>
            <a:endParaRPr lang="en-US"/>
          </a:p>
        </p:txBody>
      </p:sp>
      <p:sp>
        <p:nvSpPr>
          <p:cNvPr id="22903" name="Freeform 376"/>
          <p:cNvSpPr>
            <a:spLocks noChangeAspect="1"/>
          </p:cNvSpPr>
          <p:nvPr/>
        </p:nvSpPr>
        <p:spPr bwMode="auto">
          <a:xfrm>
            <a:off x="3962400" y="3969796"/>
            <a:ext cx="76200" cy="71437"/>
          </a:xfrm>
          <a:custGeom>
            <a:avLst/>
            <a:gdLst>
              <a:gd name="T0" fmla="*/ 0 w 40"/>
              <a:gd name="T1" fmla="*/ 11 h 38"/>
              <a:gd name="T2" fmla="*/ 5 w 40"/>
              <a:gd name="T3" fmla="*/ 26 h 38"/>
              <a:gd name="T4" fmla="*/ 24 w 40"/>
              <a:gd name="T5" fmla="*/ 38 h 38"/>
              <a:gd name="T6" fmla="*/ 40 w 40"/>
              <a:gd name="T7" fmla="*/ 19 h 38"/>
              <a:gd name="T8" fmla="*/ 27 w 40"/>
              <a:gd name="T9" fmla="*/ 0 h 38"/>
              <a:gd name="T10" fmla="*/ 0 w 40"/>
              <a:gd name="T11" fmla="*/ 11 h 38"/>
              <a:gd name="T12" fmla="*/ 0 60000 65536"/>
              <a:gd name="T13" fmla="*/ 0 60000 65536"/>
              <a:gd name="T14" fmla="*/ 0 60000 65536"/>
              <a:gd name="T15" fmla="*/ 0 60000 65536"/>
              <a:gd name="T16" fmla="*/ 0 60000 65536"/>
              <a:gd name="T17" fmla="*/ 0 60000 65536"/>
              <a:gd name="T18" fmla="*/ 0 w 40"/>
              <a:gd name="T19" fmla="*/ 0 h 38"/>
              <a:gd name="T20" fmla="*/ 40 w 4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0" h="38">
                <a:moveTo>
                  <a:pt x="0" y="11"/>
                </a:moveTo>
                <a:lnTo>
                  <a:pt x="5" y="26"/>
                </a:lnTo>
                <a:lnTo>
                  <a:pt x="24" y="38"/>
                </a:lnTo>
                <a:lnTo>
                  <a:pt x="40" y="19"/>
                </a:lnTo>
                <a:lnTo>
                  <a:pt x="27" y="0"/>
                </a:lnTo>
                <a:lnTo>
                  <a:pt x="0" y="11"/>
                </a:lnTo>
                <a:close/>
              </a:path>
            </a:pathLst>
          </a:custGeom>
          <a:solidFill>
            <a:srgbClr val="FFFFCC"/>
          </a:solidFill>
          <a:ln w="9525">
            <a:noFill/>
            <a:round/>
            <a:headEnd/>
            <a:tailEnd/>
          </a:ln>
        </p:spPr>
        <p:txBody>
          <a:bodyPr/>
          <a:lstStyle/>
          <a:p>
            <a:endParaRPr lang="en-US"/>
          </a:p>
        </p:txBody>
      </p:sp>
      <p:sp>
        <p:nvSpPr>
          <p:cNvPr id="22904" name="Freeform 377"/>
          <p:cNvSpPr>
            <a:spLocks noChangeAspect="1"/>
          </p:cNvSpPr>
          <p:nvPr/>
        </p:nvSpPr>
        <p:spPr bwMode="auto">
          <a:xfrm>
            <a:off x="3962400" y="3969796"/>
            <a:ext cx="76200" cy="71437"/>
          </a:xfrm>
          <a:custGeom>
            <a:avLst/>
            <a:gdLst>
              <a:gd name="T0" fmla="*/ 0 w 40"/>
              <a:gd name="T1" fmla="*/ 11 h 38"/>
              <a:gd name="T2" fmla="*/ 5 w 40"/>
              <a:gd name="T3" fmla="*/ 26 h 38"/>
              <a:gd name="T4" fmla="*/ 24 w 40"/>
              <a:gd name="T5" fmla="*/ 38 h 38"/>
              <a:gd name="T6" fmla="*/ 40 w 40"/>
              <a:gd name="T7" fmla="*/ 19 h 38"/>
              <a:gd name="T8" fmla="*/ 27 w 40"/>
              <a:gd name="T9" fmla="*/ 0 h 38"/>
              <a:gd name="T10" fmla="*/ 0 w 40"/>
              <a:gd name="T11" fmla="*/ 11 h 38"/>
              <a:gd name="T12" fmla="*/ 0 60000 65536"/>
              <a:gd name="T13" fmla="*/ 0 60000 65536"/>
              <a:gd name="T14" fmla="*/ 0 60000 65536"/>
              <a:gd name="T15" fmla="*/ 0 60000 65536"/>
              <a:gd name="T16" fmla="*/ 0 60000 65536"/>
              <a:gd name="T17" fmla="*/ 0 60000 65536"/>
              <a:gd name="T18" fmla="*/ 0 w 40"/>
              <a:gd name="T19" fmla="*/ 0 h 38"/>
              <a:gd name="T20" fmla="*/ 40 w 4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0" h="38">
                <a:moveTo>
                  <a:pt x="0" y="11"/>
                </a:moveTo>
                <a:lnTo>
                  <a:pt x="5" y="26"/>
                </a:lnTo>
                <a:lnTo>
                  <a:pt x="24" y="38"/>
                </a:lnTo>
                <a:lnTo>
                  <a:pt x="40" y="19"/>
                </a:lnTo>
                <a:lnTo>
                  <a:pt x="27" y="0"/>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2905" name="Freeform 378"/>
          <p:cNvSpPr>
            <a:spLocks noChangeAspect="1"/>
          </p:cNvSpPr>
          <p:nvPr/>
        </p:nvSpPr>
        <p:spPr bwMode="auto">
          <a:xfrm>
            <a:off x="5281613" y="3920583"/>
            <a:ext cx="247650" cy="333375"/>
          </a:xfrm>
          <a:custGeom>
            <a:avLst/>
            <a:gdLst>
              <a:gd name="T0" fmla="*/ 0 w 129"/>
              <a:gd name="T1" fmla="*/ 162 h 173"/>
              <a:gd name="T2" fmla="*/ 0 w 129"/>
              <a:gd name="T3" fmla="*/ 116 h 173"/>
              <a:gd name="T4" fmla="*/ 10 w 129"/>
              <a:gd name="T5" fmla="*/ 102 h 173"/>
              <a:gd name="T6" fmla="*/ 50 w 129"/>
              <a:gd name="T7" fmla="*/ 88 h 173"/>
              <a:gd name="T8" fmla="*/ 88 w 129"/>
              <a:gd name="T9" fmla="*/ 50 h 173"/>
              <a:gd name="T10" fmla="*/ 38 w 129"/>
              <a:gd name="T11" fmla="*/ 37 h 173"/>
              <a:gd name="T12" fmla="*/ 23 w 129"/>
              <a:gd name="T13" fmla="*/ 14 h 173"/>
              <a:gd name="T14" fmla="*/ 28 w 129"/>
              <a:gd name="T15" fmla="*/ 6 h 173"/>
              <a:gd name="T16" fmla="*/ 48 w 129"/>
              <a:gd name="T17" fmla="*/ 20 h 173"/>
              <a:gd name="T18" fmla="*/ 123 w 129"/>
              <a:gd name="T19" fmla="*/ 0 h 173"/>
              <a:gd name="T20" fmla="*/ 129 w 129"/>
              <a:gd name="T21" fmla="*/ 20 h 173"/>
              <a:gd name="T22" fmla="*/ 83 w 129"/>
              <a:gd name="T23" fmla="*/ 101 h 173"/>
              <a:gd name="T24" fmla="*/ 6 w 129"/>
              <a:gd name="T25" fmla="*/ 173 h 173"/>
              <a:gd name="T26" fmla="*/ 0 w 129"/>
              <a:gd name="T27" fmla="*/ 162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73"/>
              <a:gd name="T44" fmla="*/ 129 w 129"/>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73">
                <a:moveTo>
                  <a:pt x="0" y="162"/>
                </a:moveTo>
                <a:lnTo>
                  <a:pt x="0" y="116"/>
                </a:lnTo>
                <a:lnTo>
                  <a:pt x="10" y="102"/>
                </a:lnTo>
                <a:lnTo>
                  <a:pt x="50" y="88"/>
                </a:lnTo>
                <a:lnTo>
                  <a:pt x="88" y="50"/>
                </a:lnTo>
                <a:lnTo>
                  <a:pt x="38" y="37"/>
                </a:lnTo>
                <a:lnTo>
                  <a:pt x="23" y="14"/>
                </a:lnTo>
                <a:lnTo>
                  <a:pt x="28" y="6"/>
                </a:lnTo>
                <a:lnTo>
                  <a:pt x="48" y="20"/>
                </a:lnTo>
                <a:lnTo>
                  <a:pt x="123" y="0"/>
                </a:lnTo>
                <a:lnTo>
                  <a:pt x="129" y="20"/>
                </a:lnTo>
                <a:lnTo>
                  <a:pt x="83" y="101"/>
                </a:lnTo>
                <a:lnTo>
                  <a:pt x="6" y="173"/>
                </a:lnTo>
                <a:lnTo>
                  <a:pt x="0" y="162"/>
                </a:lnTo>
                <a:close/>
              </a:path>
            </a:pathLst>
          </a:custGeom>
          <a:solidFill>
            <a:srgbClr val="FFFFCC"/>
          </a:solidFill>
          <a:ln w="9525">
            <a:noFill/>
            <a:round/>
            <a:headEnd/>
            <a:tailEnd/>
          </a:ln>
        </p:spPr>
        <p:txBody>
          <a:bodyPr/>
          <a:lstStyle/>
          <a:p>
            <a:endParaRPr lang="en-US"/>
          </a:p>
        </p:txBody>
      </p:sp>
      <p:sp>
        <p:nvSpPr>
          <p:cNvPr id="22906" name="Freeform 379"/>
          <p:cNvSpPr>
            <a:spLocks noChangeAspect="1"/>
          </p:cNvSpPr>
          <p:nvPr/>
        </p:nvSpPr>
        <p:spPr bwMode="auto">
          <a:xfrm>
            <a:off x="5281613" y="3920583"/>
            <a:ext cx="247650" cy="333375"/>
          </a:xfrm>
          <a:custGeom>
            <a:avLst/>
            <a:gdLst>
              <a:gd name="T0" fmla="*/ 0 w 129"/>
              <a:gd name="T1" fmla="*/ 162 h 173"/>
              <a:gd name="T2" fmla="*/ 0 w 129"/>
              <a:gd name="T3" fmla="*/ 116 h 173"/>
              <a:gd name="T4" fmla="*/ 10 w 129"/>
              <a:gd name="T5" fmla="*/ 102 h 173"/>
              <a:gd name="T6" fmla="*/ 50 w 129"/>
              <a:gd name="T7" fmla="*/ 88 h 173"/>
              <a:gd name="T8" fmla="*/ 88 w 129"/>
              <a:gd name="T9" fmla="*/ 50 h 173"/>
              <a:gd name="T10" fmla="*/ 38 w 129"/>
              <a:gd name="T11" fmla="*/ 37 h 173"/>
              <a:gd name="T12" fmla="*/ 23 w 129"/>
              <a:gd name="T13" fmla="*/ 14 h 173"/>
              <a:gd name="T14" fmla="*/ 28 w 129"/>
              <a:gd name="T15" fmla="*/ 6 h 173"/>
              <a:gd name="T16" fmla="*/ 48 w 129"/>
              <a:gd name="T17" fmla="*/ 20 h 173"/>
              <a:gd name="T18" fmla="*/ 123 w 129"/>
              <a:gd name="T19" fmla="*/ 0 h 173"/>
              <a:gd name="T20" fmla="*/ 129 w 129"/>
              <a:gd name="T21" fmla="*/ 20 h 173"/>
              <a:gd name="T22" fmla="*/ 83 w 129"/>
              <a:gd name="T23" fmla="*/ 101 h 173"/>
              <a:gd name="T24" fmla="*/ 6 w 129"/>
              <a:gd name="T25" fmla="*/ 173 h 173"/>
              <a:gd name="T26" fmla="*/ 0 w 129"/>
              <a:gd name="T27" fmla="*/ 162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73"/>
              <a:gd name="T44" fmla="*/ 129 w 129"/>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73">
                <a:moveTo>
                  <a:pt x="0" y="162"/>
                </a:moveTo>
                <a:lnTo>
                  <a:pt x="0" y="116"/>
                </a:lnTo>
                <a:lnTo>
                  <a:pt x="10" y="102"/>
                </a:lnTo>
                <a:lnTo>
                  <a:pt x="50" y="88"/>
                </a:lnTo>
                <a:lnTo>
                  <a:pt x="88" y="50"/>
                </a:lnTo>
                <a:lnTo>
                  <a:pt x="38" y="37"/>
                </a:lnTo>
                <a:lnTo>
                  <a:pt x="23" y="14"/>
                </a:lnTo>
                <a:lnTo>
                  <a:pt x="28" y="6"/>
                </a:lnTo>
                <a:lnTo>
                  <a:pt x="48" y="20"/>
                </a:lnTo>
                <a:lnTo>
                  <a:pt x="123" y="0"/>
                </a:lnTo>
                <a:lnTo>
                  <a:pt x="129" y="20"/>
                </a:lnTo>
                <a:lnTo>
                  <a:pt x="83" y="101"/>
                </a:lnTo>
                <a:lnTo>
                  <a:pt x="6" y="173"/>
                </a:lnTo>
                <a:lnTo>
                  <a:pt x="0" y="162"/>
                </a:lnTo>
                <a:close/>
              </a:path>
            </a:pathLst>
          </a:custGeom>
          <a:solidFill>
            <a:srgbClr val="FFFFCC"/>
          </a:solidFill>
          <a:ln w="1588" cap="rnd">
            <a:solidFill>
              <a:srgbClr val="808080"/>
            </a:solidFill>
            <a:round/>
            <a:headEnd/>
            <a:tailEnd/>
          </a:ln>
        </p:spPr>
        <p:txBody>
          <a:bodyPr/>
          <a:lstStyle/>
          <a:p>
            <a:endParaRPr lang="en-US"/>
          </a:p>
        </p:txBody>
      </p:sp>
      <p:sp>
        <p:nvSpPr>
          <p:cNvPr id="22907" name="Freeform 380"/>
          <p:cNvSpPr>
            <a:spLocks noChangeAspect="1"/>
          </p:cNvSpPr>
          <p:nvPr/>
        </p:nvSpPr>
        <p:spPr bwMode="auto">
          <a:xfrm>
            <a:off x="4891088" y="4603208"/>
            <a:ext cx="192087" cy="176213"/>
          </a:xfrm>
          <a:custGeom>
            <a:avLst/>
            <a:gdLst>
              <a:gd name="T0" fmla="*/ 0 w 100"/>
              <a:gd name="T1" fmla="*/ 28 h 92"/>
              <a:gd name="T2" fmla="*/ 23 w 100"/>
              <a:gd name="T3" fmla="*/ 29 h 92"/>
              <a:gd name="T4" fmla="*/ 45 w 100"/>
              <a:gd name="T5" fmla="*/ 12 h 92"/>
              <a:gd name="T6" fmla="*/ 46 w 100"/>
              <a:gd name="T7" fmla="*/ 4 h 92"/>
              <a:gd name="T8" fmla="*/ 65 w 100"/>
              <a:gd name="T9" fmla="*/ 0 h 92"/>
              <a:gd name="T10" fmla="*/ 97 w 100"/>
              <a:gd name="T11" fmla="*/ 10 h 92"/>
              <a:gd name="T12" fmla="*/ 100 w 100"/>
              <a:gd name="T13" fmla="*/ 23 h 92"/>
              <a:gd name="T14" fmla="*/ 98 w 100"/>
              <a:gd name="T15" fmla="*/ 57 h 92"/>
              <a:gd name="T16" fmla="*/ 82 w 100"/>
              <a:gd name="T17" fmla="*/ 92 h 92"/>
              <a:gd name="T18" fmla="*/ 53 w 100"/>
              <a:gd name="T19" fmla="*/ 85 h 92"/>
              <a:gd name="T20" fmla="*/ 36 w 100"/>
              <a:gd name="T21" fmla="*/ 77 h 92"/>
              <a:gd name="T22" fmla="*/ 0 w 100"/>
              <a:gd name="T23" fmla="*/ 28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92"/>
              <a:gd name="T38" fmla="*/ 100 w 10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92">
                <a:moveTo>
                  <a:pt x="0" y="28"/>
                </a:moveTo>
                <a:lnTo>
                  <a:pt x="23" y="29"/>
                </a:lnTo>
                <a:lnTo>
                  <a:pt x="45" y="12"/>
                </a:lnTo>
                <a:lnTo>
                  <a:pt x="46" y="4"/>
                </a:lnTo>
                <a:lnTo>
                  <a:pt x="65" y="0"/>
                </a:lnTo>
                <a:lnTo>
                  <a:pt x="97" y="10"/>
                </a:lnTo>
                <a:lnTo>
                  <a:pt x="100" y="23"/>
                </a:lnTo>
                <a:lnTo>
                  <a:pt x="98" y="57"/>
                </a:lnTo>
                <a:lnTo>
                  <a:pt x="82" y="92"/>
                </a:lnTo>
                <a:lnTo>
                  <a:pt x="53" y="85"/>
                </a:lnTo>
                <a:lnTo>
                  <a:pt x="36" y="77"/>
                </a:lnTo>
                <a:lnTo>
                  <a:pt x="0" y="28"/>
                </a:lnTo>
                <a:close/>
              </a:path>
            </a:pathLst>
          </a:custGeom>
          <a:solidFill>
            <a:srgbClr val="FFFFCC"/>
          </a:solidFill>
          <a:ln w="9525">
            <a:noFill/>
            <a:round/>
            <a:headEnd/>
            <a:tailEnd/>
          </a:ln>
        </p:spPr>
        <p:txBody>
          <a:bodyPr/>
          <a:lstStyle/>
          <a:p>
            <a:endParaRPr lang="en-US"/>
          </a:p>
        </p:txBody>
      </p:sp>
      <p:sp>
        <p:nvSpPr>
          <p:cNvPr id="22908" name="Freeform 381"/>
          <p:cNvSpPr>
            <a:spLocks noChangeAspect="1"/>
          </p:cNvSpPr>
          <p:nvPr/>
        </p:nvSpPr>
        <p:spPr bwMode="auto">
          <a:xfrm>
            <a:off x="4891088" y="4603208"/>
            <a:ext cx="192087" cy="176213"/>
          </a:xfrm>
          <a:custGeom>
            <a:avLst/>
            <a:gdLst>
              <a:gd name="T0" fmla="*/ 0 w 100"/>
              <a:gd name="T1" fmla="*/ 28 h 92"/>
              <a:gd name="T2" fmla="*/ 23 w 100"/>
              <a:gd name="T3" fmla="*/ 29 h 92"/>
              <a:gd name="T4" fmla="*/ 45 w 100"/>
              <a:gd name="T5" fmla="*/ 12 h 92"/>
              <a:gd name="T6" fmla="*/ 46 w 100"/>
              <a:gd name="T7" fmla="*/ 4 h 92"/>
              <a:gd name="T8" fmla="*/ 65 w 100"/>
              <a:gd name="T9" fmla="*/ 0 h 92"/>
              <a:gd name="T10" fmla="*/ 97 w 100"/>
              <a:gd name="T11" fmla="*/ 10 h 92"/>
              <a:gd name="T12" fmla="*/ 100 w 100"/>
              <a:gd name="T13" fmla="*/ 23 h 92"/>
              <a:gd name="T14" fmla="*/ 98 w 100"/>
              <a:gd name="T15" fmla="*/ 57 h 92"/>
              <a:gd name="T16" fmla="*/ 82 w 100"/>
              <a:gd name="T17" fmla="*/ 92 h 92"/>
              <a:gd name="T18" fmla="*/ 53 w 100"/>
              <a:gd name="T19" fmla="*/ 85 h 92"/>
              <a:gd name="T20" fmla="*/ 36 w 100"/>
              <a:gd name="T21" fmla="*/ 77 h 92"/>
              <a:gd name="T22" fmla="*/ 0 w 100"/>
              <a:gd name="T23" fmla="*/ 28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92"/>
              <a:gd name="T38" fmla="*/ 100 w 10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92">
                <a:moveTo>
                  <a:pt x="0" y="28"/>
                </a:moveTo>
                <a:lnTo>
                  <a:pt x="23" y="29"/>
                </a:lnTo>
                <a:lnTo>
                  <a:pt x="45" y="12"/>
                </a:lnTo>
                <a:lnTo>
                  <a:pt x="46" y="4"/>
                </a:lnTo>
                <a:lnTo>
                  <a:pt x="65" y="0"/>
                </a:lnTo>
                <a:lnTo>
                  <a:pt x="97" y="10"/>
                </a:lnTo>
                <a:lnTo>
                  <a:pt x="100" y="23"/>
                </a:lnTo>
                <a:lnTo>
                  <a:pt x="98" y="57"/>
                </a:lnTo>
                <a:lnTo>
                  <a:pt x="82" y="92"/>
                </a:lnTo>
                <a:lnTo>
                  <a:pt x="53" y="85"/>
                </a:lnTo>
                <a:lnTo>
                  <a:pt x="36" y="77"/>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2909" name="Freeform 382"/>
          <p:cNvSpPr>
            <a:spLocks noChangeAspect="1"/>
          </p:cNvSpPr>
          <p:nvPr/>
        </p:nvSpPr>
        <p:spPr bwMode="auto">
          <a:xfrm>
            <a:off x="4565650" y="4631783"/>
            <a:ext cx="325438" cy="314325"/>
          </a:xfrm>
          <a:custGeom>
            <a:avLst/>
            <a:gdLst>
              <a:gd name="T0" fmla="*/ 0 w 170"/>
              <a:gd name="T1" fmla="*/ 6 h 164"/>
              <a:gd name="T2" fmla="*/ 21 w 170"/>
              <a:gd name="T3" fmla="*/ 0 h 164"/>
              <a:gd name="T4" fmla="*/ 123 w 170"/>
              <a:gd name="T5" fmla="*/ 16 h 164"/>
              <a:gd name="T6" fmla="*/ 146 w 170"/>
              <a:gd name="T7" fmla="*/ 9 h 164"/>
              <a:gd name="T8" fmla="*/ 170 w 170"/>
              <a:gd name="T9" fmla="*/ 12 h 164"/>
              <a:gd name="T10" fmla="*/ 150 w 170"/>
              <a:gd name="T11" fmla="*/ 24 h 164"/>
              <a:gd name="T12" fmla="*/ 142 w 170"/>
              <a:gd name="T13" fmla="*/ 16 h 164"/>
              <a:gd name="T14" fmla="*/ 118 w 170"/>
              <a:gd name="T15" fmla="*/ 21 h 164"/>
              <a:gd name="T16" fmla="*/ 118 w 170"/>
              <a:gd name="T17" fmla="*/ 67 h 164"/>
              <a:gd name="T18" fmla="*/ 105 w 170"/>
              <a:gd name="T19" fmla="*/ 68 h 164"/>
              <a:gd name="T20" fmla="*/ 105 w 170"/>
              <a:gd name="T21" fmla="*/ 104 h 164"/>
              <a:gd name="T22" fmla="*/ 105 w 170"/>
              <a:gd name="T23" fmla="*/ 156 h 164"/>
              <a:gd name="T24" fmla="*/ 94 w 170"/>
              <a:gd name="T25" fmla="*/ 164 h 164"/>
              <a:gd name="T26" fmla="*/ 78 w 170"/>
              <a:gd name="T27" fmla="*/ 164 h 164"/>
              <a:gd name="T28" fmla="*/ 69 w 170"/>
              <a:gd name="T29" fmla="*/ 153 h 164"/>
              <a:gd name="T30" fmla="*/ 62 w 170"/>
              <a:gd name="T31" fmla="*/ 159 h 164"/>
              <a:gd name="T32" fmla="*/ 45 w 170"/>
              <a:gd name="T33" fmla="*/ 141 h 164"/>
              <a:gd name="T34" fmla="*/ 37 w 170"/>
              <a:gd name="T35" fmla="*/ 84 h 164"/>
              <a:gd name="T36" fmla="*/ 37 w 170"/>
              <a:gd name="T37" fmla="*/ 77 h 164"/>
              <a:gd name="T38" fmla="*/ 0 w 170"/>
              <a:gd name="T39" fmla="*/ 6 h 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64"/>
              <a:gd name="T62" fmla="*/ 170 w 170"/>
              <a:gd name="T63" fmla="*/ 164 h 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64">
                <a:moveTo>
                  <a:pt x="0" y="6"/>
                </a:moveTo>
                <a:lnTo>
                  <a:pt x="21" y="0"/>
                </a:lnTo>
                <a:lnTo>
                  <a:pt x="123" y="16"/>
                </a:lnTo>
                <a:lnTo>
                  <a:pt x="146" y="9"/>
                </a:lnTo>
                <a:lnTo>
                  <a:pt x="170" y="12"/>
                </a:lnTo>
                <a:lnTo>
                  <a:pt x="150" y="24"/>
                </a:lnTo>
                <a:lnTo>
                  <a:pt x="142" y="16"/>
                </a:lnTo>
                <a:lnTo>
                  <a:pt x="118" y="21"/>
                </a:lnTo>
                <a:lnTo>
                  <a:pt x="118" y="67"/>
                </a:lnTo>
                <a:lnTo>
                  <a:pt x="105" y="68"/>
                </a:lnTo>
                <a:lnTo>
                  <a:pt x="105" y="104"/>
                </a:lnTo>
                <a:lnTo>
                  <a:pt x="105" y="156"/>
                </a:lnTo>
                <a:lnTo>
                  <a:pt x="94" y="164"/>
                </a:lnTo>
                <a:lnTo>
                  <a:pt x="78" y="164"/>
                </a:lnTo>
                <a:lnTo>
                  <a:pt x="69" y="153"/>
                </a:lnTo>
                <a:lnTo>
                  <a:pt x="62" y="159"/>
                </a:lnTo>
                <a:lnTo>
                  <a:pt x="45" y="141"/>
                </a:lnTo>
                <a:lnTo>
                  <a:pt x="37" y="84"/>
                </a:lnTo>
                <a:lnTo>
                  <a:pt x="37" y="77"/>
                </a:lnTo>
                <a:lnTo>
                  <a:pt x="0" y="6"/>
                </a:lnTo>
                <a:close/>
              </a:path>
            </a:pathLst>
          </a:custGeom>
          <a:solidFill>
            <a:srgbClr val="FFFFCC"/>
          </a:solidFill>
          <a:ln w="9525">
            <a:noFill/>
            <a:round/>
            <a:headEnd/>
            <a:tailEnd/>
          </a:ln>
        </p:spPr>
        <p:txBody>
          <a:bodyPr/>
          <a:lstStyle/>
          <a:p>
            <a:endParaRPr lang="en-US"/>
          </a:p>
        </p:txBody>
      </p:sp>
      <p:sp>
        <p:nvSpPr>
          <p:cNvPr id="22910" name="Freeform 383"/>
          <p:cNvSpPr>
            <a:spLocks noChangeAspect="1"/>
          </p:cNvSpPr>
          <p:nvPr/>
        </p:nvSpPr>
        <p:spPr bwMode="auto">
          <a:xfrm>
            <a:off x="4565650" y="4631783"/>
            <a:ext cx="325438" cy="314325"/>
          </a:xfrm>
          <a:custGeom>
            <a:avLst/>
            <a:gdLst>
              <a:gd name="T0" fmla="*/ 0 w 170"/>
              <a:gd name="T1" fmla="*/ 6 h 164"/>
              <a:gd name="T2" fmla="*/ 21 w 170"/>
              <a:gd name="T3" fmla="*/ 0 h 164"/>
              <a:gd name="T4" fmla="*/ 123 w 170"/>
              <a:gd name="T5" fmla="*/ 16 h 164"/>
              <a:gd name="T6" fmla="*/ 146 w 170"/>
              <a:gd name="T7" fmla="*/ 9 h 164"/>
              <a:gd name="T8" fmla="*/ 170 w 170"/>
              <a:gd name="T9" fmla="*/ 12 h 164"/>
              <a:gd name="T10" fmla="*/ 150 w 170"/>
              <a:gd name="T11" fmla="*/ 24 h 164"/>
              <a:gd name="T12" fmla="*/ 142 w 170"/>
              <a:gd name="T13" fmla="*/ 16 h 164"/>
              <a:gd name="T14" fmla="*/ 118 w 170"/>
              <a:gd name="T15" fmla="*/ 21 h 164"/>
              <a:gd name="T16" fmla="*/ 118 w 170"/>
              <a:gd name="T17" fmla="*/ 67 h 164"/>
              <a:gd name="T18" fmla="*/ 105 w 170"/>
              <a:gd name="T19" fmla="*/ 68 h 164"/>
              <a:gd name="T20" fmla="*/ 105 w 170"/>
              <a:gd name="T21" fmla="*/ 104 h 164"/>
              <a:gd name="T22" fmla="*/ 105 w 170"/>
              <a:gd name="T23" fmla="*/ 156 h 164"/>
              <a:gd name="T24" fmla="*/ 94 w 170"/>
              <a:gd name="T25" fmla="*/ 164 h 164"/>
              <a:gd name="T26" fmla="*/ 78 w 170"/>
              <a:gd name="T27" fmla="*/ 164 h 164"/>
              <a:gd name="T28" fmla="*/ 69 w 170"/>
              <a:gd name="T29" fmla="*/ 153 h 164"/>
              <a:gd name="T30" fmla="*/ 62 w 170"/>
              <a:gd name="T31" fmla="*/ 159 h 164"/>
              <a:gd name="T32" fmla="*/ 45 w 170"/>
              <a:gd name="T33" fmla="*/ 141 h 164"/>
              <a:gd name="T34" fmla="*/ 37 w 170"/>
              <a:gd name="T35" fmla="*/ 84 h 164"/>
              <a:gd name="T36" fmla="*/ 37 w 170"/>
              <a:gd name="T37" fmla="*/ 77 h 164"/>
              <a:gd name="T38" fmla="*/ 0 w 170"/>
              <a:gd name="T39" fmla="*/ 6 h 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64"/>
              <a:gd name="T62" fmla="*/ 170 w 170"/>
              <a:gd name="T63" fmla="*/ 164 h 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64">
                <a:moveTo>
                  <a:pt x="0" y="6"/>
                </a:moveTo>
                <a:lnTo>
                  <a:pt x="21" y="0"/>
                </a:lnTo>
                <a:lnTo>
                  <a:pt x="123" y="16"/>
                </a:lnTo>
                <a:lnTo>
                  <a:pt x="146" y="9"/>
                </a:lnTo>
                <a:lnTo>
                  <a:pt x="170" y="12"/>
                </a:lnTo>
                <a:lnTo>
                  <a:pt x="150" y="24"/>
                </a:lnTo>
                <a:lnTo>
                  <a:pt x="142" y="16"/>
                </a:lnTo>
                <a:lnTo>
                  <a:pt x="118" y="21"/>
                </a:lnTo>
                <a:lnTo>
                  <a:pt x="118" y="67"/>
                </a:lnTo>
                <a:lnTo>
                  <a:pt x="105" y="68"/>
                </a:lnTo>
                <a:lnTo>
                  <a:pt x="105" y="104"/>
                </a:lnTo>
                <a:lnTo>
                  <a:pt x="105" y="156"/>
                </a:lnTo>
                <a:lnTo>
                  <a:pt x="94" y="164"/>
                </a:lnTo>
                <a:lnTo>
                  <a:pt x="78" y="164"/>
                </a:lnTo>
                <a:lnTo>
                  <a:pt x="69" y="153"/>
                </a:lnTo>
                <a:lnTo>
                  <a:pt x="62" y="159"/>
                </a:lnTo>
                <a:lnTo>
                  <a:pt x="45" y="141"/>
                </a:lnTo>
                <a:lnTo>
                  <a:pt x="37" y="84"/>
                </a:lnTo>
                <a:lnTo>
                  <a:pt x="37" y="77"/>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911" name="Freeform 384"/>
          <p:cNvSpPr>
            <a:spLocks noChangeAspect="1"/>
          </p:cNvSpPr>
          <p:nvPr/>
        </p:nvSpPr>
        <p:spPr bwMode="auto">
          <a:xfrm>
            <a:off x="3873500" y="3515771"/>
            <a:ext cx="203200" cy="173037"/>
          </a:xfrm>
          <a:custGeom>
            <a:avLst/>
            <a:gdLst>
              <a:gd name="T0" fmla="*/ 0 w 106"/>
              <a:gd name="T1" fmla="*/ 90 h 90"/>
              <a:gd name="T2" fmla="*/ 50 w 106"/>
              <a:gd name="T3" fmla="*/ 0 h 90"/>
              <a:gd name="T4" fmla="*/ 105 w 106"/>
              <a:gd name="T5" fmla="*/ 1 h 90"/>
              <a:gd name="T6" fmla="*/ 106 w 106"/>
              <a:gd name="T7" fmla="*/ 6 h 90"/>
              <a:gd name="T8" fmla="*/ 105 w 106"/>
              <a:gd name="T9" fmla="*/ 23 h 90"/>
              <a:gd name="T10" fmla="*/ 65 w 106"/>
              <a:gd name="T11" fmla="*/ 22 h 90"/>
              <a:gd name="T12" fmla="*/ 64 w 106"/>
              <a:gd name="T13" fmla="*/ 57 h 90"/>
              <a:gd name="T14" fmla="*/ 50 w 106"/>
              <a:gd name="T15" fmla="*/ 63 h 90"/>
              <a:gd name="T16" fmla="*/ 51 w 106"/>
              <a:gd name="T17" fmla="*/ 85 h 90"/>
              <a:gd name="T18" fmla="*/ 0 w 106"/>
              <a:gd name="T19" fmla="*/ 9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90"/>
              <a:gd name="T32" fmla="*/ 106 w 106"/>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90">
                <a:moveTo>
                  <a:pt x="0" y="90"/>
                </a:moveTo>
                <a:lnTo>
                  <a:pt x="50" y="0"/>
                </a:lnTo>
                <a:lnTo>
                  <a:pt x="105" y="1"/>
                </a:lnTo>
                <a:lnTo>
                  <a:pt x="106" y="6"/>
                </a:lnTo>
                <a:lnTo>
                  <a:pt x="105" y="23"/>
                </a:lnTo>
                <a:lnTo>
                  <a:pt x="65" y="22"/>
                </a:lnTo>
                <a:lnTo>
                  <a:pt x="64" y="57"/>
                </a:lnTo>
                <a:lnTo>
                  <a:pt x="50" y="63"/>
                </a:lnTo>
                <a:lnTo>
                  <a:pt x="51" y="85"/>
                </a:lnTo>
                <a:lnTo>
                  <a:pt x="0" y="90"/>
                </a:lnTo>
                <a:close/>
              </a:path>
            </a:pathLst>
          </a:custGeom>
          <a:solidFill>
            <a:srgbClr val="FFFFCC"/>
          </a:solidFill>
          <a:ln w="9525">
            <a:noFill/>
            <a:round/>
            <a:headEnd/>
            <a:tailEnd/>
          </a:ln>
        </p:spPr>
        <p:txBody>
          <a:bodyPr/>
          <a:lstStyle/>
          <a:p>
            <a:endParaRPr lang="en-US"/>
          </a:p>
        </p:txBody>
      </p:sp>
      <p:sp>
        <p:nvSpPr>
          <p:cNvPr id="22912" name="Freeform 385"/>
          <p:cNvSpPr>
            <a:spLocks noChangeAspect="1"/>
          </p:cNvSpPr>
          <p:nvPr/>
        </p:nvSpPr>
        <p:spPr bwMode="auto">
          <a:xfrm>
            <a:off x="3873500" y="3515771"/>
            <a:ext cx="203200" cy="173037"/>
          </a:xfrm>
          <a:custGeom>
            <a:avLst/>
            <a:gdLst>
              <a:gd name="T0" fmla="*/ 0 w 106"/>
              <a:gd name="T1" fmla="*/ 90 h 90"/>
              <a:gd name="T2" fmla="*/ 50 w 106"/>
              <a:gd name="T3" fmla="*/ 0 h 90"/>
              <a:gd name="T4" fmla="*/ 105 w 106"/>
              <a:gd name="T5" fmla="*/ 1 h 90"/>
              <a:gd name="T6" fmla="*/ 106 w 106"/>
              <a:gd name="T7" fmla="*/ 6 h 90"/>
              <a:gd name="T8" fmla="*/ 105 w 106"/>
              <a:gd name="T9" fmla="*/ 23 h 90"/>
              <a:gd name="T10" fmla="*/ 65 w 106"/>
              <a:gd name="T11" fmla="*/ 22 h 90"/>
              <a:gd name="T12" fmla="*/ 64 w 106"/>
              <a:gd name="T13" fmla="*/ 57 h 90"/>
              <a:gd name="T14" fmla="*/ 50 w 106"/>
              <a:gd name="T15" fmla="*/ 63 h 90"/>
              <a:gd name="T16" fmla="*/ 51 w 106"/>
              <a:gd name="T17" fmla="*/ 85 h 90"/>
              <a:gd name="T18" fmla="*/ 0 w 106"/>
              <a:gd name="T19" fmla="*/ 9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90"/>
              <a:gd name="T32" fmla="*/ 106 w 106"/>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90">
                <a:moveTo>
                  <a:pt x="0" y="90"/>
                </a:moveTo>
                <a:lnTo>
                  <a:pt x="50" y="0"/>
                </a:lnTo>
                <a:lnTo>
                  <a:pt x="105" y="1"/>
                </a:lnTo>
                <a:lnTo>
                  <a:pt x="106" y="6"/>
                </a:lnTo>
                <a:lnTo>
                  <a:pt x="105" y="23"/>
                </a:lnTo>
                <a:lnTo>
                  <a:pt x="65" y="22"/>
                </a:lnTo>
                <a:lnTo>
                  <a:pt x="64" y="57"/>
                </a:lnTo>
                <a:lnTo>
                  <a:pt x="50" y="63"/>
                </a:lnTo>
                <a:lnTo>
                  <a:pt x="51" y="85"/>
                </a:lnTo>
                <a:lnTo>
                  <a:pt x="0" y="90"/>
                </a:lnTo>
                <a:close/>
              </a:path>
            </a:pathLst>
          </a:custGeom>
          <a:solidFill>
            <a:srgbClr val="FFFFCC"/>
          </a:solidFill>
          <a:ln w="1588" cap="rnd">
            <a:solidFill>
              <a:srgbClr val="808080"/>
            </a:solidFill>
            <a:round/>
            <a:headEnd/>
            <a:tailEnd/>
          </a:ln>
        </p:spPr>
        <p:txBody>
          <a:bodyPr/>
          <a:lstStyle/>
          <a:p>
            <a:endParaRPr lang="en-US"/>
          </a:p>
        </p:txBody>
      </p:sp>
      <p:sp>
        <p:nvSpPr>
          <p:cNvPr id="22913" name="Freeform 386"/>
          <p:cNvSpPr>
            <a:spLocks noChangeAspect="1"/>
          </p:cNvSpPr>
          <p:nvPr/>
        </p:nvSpPr>
        <p:spPr bwMode="auto">
          <a:xfrm>
            <a:off x="4818063" y="3634833"/>
            <a:ext cx="401637" cy="488950"/>
          </a:xfrm>
          <a:custGeom>
            <a:avLst/>
            <a:gdLst>
              <a:gd name="T0" fmla="*/ 0 w 209"/>
              <a:gd name="T1" fmla="*/ 135 h 255"/>
              <a:gd name="T2" fmla="*/ 10 w 209"/>
              <a:gd name="T3" fmla="*/ 160 h 255"/>
              <a:gd name="T4" fmla="*/ 19 w 209"/>
              <a:gd name="T5" fmla="*/ 188 h 255"/>
              <a:gd name="T6" fmla="*/ 40 w 209"/>
              <a:gd name="T7" fmla="*/ 198 h 255"/>
              <a:gd name="T8" fmla="*/ 71 w 209"/>
              <a:gd name="T9" fmla="*/ 236 h 255"/>
              <a:gd name="T10" fmla="*/ 112 w 209"/>
              <a:gd name="T11" fmla="*/ 255 h 255"/>
              <a:gd name="T12" fmla="*/ 151 w 209"/>
              <a:gd name="T13" fmla="*/ 250 h 255"/>
              <a:gd name="T14" fmla="*/ 175 w 209"/>
              <a:gd name="T15" fmla="*/ 242 h 255"/>
              <a:gd name="T16" fmla="*/ 161 w 209"/>
              <a:gd name="T17" fmla="*/ 215 h 255"/>
              <a:gd name="T18" fmla="*/ 139 w 209"/>
              <a:gd name="T19" fmla="*/ 200 h 255"/>
              <a:gd name="T20" fmla="*/ 153 w 209"/>
              <a:gd name="T21" fmla="*/ 190 h 255"/>
              <a:gd name="T22" fmla="*/ 155 w 209"/>
              <a:gd name="T23" fmla="*/ 166 h 255"/>
              <a:gd name="T24" fmla="*/ 180 w 209"/>
              <a:gd name="T25" fmla="*/ 135 h 255"/>
              <a:gd name="T26" fmla="*/ 189 w 209"/>
              <a:gd name="T27" fmla="*/ 80 h 255"/>
              <a:gd name="T28" fmla="*/ 209 w 209"/>
              <a:gd name="T29" fmla="*/ 68 h 255"/>
              <a:gd name="T30" fmla="*/ 194 w 209"/>
              <a:gd name="T31" fmla="*/ 56 h 255"/>
              <a:gd name="T32" fmla="*/ 188 w 209"/>
              <a:gd name="T33" fmla="*/ 15 h 255"/>
              <a:gd name="T34" fmla="*/ 171 w 209"/>
              <a:gd name="T35" fmla="*/ 0 h 255"/>
              <a:gd name="T36" fmla="*/ 151 w 209"/>
              <a:gd name="T37" fmla="*/ 18 h 255"/>
              <a:gd name="T38" fmla="*/ 38 w 209"/>
              <a:gd name="T39" fmla="*/ 15 h 255"/>
              <a:gd name="T40" fmla="*/ 38 w 209"/>
              <a:gd name="T41" fmla="*/ 41 h 255"/>
              <a:gd name="T42" fmla="*/ 27 w 209"/>
              <a:gd name="T43" fmla="*/ 41 h 255"/>
              <a:gd name="T44" fmla="*/ 27 w 209"/>
              <a:gd name="T45" fmla="*/ 49 h 255"/>
              <a:gd name="T46" fmla="*/ 26 w 209"/>
              <a:gd name="T47" fmla="*/ 98 h 255"/>
              <a:gd name="T48" fmla="*/ 13 w 209"/>
              <a:gd name="T49" fmla="*/ 100 h 255"/>
              <a:gd name="T50" fmla="*/ 0 w 209"/>
              <a:gd name="T51" fmla="*/ 135 h 2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55"/>
              <a:gd name="T80" fmla="*/ 209 w 209"/>
              <a:gd name="T81" fmla="*/ 255 h 2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55">
                <a:moveTo>
                  <a:pt x="0" y="135"/>
                </a:moveTo>
                <a:lnTo>
                  <a:pt x="10" y="160"/>
                </a:lnTo>
                <a:lnTo>
                  <a:pt x="19" y="188"/>
                </a:lnTo>
                <a:lnTo>
                  <a:pt x="40" y="198"/>
                </a:lnTo>
                <a:lnTo>
                  <a:pt x="71" y="236"/>
                </a:lnTo>
                <a:lnTo>
                  <a:pt x="112" y="255"/>
                </a:lnTo>
                <a:lnTo>
                  <a:pt x="151" y="250"/>
                </a:lnTo>
                <a:lnTo>
                  <a:pt x="175" y="242"/>
                </a:lnTo>
                <a:lnTo>
                  <a:pt x="161" y="215"/>
                </a:lnTo>
                <a:lnTo>
                  <a:pt x="139" y="200"/>
                </a:lnTo>
                <a:lnTo>
                  <a:pt x="153" y="190"/>
                </a:lnTo>
                <a:lnTo>
                  <a:pt x="155" y="166"/>
                </a:lnTo>
                <a:lnTo>
                  <a:pt x="180" y="135"/>
                </a:lnTo>
                <a:lnTo>
                  <a:pt x="189" y="80"/>
                </a:lnTo>
                <a:lnTo>
                  <a:pt x="209" y="68"/>
                </a:lnTo>
                <a:lnTo>
                  <a:pt x="194" y="56"/>
                </a:lnTo>
                <a:lnTo>
                  <a:pt x="188" y="15"/>
                </a:lnTo>
                <a:lnTo>
                  <a:pt x="171" y="0"/>
                </a:lnTo>
                <a:lnTo>
                  <a:pt x="151" y="18"/>
                </a:lnTo>
                <a:lnTo>
                  <a:pt x="38" y="15"/>
                </a:lnTo>
                <a:lnTo>
                  <a:pt x="38" y="41"/>
                </a:lnTo>
                <a:lnTo>
                  <a:pt x="27" y="41"/>
                </a:lnTo>
                <a:lnTo>
                  <a:pt x="27" y="49"/>
                </a:lnTo>
                <a:lnTo>
                  <a:pt x="26" y="98"/>
                </a:lnTo>
                <a:lnTo>
                  <a:pt x="13" y="100"/>
                </a:lnTo>
                <a:lnTo>
                  <a:pt x="0" y="135"/>
                </a:lnTo>
                <a:close/>
              </a:path>
            </a:pathLst>
          </a:custGeom>
          <a:solidFill>
            <a:srgbClr val="FFFFCC"/>
          </a:solidFill>
          <a:ln w="9525">
            <a:noFill/>
            <a:round/>
            <a:headEnd/>
            <a:tailEnd/>
          </a:ln>
        </p:spPr>
        <p:txBody>
          <a:bodyPr/>
          <a:lstStyle/>
          <a:p>
            <a:endParaRPr lang="en-US"/>
          </a:p>
        </p:txBody>
      </p:sp>
      <p:sp>
        <p:nvSpPr>
          <p:cNvPr id="22914" name="Freeform 387"/>
          <p:cNvSpPr>
            <a:spLocks noChangeAspect="1"/>
          </p:cNvSpPr>
          <p:nvPr/>
        </p:nvSpPr>
        <p:spPr bwMode="auto">
          <a:xfrm>
            <a:off x="4818063" y="3634833"/>
            <a:ext cx="401637" cy="488950"/>
          </a:xfrm>
          <a:custGeom>
            <a:avLst/>
            <a:gdLst>
              <a:gd name="T0" fmla="*/ 0 w 209"/>
              <a:gd name="T1" fmla="*/ 135 h 255"/>
              <a:gd name="T2" fmla="*/ 10 w 209"/>
              <a:gd name="T3" fmla="*/ 160 h 255"/>
              <a:gd name="T4" fmla="*/ 19 w 209"/>
              <a:gd name="T5" fmla="*/ 188 h 255"/>
              <a:gd name="T6" fmla="*/ 40 w 209"/>
              <a:gd name="T7" fmla="*/ 198 h 255"/>
              <a:gd name="T8" fmla="*/ 71 w 209"/>
              <a:gd name="T9" fmla="*/ 236 h 255"/>
              <a:gd name="T10" fmla="*/ 112 w 209"/>
              <a:gd name="T11" fmla="*/ 255 h 255"/>
              <a:gd name="T12" fmla="*/ 151 w 209"/>
              <a:gd name="T13" fmla="*/ 250 h 255"/>
              <a:gd name="T14" fmla="*/ 175 w 209"/>
              <a:gd name="T15" fmla="*/ 242 h 255"/>
              <a:gd name="T16" fmla="*/ 161 w 209"/>
              <a:gd name="T17" fmla="*/ 215 h 255"/>
              <a:gd name="T18" fmla="*/ 139 w 209"/>
              <a:gd name="T19" fmla="*/ 200 h 255"/>
              <a:gd name="T20" fmla="*/ 153 w 209"/>
              <a:gd name="T21" fmla="*/ 190 h 255"/>
              <a:gd name="T22" fmla="*/ 155 w 209"/>
              <a:gd name="T23" fmla="*/ 166 h 255"/>
              <a:gd name="T24" fmla="*/ 180 w 209"/>
              <a:gd name="T25" fmla="*/ 135 h 255"/>
              <a:gd name="T26" fmla="*/ 189 w 209"/>
              <a:gd name="T27" fmla="*/ 80 h 255"/>
              <a:gd name="T28" fmla="*/ 209 w 209"/>
              <a:gd name="T29" fmla="*/ 68 h 255"/>
              <a:gd name="T30" fmla="*/ 194 w 209"/>
              <a:gd name="T31" fmla="*/ 56 h 255"/>
              <a:gd name="T32" fmla="*/ 188 w 209"/>
              <a:gd name="T33" fmla="*/ 15 h 255"/>
              <a:gd name="T34" fmla="*/ 171 w 209"/>
              <a:gd name="T35" fmla="*/ 0 h 255"/>
              <a:gd name="T36" fmla="*/ 151 w 209"/>
              <a:gd name="T37" fmla="*/ 18 h 255"/>
              <a:gd name="T38" fmla="*/ 38 w 209"/>
              <a:gd name="T39" fmla="*/ 15 h 255"/>
              <a:gd name="T40" fmla="*/ 38 w 209"/>
              <a:gd name="T41" fmla="*/ 41 h 255"/>
              <a:gd name="T42" fmla="*/ 27 w 209"/>
              <a:gd name="T43" fmla="*/ 41 h 255"/>
              <a:gd name="T44" fmla="*/ 27 w 209"/>
              <a:gd name="T45" fmla="*/ 49 h 255"/>
              <a:gd name="T46" fmla="*/ 26 w 209"/>
              <a:gd name="T47" fmla="*/ 98 h 255"/>
              <a:gd name="T48" fmla="*/ 13 w 209"/>
              <a:gd name="T49" fmla="*/ 100 h 255"/>
              <a:gd name="T50" fmla="*/ 0 w 209"/>
              <a:gd name="T51" fmla="*/ 135 h 2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55"/>
              <a:gd name="T80" fmla="*/ 209 w 209"/>
              <a:gd name="T81" fmla="*/ 255 h 2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55">
                <a:moveTo>
                  <a:pt x="0" y="135"/>
                </a:moveTo>
                <a:lnTo>
                  <a:pt x="10" y="160"/>
                </a:lnTo>
                <a:lnTo>
                  <a:pt x="19" y="188"/>
                </a:lnTo>
                <a:lnTo>
                  <a:pt x="40" y="198"/>
                </a:lnTo>
                <a:lnTo>
                  <a:pt x="71" y="236"/>
                </a:lnTo>
                <a:lnTo>
                  <a:pt x="112" y="255"/>
                </a:lnTo>
                <a:lnTo>
                  <a:pt x="151" y="250"/>
                </a:lnTo>
                <a:lnTo>
                  <a:pt x="175" y="242"/>
                </a:lnTo>
                <a:lnTo>
                  <a:pt x="161" y="215"/>
                </a:lnTo>
                <a:lnTo>
                  <a:pt x="139" y="200"/>
                </a:lnTo>
                <a:lnTo>
                  <a:pt x="153" y="190"/>
                </a:lnTo>
                <a:lnTo>
                  <a:pt x="155" y="166"/>
                </a:lnTo>
                <a:lnTo>
                  <a:pt x="180" y="135"/>
                </a:lnTo>
                <a:lnTo>
                  <a:pt x="189" y="80"/>
                </a:lnTo>
                <a:lnTo>
                  <a:pt x="209" y="68"/>
                </a:lnTo>
                <a:lnTo>
                  <a:pt x="194" y="56"/>
                </a:lnTo>
                <a:lnTo>
                  <a:pt x="188" y="15"/>
                </a:lnTo>
                <a:lnTo>
                  <a:pt x="171" y="0"/>
                </a:lnTo>
                <a:lnTo>
                  <a:pt x="151" y="18"/>
                </a:lnTo>
                <a:lnTo>
                  <a:pt x="38" y="15"/>
                </a:lnTo>
                <a:lnTo>
                  <a:pt x="38" y="41"/>
                </a:lnTo>
                <a:lnTo>
                  <a:pt x="27" y="41"/>
                </a:lnTo>
                <a:lnTo>
                  <a:pt x="27" y="49"/>
                </a:lnTo>
                <a:lnTo>
                  <a:pt x="26" y="98"/>
                </a:lnTo>
                <a:lnTo>
                  <a:pt x="13" y="100"/>
                </a:lnTo>
                <a:lnTo>
                  <a:pt x="0" y="135"/>
                </a:lnTo>
                <a:close/>
              </a:path>
            </a:pathLst>
          </a:custGeom>
          <a:solidFill>
            <a:srgbClr val="FFFFCC"/>
          </a:solidFill>
          <a:ln w="1588" cap="rnd">
            <a:solidFill>
              <a:srgbClr val="808080"/>
            </a:solidFill>
            <a:round/>
            <a:headEnd/>
            <a:tailEnd/>
          </a:ln>
        </p:spPr>
        <p:txBody>
          <a:bodyPr/>
          <a:lstStyle/>
          <a:p>
            <a:endParaRPr lang="en-US"/>
          </a:p>
        </p:txBody>
      </p:sp>
      <p:sp>
        <p:nvSpPr>
          <p:cNvPr id="22915" name="Freeform 388"/>
          <p:cNvSpPr>
            <a:spLocks noChangeAspect="1"/>
          </p:cNvSpPr>
          <p:nvPr/>
        </p:nvSpPr>
        <p:spPr bwMode="auto">
          <a:xfrm>
            <a:off x="5032375" y="4855621"/>
            <a:ext cx="28575" cy="42862"/>
          </a:xfrm>
          <a:custGeom>
            <a:avLst/>
            <a:gdLst>
              <a:gd name="T0" fmla="*/ 0 w 15"/>
              <a:gd name="T1" fmla="*/ 13 h 22"/>
              <a:gd name="T2" fmla="*/ 8 w 15"/>
              <a:gd name="T3" fmla="*/ 22 h 22"/>
              <a:gd name="T4" fmla="*/ 15 w 15"/>
              <a:gd name="T5" fmla="*/ 14 h 22"/>
              <a:gd name="T6" fmla="*/ 13 w 15"/>
              <a:gd name="T7" fmla="*/ 0 h 22"/>
              <a:gd name="T8" fmla="*/ 0 w 15"/>
              <a:gd name="T9" fmla="*/ 13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0" y="13"/>
                </a:moveTo>
                <a:lnTo>
                  <a:pt x="8" y="22"/>
                </a:lnTo>
                <a:lnTo>
                  <a:pt x="15" y="14"/>
                </a:lnTo>
                <a:lnTo>
                  <a:pt x="13" y="0"/>
                </a:lnTo>
                <a:lnTo>
                  <a:pt x="0" y="13"/>
                </a:lnTo>
                <a:close/>
              </a:path>
            </a:pathLst>
          </a:custGeom>
          <a:solidFill>
            <a:srgbClr val="FFFFCC"/>
          </a:solidFill>
          <a:ln w="9525">
            <a:noFill/>
            <a:round/>
            <a:headEnd/>
            <a:tailEnd/>
          </a:ln>
        </p:spPr>
        <p:txBody>
          <a:bodyPr/>
          <a:lstStyle/>
          <a:p>
            <a:endParaRPr lang="en-US"/>
          </a:p>
        </p:txBody>
      </p:sp>
      <p:sp>
        <p:nvSpPr>
          <p:cNvPr id="22916" name="Freeform 389"/>
          <p:cNvSpPr>
            <a:spLocks noChangeAspect="1"/>
          </p:cNvSpPr>
          <p:nvPr/>
        </p:nvSpPr>
        <p:spPr bwMode="auto">
          <a:xfrm>
            <a:off x="5032375" y="4855621"/>
            <a:ext cx="28575" cy="42862"/>
          </a:xfrm>
          <a:custGeom>
            <a:avLst/>
            <a:gdLst>
              <a:gd name="T0" fmla="*/ 0 w 15"/>
              <a:gd name="T1" fmla="*/ 13 h 22"/>
              <a:gd name="T2" fmla="*/ 8 w 15"/>
              <a:gd name="T3" fmla="*/ 22 h 22"/>
              <a:gd name="T4" fmla="*/ 15 w 15"/>
              <a:gd name="T5" fmla="*/ 14 h 22"/>
              <a:gd name="T6" fmla="*/ 13 w 15"/>
              <a:gd name="T7" fmla="*/ 0 h 22"/>
              <a:gd name="T8" fmla="*/ 0 w 15"/>
              <a:gd name="T9" fmla="*/ 13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0" y="13"/>
                </a:moveTo>
                <a:lnTo>
                  <a:pt x="8" y="22"/>
                </a:lnTo>
                <a:lnTo>
                  <a:pt x="15" y="14"/>
                </a:lnTo>
                <a:lnTo>
                  <a:pt x="13" y="0"/>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2917" name="Freeform 390"/>
          <p:cNvSpPr>
            <a:spLocks noChangeAspect="1"/>
          </p:cNvSpPr>
          <p:nvPr/>
        </p:nvSpPr>
        <p:spPr bwMode="auto">
          <a:xfrm>
            <a:off x="5005388" y="4236496"/>
            <a:ext cx="261937" cy="261937"/>
          </a:xfrm>
          <a:custGeom>
            <a:avLst/>
            <a:gdLst>
              <a:gd name="T0" fmla="*/ 0 w 137"/>
              <a:gd name="T1" fmla="*/ 44 h 137"/>
              <a:gd name="T2" fmla="*/ 1 w 137"/>
              <a:gd name="T3" fmla="*/ 70 h 137"/>
              <a:gd name="T4" fmla="*/ 18 w 137"/>
              <a:gd name="T5" fmla="*/ 97 h 137"/>
              <a:gd name="T6" fmla="*/ 41 w 137"/>
              <a:gd name="T7" fmla="*/ 109 h 137"/>
              <a:gd name="T8" fmla="*/ 54 w 137"/>
              <a:gd name="T9" fmla="*/ 111 h 137"/>
              <a:gd name="T10" fmla="*/ 68 w 137"/>
              <a:gd name="T11" fmla="*/ 137 h 137"/>
              <a:gd name="T12" fmla="*/ 118 w 137"/>
              <a:gd name="T13" fmla="*/ 134 h 137"/>
              <a:gd name="T14" fmla="*/ 137 w 137"/>
              <a:gd name="T15" fmla="*/ 123 h 137"/>
              <a:gd name="T16" fmla="*/ 117 w 137"/>
              <a:gd name="T17" fmla="*/ 68 h 137"/>
              <a:gd name="T18" fmla="*/ 122 w 137"/>
              <a:gd name="T19" fmla="*/ 48 h 137"/>
              <a:gd name="T20" fmla="*/ 58 w 137"/>
              <a:gd name="T21" fmla="*/ 0 h 137"/>
              <a:gd name="T22" fmla="*/ 40 w 137"/>
              <a:gd name="T23" fmla="*/ 24 h 137"/>
              <a:gd name="T24" fmla="*/ 33 w 137"/>
              <a:gd name="T25" fmla="*/ 17 h 137"/>
              <a:gd name="T26" fmla="*/ 28 w 137"/>
              <a:gd name="T27" fmla="*/ 23 h 137"/>
              <a:gd name="T28" fmla="*/ 28 w 137"/>
              <a:gd name="T29" fmla="*/ 0 h 137"/>
              <a:gd name="T30" fmla="*/ 11 w 137"/>
              <a:gd name="T31" fmla="*/ 1 h 137"/>
              <a:gd name="T32" fmla="*/ 14 w 137"/>
              <a:gd name="T33" fmla="*/ 18 h 137"/>
              <a:gd name="T34" fmla="*/ 15 w 137"/>
              <a:gd name="T35" fmla="*/ 28 h 137"/>
              <a:gd name="T36" fmla="*/ 0 w 137"/>
              <a:gd name="T37" fmla="*/ 44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7"/>
              <a:gd name="T58" fmla="*/ 0 h 137"/>
              <a:gd name="T59" fmla="*/ 137 w 137"/>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7" h="137">
                <a:moveTo>
                  <a:pt x="0" y="44"/>
                </a:moveTo>
                <a:lnTo>
                  <a:pt x="1" y="70"/>
                </a:lnTo>
                <a:lnTo>
                  <a:pt x="18" y="97"/>
                </a:lnTo>
                <a:lnTo>
                  <a:pt x="41" y="109"/>
                </a:lnTo>
                <a:lnTo>
                  <a:pt x="54" y="111"/>
                </a:lnTo>
                <a:lnTo>
                  <a:pt x="68" y="137"/>
                </a:lnTo>
                <a:lnTo>
                  <a:pt x="118" y="134"/>
                </a:lnTo>
                <a:lnTo>
                  <a:pt x="137" y="123"/>
                </a:lnTo>
                <a:lnTo>
                  <a:pt x="117" y="68"/>
                </a:lnTo>
                <a:lnTo>
                  <a:pt x="122" y="48"/>
                </a:lnTo>
                <a:lnTo>
                  <a:pt x="58" y="0"/>
                </a:lnTo>
                <a:lnTo>
                  <a:pt x="40" y="24"/>
                </a:lnTo>
                <a:lnTo>
                  <a:pt x="33" y="17"/>
                </a:lnTo>
                <a:lnTo>
                  <a:pt x="28" y="23"/>
                </a:lnTo>
                <a:lnTo>
                  <a:pt x="28" y="0"/>
                </a:lnTo>
                <a:lnTo>
                  <a:pt x="11" y="1"/>
                </a:lnTo>
                <a:lnTo>
                  <a:pt x="14" y="18"/>
                </a:lnTo>
                <a:lnTo>
                  <a:pt x="15" y="28"/>
                </a:lnTo>
                <a:lnTo>
                  <a:pt x="0" y="44"/>
                </a:lnTo>
                <a:close/>
              </a:path>
            </a:pathLst>
          </a:custGeom>
          <a:solidFill>
            <a:srgbClr val="FFFFCC"/>
          </a:solidFill>
          <a:ln w="9525">
            <a:noFill/>
            <a:round/>
            <a:headEnd/>
            <a:tailEnd/>
          </a:ln>
        </p:spPr>
        <p:txBody>
          <a:bodyPr/>
          <a:lstStyle/>
          <a:p>
            <a:endParaRPr lang="en-US"/>
          </a:p>
        </p:txBody>
      </p:sp>
      <p:sp>
        <p:nvSpPr>
          <p:cNvPr id="22918" name="Freeform 391"/>
          <p:cNvSpPr>
            <a:spLocks noChangeAspect="1"/>
          </p:cNvSpPr>
          <p:nvPr/>
        </p:nvSpPr>
        <p:spPr bwMode="auto">
          <a:xfrm>
            <a:off x="5005388" y="4236496"/>
            <a:ext cx="261937" cy="261937"/>
          </a:xfrm>
          <a:custGeom>
            <a:avLst/>
            <a:gdLst>
              <a:gd name="T0" fmla="*/ 0 w 137"/>
              <a:gd name="T1" fmla="*/ 44 h 137"/>
              <a:gd name="T2" fmla="*/ 1 w 137"/>
              <a:gd name="T3" fmla="*/ 70 h 137"/>
              <a:gd name="T4" fmla="*/ 18 w 137"/>
              <a:gd name="T5" fmla="*/ 97 h 137"/>
              <a:gd name="T6" fmla="*/ 41 w 137"/>
              <a:gd name="T7" fmla="*/ 109 h 137"/>
              <a:gd name="T8" fmla="*/ 54 w 137"/>
              <a:gd name="T9" fmla="*/ 111 h 137"/>
              <a:gd name="T10" fmla="*/ 68 w 137"/>
              <a:gd name="T11" fmla="*/ 137 h 137"/>
              <a:gd name="T12" fmla="*/ 118 w 137"/>
              <a:gd name="T13" fmla="*/ 134 h 137"/>
              <a:gd name="T14" fmla="*/ 137 w 137"/>
              <a:gd name="T15" fmla="*/ 123 h 137"/>
              <a:gd name="T16" fmla="*/ 117 w 137"/>
              <a:gd name="T17" fmla="*/ 68 h 137"/>
              <a:gd name="T18" fmla="*/ 122 w 137"/>
              <a:gd name="T19" fmla="*/ 48 h 137"/>
              <a:gd name="T20" fmla="*/ 58 w 137"/>
              <a:gd name="T21" fmla="*/ 0 h 137"/>
              <a:gd name="T22" fmla="*/ 40 w 137"/>
              <a:gd name="T23" fmla="*/ 24 h 137"/>
              <a:gd name="T24" fmla="*/ 33 w 137"/>
              <a:gd name="T25" fmla="*/ 17 h 137"/>
              <a:gd name="T26" fmla="*/ 28 w 137"/>
              <a:gd name="T27" fmla="*/ 23 h 137"/>
              <a:gd name="T28" fmla="*/ 28 w 137"/>
              <a:gd name="T29" fmla="*/ 0 h 137"/>
              <a:gd name="T30" fmla="*/ 11 w 137"/>
              <a:gd name="T31" fmla="*/ 1 h 137"/>
              <a:gd name="T32" fmla="*/ 14 w 137"/>
              <a:gd name="T33" fmla="*/ 18 h 137"/>
              <a:gd name="T34" fmla="*/ 15 w 137"/>
              <a:gd name="T35" fmla="*/ 28 h 137"/>
              <a:gd name="T36" fmla="*/ 0 w 137"/>
              <a:gd name="T37" fmla="*/ 44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7"/>
              <a:gd name="T58" fmla="*/ 0 h 137"/>
              <a:gd name="T59" fmla="*/ 137 w 137"/>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7" h="137">
                <a:moveTo>
                  <a:pt x="0" y="44"/>
                </a:moveTo>
                <a:lnTo>
                  <a:pt x="1" y="70"/>
                </a:lnTo>
                <a:lnTo>
                  <a:pt x="18" y="97"/>
                </a:lnTo>
                <a:lnTo>
                  <a:pt x="41" y="109"/>
                </a:lnTo>
                <a:lnTo>
                  <a:pt x="54" y="111"/>
                </a:lnTo>
                <a:lnTo>
                  <a:pt x="68" y="137"/>
                </a:lnTo>
                <a:lnTo>
                  <a:pt x="118" y="134"/>
                </a:lnTo>
                <a:lnTo>
                  <a:pt x="137" y="123"/>
                </a:lnTo>
                <a:lnTo>
                  <a:pt x="117" y="68"/>
                </a:lnTo>
                <a:lnTo>
                  <a:pt x="122" y="48"/>
                </a:lnTo>
                <a:lnTo>
                  <a:pt x="58" y="0"/>
                </a:lnTo>
                <a:lnTo>
                  <a:pt x="40" y="24"/>
                </a:lnTo>
                <a:lnTo>
                  <a:pt x="33" y="17"/>
                </a:lnTo>
                <a:lnTo>
                  <a:pt x="28" y="23"/>
                </a:lnTo>
                <a:lnTo>
                  <a:pt x="28" y="0"/>
                </a:lnTo>
                <a:lnTo>
                  <a:pt x="11" y="1"/>
                </a:lnTo>
                <a:lnTo>
                  <a:pt x="14" y="18"/>
                </a:lnTo>
                <a:lnTo>
                  <a:pt x="15" y="28"/>
                </a:lnTo>
                <a:lnTo>
                  <a:pt x="0" y="44"/>
                </a:lnTo>
                <a:close/>
              </a:path>
            </a:pathLst>
          </a:custGeom>
          <a:solidFill>
            <a:srgbClr val="FFFFCC"/>
          </a:solidFill>
          <a:ln w="1588" cap="rnd">
            <a:solidFill>
              <a:srgbClr val="808080"/>
            </a:solidFill>
            <a:round/>
            <a:headEnd/>
            <a:tailEnd/>
          </a:ln>
        </p:spPr>
        <p:txBody>
          <a:bodyPr/>
          <a:lstStyle/>
          <a:p>
            <a:endParaRPr lang="en-US"/>
          </a:p>
        </p:txBody>
      </p:sp>
      <p:sp>
        <p:nvSpPr>
          <p:cNvPr id="22919" name="Freeform 392"/>
          <p:cNvSpPr>
            <a:spLocks noChangeAspect="1"/>
          </p:cNvSpPr>
          <p:nvPr/>
        </p:nvSpPr>
        <p:spPr bwMode="auto">
          <a:xfrm>
            <a:off x="4281488" y="3936458"/>
            <a:ext cx="53975" cy="127000"/>
          </a:xfrm>
          <a:custGeom>
            <a:avLst/>
            <a:gdLst>
              <a:gd name="T0" fmla="*/ 0 w 28"/>
              <a:gd name="T1" fmla="*/ 0 h 66"/>
              <a:gd name="T2" fmla="*/ 14 w 28"/>
              <a:gd name="T3" fmla="*/ 3 h 66"/>
              <a:gd name="T4" fmla="*/ 28 w 28"/>
              <a:gd name="T5" fmla="*/ 64 h 66"/>
              <a:gd name="T6" fmla="*/ 18 w 28"/>
              <a:gd name="T7" fmla="*/ 66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4" y="3"/>
                </a:lnTo>
                <a:lnTo>
                  <a:pt x="28" y="64"/>
                </a:lnTo>
                <a:lnTo>
                  <a:pt x="18" y="66"/>
                </a:lnTo>
                <a:lnTo>
                  <a:pt x="0" y="0"/>
                </a:lnTo>
                <a:close/>
              </a:path>
            </a:pathLst>
          </a:custGeom>
          <a:solidFill>
            <a:srgbClr val="FFFFCC"/>
          </a:solidFill>
          <a:ln w="9525">
            <a:noFill/>
            <a:round/>
            <a:headEnd/>
            <a:tailEnd/>
          </a:ln>
        </p:spPr>
        <p:txBody>
          <a:bodyPr/>
          <a:lstStyle/>
          <a:p>
            <a:endParaRPr lang="en-US"/>
          </a:p>
        </p:txBody>
      </p:sp>
      <p:sp>
        <p:nvSpPr>
          <p:cNvPr id="22920" name="Freeform 393"/>
          <p:cNvSpPr>
            <a:spLocks noChangeAspect="1"/>
          </p:cNvSpPr>
          <p:nvPr/>
        </p:nvSpPr>
        <p:spPr bwMode="auto">
          <a:xfrm>
            <a:off x="4281488" y="3936458"/>
            <a:ext cx="53975" cy="127000"/>
          </a:xfrm>
          <a:custGeom>
            <a:avLst/>
            <a:gdLst>
              <a:gd name="T0" fmla="*/ 0 w 28"/>
              <a:gd name="T1" fmla="*/ 0 h 66"/>
              <a:gd name="T2" fmla="*/ 14 w 28"/>
              <a:gd name="T3" fmla="*/ 3 h 66"/>
              <a:gd name="T4" fmla="*/ 28 w 28"/>
              <a:gd name="T5" fmla="*/ 64 h 66"/>
              <a:gd name="T6" fmla="*/ 18 w 28"/>
              <a:gd name="T7" fmla="*/ 66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4" y="3"/>
                </a:lnTo>
                <a:lnTo>
                  <a:pt x="28" y="64"/>
                </a:lnTo>
                <a:lnTo>
                  <a:pt x="18" y="6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921" name="Freeform 394"/>
          <p:cNvSpPr>
            <a:spLocks noChangeAspect="1"/>
          </p:cNvSpPr>
          <p:nvPr/>
        </p:nvSpPr>
        <p:spPr bwMode="auto">
          <a:xfrm>
            <a:off x="5005388" y="4114258"/>
            <a:ext cx="130175" cy="131763"/>
          </a:xfrm>
          <a:custGeom>
            <a:avLst/>
            <a:gdLst>
              <a:gd name="T0" fmla="*/ 0 w 68"/>
              <a:gd name="T1" fmla="*/ 68 h 68"/>
              <a:gd name="T2" fmla="*/ 10 w 68"/>
              <a:gd name="T3" fmla="*/ 65 h 68"/>
              <a:gd name="T4" fmla="*/ 27 w 68"/>
              <a:gd name="T5" fmla="*/ 64 h 68"/>
              <a:gd name="T6" fmla="*/ 28 w 68"/>
              <a:gd name="T7" fmla="*/ 54 h 68"/>
              <a:gd name="T8" fmla="*/ 55 w 68"/>
              <a:gd name="T9" fmla="*/ 49 h 68"/>
              <a:gd name="T10" fmla="*/ 68 w 68"/>
              <a:gd name="T11" fmla="*/ 25 h 68"/>
              <a:gd name="T12" fmla="*/ 55 w 68"/>
              <a:gd name="T13" fmla="*/ 0 h 68"/>
              <a:gd name="T14" fmla="*/ 15 w 68"/>
              <a:gd name="T15" fmla="*/ 5 h 68"/>
              <a:gd name="T16" fmla="*/ 20 w 68"/>
              <a:gd name="T17" fmla="*/ 24 h 68"/>
              <a:gd name="T18" fmla="*/ 12 w 68"/>
              <a:gd name="T19" fmla="*/ 36 h 68"/>
              <a:gd name="T20" fmla="*/ 0 w 68"/>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8"/>
              <a:gd name="T35" fmla="*/ 68 w 68"/>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8">
                <a:moveTo>
                  <a:pt x="0" y="68"/>
                </a:moveTo>
                <a:lnTo>
                  <a:pt x="10" y="65"/>
                </a:lnTo>
                <a:lnTo>
                  <a:pt x="27" y="64"/>
                </a:lnTo>
                <a:lnTo>
                  <a:pt x="28" y="54"/>
                </a:lnTo>
                <a:lnTo>
                  <a:pt x="55" y="49"/>
                </a:lnTo>
                <a:lnTo>
                  <a:pt x="68" y="25"/>
                </a:lnTo>
                <a:lnTo>
                  <a:pt x="55" y="0"/>
                </a:lnTo>
                <a:lnTo>
                  <a:pt x="15" y="5"/>
                </a:lnTo>
                <a:lnTo>
                  <a:pt x="20" y="24"/>
                </a:lnTo>
                <a:lnTo>
                  <a:pt x="12" y="36"/>
                </a:lnTo>
                <a:lnTo>
                  <a:pt x="0" y="68"/>
                </a:lnTo>
                <a:close/>
              </a:path>
            </a:pathLst>
          </a:custGeom>
          <a:solidFill>
            <a:srgbClr val="FFFFCC"/>
          </a:solidFill>
          <a:ln w="9525">
            <a:noFill/>
            <a:round/>
            <a:headEnd/>
            <a:tailEnd/>
          </a:ln>
        </p:spPr>
        <p:txBody>
          <a:bodyPr/>
          <a:lstStyle/>
          <a:p>
            <a:endParaRPr lang="en-US"/>
          </a:p>
        </p:txBody>
      </p:sp>
      <p:sp>
        <p:nvSpPr>
          <p:cNvPr id="22922" name="Freeform 395"/>
          <p:cNvSpPr>
            <a:spLocks noChangeAspect="1"/>
          </p:cNvSpPr>
          <p:nvPr/>
        </p:nvSpPr>
        <p:spPr bwMode="auto">
          <a:xfrm>
            <a:off x="5005388" y="4114258"/>
            <a:ext cx="130175" cy="131763"/>
          </a:xfrm>
          <a:custGeom>
            <a:avLst/>
            <a:gdLst>
              <a:gd name="T0" fmla="*/ 0 w 68"/>
              <a:gd name="T1" fmla="*/ 68 h 68"/>
              <a:gd name="T2" fmla="*/ 10 w 68"/>
              <a:gd name="T3" fmla="*/ 65 h 68"/>
              <a:gd name="T4" fmla="*/ 27 w 68"/>
              <a:gd name="T5" fmla="*/ 64 h 68"/>
              <a:gd name="T6" fmla="*/ 28 w 68"/>
              <a:gd name="T7" fmla="*/ 54 h 68"/>
              <a:gd name="T8" fmla="*/ 55 w 68"/>
              <a:gd name="T9" fmla="*/ 49 h 68"/>
              <a:gd name="T10" fmla="*/ 68 w 68"/>
              <a:gd name="T11" fmla="*/ 25 h 68"/>
              <a:gd name="T12" fmla="*/ 55 w 68"/>
              <a:gd name="T13" fmla="*/ 0 h 68"/>
              <a:gd name="T14" fmla="*/ 15 w 68"/>
              <a:gd name="T15" fmla="*/ 5 h 68"/>
              <a:gd name="T16" fmla="*/ 20 w 68"/>
              <a:gd name="T17" fmla="*/ 24 h 68"/>
              <a:gd name="T18" fmla="*/ 12 w 68"/>
              <a:gd name="T19" fmla="*/ 36 h 68"/>
              <a:gd name="T20" fmla="*/ 0 w 68"/>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8"/>
              <a:gd name="T35" fmla="*/ 68 w 68"/>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8">
                <a:moveTo>
                  <a:pt x="0" y="68"/>
                </a:moveTo>
                <a:lnTo>
                  <a:pt x="10" y="65"/>
                </a:lnTo>
                <a:lnTo>
                  <a:pt x="27" y="64"/>
                </a:lnTo>
                <a:lnTo>
                  <a:pt x="28" y="54"/>
                </a:lnTo>
                <a:lnTo>
                  <a:pt x="55" y="49"/>
                </a:lnTo>
                <a:lnTo>
                  <a:pt x="68" y="25"/>
                </a:lnTo>
                <a:lnTo>
                  <a:pt x="55" y="0"/>
                </a:lnTo>
                <a:lnTo>
                  <a:pt x="15" y="5"/>
                </a:lnTo>
                <a:lnTo>
                  <a:pt x="20" y="24"/>
                </a:lnTo>
                <a:lnTo>
                  <a:pt x="12" y="36"/>
                </a:lnTo>
                <a:lnTo>
                  <a:pt x="0" y="68"/>
                </a:lnTo>
                <a:close/>
              </a:path>
            </a:pathLst>
          </a:custGeom>
          <a:solidFill>
            <a:srgbClr val="FFFFCC"/>
          </a:solidFill>
          <a:ln w="1588" cap="rnd">
            <a:solidFill>
              <a:srgbClr val="808080"/>
            </a:solidFill>
            <a:round/>
            <a:headEnd/>
            <a:tailEnd/>
          </a:ln>
        </p:spPr>
        <p:txBody>
          <a:bodyPr/>
          <a:lstStyle/>
          <a:p>
            <a:endParaRPr lang="en-US"/>
          </a:p>
        </p:txBody>
      </p:sp>
      <p:sp>
        <p:nvSpPr>
          <p:cNvPr id="22923" name="Freeform 396"/>
          <p:cNvSpPr>
            <a:spLocks noChangeAspect="1"/>
          </p:cNvSpPr>
          <p:nvPr/>
        </p:nvSpPr>
        <p:spPr bwMode="auto">
          <a:xfrm>
            <a:off x="4879975" y="3407821"/>
            <a:ext cx="271463" cy="263525"/>
          </a:xfrm>
          <a:custGeom>
            <a:avLst/>
            <a:gdLst>
              <a:gd name="T0" fmla="*/ 0 w 141"/>
              <a:gd name="T1" fmla="*/ 23 h 137"/>
              <a:gd name="T2" fmla="*/ 6 w 141"/>
              <a:gd name="T3" fmla="*/ 134 h 137"/>
              <a:gd name="T4" fmla="*/ 119 w 141"/>
              <a:gd name="T5" fmla="*/ 137 h 137"/>
              <a:gd name="T6" fmla="*/ 139 w 141"/>
              <a:gd name="T7" fmla="*/ 119 h 137"/>
              <a:gd name="T8" fmla="*/ 141 w 141"/>
              <a:gd name="T9" fmla="*/ 108 h 137"/>
              <a:gd name="T10" fmla="*/ 98 w 141"/>
              <a:gd name="T11" fmla="*/ 30 h 137"/>
              <a:gd name="T12" fmla="*/ 119 w 141"/>
              <a:gd name="T13" fmla="*/ 55 h 137"/>
              <a:gd name="T14" fmla="*/ 130 w 141"/>
              <a:gd name="T15" fmla="*/ 33 h 137"/>
              <a:gd name="T16" fmla="*/ 119 w 141"/>
              <a:gd name="T17" fmla="*/ 6 h 137"/>
              <a:gd name="T18" fmla="*/ 93 w 141"/>
              <a:gd name="T19" fmla="*/ 10 h 137"/>
              <a:gd name="T20" fmla="*/ 92 w 141"/>
              <a:gd name="T21" fmla="*/ 2 h 137"/>
              <a:gd name="T22" fmla="*/ 78 w 141"/>
              <a:gd name="T23" fmla="*/ 2 h 137"/>
              <a:gd name="T24" fmla="*/ 55 w 141"/>
              <a:gd name="T25" fmla="*/ 12 h 137"/>
              <a:gd name="T26" fmla="*/ 6 w 141"/>
              <a:gd name="T27" fmla="*/ 0 h 137"/>
              <a:gd name="T28" fmla="*/ 0 w 141"/>
              <a:gd name="T29" fmla="*/ 23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137"/>
              <a:gd name="T47" fmla="*/ 141 w 141"/>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137">
                <a:moveTo>
                  <a:pt x="0" y="23"/>
                </a:moveTo>
                <a:lnTo>
                  <a:pt x="6" y="134"/>
                </a:lnTo>
                <a:lnTo>
                  <a:pt x="119" y="137"/>
                </a:lnTo>
                <a:lnTo>
                  <a:pt x="139" y="119"/>
                </a:lnTo>
                <a:lnTo>
                  <a:pt x="141" y="108"/>
                </a:lnTo>
                <a:lnTo>
                  <a:pt x="98" y="30"/>
                </a:lnTo>
                <a:lnTo>
                  <a:pt x="119" y="55"/>
                </a:lnTo>
                <a:lnTo>
                  <a:pt x="130" y="33"/>
                </a:lnTo>
                <a:lnTo>
                  <a:pt x="119" y="6"/>
                </a:lnTo>
                <a:lnTo>
                  <a:pt x="93" y="10"/>
                </a:lnTo>
                <a:lnTo>
                  <a:pt x="92" y="2"/>
                </a:lnTo>
                <a:lnTo>
                  <a:pt x="78" y="2"/>
                </a:lnTo>
                <a:lnTo>
                  <a:pt x="55" y="12"/>
                </a:lnTo>
                <a:lnTo>
                  <a:pt x="6" y="0"/>
                </a:lnTo>
                <a:lnTo>
                  <a:pt x="0" y="23"/>
                </a:lnTo>
                <a:close/>
              </a:path>
            </a:pathLst>
          </a:custGeom>
          <a:solidFill>
            <a:srgbClr val="FFFFCC"/>
          </a:solidFill>
          <a:ln w="9525">
            <a:noFill/>
            <a:round/>
            <a:headEnd/>
            <a:tailEnd/>
          </a:ln>
        </p:spPr>
        <p:txBody>
          <a:bodyPr/>
          <a:lstStyle/>
          <a:p>
            <a:endParaRPr lang="en-US"/>
          </a:p>
        </p:txBody>
      </p:sp>
      <p:sp>
        <p:nvSpPr>
          <p:cNvPr id="22924" name="Freeform 397"/>
          <p:cNvSpPr>
            <a:spLocks noChangeAspect="1"/>
          </p:cNvSpPr>
          <p:nvPr/>
        </p:nvSpPr>
        <p:spPr bwMode="auto">
          <a:xfrm>
            <a:off x="4879975" y="3407821"/>
            <a:ext cx="271463" cy="263525"/>
          </a:xfrm>
          <a:custGeom>
            <a:avLst/>
            <a:gdLst>
              <a:gd name="T0" fmla="*/ 0 w 141"/>
              <a:gd name="T1" fmla="*/ 23 h 137"/>
              <a:gd name="T2" fmla="*/ 6 w 141"/>
              <a:gd name="T3" fmla="*/ 134 h 137"/>
              <a:gd name="T4" fmla="*/ 119 w 141"/>
              <a:gd name="T5" fmla="*/ 137 h 137"/>
              <a:gd name="T6" fmla="*/ 139 w 141"/>
              <a:gd name="T7" fmla="*/ 119 h 137"/>
              <a:gd name="T8" fmla="*/ 141 w 141"/>
              <a:gd name="T9" fmla="*/ 108 h 137"/>
              <a:gd name="T10" fmla="*/ 98 w 141"/>
              <a:gd name="T11" fmla="*/ 30 h 137"/>
              <a:gd name="T12" fmla="*/ 119 w 141"/>
              <a:gd name="T13" fmla="*/ 55 h 137"/>
              <a:gd name="T14" fmla="*/ 130 w 141"/>
              <a:gd name="T15" fmla="*/ 33 h 137"/>
              <a:gd name="T16" fmla="*/ 119 w 141"/>
              <a:gd name="T17" fmla="*/ 6 h 137"/>
              <a:gd name="T18" fmla="*/ 93 w 141"/>
              <a:gd name="T19" fmla="*/ 10 h 137"/>
              <a:gd name="T20" fmla="*/ 92 w 141"/>
              <a:gd name="T21" fmla="*/ 2 h 137"/>
              <a:gd name="T22" fmla="*/ 78 w 141"/>
              <a:gd name="T23" fmla="*/ 2 h 137"/>
              <a:gd name="T24" fmla="*/ 55 w 141"/>
              <a:gd name="T25" fmla="*/ 12 h 137"/>
              <a:gd name="T26" fmla="*/ 6 w 141"/>
              <a:gd name="T27" fmla="*/ 0 h 137"/>
              <a:gd name="T28" fmla="*/ 0 w 141"/>
              <a:gd name="T29" fmla="*/ 23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137"/>
              <a:gd name="T47" fmla="*/ 141 w 141"/>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137">
                <a:moveTo>
                  <a:pt x="0" y="23"/>
                </a:moveTo>
                <a:lnTo>
                  <a:pt x="6" y="134"/>
                </a:lnTo>
                <a:lnTo>
                  <a:pt x="119" y="137"/>
                </a:lnTo>
                <a:lnTo>
                  <a:pt x="139" y="119"/>
                </a:lnTo>
                <a:lnTo>
                  <a:pt x="141" y="108"/>
                </a:lnTo>
                <a:lnTo>
                  <a:pt x="98" y="30"/>
                </a:lnTo>
                <a:lnTo>
                  <a:pt x="119" y="55"/>
                </a:lnTo>
                <a:lnTo>
                  <a:pt x="130" y="33"/>
                </a:lnTo>
                <a:lnTo>
                  <a:pt x="119" y="6"/>
                </a:lnTo>
                <a:lnTo>
                  <a:pt x="93" y="10"/>
                </a:lnTo>
                <a:lnTo>
                  <a:pt x="92" y="2"/>
                </a:lnTo>
                <a:lnTo>
                  <a:pt x="78" y="2"/>
                </a:lnTo>
                <a:lnTo>
                  <a:pt x="55" y="12"/>
                </a:lnTo>
                <a:lnTo>
                  <a:pt x="6" y="0"/>
                </a:lnTo>
                <a:lnTo>
                  <a:pt x="0" y="23"/>
                </a:lnTo>
                <a:close/>
              </a:path>
            </a:pathLst>
          </a:custGeom>
          <a:solidFill>
            <a:srgbClr val="FFFFCC"/>
          </a:solidFill>
          <a:ln w="1588" cap="rnd">
            <a:solidFill>
              <a:srgbClr val="808080"/>
            </a:solidFill>
            <a:round/>
            <a:headEnd/>
            <a:tailEnd/>
          </a:ln>
        </p:spPr>
        <p:txBody>
          <a:bodyPr/>
          <a:lstStyle/>
          <a:p>
            <a:endParaRPr lang="en-US"/>
          </a:p>
        </p:txBody>
      </p:sp>
      <p:sp>
        <p:nvSpPr>
          <p:cNvPr id="22925" name="Freeform 398"/>
          <p:cNvSpPr>
            <a:spLocks noChangeAspect="1"/>
          </p:cNvSpPr>
          <p:nvPr/>
        </p:nvSpPr>
        <p:spPr bwMode="auto">
          <a:xfrm>
            <a:off x="4159250" y="3842796"/>
            <a:ext cx="182563" cy="133350"/>
          </a:xfrm>
          <a:custGeom>
            <a:avLst/>
            <a:gdLst>
              <a:gd name="T0" fmla="*/ 0 w 95"/>
              <a:gd name="T1" fmla="*/ 60 h 70"/>
              <a:gd name="T2" fmla="*/ 6 w 95"/>
              <a:gd name="T3" fmla="*/ 68 h 70"/>
              <a:gd name="T4" fmla="*/ 32 w 95"/>
              <a:gd name="T5" fmla="*/ 70 h 70"/>
              <a:gd name="T6" fmla="*/ 29 w 95"/>
              <a:gd name="T7" fmla="*/ 52 h 70"/>
              <a:gd name="T8" fmla="*/ 63 w 95"/>
              <a:gd name="T9" fmla="*/ 49 h 70"/>
              <a:gd name="T10" fmla="*/ 77 w 95"/>
              <a:gd name="T11" fmla="*/ 52 h 70"/>
              <a:gd name="T12" fmla="*/ 95 w 95"/>
              <a:gd name="T13" fmla="*/ 39 h 70"/>
              <a:gd name="T14" fmla="*/ 71 w 95"/>
              <a:gd name="T15" fmla="*/ 13 h 70"/>
              <a:gd name="T16" fmla="*/ 68 w 95"/>
              <a:gd name="T17" fmla="*/ 0 h 70"/>
              <a:gd name="T18" fmla="*/ 16 w 95"/>
              <a:gd name="T19" fmla="*/ 23 h 70"/>
              <a:gd name="T20" fmla="*/ 0 w 95"/>
              <a:gd name="T21" fmla="*/ 6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70"/>
              <a:gd name="T35" fmla="*/ 95 w 95"/>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70">
                <a:moveTo>
                  <a:pt x="0" y="60"/>
                </a:moveTo>
                <a:lnTo>
                  <a:pt x="6" y="68"/>
                </a:lnTo>
                <a:lnTo>
                  <a:pt x="32" y="70"/>
                </a:lnTo>
                <a:lnTo>
                  <a:pt x="29" y="52"/>
                </a:lnTo>
                <a:lnTo>
                  <a:pt x="63" y="49"/>
                </a:lnTo>
                <a:lnTo>
                  <a:pt x="77" y="52"/>
                </a:lnTo>
                <a:lnTo>
                  <a:pt x="95" y="39"/>
                </a:lnTo>
                <a:lnTo>
                  <a:pt x="71" y="13"/>
                </a:lnTo>
                <a:lnTo>
                  <a:pt x="68" y="0"/>
                </a:lnTo>
                <a:lnTo>
                  <a:pt x="16" y="23"/>
                </a:lnTo>
                <a:lnTo>
                  <a:pt x="0" y="60"/>
                </a:lnTo>
                <a:close/>
              </a:path>
            </a:pathLst>
          </a:custGeom>
          <a:solidFill>
            <a:srgbClr val="FFFFCC"/>
          </a:solidFill>
          <a:ln w="9525">
            <a:noFill/>
            <a:round/>
            <a:headEnd/>
            <a:tailEnd/>
          </a:ln>
        </p:spPr>
        <p:txBody>
          <a:bodyPr/>
          <a:lstStyle/>
          <a:p>
            <a:endParaRPr lang="en-US"/>
          </a:p>
        </p:txBody>
      </p:sp>
      <p:sp>
        <p:nvSpPr>
          <p:cNvPr id="22926" name="Freeform 399"/>
          <p:cNvSpPr>
            <a:spLocks noChangeAspect="1"/>
          </p:cNvSpPr>
          <p:nvPr/>
        </p:nvSpPr>
        <p:spPr bwMode="auto">
          <a:xfrm>
            <a:off x="4159250" y="3842796"/>
            <a:ext cx="182563" cy="133350"/>
          </a:xfrm>
          <a:custGeom>
            <a:avLst/>
            <a:gdLst>
              <a:gd name="T0" fmla="*/ 0 w 95"/>
              <a:gd name="T1" fmla="*/ 60 h 70"/>
              <a:gd name="T2" fmla="*/ 6 w 95"/>
              <a:gd name="T3" fmla="*/ 68 h 70"/>
              <a:gd name="T4" fmla="*/ 32 w 95"/>
              <a:gd name="T5" fmla="*/ 70 h 70"/>
              <a:gd name="T6" fmla="*/ 29 w 95"/>
              <a:gd name="T7" fmla="*/ 52 h 70"/>
              <a:gd name="T8" fmla="*/ 63 w 95"/>
              <a:gd name="T9" fmla="*/ 49 h 70"/>
              <a:gd name="T10" fmla="*/ 77 w 95"/>
              <a:gd name="T11" fmla="*/ 52 h 70"/>
              <a:gd name="T12" fmla="*/ 95 w 95"/>
              <a:gd name="T13" fmla="*/ 39 h 70"/>
              <a:gd name="T14" fmla="*/ 71 w 95"/>
              <a:gd name="T15" fmla="*/ 13 h 70"/>
              <a:gd name="T16" fmla="*/ 68 w 95"/>
              <a:gd name="T17" fmla="*/ 0 h 70"/>
              <a:gd name="T18" fmla="*/ 16 w 95"/>
              <a:gd name="T19" fmla="*/ 23 h 70"/>
              <a:gd name="T20" fmla="*/ 0 w 95"/>
              <a:gd name="T21" fmla="*/ 6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70"/>
              <a:gd name="T35" fmla="*/ 95 w 95"/>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70">
                <a:moveTo>
                  <a:pt x="0" y="60"/>
                </a:moveTo>
                <a:lnTo>
                  <a:pt x="6" y="68"/>
                </a:lnTo>
                <a:lnTo>
                  <a:pt x="32" y="70"/>
                </a:lnTo>
                <a:lnTo>
                  <a:pt x="29" y="52"/>
                </a:lnTo>
                <a:lnTo>
                  <a:pt x="63" y="49"/>
                </a:lnTo>
                <a:lnTo>
                  <a:pt x="77" y="52"/>
                </a:lnTo>
                <a:lnTo>
                  <a:pt x="95" y="39"/>
                </a:lnTo>
                <a:lnTo>
                  <a:pt x="71" y="13"/>
                </a:lnTo>
                <a:lnTo>
                  <a:pt x="68" y="0"/>
                </a:lnTo>
                <a:lnTo>
                  <a:pt x="16" y="23"/>
                </a:lnTo>
                <a:lnTo>
                  <a:pt x="0" y="60"/>
                </a:lnTo>
                <a:close/>
              </a:path>
            </a:pathLst>
          </a:custGeom>
          <a:solidFill>
            <a:srgbClr val="FFFFCC"/>
          </a:solidFill>
          <a:ln w="1588" cap="rnd">
            <a:solidFill>
              <a:srgbClr val="808080"/>
            </a:solidFill>
            <a:round/>
            <a:headEnd/>
            <a:tailEnd/>
          </a:ln>
        </p:spPr>
        <p:txBody>
          <a:bodyPr/>
          <a:lstStyle/>
          <a:p>
            <a:endParaRPr lang="en-US"/>
          </a:p>
        </p:txBody>
      </p:sp>
      <p:sp>
        <p:nvSpPr>
          <p:cNvPr id="22927" name="Freeform 400"/>
          <p:cNvSpPr>
            <a:spLocks noChangeAspect="1"/>
          </p:cNvSpPr>
          <p:nvPr/>
        </p:nvSpPr>
        <p:spPr bwMode="auto">
          <a:xfrm>
            <a:off x="4821238" y="4414296"/>
            <a:ext cx="280987" cy="239712"/>
          </a:xfrm>
          <a:custGeom>
            <a:avLst/>
            <a:gdLst>
              <a:gd name="T0" fmla="*/ 0 w 147"/>
              <a:gd name="T1" fmla="*/ 61 h 125"/>
              <a:gd name="T2" fmla="*/ 0 w 147"/>
              <a:gd name="T3" fmla="*/ 109 h 125"/>
              <a:gd name="T4" fmla="*/ 15 w 147"/>
              <a:gd name="T5" fmla="*/ 122 h 125"/>
              <a:gd name="T6" fmla="*/ 39 w 147"/>
              <a:gd name="T7" fmla="*/ 125 h 125"/>
              <a:gd name="T8" fmla="*/ 61 w 147"/>
              <a:gd name="T9" fmla="*/ 125 h 125"/>
              <a:gd name="T10" fmla="*/ 83 w 147"/>
              <a:gd name="T11" fmla="*/ 108 h 125"/>
              <a:gd name="T12" fmla="*/ 84 w 147"/>
              <a:gd name="T13" fmla="*/ 101 h 125"/>
              <a:gd name="T14" fmla="*/ 103 w 147"/>
              <a:gd name="T15" fmla="*/ 96 h 125"/>
              <a:gd name="T16" fmla="*/ 100 w 147"/>
              <a:gd name="T17" fmla="*/ 89 h 125"/>
              <a:gd name="T18" fmla="*/ 140 w 147"/>
              <a:gd name="T19" fmla="*/ 77 h 125"/>
              <a:gd name="T20" fmla="*/ 135 w 147"/>
              <a:gd name="T21" fmla="*/ 70 h 125"/>
              <a:gd name="T22" fmla="*/ 147 w 147"/>
              <a:gd name="T23" fmla="*/ 32 h 125"/>
              <a:gd name="T24" fmla="*/ 137 w 147"/>
              <a:gd name="T25" fmla="*/ 16 h 125"/>
              <a:gd name="T26" fmla="*/ 114 w 147"/>
              <a:gd name="T27" fmla="*/ 4 h 125"/>
              <a:gd name="T28" fmla="*/ 108 w 147"/>
              <a:gd name="T29" fmla="*/ 0 h 125"/>
              <a:gd name="T30" fmla="*/ 85 w 147"/>
              <a:gd name="T31" fmla="*/ 12 h 125"/>
              <a:gd name="T32" fmla="*/ 83 w 147"/>
              <a:gd name="T33" fmla="*/ 45 h 125"/>
              <a:gd name="T34" fmla="*/ 96 w 147"/>
              <a:gd name="T35" fmla="*/ 51 h 125"/>
              <a:gd name="T36" fmla="*/ 97 w 147"/>
              <a:gd name="T37" fmla="*/ 65 h 125"/>
              <a:gd name="T38" fmla="*/ 26 w 147"/>
              <a:gd name="T39" fmla="*/ 35 h 125"/>
              <a:gd name="T40" fmla="*/ 27 w 147"/>
              <a:gd name="T41" fmla="*/ 61 h 125"/>
              <a:gd name="T42" fmla="*/ 0 w 147"/>
              <a:gd name="T43" fmla="*/ 61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125"/>
              <a:gd name="T68" fmla="*/ 147 w 147"/>
              <a:gd name="T69" fmla="*/ 125 h 1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125">
                <a:moveTo>
                  <a:pt x="0" y="61"/>
                </a:moveTo>
                <a:lnTo>
                  <a:pt x="0" y="109"/>
                </a:lnTo>
                <a:lnTo>
                  <a:pt x="15" y="122"/>
                </a:lnTo>
                <a:lnTo>
                  <a:pt x="39" y="125"/>
                </a:lnTo>
                <a:lnTo>
                  <a:pt x="61" y="125"/>
                </a:lnTo>
                <a:lnTo>
                  <a:pt x="83" y="108"/>
                </a:lnTo>
                <a:lnTo>
                  <a:pt x="84" y="101"/>
                </a:lnTo>
                <a:lnTo>
                  <a:pt x="103" y="96"/>
                </a:lnTo>
                <a:lnTo>
                  <a:pt x="100" y="89"/>
                </a:lnTo>
                <a:lnTo>
                  <a:pt x="140" y="77"/>
                </a:lnTo>
                <a:lnTo>
                  <a:pt x="135" y="70"/>
                </a:lnTo>
                <a:lnTo>
                  <a:pt x="147" y="32"/>
                </a:lnTo>
                <a:lnTo>
                  <a:pt x="137" y="16"/>
                </a:lnTo>
                <a:lnTo>
                  <a:pt x="114" y="4"/>
                </a:lnTo>
                <a:lnTo>
                  <a:pt x="108" y="0"/>
                </a:lnTo>
                <a:lnTo>
                  <a:pt x="85" y="12"/>
                </a:lnTo>
                <a:lnTo>
                  <a:pt x="83" y="45"/>
                </a:lnTo>
                <a:lnTo>
                  <a:pt x="96" y="51"/>
                </a:lnTo>
                <a:lnTo>
                  <a:pt x="97" y="65"/>
                </a:lnTo>
                <a:lnTo>
                  <a:pt x="26" y="35"/>
                </a:lnTo>
                <a:lnTo>
                  <a:pt x="27" y="61"/>
                </a:lnTo>
                <a:lnTo>
                  <a:pt x="0" y="61"/>
                </a:lnTo>
                <a:close/>
              </a:path>
            </a:pathLst>
          </a:custGeom>
          <a:solidFill>
            <a:srgbClr val="FFFFCC"/>
          </a:solidFill>
          <a:ln w="9525">
            <a:noFill/>
            <a:round/>
            <a:headEnd/>
            <a:tailEnd/>
          </a:ln>
        </p:spPr>
        <p:txBody>
          <a:bodyPr/>
          <a:lstStyle/>
          <a:p>
            <a:endParaRPr lang="en-US"/>
          </a:p>
        </p:txBody>
      </p:sp>
      <p:sp>
        <p:nvSpPr>
          <p:cNvPr id="22928" name="Freeform 401"/>
          <p:cNvSpPr>
            <a:spLocks noChangeAspect="1"/>
          </p:cNvSpPr>
          <p:nvPr/>
        </p:nvSpPr>
        <p:spPr bwMode="auto">
          <a:xfrm>
            <a:off x="4821238" y="4414296"/>
            <a:ext cx="280987" cy="239712"/>
          </a:xfrm>
          <a:custGeom>
            <a:avLst/>
            <a:gdLst>
              <a:gd name="T0" fmla="*/ 0 w 147"/>
              <a:gd name="T1" fmla="*/ 61 h 125"/>
              <a:gd name="T2" fmla="*/ 0 w 147"/>
              <a:gd name="T3" fmla="*/ 109 h 125"/>
              <a:gd name="T4" fmla="*/ 15 w 147"/>
              <a:gd name="T5" fmla="*/ 122 h 125"/>
              <a:gd name="T6" fmla="*/ 39 w 147"/>
              <a:gd name="T7" fmla="*/ 125 h 125"/>
              <a:gd name="T8" fmla="*/ 61 w 147"/>
              <a:gd name="T9" fmla="*/ 125 h 125"/>
              <a:gd name="T10" fmla="*/ 83 w 147"/>
              <a:gd name="T11" fmla="*/ 108 h 125"/>
              <a:gd name="T12" fmla="*/ 84 w 147"/>
              <a:gd name="T13" fmla="*/ 101 h 125"/>
              <a:gd name="T14" fmla="*/ 103 w 147"/>
              <a:gd name="T15" fmla="*/ 96 h 125"/>
              <a:gd name="T16" fmla="*/ 100 w 147"/>
              <a:gd name="T17" fmla="*/ 89 h 125"/>
              <a:gd name="T18" fmla="*/ 140 w 147"/>
              <a:gd name="T19" fmla="*/ 77 h 125"/>
              <a:gd name="T20" fmla="*/ 135 w 147"/>
              <a:gd name="T21" fmla="*/ 70 h 125"/>
              <a:gd name="T22" fmla="*/ 147 w 147"/>
              <a:gd name="T23" fmla="*/ 32 h 125"/>
              <a:gd name="T24" fmla="*/ 137 w 147"/>
              <a:gd name="T25" fmla="*/ 16 h 125"/>
              <a:gd name="T26" fmla="*/ 114 w 147"/>
              <a:gd name="T27" fmla="*/ 4 h 125"/>
              <a:gd name="T28" fmla="*/ 108 w 147"/>
              <a:gd name="T29" fmla="*/ 0 h 125"/>
              <a:gd name="T30" fmla="*/ 85 w 147"/>
              <a:gd name="T31" fmla="*/ 12 h 125"/>
              <a:gd name="T32" fmla="*/ 83 w 147"/>
              <a:gd name="T33" fmla="*/ 45 h 125"/>
              <a:gd name="T34" fmla="*/ 96 w 147"/>
              <a:gd name="T35" fmla="*/ 51 h 125"/>
              <a:gd name="T36" fmla="*/ 97 w 147"/>
              <a:gd name="T37" fmla="*/ 65 h 125"/>
              <a:gd name="T38" fmla="*/ 26 w 147"/>
              <a:gd name="T39" fmla="*/ 35 h 125"/>
              <a:gd name="T40" fmla="*/ 27 w 147"/>
              <a:gd name="T41" fmla="*/ 61 h 125"/>
              <a:gd name="T42" fmla="*/ 0 w 147"/>
              <a:gd name="T43" fmla="*/ 61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125"/>
              <a:gd name="T68" fmla="*/ 147 w 147"/>
              <a:gd name="T69" fmla="*/ 125 h 1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125">
                <a:moveTo>
                  <a:pt x="0" y="61"/>
                </a:moveTo>
                <a:lnTo>
                  <a:pt x="0" y="109"/>
                </a:lnTo>
                <a:lnTo>
                  <a:pt x="15" y="122"/>
                </a:lnTo>
                <a:lnTo>
                  <a:pt x="39" y="125"/>
                </a:lnTo>
                <a:lnTo>
                  <a:pt x="61" y="125"/>
                </a:lnTo>
                <a:lnTo>
                  <a:pt x="83" y="108"/>
                </a:lnTo>
                <a:lnTo>
                  <a:pt x="84" y="101"/>
                </a:lnTo>
                <a:lnTo>
                  <a:pt x="103" y="96"/>
                </a:lnTo>
                <a:lnTo>
                  <a:pt x="100" y="89"/>
                </a:lnTo>
                <a:lnTo>
                  <a:pt x="140" y="77"/>
                </a:lnTo>
                <a:lnTo>
                  <a:pt x="135" y="70"/>
                </a:lnTo>
                <a:lnTo>
                  <a:pt x="147" y="32"/>
                </a:lnTo>
                <a:lnTo>
                  <a:pt x="137" y="16"/>
                </a:lnTo>
                <a:lnTo>
                  <a:pt x="114" y="4"/>
                </a:lnTo>
                <a:lnTo>
                  <a:pt x="108" y="0"/>
                </a:lnTo>
                <a:lnTo>
                  <a:pt x="85" y="12"/>
                </a:lnTo>
                <a:lnTo>
                  <a:pt x="83" y="45"/>
                </a:lnTo>
                <a:lnTo>
                  <a:pt x="96" y="51"/>
                </a:lnTo>
                <a:lnTo>
                  <a:pt x="97" y="65"/>
                </a:lnTo>
                <a:lnTo>
                  <a:pt x="26" y="35"/>
                </a:lnTo>
                <a:lnTo>
                  <a:pt x="27" y="61"/>
                </a:lnTo>
                <a:lnTo>
                  <a:pt x="0" y="61"/>
                </a:lnTo>
                <a:close/>
              </a:path>
            </a:pathLst>
          </a:custGeom>
          <a:solidFill>
            <a:srgbClr val="FFFFCC"/>
          </a:solidFill>
          <a:ln w="1588" cap="rnd">
            <a:solidFill>
              <a:srgbClr val="808080"/>
            </a:solidFill>
            <a:round/>
            <a:headEnd/>
            <a:tailEnd/>
          </a:ln>
        </p:spPr>
        <p:txBody>
          <a:bodyPr/>
          <a:lstStyle/>
          <a:p>
            <a:endParaRPr lang="en-US"/>
          </a:p>
        </p:txBody>
      </p:sp>
      <p:sp>
        <p:nvSpPr>
          <p:cNvPr id="22929" name="Freeform 402"/>
          <p:cNvSpPr>
            <a:spLocks noChangeAspect="1"/>
          </p:cNvSpPr>
          <p:nvPr/>
        </p:nvSpPr>
        <p:spPr bwMode="auto">
          <a:xfrm>
            <a:off x="4937125" y="4938171"/>
            <a:ext cx="58738" cy="61912"/>
          </a:xfrm>
          <a:custGeom>
            <a:avLst/>
            <a:gdLst>
              <a:gd name="T0" fmla="*/ 0 w 30"/>
              <a:gd name="T1" fmla="*/ 16 h 32"/>
              <a:gd name="T2" fmla="*/ 12 w 30"/>
              <a:gd name="T3" fmla="*/ 32 h 32"/>
              <a:gd name="T4" fmla="*/ 30 w 30"/>
              <a:gd name="T5" fmla="*/ 16 h 32"/>
              <a:gd name="T6" fmla="*/ 21 w 30"/>
              <a:gd name="T7" fmla="*/ 0 h 32"/>
              <a:gd name="T8" fmla="*/ 0 w 30"/>
              <a:gd name="T9" fmla="*/ 16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16"/>
                </a:moveTo>
                <a:lnTo>
                  <a:pt x="12" y="32"/>
                </a:lnTo>
                <a:lnTo>
                  <a:pt x="30" y="16"/>
                </a:lnTo>
                <a:lnTo>
                  <a:pt x="21" y="0"/>
                </a:lnTo>
                <a:lnTo>
                  <a:pt x="0" y="16"/>
                </a:lnTo>
                <a:close/>
              </a:path>
            </a:pathLst>
          </a:custGeom>
          <a:solidFill>
            <a:srgbClr val="FFFFCC"/>
          </a:solidFill>
          <a:ln w="9525">
            <a:noFill/>
            <a:round/>
            <a:headEnd/>
            <a:tailEnd/>
          </a:ln>
        </p:spPr>
        <p:txBody>
          <a:bodyPr/>
          <a:lstStyle/>
          <a:p>
            <a:endParaRPr lang="en-US"/>
          </a:p>
        </p:txBody>
      </p:sp>
      <p:sp>
        <p:nvSpPr>
          <p:cNvPr id="22930" name="Freeform 403"/>
          <p:cNvSpPr>
            <a:spLocks noChangeAspect="1"/>
          </p:cNvSpPr>
          <p:nvPr/>
        </p:nvSpPr>
        <p:spPr bwMode="auto">
          <a:xfrm>
            <a:off x="4937125" y="4938171"/>
            <a:ext cx="58738" cy="61912"/>
          </a:xfrm>
          <a:custGeom>
            <a:avLst/>
            <a:gdLst>
              <a:gd name="T0" fmla="*/ 0 w 30"/>
              <a:gd name="T1" fmla="*/ 16 h 32"/>
              <a:gd name="T2" fmla="*/ 12 w 30"/>
              <a:gd name="T3" fmla="*/ 32 h 32"/>
              <a:gd name="T4" fmla="*/ 30 w 30"/>
              <a:gd name="T5" fmla="*/ 16 h 32"/>
              <a:gd name="T6" fmla="*/ 21 w 30"/>
              <a:gd name="T7" fmla="*/ 0 h 32"/>
              <a:gd name="T8" fmla="*/ 0 w 30"/>
              <a:gd name="T9" fmla="*/ 16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16"/>
                </a:moveTo>
                <a:lnTo>
                  <a:pt x="12" y="32"/>
                </a:lnTo>
                <a:lnTo>
                  <a:pt x="30" y="16"/>
                </a:lnTo>
                <a:lnTo>
                  <a:pt x="21" y="0"/>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2931" name="Freeform 404"/>
          <p:cNvSpPr>
            <a:spLocks noChangeAspect="1"/>
          </p:cNvSpPr>
          <p:nvPr/>
        </p:nvSpPr>
        <p:spPr bwMode="auto">
          <a:xfrm>
            <a:off x="4846638" y="2683921"/>
            <a:ext cx="195262" cy="155575"/>
          </a:xfrm>
          <a:custGeom>
            <a:avLst/>
            <a:gdLst>
              <a:gd name="T0" fmla="*/ 33 w 101"/>
              <a:gd name="T1" fmla="*/ 0 h 81"/>
              <a:gd name="T2" fmla="*/ 41 w 101"/>
              <a:gd name="T3" fmla="*/ 2 h 81"/>
              <a:gd name="T4" fmla="*/ 50 w 101"/>
              <a:gd name="T5" fmla="*/ 8 h 81"/>
              <a:gd name="T6" fmla="*/ 63 w 101"/>
              <a:gd name="T7" fmla="*/ 8 h 81"/>
              <a:gd name="T8" fmla="*/ 77 w 101"/>
              <a:gd name="T9" fmla="*/ 10 h 81"/>
              <a:gd name="T10" fmla="*/ 84 w 101"/>
              <a:gd name="T11" fmla="*/ 20 h 81"/>
              <a:gd name="T12" fmla="*/ 90 w 101"/>
              <a:gd name="T13" fmla="*/ 33 h 81"/>
              <a:gd name="T14" fmla="*/ 92 w 101"/>
              <a:gd name="T15" fmla="*/ 38 h 81"/>
              <a:gd name="T16" fmla="*/ 97 w 101"/>
              <a:gd name="T17" fmla="*/ 42 h 81"/>
              <a:gd name="T18" fmla="*/ 101 w 101"/>
              <a:gd name="T19" fmla="*/ 46 h 81"/>
              <a:gd name="T20" fmla="*/ 101 w 101"/>
              <a:gd name="T21" fmla="*/ 51 h 81"/>
              <a:gd name="T22" fmla="*/ 94 w 101"/>
              <a:gd name="T23" fmla="*/ 51 h 81"/>
              <a:gd name="T24" fmla="*/ 86 w 101"/>
              <a:gd name="T25" fmla="*/ 51 h 81"/>
              <a:gd name="T26" fmla="*/ 90 w 101"/>
              <a:gd name="T27" fmla="*/ 56 h 81"/>
              <a:gd name="T28" fmla="*/ 93 w 101"/>
              <a:gd name="T29" fmla="*/ 59 h 81"/>
              <a:gd name="T30" fmla="*/ 94 w 101"/>
              <a:gd name="T31" fmla="*/ 66 h 81"/>
              <a:gd name="T32" fmla="*/ 90 w 101"/>
              <a:gd name="T33" fmla="*/ 69 h 81"/>
              <a:gd name="T34" fmla="*/ 82 w 101"/>
              <a:gd name="T35" fmla="*/ 69 h 81"/>
              <a:gd name="T36" fmla="*/ 81 w 101"/>
              <a:gd name="T37" fmla="*/ 69 h 81"/>
              <a:gd name="T38" fmla="*/ 77 w 101"/>
              <a:gd name="T39" fmla="*/ 72 h 81"/>
              <a:gd name="T40" fmla="*/ 77 w 101"/>
              <a:gd name="T41" fmla="*/ 79 h 81"/>
              <a:gd name="T42" fmla="*/ 72 w 101"/>
              <a:gd name="T43" fmla="*/ 81 h 81"/>
              <a:gd name="T44" fmla="*/ 67 w 101"/>
              <a:gd name="T45" fmla="*/ 78 h 81"/>
              <a:gd name="T46" fmla="*/ 59 w 101"/>
              <a:gd name="T47" fmla="*/ 76 h 81"/>
              <a:gd name="T48" fmla="*/ 52 w 101"/>
              <a:gd name="T49" fmla="*/ 72 h 81"/>
              <a:gd name="T50" fmla="*/ 45 w 101"/>
              <a:gd name="T51" fmla="*/ 74 h 81"/>
              <a:gd name="T52" fmla="*/ 24 w 101"/>
              <a:gd name="T53" fmla="*/ 66 h 81"/>
              <a:gd name="T54" fmla="*/ 16 w 101"/>
              <a:gd name="T55" fmla="*/ 68 h 81"/>
              <a:gd name="T56" fmla="*/ 9 w 101"/>
              <a:gd name="T57" fmla="*/ 66 h 81"/>
              <a:gd name="T58" fmla="*/ 5 w 101"/>
              <a:gd name="T59" fmla="*/ 72 h 81"/>
              <a:gd name="T60" fmla="*/ 0 w 101"/>
              <a:gd name="T61" fmla="*/ 59 h 81"/>
              <a:gd name="T62" fmla="*/ 9 w 101"/>
              <a:gd name="T63" fmla="*/ 50 h 81"/>
              <a:gd name="T64" fmla="*/ 3 w 101"/>
              <a:gd name="T65" fmla="*/ 33 h 81"/>
              <a:gd name="T66" fmla="*/ 9 w 101"/>
              <a:gd name="T67" fmla="*/ 35 h 81"/>
              <a:gd name="T68" fmla="*/ 10 w 101"/>
              <a:gd name="T69" fmla="*/ 31 h 81"/>
              <a:gd name="T70" fmla="*/ 11 w 101"/>
              <a:gd name="T71" fmla="*/ 25 h 81"/>
              <a:gd name="T72" fmla="*/ 15 w 101"/>
              <a:gd name="T73" fmla="*/ 22 h 81"/>
              <a:gd name="T74" fmla="*/ 16 w 101"/>
              <a:gd name="T75" fmla="*/ 14 h 81"/>
              <a:gd name="T76" fmla="*/ 23 w 101"/>
              <a:gd name="T77" fmla="*/ 7 h 81"/>
              <a:gd name="T78" fmla="*/ 27 w 101"/>
              <a:gd name="T79" fmla="*/ 0 h 81"/>
              <a:gd name="T80" fmla="*/ 33 w 101"/>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81"/>
              <a:gd name="T125" fmla="*/ 101 w 101"/>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81">
                <a:moveTo>
                  <a:pt x="33" y="0"/>
                </a:moveTo>
                <a:lnTo>
                  <a:pt x="41" y="2"/>
                </a:lnTo>
                <a:lnTo>
                  <a:pt x="50" y="8"/>
                </a:lnTo>
                <a:lnTo>
                  <a:pt x="63" y="8"/>
                </a:lnTo>
                <a:lnTo>
                  <a:pt x="77" y="10"/>
                </a:lnTo>
                <a:lnTo>
                  <a:pt x="84" y="20"/>
                </a:lnTo>
                <a:lnTo>
                  <a:pt x="90" y="33"/>
                </a:lnTo>
                <a:lnTo>
                  <a:pt x="92" y="38"/>
                </a:lnTo>
                <a:lnTo>
                  <a:pt x="97" y="42"/>
                </a:lnTo>
                <a:lnTo>
                  <a:pt x="101" y="46"/>
                </a:lnTo>
                <a:lnTo>
                  <a:pt x="101" y="51"/>
                </a:lnTo>
                <a:lnTo>
                  <a:pt x="94" y="51"/>
                </a:lnTo>
                <a:lnTo>
                  <a:pt x="86" y="51"/>
                </a:lnTo>
                <a:lnTo>
                  <a:pt x="90" y="56"/>
                </a:lnTo>
                <a:lnTo>
                  <a:pt x="93" y="59"/>
                </a:lnTo>
                <a:lnTo>
                  <a:pt x="94" y="66"/>
                </a:lnTo>
                <a:lnTo>
                  <a:pt x="90" y="69"/>
                </a:lnTo>
                <a:lnTo>
                  <a:pt x="82" y="69"/>
                </a:lnTo>
                <a:lnTo>
                  <a:pt x="81" y="69"/>
                </a:lnTo>
                <a:lnTo>
                  <a:pt x="77" y="72"/>
                </a:lnTo>
                <a:lnTo>
                  <a:pt x="77" y="79"/>
                </a:lnTo>
                <a:lnTo>
                  <a:pt x="72" y="81"/>
                </a:lnTo>
                <a:lnTo>
                  <a:pt x="67" y="78"/>
                </a:lnTo>
                <a:lnTo>
                  <a:pt x="59" y="76"/>
                </a:lnTo>
                <a:lnTo>
                  <a:pt x="52" y="72"/>
                </a:lnTo>
                <a:lnTo>
                  <a:pt x="45" y="74"/>
                </a:lnTo>
                <a:lnTo>
                  <a:pt x="24" y="66"/>
                </a:lnTo>
                <a:lnTo>
                  <a:pt x="16" y="68"/>
                </a:lnTo>
                <a:lnTo>
                  <a:pt x="9" y="66"/>
                </a:lnTo>
                <a:lnTo>
                  <a:pt x="5" y="72"/>
                </a:lnTo>
                <a:lnTo>
                  <a:pt x="0" y="59"/>
                </a:lnTo>
                <a:lnTo>
                  <a:pt x="9" y="50"/>
                </a:lnTo>
                <a:lnTo>
                  <a:pt x="3" y="33"/>
                </a:lnTo>
                <a:lnTo>
                  <a:pt x="9" y="35"/>
                </a:lnTo>
                <a:lnTo>
                  <a:pt x="10" y="31"/>
                </a:lnTo>
                <a:lnTo>
                  <a:pt x="11" y="25"/>
                </a:lnTo>
                <a:lnTo>
                  <a:pt x="15" y="22"/>
                </a:lnTo>
                <a:lnTo>
                  <a:pt x="16" y="14"/>
                </a:lnTo>
                <a:lnTo>
                  <a:pt x="23" y="7"/>
                </a:lnTo>
                <a:lnTo>
                  <a:pt x="27" y="0"/>
                </a:lnTo>
                <a:lnTo>
                  <a:pt x="33" y="0"/>
                </a:lnTo>
                <a:close/>
              </a:path>
            </a:pathLst>
          </a:custGeom>
          <a:solidFill>
            <a:srgbClr val="FFFFCC"/>
          </a:solidFill>
          <a:ln w="9525">
            <a:noFill/>
            <a:round/>
            <a:headEnd/>
            <a:tailEnd/>
          </a:ln>
        </p:spPr>
        <p:txBody>
          <a:bodyPr/>
          <a:lstStyle/>
          <a:p>
            <a:endParaRPr lang="en-US"/>
          </a:p>
        </p:txBody>
      </p:sp>
      <p:sp>
        <p:nvSpPr>
          <p:cNvPr id="22932" name="Freeform 405"/>
          <p:cNvSpPr>
            <a:spLocks noChangeAspect="1"/>
          </p:cNvSpPr>
          <p:nvPr/>
        </p:nvSpPr>
        <p:spPr bwMode="auto">
          <a:xfrm>
            <a:off x="4846638" y="2683921"/>
            <a:ext cx="195262" cy="155575"/>
          </a:xfrm>
          <a:custGeom>
            <a:avLst/>
            <a:gdLst>
              <a:gd name="T0" fmla="*/ 33 w 101"/>
              <a:gd name="T1" fmla="*/ 0 h 81"/>
              <a:gd name="T2" fmla="*/ 41 w 101"/>
              <a:gd name="T3" fmla="*/ 2 h 81"/>
              <a:gd name="T4" fmla="*/ 50 w 101"/>
              <a:gd name="T5" fmla="*/ 8 h 81"/>
              <a:gd name="T6" fmla="*/ 63 w 101"/>
              <a:gd name="T7" fmla="*/ 8 h 81"/>
              <a:gd name="T8" fmla="*/ 77 w 101"/>
              <a:gd name="T9" fmla="*/ 10 h 81"/>
              <a:gd name="T10" fmla="*/ 84 w 101"/>
              <a:gd name="T11" fmla="*/ 20 h 81"/>
              <a:gd name="T12" fmla="*/ 90 w 101"/>
              <a:gd name="T13" fmla="*/ 33 h 81"/>
              <a:gd name="T14" fmla="*/ 92 w 101"/>
              <a:gd name="T15" fmla="*/ 38 h 81"/>
              <a:gd name="T16" fmla="*/ 97 w 101"/>
              <a:gd name="T17" fmla="*/ 42 h 81"/>
              <a:gd name="T18" fmla="*/ 101 w 101"/>
              <a:gd name="T19" fmla="*/ 46 h 81"/>
              <a:gd name="T20" fmla="*/ 101 w 101"/>
              <a:gd name="T21" fmla="*/ 51 h 81"/>
              <a:gd name="T22" fmla="*/ 94 w 101"/>
              <a:gd name="T23" fmla="*/ 51 h 81"/>
              <a:gd name="T24" fmla="*/ 86 w 101"/>
              <a:gd name="T25" fmla="*/ 51 h 81"/>
              <a:gd name="T26" fmla="*/ 90 w 101"/>
              <a:gd name="T27" fmla="*/ 56 h 81"/>
              <a:gd name="T28" fmla="*/ 93 w 101"/>
              <a:gd name="T29" fmla="*/ 59 h 81"/>
              <a:gd name="T30" fmla="*/ 94 w 101"/>
              <a:gd name="T31" fmla="*/ 66 h 81"/>
              <a:gd name="T32" fmla="*/ 90 w 101"/>
              <a:gd name="T33" fmla="*/ 69 h 81"/>
              <a:gd name="T34" fmla="*/ 82 w 101"/>
              <a:gd name="T35" fmla="*/ 69 h 81"/>
              <a:gd name="T36" fmla="*/ 81 w 101"/>
              <a:gd name="T37" fmla="*/ 69 h 81"/>
              <a:gd name="T38" fmla="*/ 77 w 101"/>
              <a:gd name="T39" fmla="*/ 72 h 81"/>
              <a:gd name="T40" fmla="*/ 77 w 101"/>
              <a:gd name="T41" fmla="*/ 79 h 81"/>
              <a:gd name="T42" fmla="*/ 72 w 101"/>
              <a:gd name="T43" fmla="*/ 81 h 81"/>
              <a:gd name="T44" fmla="*/ 67 w 101"/>
              <a:gd name="T45" fmla="*/ 78 h 81"/>
              <a:gd name="T46" fmla="*/ 59 w 101"/>
              <a:gd name="T47" fmla="*/ 76 h 81"/>
              <a:gd name="T48" fmla="*/ 52 w 101"/>
              <a:gd name="T49" fmla="*/ 72 h 81"/>
              <a:gd name="T50" fmla="*/ 45 w 101"/>
              <a:gd name="T51" fmla="*/ 74 h 81"/>
              <a:gd name="T52" fmla="*/ 24 w 101"/>
              <a:gd name="T53" fmla="*/ 66 h 81"/>
              <a:gd name="T54" fmla="*/ 16 w 101"/>
              <a:gd name="T55" fmla="*/ 68 h 81"/>
              <a:gd name="T56" fmla="*/ 9 w 101"/>
              <a:gd name="T57" fmla="*/ 66 h 81"/>
              <a:gd name="T58" fmla="*/ 5 w 101"/>
              <a:gd name="T59" fmla="*/ 72 h 81"/>
              <a:gd name="T60" fmla="*/ 0 w 101"/>
              <a:gd name="T61" fmla="*/ 59 h 81"/>
              <a:gd name="T62" fmla="*/ 9 w 101"/>
              <a:gd name="T63" fmla="*/ 50 h 81"/>
              <a:gd name="T64" fmla="*/ 3 w 101"/>
              <a:gd name="T65" fmla="*/ 33 h 81"/>
              <a:gd name="T66" fmla="*/ 9 w 101"/>
              <a:gd name="T67" fmla="*/ 35 h 81"/>
              <a:gd name="T68" fmla="*/ 10 w 101"/>
              <a:gd name="T69" fmla="*/ 31 h 81"/>
              <a:gd name="T70" fmla="*/ 11 w 101"/>
              <a:gd name="T71" fmla="*/ 25 h 81"/>
              <a:gd name="T72" fmla="*/ 15 w 101"/>
              <a:gd name="T73" fmla="*/ 22 h 81"/>
              <a:gd name="T74" fmla="*/ 16 w 101"/>
              <a:gd name="T75" fmla="*/ 14 h 81"/>
              <a:gd name="T76" fmla="*/ 23 w 101"/>
              <a:gd name="T77" fmla="*/ 7 h 81"/>
              <a:gd name="T78" fmla="*/ 27 w 101"/>
              <a:gd name="T79" fmla="*/ 0 h 81"/>
              <a:gd name="T80" fmla="*/ 33 w 101"/>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81"/>
              <a:gd name="T125" fmla="*/ 101 w 101"/>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81">
                <a:moveTo>
                  <a:pt x="33" y="0"/>
                </a:moveTo>
                <a:lnTo>
                  <a:pt x="41" y="2"/>
                </a:lnTo>
                <a:lnTo>
                  <a:pt x="50" y="8"/>
                </a:lnTo>
                <a:lnTo>
                  <a:pt x="63" y="8"/>
                </a:lnTo>
                <a:lnTo>
                  <a:pt x="77" y="10"/>
                </a:lnTo>
                <a:lnTo>
                  <a:pt x="84" y="20"/>
                </a:lnTo>
                <a:lnTo>
                  <a:pt x="90" y="33"/>
                </a:lnTo>
                <a:lnTo>
                  <a:pt x="92" y="38"/>
                </a:lnTo>
                <a:lnTo>
                  <a:pt x="97" y="42"/>
                </a:lnTo>
                <a:lnTo>
                  <a:pt x="101" y="46"/>
                </a:lnTo>
                <a:lnTo>
                  <a:pt x="101" y="51"/>
                </a:lnTo>
                <a:lnTo>
                  <a:pt x="94" y="51"/>
                </a:lnTo>
                <a:lnTo>
                  <a:pt x="86" y="51"/>
                </a:lnTo>
                <a:lnTo>
                  <a:pt x="90" y="56"/>
                </a:lnTo>
                <a:lnTo>
                  <a:pt x="93" y="59"/>
                </a:lnTo>
                <a:lnTo>
                  <a:pt x="94" y="66"/>
                </a:lnTo>
                <a:lnTo>
                  <a:pt x="90" y="69"/>
                </a:lnTo>
                <a:lnTo>
                  <a:pt x="82" y="69"/>
                </a:lnTo>
                <a:lnTo>
                  <a:pt x="81" y="69"/>
                </a:lnTo>
                <a:lnTo>
                  <a:pt x="77" y="72"/>
                </a:lnTo>
                <a:lnTo>
                  <a:pt x="77" y="79"/>
                </a:lnTo>
                <a:lnTo>
                  <a:pt x="72" y="81"/>
                </a:lnTo>
                <a:lnTo>
                  <a:pt x="67" y="78"/>
                </a:lnTo>
                <a:lnTo>
                  <a:pt x="59" y="76"/>
                </a:lnTo>
                <a:lnTo>
                  <a:pt x="52" y="72"/>
                </a:lnTo>
                <a:lnTo>
                  <a:pt x="45" y="74"/>
                </a:lnTo>
                <a:lnTo>
                  <a:pt x="24" y="66"/>
                </a:lnTo>
                <a:lnTo>
                  <a:pt x="16" y="68"/>
                </a:lnTo>
                <a:lnTo>
                  <a:pt x="9" y="66"/>
                </a:lnTo>
                <a:lnTo>
                  <a:pt x="5" y="72"/>
                </a:lnTo>
                <a:lnTo>
                  <a:pt x="0" y="59"/>
                </a:lnTo>
                <a:lnTo>
                  <a:pt x="9" y="50"/>
                </a:lnTo>
                <a:lnTo>
                  <a:pt x="3" y="33"/>
                </a:lnTo>
                <a:lnTo>
                  <a:pt x="9" y="35"/>
                </a:lnTo>
                <a:lnTo>
                  <a:pt x="10" y="31"/>
                </a:lnTo>
                <a:lnTo>
                  <a:pt x="11" y="25"/>
                </a:lnTo>
                <a:lnTo>
                  <a:pt x="15" y="22"/>
                </a:lnTo>
                <a:lnTo>
                  <a:pt x="16" y="14"/>
                </a:lnTo>
                <a:lnTo>
                  <a:pt x="23" y="7"/>
                </a:lnTo>
                <a:lnTo>
                  <a:pt x="27" y="0"/>
                </a:lnTo>
                <a:lnTo>
                  <a:pt x="33" y="0"/>
                </a:lnTo>
                <a:close/>
              </a:path>
            </a:pathLst>
          </a:custGeom>
          <a:solidFill>
            <a:srgbClr val="FFFFCC"/>
          </a:solidFill>
          <a:ln w="1588" cap="rnd">
            <a:solidFill>
              <a:srgbClr val="808080"/>
            </a:solidFill>
            <a:round/>
            <a:headEnd/>
            <a:tailEnd/>
          </a:ln>
        </p:spPr>
        <p:txBody>
          <a:bodyPr/>
          <a:lstStyle/>
          <a:p>
            <a:endParaRPr lang="en-US"/>
          </a:p>
        </p:txBody>
      </p:sp>
      <p:sp>
        <p:nvSpPr>
          <p:cNvPr id="22933" name="Freeform 406"/>
          <p:cNvSpPr>
            <a:spLocks noChangeAspect="1"/>
          </p:cNvSpPr>
          <p:nvPr/>
        </p:nvSpPr>
        <p:spPr bwMode="auto">
          <a:xfrm>
            <a:off x="4822825" y="2795046"/>
            <a:ext cx="423863" cy="252412"/>
          </a:xfrm>
          <a:custGeom>
            <a:avLst/>
            <a:gdLst>
              <a:gd name="T0" fmla="*/ 113 w 221"/>
              <a:gd name="T1" fmla="*/ 5 h 131"/>
              <a:gd name="T2" fmla="*/ 124 w 221"/>
              <a:gd name="T3" fmla="*/ 0 h 131"/>
              <a:gd name="T4" fmla="*/ 138 w 221"/>
              <a:gd name="T5" fmla="*/ 8 h 131"/>
              <a:gd name="T6" fmla="*/ 143 w 221"/>
              <a:gd name="T7" fmla="*/ 19 h 131"/>
              <a:gd name="T8" fmla="*/ 159 w 221"/>
              <a:gd name="T9" fmla="*/ 28 h 131"/>
              <a:gd name="T10" fmla="*/ 180 w 221"/>
              <a:gd name="T11" fmla="*/ 42 h 131"/>
              <a:gd name="T12" fmla="*/ 195 w 221"/>
              <a:gd name="T13" fmla="*/ 42 h 131"/>
              <a:gd name="T14" fmla="*/ 215 w 221"/>
              <a:gd name="T15" fmla="*/ 48 h 131"/>
              <a:gd name="T16" fmla="*/ 210 w 221"/>
              <a:gd name="T17" fmla="*/ 71 h 131"/>
              <a:gd name="T18" fmla="*/ 191 w 221"/>
              <a:gd name="T19" fmla="*/ 91 h 131"/>
              <a:gd name="T20" fmla="*/ 163 w 221"/>
              <a:gd name="T21" fmla="*/ 107 h 131"/>
              <a:gd name="T22" fmla="*/ 164 w 221"/>
              <a:gd name="T23" fmla="*/ 115 h 131"/>
              <a:gd name="T24" fmla="*/ 150 w 221"/>
              <a:gd name="T25" fmla="*/ 131 h 131"/>
              <a:gd name="T26" fmla="*/ 147 w 221"/>
              <a:gd name="T27" fmla="*/ 105 h 131"/>
              <a:gd name="T28" fmla="*/ 123 w 221"/>
              <a:gd name="T29" fmla="*/ 102 h 131"/>
              <a:gd name="T30" fmla="*/ 123 w 221"/>
              <a:gd name="T31" fmla="*/ 93 h 131"/>
              <a:gd name="T32" fmla="*/ 94 w 221"/>
              <a:gd name="T33" fmla="*/ 116 h 131"/>
              <a:gd name="T34" fmla="*/ 84 w 221"/>
              <a:gd name="T35" fmla="*/ 103 h 131"/>
              <a:gd name="T36" fmla="*/ 93 w 221"/>
              <a:gd name="T37" fmla="*/ 95 h 131"/>
              <a:gd name="T38" fmla="*/ 98 w 221"/>
              <a:gd name="T39" fmla="*/ 88 h 131"/>
              <a:gd name="T40" fmla="*/ 87 w 221"/>
              <a:gd name="T41" fmla="*/ 74 h 131"/>
              <a:gd name="T42" fmla="*/ 67 w 221"/>
              <a:gd name="T43" fmla="*/ 67 h 131"/>
              <a:gd name="T44" fmla="*/ 34 w 221"/>
              <a:gd name="T45" fmla="*/ 71 h 131"/>
              <a:gd name="T46" fmla="*/ 8 w 221"/>
              <a:gd name="T47" fmla="*/ 73 h 131"/>
              <a:gd name="T48" fmla="*/ 5 w 221"/>
              <a:gd name="T49" fmla="*/ 54 h 131"/>
              <a:gd name="T50" fmla="*/ 23 w 221"/>
              <a:gd name="T51" fmla="*/ 29 h 131"/>
              <a:gd name="T52" fmla="*/ 19 w 221"/>
              <a:gd name="T53" fmla="*/ 11 h 131"/>
              <a:gd name="T54" fmla="*/ 30 w 221"/>
              <a:gd name="T55" fmla="*/ 10 h 131"/>
              <a:gd name="T56" fmla="*/ 48 w 221"/>
              <a:gd name="T57" fmla="*/ 12 h 131"/>
              <a:gd name="T58" fmla="*/ 66 w 221"/>
              <a:gd name="T59" fmla="*/ 14 h 131"/>
              <a:gd name="T60" fmla="*/ 81 w 221"/>
              <a:gd name="T61" fmla="*/ 19 h 131"/>
              <a:gd name="T62" fmla="*/ 91 w 221"/>
              <a:gd name="T63" fmla="*/ 21 h 131"/>
              <a:gd name="T64" fmla="*/ 95 w 221"/>
              <a:gd name="T65" fmla="*/ 11 h 131"/>
              <a:gd name="T66" fmla="*/ 107 w 221"/>
              <a:gd name="T67" fmla="*/ 10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1"/>
              <a:gd name="T103" fmla="*/ 0 h 131"/>
              <a:gd name="T104" fmla="*/ 221 w 221"/>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1" h="131">
                <a:moveTo>
                  <a:pt x="110" y="6"/>
                </a:moveTo>
                <a:lnTo>
                  <a:pt x="113" y="5"/>
                </a:lnTo>
                <a:lnTo>
                  <a:pt x="120" y="1"/>
                </a:lnTo>
                <a:lnTo>
                  <a:pt x="124" y="0"/>
                </a:lnTo>
                <a:lnTo>
                  <a:pt x="134" y="1"/>
                </a:lnTo>
                <a:lnTo>
                  <a:pt x="138" y="8"/>
                </a:lnTo>
                <a:lnTo>
                  <a:pt x="140" y="16"/>
                </a:lnTo>
                <a:lnTo>
                  <a:pt x="143" y="19"/>
                </a:lnTo>
                <a:lnTo>
                  <a:pt x="148" y="17"/>
                </a:lnTo>
                <a:lnTo>
                  <a:pt x="159" y="28"/>
                </a:lnTo>
                <a:lnTo>
                  <a:pt x="165" y="36"/>
                </a:lnTo>
                <a:lnTo>
                  <a:pt x="180" y="42"/>
                </a:lnTo>
                <a:lnTo>
                  <a:pt x="190" y="44"/>
                </a:lnTo>
                <a:lnTo>
                  <a:pt x="195" y="42"/>
                </a:lnTo>
                <a:lnTo>
                  <a:pt x="204" y="46"/>
                </a:lnTo>
                <a:lnTo>
                  <a:pt x="215" y="48"/>
                </a:lnTo>
                <a:lnTo>
                  <a:pt x="221" y="68"/>
                </a:lnTo>
                <a:lnTo>
                  <a:pt x="210" y="71"/>
                </a:lnTo>
                <a:lnTo>
                  <a:pt x="208" y="81"/>
                </a:lnTo>
                <a:lnTo>
                  <a:pt x="191" y="91"/>
                </a:lnTo>
                <a:lnTo>
                  <a:pt x="165" y="98"/>
                </a:lnTo>
                <a:lnTo>
                  <a:pt x="163" y="107"/>
                </a:lnTo>
                <a:lnTo>
                  <a:pt x="152" y="103"/>
                </a:lnTo>
                <a:lnTo>
                  <a:pt x="164" y="115"/>
                </a:lnTo>
                <a:lnTo>
                  <a:pt x="178" y="117"/>
                </a:lnTo>
                <a:lnTo>
                  <a:pt x="150" y="131"/>
                </a:lnTo>
                <a:lnTo>
                  <a:pt x="133" y="116"/>
                </a:lnTo>
                <a:lnTo>
                  <a:pt x="147" y="105"/>
                </a:lnTo>
                <a:lnTo>
                  <a:pt x="133" y="102"/>
                </a:lnTo>
                <a:lnTo>
                  <a:pt x="123" y="102"/>
                </a:lnTo>
                <a:lnTo>
                  <a:pt x="125" y="92"/>
                </a:lnTo>
                <a:lnTo>
                  <a:pt x="123" y="93"/>
                </a:lnTo>
                <a:lnTo>
                  <a:pt x="102" y="99"/>
                </a:lnTo>
                <a:lnTo>
                  <a:pt x="94" y="116"/>
                </a:lnTo>
                <a:lnTo>
                  <a:pt x="81" y="115"/>
                </a:lnTo>
                <a:lnTo>
                  <a:pt x="84" y="103"/>
                </a:lnTo>
                <a:lnTo>
                  <a:pt x="85" y="98"/>
                </a:lnTo>
                <a:lnTo>
                  <a:pt x="93" y="95"/>
                </a:lnTo>
                <a:lnTo>
                  <a:pt x="97" y="91"/>
                </a:lnTo>
                <a:lnTo>
                  <a:pt x="98" y="88"/>
                </a:lnTo>
                <a:lnTo>
                  <a:pt x="93" y="86"/>
                </a:lnTo>
                <a:lnTo>
                  <a:pt x="87" y="74"/>
                </a:lnTo>
                <a:lnTo>
                  <a:pt x="78" y="67"/>
                </a:lnTo>
                <a:lnTo>
                  <a:pt x="67" y="67"/>
                </a:lnTo>
                <a:lnTo>
                  <a:pt x="53" y="70"/>
                </a:lnTo>
                <a:lnTo>
                  <a:pt x="34" y="71"/>
                </a:lnTo>
                <a:lnTo>
                  <a:pt x="23" y="73"/>
                </a:lnTo>
                <a:lnTo>
                  <a:pt x="8" y="73"/>
                </a:lnTo>
                <a:lnTo>
                  <a:pt x="0" y="65"/>
                </a:lnTo>
                <a:lnTo>
                  <a:pt x="5" y="54"/>
                </a:lnTo>
                <a:lnTo>
                  <a:pt x="14" y="41"/>
                </a:lnTo>
                <a:lnTo>
                  <a:pt x="23" y="29"/>
                </a:lnTo>
                <a:lnTo>
                  <a:pt x="19" y="14"/>
                </a:lnTo>
                <a:lnTo>
                  <a:pt x="19" y="11"/>
                </a:lnTo>
                <a:lnTo>
                  <a:pt x="23" y="8"/>
                </a:lnTo>
                <a:lnTo>
                  <a:pt x="30" y="10"/>
                </a:lnTo>
                <a:lnTo>
                  <a:pt x="38" y="8"/>
                </a:lnTo>
                <a:lnTo>
                  <a:pt x="48" y="12"/>
                </a:lnTo>
                <a:lnTo>
                  <a:pt x="59" y="16"/>
                </a:lnTo>
                <a:lnTo>
                  <a:pt x="66" y="14"/>
                </a:lnTo>
                <a:lnTo>
                  <a:pt x="73" y="17"/>
                </a:lnTo>
                <a:lnTo>
                  <a:pt x="81" y="19"/>
                </a:lnTo>
                <a:lnTo>
                  <a:pt x="86" y="22"/>
                </a:lnTo>
                <a:lnTo>
                  <a:pt x="91" y="21"/>
                </a:lnTo>
                <a:lnTo>
                  <a:pt x="92" y="14"/>
                </a:lnTo>
                <a:lnTo>
                  <a:pt x="95" y="11"/>
                </a:lnTo>
                <a:lnTo>
                  <a:pt x="104" y="11"/>
                </a:lnTo>
                <a:lnTo>
                  <a:pt x="107" y="10"/>
                </a:lnTo>
                <a:lnTo>
                  <a:pt x="110" y="6"/>
                </a:lnTo>
                <a:close/>
              </a:path>
            </a:pathLst>
          </a:custGeom>
          <a:solidFill>
            <a:srgbClr val="FFFFCC"/>
          </a:solidFill>
          <a:ln w="9525">
            <a:noFill/>
            <a:round/>
            <a:headEnd/>
            <a:tailEnd/>
          </a:ln>
        </p:spPr>
        <p:txBody>
          <a:bodyPr/>
          <a:lstStyle/>
          <a:p>
            <a:endParaRPr lang="en-US"/>
          </a:p>
        </p:txBody>
      </p:sp>
      <p:sp>
        <p:nvSpPr>
          <p:cNvPr id="22934" name="Freeform 407"/>
          <p:cNvSpPr>
            <a:spLocks noChangeAspect="1"/>
          </p:cNvSpPr>
          <p:nvPr/>
        </p:nvSpPr>
        <p:spPr bwMode="auto">
          <a:xfrm>
            <a:off x="4822825" y="2795046"/>
            <a:ext cx="423863" cy="252412"/>
          </a:xfrm>
          <a:custGeom>
            <a:avLst/>
            <a:gdLst>
              <a:gd name="T0" fmla="*/ 113 w 221"/>
              <a:gd name="T1" fmla="*/ 5 h 131"/>
              <a:gd name="T2" fmla="*/ 124 w 221"/>
              <a:gd name="T3" fmla="*/ 0 h 131"/>
              <a:gd name="T4" fmla="*/ 138 w 221"/>
              <a:gd name="T5" fmla="*/ 8 h 131"/>
              <a:gd name="T6" fmla="*/ 143 w 221"/>
              <a:gd name="T7" fmla="*/ 19 h 131"/>
              <a:gd name="T8" fmla="*/ 159 w 221"/>
              <a:gd name="T9" fmla="*/ 28 h 131"/>
              <a:gd name="T10" fmla="*/ 180 w 221"/>
              <a:gd name="T11" fmla="*/ 42 h 131"/>
              <a:gd name="T12" fmla="*/ 195 w 221"/>
              <a:gd name="T13" fmla="*/ 42 h 131"/>
              <a:gd name="T14" fmla="*/ 215 w 221"/>
              <a:gd name="T15" fmla="*/ 48 h 131"/>
              <a:gd name="T16" fmla="*/ 210 w 221"/>
              <a:gd name="T17" fmla="*/ 71 h 131"/>
              <a:gd name="T18" fmla="*/ 191 w 221"/>
              <a:gd name="T19" fmla="*/ 91 h 131"/>
              <a:gd name="T20" fmla="*/ 163 w 221"/>
              <a:gd name="T21" fmla="*/ 107 h 131"/>
              <a:gd name="T22" fmla="*/ 164 w 221"/>
              <a:gd name="T23" fmla="*/ 115 h 131"/>
              <a:gd name="T24" fmla="*/ 150 w 221"/>
              <a:gd name="T25" fmla="*/ 131 h 131"/>
              <a:gd name="T26" fmla="*/ 147 w 221"/>
              <a:gd name="T27" fmla="*/ 105 h 131"/>
              <a:gd name="T28" fmla="*/ 123 w 221"/>
              <a:gd name="T29" fmla="*/ 102 h 131"/>
              <a:gd name="T30" fmla="*/ 123 w 221"/>
              <a:gd name="T31" fmla="*/ 93 h 131"/>
              <a:gd name="T32" fmla="*/ 94 w 221"/>
              <a:gd name="T33" fmla="*/ 116 h 131"/>
              <a:gd name="T34" fmla="*/ 84 w 221"/>
              <a:gd name="T35" fmla="*/ 103 h 131"/>
              <a:gd name="T36" fmla="*/ 93 w 221"/>
              <a:gd name="T37" fmla="*/ 95 h 131"/>
              <a:gd name="T38" fmla="*/ 98 w 221"/>
              <a:gd name="T39" fmla="*/ 88 h 131"/>
              <a:gd name="T40" fmla="*/ 87 w 221"/>
              <a:gd name="T41" fmla="*/ 74 h 131"/>
              <a:gd name="T42" fmla="*/ 67 w 221"/>
              <a:gd name="T43" fmla="*/ 67 h 131"/>
              <a:gd name="T44" fmla="*/ 34 w 221"/>
              <a:gd name="T45" fmla="*/ 71 h 131"/>
              <a:gd name="T46" fmla="*/ 8 w 221"/>
              <a:gd name="T47" fmla="*/ 73 h 131"/>
              <a:gd name="T48" fmla="*/ 5 w 221"/>
              <a:gd name="T49" fmla="*/ 54 h 131"/>
              <a:gd name="T50" fmla="*/ 23 w 221"/>
              <a:gd name="T51" fmla="*/ 29 h 131"/>
              <a:gd name="T52" fmla="*/ 19 w 221"/>
              <a:gd name="T53" fmla="*/ 11 h 131"/>
              <a:gd name="T54" fmla="*/ 30 w 221"/>
              <a:gd name="T55" fmla="*/ 10 h 131"/>
              <a:gd name="T56" fmla="*/ 48 w 221"/>
              <a:gd name="T57" fmla="*/ 12 h 131"/>
              <a:gd name="T58" fmla="*/ 66 w 221"/>
              <a:gd name="T59" fmla="*/ 14 h 131"/>
              <a:gd name="T60" fmla="*/ 81 w 221"/>
              <a:gd name="T61" fmla="*/ 19 h 131"/>
              <a:gd name="T62" fmla="*/ 91 w 221"/>
              <a:gd name="T63" fmla="*/ 21 h 131"/>
              <a:gd name="T64" fmla="*/ 95 w 221"/>
              <a:gd name="T65" fmla="*/ 11 h 131"/>
              <a:gd name="T66" fmla="*/ 107 w 221"/>
              <a:gd name="T67" fmla="*/ 10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1"/>
              <a:gd name="T103" fmla="*/ 0 h 131"/>
              <a:gd name="T104" fmla="*/ 221 w 221"/>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1" h="131">
                <a:moveTo>
                  <a:pt x="110" y="6"/>
                </a:moveTo>
                <a:lnTo>
                  <a:pt x="113" y="5"/>
                </a:lnTo>
                <a:lnTo>
                  <a:pt x="120" y="1"/>
                </a:lnTo>
                <a:lnTo>
                  <a:pt x="124" y="0"/>
                </a:lnTo>
                <a:lnTo>
                  <a:pt x="134" y="1"/>
                </a:lnTo>
                <a:lnTo>
                  <a:pt x="138" y="8"/>
                </a:lnTo>
                <a:lnTo>
                  <a:pt x="140" y="16"/>
                </a:lnTo>
                <a:lnTo>
                  <a:pt x="143" y="19"/>
                </a:lnTo>
                <a:lnTo>
                  <a:pt x="148" y="17"/>
                </a:lnTo>
                <a:lnTo>
                  <a:pt x="159" y="28"/>
                </a:lnTo>
                <a:lnTo>
                  <a:pt x="165" y="36"/>
                </a:lnTo>
                <a:lnTo>
                  <a:pt x="180" y="42"/>
                </a:lnTo>
                <a:lnTo>
                  <a:pt x="190" y="44"/>
                </a:lnTo>
                <a:lnTo>
                  <a:pt x="195" y="42"/>
                </a:lnTo>
                <a:lnTo>
                  <a:pt x="204" y="46"/>
                </a:lnTo>
                <a:lnTo>
                  <a:pt x="215" y="48"/>
                </a:lnTo>
                <a:lnTo>
                  <a:pt x="221" y="68"/>
                </a:lnTo>
                <a:lnTo>
                  <a:pt x="210" y="71"/>
                </a:lnTo>
                <a:lnTo>
                  <a:pt x="208" y="81"/>
                </a:lnTo>
                <a:lnTo>
                  <a:pt x="191" y="91"/>
                </a:lnTo>
                <a:lnTo>
                  <a:pt x="165" y="98"/>
                </a:lnTo>
                <a:lnTo>
                  <a:pt x="163" y="107"/>
                </a:lnTo>
                <a:lnTo>
                  <a:pt x="152" y="103"/>
                </a:lnTo>
                <a:lnTo>
                  <a:pt x="164" y="115"/>
                </a:lnTo>
                <a:lnTo>
                  <a:pt x="178" y="117"/>
                </a:lnTo>
                <a:lnTo>
                  <a:pt x="150" y="131"/>
                </a:lnTo>
                <a:lnTo>
                  <a:pt x="133" y="116"/>
                </a:lnTo>
                <a:lnTo>
                  <a:pt x="147" y="105"/>
                </a:lnTo>
                <a:lnTo>
                  <a:pt x="133" y="102"/>
                </a:lnTo>
                <a:lnTo>
                  <a:pt x="123" y="102"/>
                </a:lnTo>
                <a:lnTo>
                  <a:pt x="125" y="92"/>
                </a:lnTo>
                <a:lnTo>
                  <a:pt x="123" y="93"/>
                </a:lnTo>
                <a:lnTo>
                  <a:pt x="102" y="99"/>
                </a:lnTo>
                <a:lnTo>
                  <a:pt x="94" y="116"/>
                </a:lnTo>
                <a:lnTo>
                  <a:pt x="81" y="115"/>
                </a:lnTo>
                <a:lnTo>
                  <a:pt x="84" y="103"/>
                </a:lnTo>
                <a:lnTo>
                  <a:pt x="85" y="98"/>
                </a:lnTo>
                <a:lnTo>
                  <a:pt x="93" y="95"/>
                </a:lnTo>
                <a:lnTo>
                  <a:pt x="97" y="91"/>
                </a:lnTo>
                <a:lnTo>
                  <a:pt x="98" y="88"/>
                </a:lnTo>
                <a:lnTo>
                  <a:pt x="93" y="86"/>
                </a:lnTo>
                <a:lnTo>
                  <a:pt x="87" y="74"/>
                </a:lnTo>
                <a:lnTo>
                  <a:pt x="78" y="67"/>
                </a:lnTo>
                <a:lnTo>
                  <a:pt x="67" y="67"/>
                </a:lnTo>
                <a:lnTo>
                  <a:pt x="53" y="70"/>
                </a:lnTo>
                <a:lnTo>
                  <a:pt x="34" y="71"/>
                </a:lnTo>
                <a:lnTo>
                  <a:pt x="23" y="73"/>
                </a:lnTo>
                <a:lnTo>
                  <a:pt x="8" y="73"/>
                </a:lnTo>
                <a:lnTo>
                  <a:pt x="0" y="65"/>
                </a:lnTo>
                <a:lnTo>
                  <a:pt x="5" y="54"/>
                </a:lnTo>
                <a:lnTo>
                  <a:pt x="14" y="41"/>
                </a:lnTo>
                <a:lnTo>
                  <a:pt x="23" y="29"/>
                </a:lnTo>
                <a:lnTo>
                  <a:pt x="19" y="14"/>
                </a:lnTo>
                <a:lnTo>
                  <a:pt x="19" y="11"/>
                </a:lnTo>
                <a:lnTo>
                  <a:pt x="23" y="8"/>
                </a:lnTo>
                <a:lnTo>
                  <a:pt x="30" y="10"/>
                </a:lnTo>
                <a:lnTo>
                  <a:pt x="38" y="8"/>
                </a:lnTo>
                <a:lnTo>
                  <a:pt x="48" y="12"/>
                </a:lnTo>
                <a:lnTo>
                  <a:pt x="59" y="16"/>
                </a:lnTo>
                <a:lnTo>
                  <a:pt x="66" y="14"/>
                </a:lnTo>
                <a:lnTo>
                  <a:pt x="73" y="17"/>
                </a:lnTo>
                <a:lnTo>
                  <a:pt x="81" y="19"/>
                </a:lnTo>
                <a:lnTo>
                  <a:pt x="86" y="22"/>
                </a:lnTo>
                <a:lnTo>
                  <a:pt x="91" y="21"/>
                </a:lnTo>
                <a:lnTo>
                  <a:pt x="92" y="14"/>
                </a:lnTo>
                <a:lnTo>
                  <a:pt x="95" y="11"/>
                </a:lnTo>
                <a:lnTo>
                  <a:pt x="104" y="11"/>
                </a:lnTo>
                <a:lnTo>
                  <a:pt x="107" y="10"/>
                </a:lnTo>
                <a:lnTo>
                  <a:pt x="110" y="6"/>
                </a:lnTo>
                <a:close/>
              </a:path>
            </a:pathLst>
          </a:custGeom>
          <a:solidFill>
            <a:srgbClr val="FFFFCC"/>
          </a:solidFill>
          <a:ln w="1588" cap="rnd">
            <a:solidFill>
              <a:srgbClr val="808080"/>
            </a:solidFill>
            <a:round/>
            <a:headEnd/>
            <a:tailEnd/>
          </a:ln>
        </p:spPr>
        <p:txBody>
          <a:bodyPr/>
          <a:lstStyle/>
          <a:p>
            <a:endParaRPr lang="en-US"/>
          </a:p>
        </p:txBody>
      </p:sp>
      <p:sp>
        <p:nvSpPr>
          <p:cNvPr id="22935" name="Freeform 408"/>
          <p:cNvSpPr>
            <a:spLocks noChangeAspect="1"/>
          </p:cNvSpPr>
          <p:nvPr/>
        </p:nvSpPr>
        <p:spPr bwMode="auto">
          <a:xfrm>
            <a:off x="4932363" y="2923633"/>
            <a:ext cx="77787" cy="90488"/>
          </a:xfrm>
          <a:custGeom>
            <a:avLst/>
            <a:gdLst>
              <a:gd name="T0" fmla="*/ 9 w 41"/>
              <a:gd name="T1" fmla="*/ 13 h 47"/>
              <a:gd name="T2" fmla="*/ 14 w 41"/>
              <a:gd name="T3" fmla="*/ 19 h 47"/>
              <a:gd name="T4" fmla="*/ 17 w 41"/>
              <a:gd name="T5" fmla="*/ 25 h 47"/>
              <a:gd name="T6" fmla="*/ 20 w 41"/>
              <a:gd name="T7" fmla="*/ 46 h 47"/>
              <a:gd name="T8" fmla="*/ 24 w 41"/>
              <a:gd name="T9" fmla="*/ 47 h 47"/>
              <a:gd name="T10" fmla="*/ 27 w 41"/>
              <a:gd name="T11" fmla="*/ 36 h 47"/>
              <a:gd name="T12" fmla="*/ 28 w 41"/>
              <a:gd name="T13" fmla="*/ 30 h 47"/>
              <a:gd name="T14" fmla="*/ 38 w 41"/>
              <a:gd name="T15" fmla="*/ 26 h 47"/>
              <a:gd name="T16" fmla="*/ 41 w 41"/>
              <a:gd name="T17" fmla="*/ 21 h 47"/>
              <a:gd name="T18" fmla="*/ 36 w 41"/>
              <a:gd name="T19" fmla="*/ 20 h 47"/>
              <a:gd name="T20" fmla="*/ 30 w 41"/>
              <a:gd name="T21" fmla="*/ 8 h 47"/>
              <a:gd name="T22" fmla="*/ 22 w 41"/>
              <a:gd name="T23" fmla="*/ 0 h 47"/>
              <a:gd name="T24" fmla="*/ 10 w 41"/>
              <a:gd name="T25" fmla="*/ 0 h 47"/>
              <a:gd name="T26" fmla="*/ 0 w 41"/>
              <a:gd name="T27" fmla="*/ 1 h 47"/>
              <a:gd name="T28" fmla="*/ 9 w 41"/>
              <a:gd name="T29" fmla="*/ 13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7"/>
              <a:gd name="T47" fmla="*/ 41 w 4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7">
                <a:moveTo>
                  <a:pt x="9" y="13"/>
                </a:moveTo>
                <a:lnTo>
                  <a:pt x="14" y="19"/>
                </a:lnTo>
                <a:lnTo>
                  <a:pt x="17" y="25"/>
                </a:lnTo>
                <a:lnTo>
                  <a:pt x="20" y="46"/>
                </a:lnTo>
                <a:lnTo>
                  <a:pt x="24" y="47"/>
                </a:lnTo>
                <a:lnTo>
                  <a:pt x="27" y="36"/>
                </a:lnTo>
                <a:lnTo>
                  <a:pt x="28" y="30"/>
                </a:lnTo>
                <a:lnTo>
                  <a:pt x="38" y="26"/>
                </a:lnTo>
                <a:lnTo>
                  <a:pt x="41" y="21"/>
                </a:lnTo>
                <a:lnTo>
                  <a:pt x="36" y="20"/>
                </a:lnTo>
                <a:lnTo>
                  <a:pt x="30" y="8"/>
                </a:lnTo>
                <a:lnTo>
                  <a:pt x="22" y="0"/>
                </a:lnTo>
                <a:lnTo>
                  <a:pt x="10" y="0"/>
                </a:lnTo>
                <a:lnTo>
                  <a:pt x="0" y="1"/>
                </a:lnTo>
                <a:lnTo>
                  <a:pt x="9" y="13"/>
                </a:lnTo>
                <a:close/>
              </a:path>
            </a:pathLst>
          </a:custGeom>
          <a:solidFill>
            <a:srgbClr val="FFFFCC"/>
          </a:solidFill>
          <a:ln w="9525">
            <a:noFill/>
            <a:round/>
            <a:headEnd/>
            <a:tailEnd/>
          </a:ln>
        </p:spPr>
        <p:txBody>
          <a:bodyPr/>
          <a:lstStyle/>
          <a:p>
            <a:endParaRPr lang="en-US"/>
          </a:p>
        </p:txBody>
      </p:sp>
      <p:sp>
        <p:nvSpPr>
          <p:cNvPr id="22936" name="Freeform 409"/>
          <p:cNvSpPr>
            <a:spLocks noChangeAspect="1"/>
          </p:cNvSpPr>
          <p:nvPr/>
        </p:nvSpPr>
        <p:spPr bwMode="auto">
          <a:xfrm>
            <a:off x="4932363" y="2923633"/>
            <a:ext cx="77787" cy="90488"/>
          </a:xfrm>
          <a:custGeom>
            <a:avLst/>
            <a:gdLst>
              <a:gd name="T0" fmla="*/ 9 w 41"/>
              <a:gd name="T1" fmla="*/ 13 h 47"/>
              <a:gd name="T2" fmla="*/ 14 w 41"/>
              <a:gd name="T3" fmla="*/ 19 h 47"/>
              <a:gd name="T4" fmla="*/ 17 w 41"/>
              <a:gd name="T5" fmla="*/ 25 h 47"/>
              <a:gd name="T6" fmla="*/ 20 w 41"/>
              <a:gd name="T7" fmla="*/ 46 h 47"/>
              <a:gd name="T8" fmla="*/ 24 w 41"/>
              <a:gd name="T9" fmla="*/ 47 h 47"/>
              <a:gd name="T10" fmla="*/ 27 w 41"/>
              <a:gd name="T11" fmla="*/ 36 h 47"/>
              <a:gd name="T12" fmla="*/ 28 w 41"/>
              <a:gd name="T13" fmla="*/ 30 h 47"/>
              <a:gd name="T14" fmla="*/ 38 w 41"/>
              <a:gd name="T15" fmla="*/ 26 h 47"/>
              <a:gd name="T16" fmla="*/ 41 w 41"/>
              <a:gd name="T17" fmla="*/ 21 h 47"/>
              <a:gd name="T18" fmla="*/ 36 w 41"/>
              <a:gd name="T19" fmla="*/ 20 h 47"/>
              <a:gd name="T20" fmla="*/ 30 w 41"/>
              <a:gd name="T21" fmla="*/ 8 h 47"/>
              <a:gd name="T22" fmla="*/ 22 w 41"/>
              <a:gd name="T23" fmla="*/ 0 h 47"/>
              <a:gd name="T24" fmla="*/ 10 w 41"/>
              <a:gd name="T25" fmla="*/ 0 h 47"/>
              <a:gd name="T26" fmla="*/ 0 w 41"/>
              <a:gd name="T27" fmla="*/ 1 h 47"/>
              <a:gd name="T28" fmla="*/ 9 w 41"/>
              <a:gd name="T29" fmla="*/ 13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7"/>
              <a:gd name="T47" fmla="*/ 41 w 4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7">
                <a:moveTo>
                  <a:pt x="9" y="13"/>
                </a:moveTo>
                <a:lnTo>
                  <a:pt x="14" y="19"/>
                </a:lnTo>
                <a:lnTo>
                  <a:pt x="17" y="25"/>
                </a:lnTo>
                <a:lnTo>
                  <a:pt x="20" y="46"/>
                </a:lnTo>
                <a:lnTo>
                  <a:pt x="24" y="47"/>
                </a:lnTo>
                <a:lnTo>
                  <a:pt x="27" y="36"/>
                </a:lnTo>
                <a:lnTo>
                  <a:pt x="28" y="30"/>
                </a:lnTo>
                <a:lnTo>
                  <a:pt x="38" y="26"/>
                </a:lnTo>
                <a:lnTo>
                  <a:pt x="41" y="21"/>
                </a:lnTo>
                <a:lnTo>
                  <a:pt x="36" y="20"/>
                </a:lnTo>
                <a:lnTo>
                  <a:pt x="30" y="8"/>
                </a:lnTo>
                <a:lnTo>
                  <a:pt x="22" y="0"/>
                </a:lnTo>
                <a:lnTo>
                  <a:pt x="10" y="0"/>
                </a:lnTo>
                <a:lnTo>
                  <a:pt x="0" y="1"/>
                </a:lnTo>
                <a:lnTo>
                  <a:pt x="9" y="13"/>
                </a:lnTo>
                <a:close/>
              </a:path>
            </a:pathLst>
          </a:custGeom>
          <a:solidFill>
            <a:srgbClr val="FFFFCC"/>
          </a:solidFill>
          <a:ln w="1588" cap="rnd">
            <a:solidFill>
              <a:srgbClr val="808080"/>
            </a:solidFill>
            <a:round/>
            <a:headEnd/>
            <a:tailEnd/>
          </a:ln>
        </p:spPr>
        <p:txBody>
          <a:bodyPr/>
          <a:lstStyle/>
          <a:p>
            <a:endParaRPr lang="en-US"/>
          </a:p>
        </p:txBody>
      </p:sp>
      <p:sp>
        <p:nvSpPr>
          <p:cNvPr id="22937" name="Freeform 410"/>
          <p:cNvSpPr>
            <a:spLocks noChangeAspect="1"/>
          </p:cNvSpPr>
          <p:nvPr/>
        </p:nvSpPr>
        <p:spPr bwMode="auto">
          <a:xfrm>
            <a:off x="5224463" y="3047458"/>
            <a:ext cx="177800" cy="82550"/>
          </a:xfrm>
          <a:custGeom>
            <a:avLst/>
            <a:gdLst>
              <a:gd name="T0" fmla="*/ 0 w 93"/>
              <a:gd name="T1" fmla="*/ 2 h 43"/>
              <a:gd name="T2" fmla="*/ 22 w 93"/>
              <a:gd name="T3" fmla="*/ 0 h 43"/>
              <a:gd name="T4" fmla="*/ 43 w 93"/>
              <a:gd name="T5" fmla="*/ 8 h 43"/>
              <a:gd name="T6" fmla="*/ 52 w 93"/>
              <a:gd name="T7" fmla="*/ 18 h 43"/>
              <a:gd name="T8" fmla="*/ 63 w 93"/>
              <a:gd name="T9" fmla="*/ 18 h 43"/>
              <a:gd name="T10" fmla="*/ 71 w 93"/>
              <a:gd name="T11" fmla="*/ 14 h 43"/>
              <a:gd name="T12" fmla="*/ 77 w 93"/>
              <a:gd name="T13" fmla="*/ 12 h 43"/>
              <a:gd name="T14" fmla="*/ 82 w 93"/>
              <a:gd name="T15" fmla="*/ 22 h 43"/>
              <a:gd name="T16" fmla="*/ 92 w 93"/>
              <a:gd name="T17" fmla="*/ 25 h 43"/>
              <a:gd name="T18" fmla="*/ 90 w 93"/>
              <a:gd name="T19" fmla="*/ 29 h 43"/>
              <a:gd name="T20" fmla="*/ 93 w 93"/>
              <a:gd name="T21" fmla="*/ 36 h 43"/>
              <a:gd name="T22" fmla="*/ 92 w 93"/>
              <a:gd name="T23" fmla="*/ 42 h 43"/>
              <a:gd name="T24" fmla="*/ 82 w 93"/>
              <a:gd name="T25" fmla="*/ 33 h 43"/>
              <a:gd name="T26" fmla="*/ 77 w 93"/>
              <a:gd name="T27" fmla="*/ 31 h 43"/>
              <a:gd name="T28" fmla="*/ 71 w 93"/>
              <a:gd name="T29" fmla="*/ 31 h 43"/>
              <a:gd name="T30" fmla="*/ 69 w 93"/>
              <a:gd name="T31" fmla="*/ 40 h 43"/>
              <a:gd name="T32" fmla="*/ 61 w 93"/>
              <a:gd name="T33" fmla="*/ 38 h 43"/>
              <a:gd name="T34" fmla="*/ 50 w 93"/>
              <a:gd name="T35" fmla="*/ 43 h 43"/>
              <a:gd name="T36" fmla="*/ 36 w 93"/>
              <a:gd name="T37" fmla="*/ 42 h 43"/>
              <a:gd name="T38" fmla="*/ 35 w 93"/>
              <a:gd name="T39" fmla="*/ 25 h 43"/>
              <a:gd name="T40" fmla="*/ 12 w 93"/>
              <a:gd name="T41" fmla="*/ 10 h 43"/>
              <a:gd name="T42" fmla="*/ 0 w 93"/>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43"/>
              <a:gd name="T68" fmla="*/ 93 w 9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43">
                <a:moveTo>
                  <a:pt x="0" y="2"/>
                </a:moveTo>
                <a:lnTo>
                  <a:pt x="22" y="0"/>
                </a:lnTo>
                <a:lnTo>
                  <a:pt x="43" y="8"/>
                </a:lnTo>
                <a:lnTo>
                  <a:pt x="52" y="18"/>
                </a:lnTo>
                <a:lnTo>
                  <a:pt x="63" y="18"/>
                </a:lnTo>
                <a:lnTo>
                  <a:pt x="71" y="14"/>
                </a:lnTo>
                <a:lnTo>
                  <a:pt x="77" y="12"/>
                </a:lnTo>
                <a:lnTo>
                  <a:pt x="82" y="22"/>
                </a:lnTo>
                <a:lnTo>
                  <a:pt x="92" y="25"/>
                </a:lnTo>
                <a:lnTo>
                  <a:pt x="90" y="29"/>
                </a:lnTo>
                <a:lnTo>
                  <a:pt x="93" y="36"/>
                </a:lnTo>
                <a:lnTo>
                  <a:pt x="92" y="42"/>
                </a:lnTo>
                <a:lnTo>
                  <a:pt x="82" y="33"/>
                </a:lnTo>
                <a:lnTo>
                  <a:pt x="77" y="31"/>
                </a:lnTo>
                <a:lnTo>
                  <a:pt x="71" y="31"/>
                </a:lnTo>
                <a:lnTo>
                  <a:pt x="69" y="40"/>
                </a:lnTo>
                <a:lnTo>
                  <a:pt x="61" y="38"/>
                </a:lnTo>
                <a:lnTo>
                  <a:pt x="50" y="43"/>
                </a:lnTo>
                <a:lnTo>
                  <a:pt x="36" y="42"/>
                </a:lnTo>
                <a:lnTo>
                  <a:pt x="35" y="25"/>
                </a:lnTo>
                <a:lnTo>
                  <a:pt x="12" y="10"/>
                </a:lnTo>
                <a:lnTo>
                  <a:pt x="0" y="2"/>
                </a:lnTo>
                <a:close/>
              </a:path>
            </a:pathLst>
          </a:custGeom>
          <a:solidFill>
            <a:srgbClr val="FFFFCC"/>
          </a:solidFill>
          <a:ln w="9525">
            <a:noFill/>
            <a:round/>
            <a:headEnd/>
            <a:tailEnd/>
          </a:ln>
        </p:spPr>
        <p:txBody>
          <a:bodyPr/>
          <a:lstStyle/>
          <a:p>
            <a:endParaRPr lang="en-US"/>
          </a:p>
        </p:txBody>
      </p:sp>
      <p:sp>
        <p:nvSpPr>
          <p:cNvPr id="22938" name="Freeform 411"/>
          <p:cNvSpPr>
            <a:spLocks noChangeAspect="1"/>
          </p:cNvSpPr>
          <p:nvPr/>
        </p:nvSpPr>
        <p:spPr bwMode="auto">
          <a:xfrm>
            <a:off x="5224463" y="3047458"/>
            <a:ext cx="177800" cy="82550"/>
          </a:xfrm>
          <a:custGeom>
            <a:avLst/>
            <a:gdLst>
              <a:gd name="T0" fmla="*/ 0 w 93"/>
              <a:gd name="T1" fmla="*/ 2 h 43"/>
              <a:gd name="T2" fmla="*/ 22 w 93"/>
              <a:gd name="T3" fmla="*/ 0 h 43"/>
              <a:gd name="T4" fmla="*/ 43 w 93"/>
              <a:gd name="T5" fmla="*/ 8 h 43"/>
              <a:gd name="T6" fmla="*/ 52 w 93"/>
              <a:gd name="T7" fmla="*/ 18 h 43"/>
              <a:gd name="T8" fmla="*/ 63 w 93"/>
              <a:gd name="T9" fmla="*/ 18 h 43"/>
              <a:gd name="T10" fmla="*/ 71 w 93"/>
              <a:gd name="T11" fmla="*/ 14 h 43"/>
              <a:gd name="T12" fmla="*/ 77 w 93"/>
              <a:gd name="T13" fmla="*/ 12 h 43"/>
              <a:gd name="T14" fmla="*/ 82 w 93"/>
              <a:gd name="T15" fmla="*/ 22 h 43"/>
              <a:gd name="T16" fmla="*/ 92 w 93"/>
              <a:gd name="T17" fmla="*/ 25 h 43"/>
              <a:gd name="T18" fmla="*/ 90 w 93"/>
              <a:gd name="T19" fmla="*/ 29 h 43"/>
              <a:gd name="T20" fmla="*/ 93 w 93"/>
              <a:gd name="T21" fmla="*/ 36 h 43"/>
              <a:gd name="T22" fmla="*/ 92 w 93"/>
              <a:gd name="T23" fmla="*/ 42 h 43"/>
              <a:gd name="T24" fmla="*/ 82 w 93"/>
              <a:gd name="T25" fmla="*/ 33 h 43"/>
              <a:gd name="T26" fmla="*/ 77 w 93"/>
              <a:gd name="T27" fmla="*/ 31 h 43"/>
              <a:gd name="T28" fmla="*/ 71 w 93"/>
              <a:gd name="T29" fmla="*/ 31 h 43"/>
              <a:gd name="T30" fmla="*/ 69 w 93"/>
              <a:gd name="T31" fmla="*/ 40 h 43"/>
              <a:gd name="T32" fmla="*/ 61 w 93"/>
              <a:gd name="T33" fmla="*/ 38 h 43"/>
              <a:gd name="T34" fmla="*/ 50 w 93"/>
              <a:gd name="T35" fmla="*/ 43 h 43"/>
              <a:gd name="T36" fmla="*/ 36 w 93"/>
              <a:gd name="T37" fmla="*/ 42 h 43"/>
              <a:gd name="T38" fmla="*/ 35 w 93"/>
              <a:gd name="T39" fmla="*/ 25 h 43"/>
              <a:gd name="T40" fmla="*/ 12 w 93"/>
              <a:gd name="T41" fmla="*/ 10 h 43"/>
              <a:gd name="T42" fmla="*/ 0 w 93"/>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43"/>
              <a:gd name="T68" fmla="*/ 93 w 9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43">
                <a:moveTo>
                  <a:pt x="0" y="2"/>
                </a:moveTo>
                <a:lnTo>
                  <a:pt x="22" y="0"/>
                </a:lnTo>
                <a:lnTo>
                  <a:pt x="43" y="8"/>
                </a:lnTo>
                <a:lnTo>
                  <a:pt x="52" y="18"/>
                </a:lnTo>
                <a:lnTo>
                  <a:pt x="63" y="18"/>
                </a:lnTo>
                <a:lnTo>
                  <a:pt x="71" y="14"/>
                </a:lnTo>
                <a:lnTo>
                  <a:pt x="77" y="12"/>
                </a:lnTo>
                <a:lnTo>
                  <a:pt x="82" y="22"/>
                </a:lnTo>
                <a:lnTo>
                  <a:pt x="92" y="25"/>
                </a:lnTo>
                <a:lnTo>
                  <a:pt x="90" y="29"/>
                </a:lnTo>
                <a:lnTo>
                  <a:pt x="93" y="36"/>
                </a:lnTo>
                <a:lnTo>
                  <a:pt x="92" y="42"/>
                </a:lnTo>
                <a:lnTo>
                  <a:pt x="82" y="33"/>
                </a:lnTo>
                <a:lnTo>
                  <a:pt x="77" y="31"/>
                </a:lnTo>
                <a:lnTo>
                  <a:pt x="71" y="31"/>
                </a:lnTo>
                <a:lnTo>
                  <a:pt x="69" y="40"/>
                </a:lnTo>
                <a:lnTo>
                  <a:pt x="61" y="38"/>
                </a:lnTo>
                <a:lnTo>
                  <a:pt x="50" y="43"/>
                </a:lnTo>
                <a:lnTo>
                  <a:pt x="36" y="42"/>
                </a:lnTo>
                <a:lnTo>
                  <a:pt x="35" y="25"/>
                </a:lnTo>
                <a:lnTo>
                  <a:pt x="12" y="1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2939" name="Freeform 412"/>
          <p:cNvSpPr>
            <a:spLocks noChangeAspect="1"/>
          </p:cNvSpPr>
          <p:nvPr/>
        </p:nvSpPr>
        <p:spPr bwMode="auto">
          <a:xfrm>
            <a:off x="5356225" y="3093496"/>
            <a:ext cx="147638" cy="125412"/>
          </a:xfrm>
          <a:custGeom>
            <a:avLst/>
            <a:gdLst>
              <a:gd name="T0" fmla="*/ 29 w 77"/>
              <a:gd name="T1" fmla="*/ 3 h 65"/>
              <a:gd name="T2" fmla="*/ 33 w 77"/>
              <a:gd name="T3" fmla="*/ 3 h 65"/>
              <a:gd name="T4" fmla="*/ 44 w 77"/>
              <a:gd name="T5" fmla="*/ 6 h 65"/>
              <a:gd name="T6" fmla="*/ 56 w 77"/>
              <a:gd name="T7" fmla="*/ 15 h 65"/>
              <a:gd name="T8" fmla="*/ 62 w 77"/>
              <a:gd name="T9" fmla="*/ 25 h 65"/>
              <a:gd name="T10" fmla="*/ 77 w 77"/>
              <a:gd name="T11" fmla="*/ 37 h 65"/>
              <a:gd name="T12" fmla="*/ 69 w 77"/>
              <a:gd name="T13" fmla="*/ 40 h 65"/>
              <a:gd name="T14" fmla="*/ 64 w 77"/>
              <a:gd name="T15" fmla="*/ 47 h 65"/>
              <a:gd name="T16" fmla="*/ 63 w 77"/>
              <a:gd name="T17" fmla="*/ 51 h 65"/>
              <a:gd name="T18" fmla="*/ 60 w 77"/>
              <a:gd name="T19" fmla="*/ 65 h 65"/>
              <a:gd name="T20" fmla="*/ 49 w 77"/>
              <a:gd name="T21" fmla="*/ 61 h 65"/>
              <a:gd name="T22" fmla="*/ 47 w 77"/>
              <a:gd name="T23" fmla="*/ 49 h 65"/>
              <a:gd name="T24" fmla="*/ 36 w 77"/>
              <a:gd name="T25" fmla="*/ 54 h 65"/>
              <a:gd name="T26" fmla="*/ 25 w 77"/>
              <a:gd name="T27" fmla="*/ 61 h 65"/>
              <a:gd name="T28" fmla="*/ 20 w 77"/>
              <a:gd name="T29" fmla="*/ 59 h 65"/>
              <a:gd name="T30" fmla="*/ 14 w 77"/>
              <a:gd name="T31" fmla="*/ 53 h 65"/>
              <a:gd name="T32" fmla="*/ 10 w 77"/>
              <a:gd name="T33" fmla="*/ 47 h 65"/>
              <a:gd name="T34" fmla="*/ 15 w 77"/>
              <a:gd name="T35" fmla="*/ 42 h 65"/>
              <a:gd name="T36" fmla="*/ 18 w 77"/>
              <a:gd name="T37" fmla="*/ 46 h 65"/>
              <a:gd name="T38" fmla="*/ 31 w 77"/>
              <a:gd name="T39" fmla="*/ 53 h 65"/>
              <a:gd name="T40" fmla="*/ 34 w 77"/>
              <a:gd name="T41" fmla="*/ 47 h 65"/>
              <a:gd name="T42" fmla="*/ 21 w 77"/>
              <a:gd name="T43" fmla="*/ 37 h 65"/>
              <a:gd name="T44" fmla="*/ 17 w 77"/>
              <a:gd name="T45" fmla="*/ 28 h 65"/>
              <a:gd name="T46" fmla="*/ 13 w 77"/>
              <a:gd name="T47" fmla="*/ 25 h 65"/>
              <a:gd name="T48" fmla="*/ 13 w 77"/>
              <a:gd name="T49" fmla="*/ 20 h 65"/>
              <a:gd name="T50" fmla="*/ 7 w 77"/>
              <a:gd name="T51" fmla="*/ 18 h 65"/>
              <a:gd name="T52" fmla="*/ 0 w 77"/>
              <a:gd name="T53" fmla="*/ 16 h 65"/>
              <a:gd name="T54" fmla="*/ 2 w 77"/>
              <a:gd name="T55" fmla="*/ 10 h 65"/>
              <a:gd name="T56" fmla="*/ 3 w 77"/>
              <a:gd name="T57" fmla="*/ 6 h 65"/>
              <a:gd name="T58" fmla="*/ 9 w 77"/>
              <a:gd name="T59" fmla="*/ 6 h 65"/>
              <a:gd name="T60" fmla="*/ 13 w 77"/>
              <a:gd name="T61" fmla="*/ 9 h 65"/>
              <a:gd name="T62" fmla="*/ 23 w 77"/>
              <a:gd name="T63" fmla="*/ 18 h 65"/>
              <a:gd name="T64" fmla="*/ 24 w 77"/>
              <a:gd name="T65" fmla="*/ 12 h 65"/>
              <a:gd name="T66" fmla="*/ 21 w 77"/>
              <a:gd name="T67" fmla="*/ 5 h 65"/>
              <a:gd name="T68" fmla="*/ 23 w 77"/>
              <a:gd name="T69" fmla="*/ 0 h 65"/>
              <a:gd name="T70" fmla="*/ 29 w 77"/>
              <a:gd name="T71" fmla="*/ 3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65"/>
              <a:gd name="T110" fmla="*/ 77 w 77"/>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65">
                <a:moveTo>
                  <a:pt x="29" y="3"/>
                </a:moveTo>
                <a:lnTo>
                  <a:pt x="33" y="3"/>
                </a:lnTo>
                <a:lnTo>
                  <a:pt x="44" y="6"/>
                </a:lnTo>
                <a:lnTo>
                  <a:pt x="56" y="15"/>
                </a:lnTo>
                <a:lnTo>
                  <a:pt x="62" y="25"/>
                </a:lnTo>
                <a:lnTo>
                  <a:pt x="77" y="37"/>
                </a:lnTo>
                <a:lnTo>
                  <a:pt x="69" y="40"/>
                </a:lnTo>
                <a:lnTo>
                  <a:pt x="64" y="47"/>
                </a:lnTo>
                <a:lnTo>
                  <a:pt x="63" y="51"/>
                </a:lnTo>
                <a:lnTo>
                  <a:pt x="60" y="65"/>
                </a:lnTo>
                <a:lnTo>
                  <a:pt x="49" y="61"/>
                </a:lnTo>
                <a:lnTo>
                  <a:pt x="47" y="49"/>
                </a:lnTo>
                <a:lnTo>
                  <a:pt x="36" y="54"/>
                </a:lnTo>
                <a:lnTo>
                  <a:pt x="25" y="61"/>
                </a:lnTo>
                <a:lnTo>
                  <a:pt x="20" y="59"/>
                </a:lnTo>
                <a:lnTo>
                  <a:pt x="14" y="53"/>
                </a:lnTo>
                <a:lnTo>
                  <a:pt x="10" y="47"/>
                </a:lnTo>
                <a:lnTo>
                  <a:pt x="15" y="42"/>
                </a:lnTo>
                <a:lnTo>
                  <a:pt x="18" y="46"/>
                </a:lnTo>
                <a:lnTo>
                  <a:pt x="31" y="53"/>
                </a:lnTo>
                <a:lnTo>
                  <a:pt x="34" y="47"/>
                </a:lnTo>
                <a:lnTo>
                  <a:pt x="21" y="37"/>
                </a:lnTo>
                <a:lnTo>
                  <a:pt x="17" y="28"/>
                </a:lnTo>
                <a:lnTo>
                  <a:pt x="13" y="25"/>
                </a:lnTo>
                <a:lnTo>
                  <a:pt x="13" y="20"/>
                </a:lnTo>
                <a:lnTo>
                  <a:pt x="7" y="18"/>
                </a:lnTo>
                <a:lnTo>
                  <a:pt x="0" y="16"/>
                </a:lnTo>
                <a:lnTo>
                  <a:pt x="2" y="10"/>
                </a:lnTo>
                <a:lnTo>
                  <a:pt x="3" y="6"/>
                </a:lnTo>
                <a:lnTo>
                  <a:pt x="9" y="6"/>
                </a:lnTo>
                <a:lnTo>
                  <a:pt x="13" y="9"/>
                </a:lnTo>
                <a:lnTo>
                  <a:pt x="23" y="18"/>
                </a:lnTo>
                <a:lnTo>
                  <a:pt x="24" y="12"/>
                </a:lnTo>
                <a:lnTo>
                  <a:pt x="21" y="5"/>
                </a:lnTo>
                <a:lnTo>
                  <a:pt x="23" y="0"/>
                </a:lnTo>
                <a:lnTo>
                  <a:pt x="29" y="3"/>
                </a:lnTo>
                <a:close/>
              </a:path>
            </a:pathLst>
          </a:custGeom>
          <a:solidFill>
            <a:srgbClr val="FFFFCC"/>
          </a:solidFill>
          <a:ln w="9525">
            <a:noFill/>
            <a:round/>
            <a:headEnd/>
            <a:tailEnd/>
          </a:ln>
        </p:spPr>
        <p:txBody>
          <a:bodyPr/>
          <a:lstStyle/>
          <a:p>
            <a:endParaRPr lang="en-US"/>
          </a:p>
        </p:txBody>
      </p:sp>
      <p:sp>
        <p:nvSpPr>
          <p:cNvPr id="22940" name="Freeform 413"/>
          <p:cNvSpPr>
            <a:spLocks noChangeAspect="1"/>
          </p:cNvSpPr>
          <p:nvPr/>
        </p:nvSpPr>
        <p:spPr bwMode="auto">
          <a:xfrm>
            <a:off x="5356225" y="3093496"/>
            <a:ext cx="147638" cy="125412"/>
          </a:xfrm>
          <a:custGeom>
            <a:avLst/>
            <a:gdLst>
              <a:gd name="T0" fmla="*/ 29 w 77"/>
              <a:gd name="T1" fmla="*/ 3 h 65"/>
              <a:gd name="T2" fmla="*/ 33 w 77"/>
              <a:gd name="T3" fmla="*/ 3 h 65"/>
              <a:gd name="T4" fmla="*/ 44 w 77"/>
              <a:gd name="T5" fmla="*/ 6 h 65"/>
              <a:gd name="T6" fmla="*/ 56 w 77"/>
              <a:gd name="T7" fmla="*/ 15 h 65"/>
              <a:gd name="T8" fmla="*/ 62 w 77"/>
              <a:gd name="T9" fmla="*/ 25 h 65"/>
              <a:gd name="T10" fmla="*/ 77 w 77"/>
              <a:gd name="T11" fmla="*/ 37 h 65"/>
              <a:gd name="T12" fmla="*/ 69 w 77"/>
              <a:gd name="T13" fmla="*/ 40 h 65"/>
              <a:gd name="T14" fmla="*/ 64 w 77"/>
              <a:gd name="T15" fmla="*/ 47 h 65"/>
              <a:gd name="T16" fmla="*/ 63 w 77"/>
              <a:gd name="T17" fmla="*/ 51 h 65"/>
              <a:gd name="T18" fmla="*/ 60 w 77"/>
              <a:gd name="T19" fmla="*/ 65 h 65"/>
              <a:gd name="T20" fmla="*/ 49 w 77"/>
              <a:gd name="T21" fmla="*/ 61 h 65"/>
              <a:gd name="T22" fmla="*/ 47 w 77"/>
              <a:gd name="T23" fmla="*/ 49 h 65"/>
              <a:gd name="T24" fmla="*/ 36 w 77"/>
              <a:gd name="T25" fmla="*/ 54 h 65"/>
              <a:gd name="T26" fmla="*/ 25 w 77"/>
              <a:gd name="T27" fmla="*/ 61 h 65"/>
              <a:gd name="T28" fmla="*/ 20 w 77"/>
              <a:gd name="T29" fmla="*/ 59 h 65"/>
              <a:gd name="T30" fmla="*/ 14 w 77"/>
              <a:gd name="T31" fmla="*/ 53 h 65"/>
              <a:gd name="T32" fmla="*/ 10 w 77"/>
              <a:gd name="T33" fmla="*/ 47 h 65"/>
              <a:gd name="T34" fmla="*/ 15 w 77"/>
              <a:gd name="T35" fmla="*/ 42 h 65"/>
              <a:gd name="T36" fmla="*/ 18 w 77"/>
              <a:gd name="T37" fmla="*/ 46 h 65"/>
              <a:gd name="T38" fmla="*/ 31 w 77"/>
              <a:gd name="T39" fmla="*/ 53 h 65"/>
              <a:gd name="T40" fmla="*/ 34 w 77"/>
              <a:gd name="T41" fmla="*/ 47 h 65"/>
              <a:gd name="T42" fmla="*/ 21 w 77"/>
              <a:gd name="T43" fmla="*/ 37 h 65"/>
              <a:gd name="T44" fmla="*/ 17 w 77"/>
              <a:gd name="T45" fmla="*/ 28 h 65"/>
              <a:gd name="T46" fmla="*/ 13 w 77"/>
              <a:gd name="T47" fmla="*/ 25 h 65"/>
              <a:gd name="T48" fmla="*/ 13 w 77"/>
              <a:gd name="T49" fmla="*/ 20 h 65"/>
              <a:gd name="T50" fmla="*/ 7 w 77"/>
              <a:gd name="T51" fmla="*/ 18 h 65"/>
              <a:gd name="T52" fmla="*/ 0 w 77"/>
              <a:gd name="T53" fmla="*/ 16 h 65"/>
              <a:gd name="T54" fmla="*/ 2 w 77"/>
              <a:gd name="T55" fmla="*/ 10 h 65"/>
              <a:gd name="T56" fmla="*/ 3 w 77"/>
              <a:gd name="T57" fmla="*/ 6 h 65"/>
              <a:gd name="T58" fmla="*/ 9 w 77"/>
              <a:gd name="T59" fmla="*/ 6 h 65"/>
              <a:gd name="T60" fmla="*/ 13 w 77"/>
              <a:gd name="T61" fmla="*/ 9 h 65"/>
              <a:gd name="T62" fmla="*/ 23 w 77"/>
              <a:gd name="T63" fmla="*/ 18 h 65"/>
              <a:gd name="T64" fmla="*/ 24 w 77"/>
              <a:gd name="T65" fmla="*/ 12 h 65"/>
              <a:gd name="T66" fmla="*/ 21 w 77"/>
              <a:gd name="T67" fmla="*/ 5 h 65"/>
              <a:gd name="T68" fmla="*/ 23 w 77"/>
              <a:gd name="T69" fmla="*/ 0 h 65"/>
              <a:gd name="T70" fmla="*/ 29 w 77"/>
              <a:gd name="T71" fmla="*/ 3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65"/>
              <a:gd name="T110" fmla="*/ 77 w 77"/>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65">
                <a:moveTo>
                  <a:pt x="29" y="3"/>
                </a:moveTo>
                <a:lnTo>
                  <a:pt x="33" y="3"/>
                </a:lnTo>
                <a:lnTo>
                  <a:pt x="44" y="6"/>
                </a:lnTo>
                <a:lnTo>
                  <a:pt x="56" y="15"/>
                </a:lnTo>
                <a:lnTo>
                  <a:pt x="62" y="25"/>
                </a:lnTo>
                <a:lnTo>
                  <a:pt x="77" y="37"/>
                </a:lnTo>
                <a:lnTo>
                  <a:pt x="69" y="40"/>
                </a:lnTo>
                <a:lnTo>
                  <a:pt x="64" y="47"/>
                </a:lnTo>
                <a:lnTo>
                  <a:pt x="63" y="51"/>
                </a:lnTo>
                <a:lnTo>
                  <a:pt x="60" y="65"/>
                </a:lnTo>
                <a:lnTo>
                  <a:pt x="49" y="61"/>
                </a:lnTo>
                <a:lnTo>
                  <a:pt x="47" y="49"/>
                </a:lnTo>
                <a:lnTo>
                  <a:pt x="36" y="54"/>
                </a:lnTo>
                <a:lnTo>
                  <a:pt x="25" y="61"/>
                </a:lnTo>
                <a:lnTo>
                  <a:pt x="20" y="59"/>
                </a:lnTo>
                <a:lnTo>
                  <a:pt x="14" y="53"/>
                </a:lnTo>
                <a:lnTo>
                  <a:pt x="10" y="47"/>
                </a:lnTo>
                <a:lnTo>
                  <a:pt x="15" y="42"/>
                </a:lnTo>
                <a:lnTo>
                  <a:pt x="18" y="46"/>
                </a:lnTo>
                <a:lnTo>
                  <a:pt x="31" y="53"/>
                </a:lnTo>
                <a:lnTo>
                  <a:pt x="34" y="47"/>
                </a:lnTo>
                <a:lnTo>
                  <a:pt x="21" y="37"/>
                </a:lnTo>
                <a:lnTo>
                  <a:pt x="17" y="28"/>
                </a:lnTo>
                <a:lnTo>
                  <a:pt x="13" y="25"/>
                </a:lnTo>
                <a:lnTo>
                  <a:pt x="13" y="20"/>
                </a:lnTo>
                <a:lnTo>
                  <a:pt x="7" y="18"/>
                </a:lnTo>
                <a:lnTo>
                  <a:pt x="0" y="16"/>
                </a:lnTo>
                <a:lnTo>
                  <a:pt x="2" y="10"/>
                </a:lnTo>
                <a:lnTo>
                  <a:pt x="3" y="6"/>
                </a:lnTo>
                <a:lnTo>
                  <a:pt x="9" y="6"/>
                </a:lnTo>
                <a:lnTo>
                  <a:pt x="13" y="9"/>
                </a:lnTo>
                <a:lnTo>
                  <a:pt x="23" y="18"/>
                </a:lnTo>
                <a:lnTo>
                  <a:pt x="24" y="12"/>
                </a:lnTo>
                <a:lnTo>
                  <a:pt x="21" y="5"/>
                </a:lnTo>
                <a:lnTo>
                  <a:pt x="23" y="0"/>
                </a:lnTo>
                <a:lnTo>
                  <a:pt x="29" y="3"/>
                </a:lnTo>
                <a:close/>
              </a:path>
            </a:pathLst>
          </a:custGeom>
          <a:solidFill>
            <a:srgbClr val="FFFFCC"/>
          </a:solidFill>
          <a:ln w="1588" cap="rnd">
            <a:solidFill>
              <a:srgbClr val="808080"/>
            </a:solidFill>
            <a:round/>
            <a:headEnd/>
            <a:tailEnd/>
          </a:ln>
        </p:spPr>
        <p:txBody>
          <a:bodyPr/>
          <a:lstStyle/>
          <a:p>
            <a:endParaRPr lang="en-US"/>
          </a:p>
        </p:txBody>
      </p:sp>
      <p:sp>
        <p:nvSpPr>
          <p:cNvPr id="22941" name="Freeform 414"/>
          <p:cNvSpPr>
            <a:spLocks noChangeAspect="1"/>
          </p:cNvSpPr>
          <p:nvPr/>
        </p:nvSpPr>
        <p:spPr bwMode="auto">
          <a:xfrm>
            <a:off x="5322888" y="3115721"/>
            <a:ext cx="98425" cy="79375"/>
          </a:xfrm>
          <a:custGeom>
            <a:avLst/>
            <a:gdLst>
              <a:gd name="T0" fmla="*/ 0 w 51"/>
              <a:gd name="T1" fmla="*/ 6 h 41"/>
              <a:gd name="T2" fmla="*/ 6 w 51"/>
              <a:gd name="T3" fmla="*/ 13 h 41"/>
              <a:gd name="T4" fmla="*/ 13 w 51"/>
              <a:gd name="T5" fmla="*/ 23 h 41"/>
              <a:gd name="T6" fmla="*/ 26 w 51"/>
              <a:gd name="T7" fmla="*/ 36 h 41"/>
              <a:gd name="T8" fmla="*/ 33 w 51"/>
              <a:gd name="T9" fmla="*/ 28 h 41"/>
              <a:gd name="T10" fmla="*/ 34 w 51"/>
              <a:gd name="T11" fmla="*/ 35 h 41"/>
              <a:gd name="T12" fmla="*/ 40 w 51"/>
              <a:gd name="T13" fmla="*/ 36 h 41"/>
              <a:gd name="T14" fmla="*/ 48 w 51"/>
              <a:gd name="T15" fmla="*/ 41 h 41"/>
              <a:gd name="T16" fmla="*/ 51 w 51"/>
              <a:gd name="T17" fmla="*/ 35 h 41"/>
              <a:gd name="T18" fmla="*/ 39 w 51"/>
              <a:gd name="T19" fmla="*/ 24 h 41"/>
              <a:gd name="T20" fmla="*/ 36 w 51"/>
              <a:gd name="T21" fmla="*/ 16 h 41"/>
              <a:gd name="T22" fmla="*/ 30 w 51"/>
              <a:gd name="T23" fmla="*/ 12 h 41"/>
              <a:gd name="T24" fmla="*/ 30 w 51"/>
              <a:gd name="T25" fmla="*/ 8 h 41"/>
              <a:gd name="T26" fmla="*/ 25 w 51"/>
              <a:gd name="T27" fmla="*/ 5 h 41"/>
              <a:gd name="T28" fmla="*/ 16 w 51"/>
              <a:gd name="T29" fmla="*/ 3 h 41"/>
              <a:gd name="T30" fmla="*/ 9 w 51"/>
              <a:gd name="T31" fmla="*/ 0 h 41"/>
              <a:gd name="T32" fmla="*/ 2 w 51"/>
              <a:gd name="T33" fmla="*/ 1 h 41"/>
              <a:gd name="T34" fmla="*/ 0 w 51"/>
              <a:gd name="T35" fmla="*/ 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1"/>
              <a:gd name="T56" fmla="*/ 51 w 51"/>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1">
                <a:moveTo>
                  <a:pt x="0" y="6"/>
                </a:moveTo>
                <a:lnTo>
                  <a:pt x="6" y="13"/>
                </a:lnTo>
                <a:lnTo>
                  <a:pt x="13" y="23"/>
                </a:lnTo>
                <a:lnTo>
                  <a:pt x="26" y="36"/>
                </a:lnTo>
                <a:lnTo>
                  <a:pt x="33" y="28"/>
                </a:lnTo>
                <a:lnTo>
                  <a:pt x="34" y="35"/>
                </a:lnTo>
                <a:lnTo>
                  <a:pt x="40" y="36"/>
                </a:lnTo>
                <a:lnTo>
                  <a:pt x="48" y="41"/>
                </a:lnTo>
                <a:lnTo>
                  <a:pt x="51" y="35"/>
                </a:lnTo>
                <a:lnTo>
                  <a:pt x="39" y="24"/>
                </a:lnTo>
                <a:lnTo>
                  <a:pt x="36" y="16"/>
                </a:lnTo>
                <a:lnTo>
                  <a:pt x="30" y="12"/>
                </a:lnTo>
                <a:lnTo>
                  <a:pt x="30" y="8"/>
                </a:lnTo>
                <a:lnTo>
                  <a:pt x="25" y="5"/>
                </a:lnTo>
                <a:lnTo>
                  <a:pt x="16" y="3"/>
                </a:lnTo>
                <a:lnTo>
                  <a:pt x="9" y="0"/>
                </a:lnTo>
                <a:lnTo>
                  <a:pt x="2" y="1"/>
                </a:lnTo>
                <a:lnTo>
                  <a:pt x="0" y="6"/>
                </a:lnTo>
                <a:close/>
              </a:path>
            </a:pathLst>
          </a:custGeom>
          <a:solidFill>
            <a:srgbClr val="FFFFCC"/>
          </a:solidFill>
          <a:ln w="9525">
            <a:noFill/>
            <a:round/>
            <a:headEnd/>
            <a:tailEnd/>
          </a:ln>
        </p:spPr>
        <p:txBody>
          <a:bodyPr/>
          <a:lstStyle/>
          <a:p>
            <a:endParaRPr lang="en-US"/>
          </a:p>
        </p:txBody>
      </p:sp>
      <p:sp>
        <p:nvSpPr>
          <p:cNvPr id="22942" name="Freeform 415"/>
          <p:cNvSpPr>
            <a:spLocks noChangeAspect="1"/>
          </p:cNvSpPr>
          <p:nvPr/>
        </p:nvSpPr>
        <p:spPr bwMode="auto">
          <a:xfrm>
            <a:off x="5322888" y="3115721"/>
            <a:ext cx="98425" cy="79375"/>
          </a:xfrm>
          <a:custGeom>
            <a:avLst/>
            <a:gdLst>
              <a:gd name="T0" fmla="*/ 0 w 51"/>
              <a:gd name="T1" fmla="*/ 6 h 41"/>
              <a:gd name="T2" fmla="*/ 6 w 51"/>
              <a:gd name="T3" fmla="*/ 13 h 41"/>
              <a:gd name="T4" fmla="*/ 13 w 51"/>
              <a:gd name="T5" fmla="*/ 23 h 41"/>
              <a:gd name="T6" fmla="*/ 26 w 51"/>
              <a:gd name="T7" fmla="*/ 36 h 41"/>
              <a:gd name="T8" fmla="*/ 33 w 51"/>
              <a:gd name="T9" fmla="*/ 28 h 41"/>
              <a:gd name="T10" fmla="*/ 34 w 51"/>
              <a:gd name="T11" fmla="*/ 35 h 41"/>
              <a:gd name="T12" fmla="*/ 40 w 51"/>
              <a:gd name="T13" fmla="*/ 36 h 41"/>
              <a:gd name="T14" fmla="*/ 48 w 51"/>
              <a:gd name="T15" fmla="*/ 41 h 41"/>
              <a:gd name="T16" fmla="*/ 51 w 51"/>
              <a:gd name="T17" fmla="*/ 35 h 41"/>
              <a:gd name="T18" fmla="*/ 39 w 51"/>
              <a:gd name="T19" fmla="*/ 24 h 41"/>
              <a:gd name="T20" fmla="*/ 36 w 51"/>
              <a:gd name="T21" fmla="*/ 16 h 41"/>
              <a:gd name="T22" fmla="*/ 30 w 51"/>
              <a:gd name="T23" fmla="*/ 12 h 41"/>
              <a:gd name="T24" fmla="*/ 30 w 51"/>
              <a:gd name="T25" fmla="*/ 8 h 41"/>
              <a:gd name="T26" fmla="*/ 25 w 51"/>
              <a:gd name="T27" fmla="*/ 5 h 41"/>
              <a:gd name="T28" fmla="*/ 16 w 51"/>
              <a:gd name="T29" fmla="*/ 3 h 41"/>
              <a:gd name="T30" fmla="*/ 9 w 51"/>
              <a:gd name="T31" fmla="*/ 0 h 41"/>
              <a:gd name="T32" fmla="*/ 2 w 51"/>
              <a:gd name="T33" fmla="*/ 1 h 41"/>
              <a:gd name="T34" fmla="*/ 0 w 51"/>
              <a:gd name="T35" fmla="*/ 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1"/>
              <a:gd name="T56" fmla="*/ 51 w 51"/>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1">
                <a:moveTo>
                  <a:pt x="0" y="6"/>
                </a:moveTo>
                <a:lnTo>
                  <a:pt x="6" y="13"/>
                </a:lnTo>
                <a:lnTo>
                  <a:pt x="13" y="23"/>
                </a:lnTo>
                <a:lnTo>
                  <a:pt x="26" y="36"/>
                </a:lnTo>
                <a:lnTo>
                  <a:pt x="33" y="28"/>
                </a:lnTo>
                <a:lnTo>
                  <a:pt x="34" y="35"/>
                </a:lnTo>
                <a:lnTo>
                  <a:pt x="40" y="36"/>
                </a:lnTo>
                <a:lnTo>
                  <a:pt x="48" y="41"/>
                </a:lnTo>
                <a:lnTo>
                  <a:pt x="51" y="35"/>
                </a:lnTo>
                <a:lnTo>
                  <a:pt x="39" y="24"/>
                </a:lnTo>
                <a:lnTo>
                  <a:pt x="36" y="16"/>
                </a:lnTo>
                <a:lnTo>
                  <a:pt x="30" y="12"/>
                </a:lnTo>
                <a:lnTo>
                  <a:pt x="30" y="8"/>
                </a:lnTo>
                <a:lnTo>
                  <a:pt x="25" y="5"/>
                </a:lnTo>
                <a:lnTo>
                  <a:pt x="16" y="3"/>
                </a:lnTo>
                <a:lnTo>
                  <a:pt x="9" y="0"/>
                </a:lnTo>
                <a:lnTo>
                  <a:pt x="2" y="1"/>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2943" name="Freeform 416"/>
          <p:cNvSpPr>
            <a:spLocks noChangeAspect="1"/>
          </p:cNvSpPr>
          <p:nvPr/>
        </p:nvSpPr>
        <p:spPr bwMode="auto">
          <a:xfrm>
            <a:off x="5380038" y="2696621"/>
            <a:ext cx="1014412" cy="441325"/>
          </a:xfrm>
          <a:custGeom>
            <a:avLst/>
            <a:gdLst>
              <a:gd name="T0" fmla="*/ 502 w 529"/>
              <a:gd name="T1" fmla="*/ 95 h 230"/>
              <a:gd name="T2" fmla="*/ 450 w 529"/>
              <a:gd name="T3" fmla="*/ 90 h 230"/>
              <a:gd name="T4" fmla="*/ 430 w 529"/>
              <a:gd name="T5" fmla="*/ 72 h 230"/>
              <a:gd name="T6" fmla="*/ 405 w 529"/>
              <a:gd name="T7" fmla="*/ 74 h 230"/>
              <a:gd name="T8" fmla="*/ 381 w 529"/>
              <a:gd name="T9" fmla="*/ 66 h 230"/>
              <a:gd name="T10" fmla="*/ 337 w 529"/>
              <a:gd name="T11" fmla="*/ 38 h 230"/>
              <a:gd name="T12" fmla="*/ 282 w 529"/>
              <a:gd name="T13" fmla="*/ 28 h 230"/>
              <a:gd name="T14" fmla="*/ 244 w 529"/>
              <a:gd name="T15" fmla="*/ 17 h 230"/>
              <a:gd name="T16" fmla="*/ 206 w 529"/>
              <a:gd name="T17" fmla="*/ 9 h 230"/>
              <a:gd name="T18" fmla="*/ 170 w 529"/>
              <a:gd name="T19" fmla="*/ 20 h 230"/>
              <a:gd name="T20" fmla="*/ 130 w 529"/>
              <a:gd name="T21" fmla="*/ 20 h 230"/>
              <a:gd name="T22" fmla="*/ 130 w 529"/>
              <a:gd name="T23" fmla="*/ 46 h 230"/>
              <a:gd name="T24" fmla="*/ 145 w 529"/>
              <a:gd name="T25" fmla="*/ 59 h 230"/>
              <a:gd name="T26" fmla="*/ 145 w 529"/>
              <a:gd name="T27" fmla="*/ 76 h 230"/>
              <a:gd name="T28" fmla="*/ 130 w 529"/>
              <a:gd name="T29" fmla="*/ 78 h 230"/>
              <a:gd name="T30" fmla="*/ 106 w 529"/>
              <a:gd name="T31" fmla="*/ 68 h 230"/>
              <a:gd name="T32" fmla="*/ 91 w 529"/>
              <a:gd name="T33" fmla="*/ 72 h 230"/>
              <a:gd name="T34" fmla="*/ 73 w 529"/>
              <a:gd name="T35" fmla="*/ 65 h 230"/>
              <a:gd name="T36" fmla="*/ 28 w 529"/>
              <a:gd name="T37" fmla="*/ 64 h 230"/>
              <a:gd name="T38" fmla="*/ 18 w 529"/>
              <a:gd name="T39" fmla="*/ 73 h 230"/>
              <a:gd name="T40" fmla="*/ 17 w 529"/>
              <a:gd name="T41" fmla="*/ 86 h 230"/>
              <a:gd name="T42" fmla="*/ 2 w 529"/>
              <a:gd name="T43" fmla="*/ 80 h 230"/>
              <a:gd name="T44" fmla="*/ 0 w 529"/>
              <a:gd name="T45" fmla="*/ 106 h 230"/>
              <a:gd name="T46" fmla="*/ 7 w 529"/>
              <a:gd name="T47" fmla="*/ 123 h 230"/>
              <a:gd name="T48" fmla="*/ 24 w 529"/>
              <a:gd name="T49" fmla="*/ 122 h 230"/>
              <a:gd name="T50" fmla="*/ 40 w 529"/>
              <a:gd name="T51" fmla="*/ 148 h 230"/>
              <a:gd name="T52" fmla="*/ 96 w 529"/>
              <a:gd name="T53" fmla="*/ 138 h 230"/>
              <a:gd name="T54" fmla="*/ 91 w 529"/>
              <a:gd name="T55" fmla="*/ 165 h 230"/>
              <a:gd name="T56" fmla="*/ 63 w 529"/>
              <a:gd name="T57" fmla="*/ 180 h 230"/>
              <a:gd name="T58" fmla="*/ 95 w 529"/>
              <a:gd name="T59" fmla="*/ 205 h 230"/>
              <a:gd name="T60" fmla="*/ 117 w 529"/>
              <a:gd name="T61" fmla="*/ 209 h 230"/>
              <a:gd name="T62" fmla="*/ 134 w 529"/>
              <a:gd name="T63" fmla="*/ 213 h 230"/>
              <a:gd name="T64" fmla="*/ 134 w 529"/>
              <a:gd name="T65" fmla="*/ 161 h 230"/>
              <a:gd name="T66" fmla="*/ 155 w 529"/>
              <a:gd name="T67" fmla="*/ 145 h 230"/>
              <a:gd name="T68" fmla="*/ 163 w 529"/>
              <a:gd name="T69" fmla="*/ 138 h 230"/>
              <a:gd name="T70" fmla="*/ 174 w 529"/>
              <a:gd name="T71" fmla="*/ 143 h 230"/>
              <a:gd name="T72" fmla="*/ 180 w 529"/>
              <a:gd name="T73" fmla="*/ 147 h 230"/>
              <a:gd name="T74" fmla="*/ 194 w 529"/>
              <a:gd name="T75" fmla="*/ 169 h 230"/>
              <a:gd name="T76" fmla="*/ 205 w 529"/>
              <a:gd name="T77" fmla="*/ 182 h 230"/>
              <a:gd name="T78" fmla="*/ 237 w 529"/>
              <a:gd name="T79" fmla="*/ 182 h 230"/>
              <a:gd name="T80" fmla="*/ 248 w 529"/>
              <a:gd name="T81" fmla="*/ 218 h 230"/>
              <a:gd name="T82" fmla="*/ 261 w 529"/>
              <a:gd name="T83" fmla="*/ 230 h 230"/>
              <a:gd name="T84" fmla="*/ 291 w 529"/>
              <a:gd name="T85" fmla="*/ 224 h 230"/>
              <a:gd name="T86" fmla="*/ 328 w 529"/>
              <a:gd name="T87" fmla="*/ 225 h 230"/>
              <a:gd name="T88" fmla="*/ 326 w 529"/>
              <a:gd name="T89" fmla="*/ 210 h 230"/>
              <a:gd name="T90" fmla="*/ 332 w 529"/>
              <a:gd name="T91" fmla="*/ 202 h 230"/>
              <a:gd name="T92" fmla="*/ 355 w 529"/>
              <a:gd name="T93" fmla="*/ 205 h 230"/>
              <a:gd name="T94" fmla="*/ 386 w 529"/>
              <a:gd name="T95" fmla="*/ 197 h 230"/>
              <a:gd name="T96" fmla="*/ 439 w 529"/>
              <a:gd name="T97" fmla="*/ 208 h 230"/>
              <a:gd name="T98" fmla="*/ 439 w 529"/>
              <a:gd name="T99" fmla="*/ 176 h 230"/>
              <a:gd name="T100" fmla="*/ 479 w 529"/>
              <a:gd name="T101" fmla="*/ 138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230"/>
              <a:gd name="T155" fmla="*/ 529 w 529"/>
              <a:gd name="T156" fmla="*/ 230 h 2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230">
                <a:moveTo>
                  <a:pt x="516" y="118"/>
                </a:moveTo>
                <a:lnTo>
                  <a:pt x="529" y="114"/>
                </a:lnTo>
                <a:lnTo>
                  <a:pt x="502" y="95"/>
                </a:lnTo>
                <a:lnTo>
                  <a:pt x="485" y="103"/>
                </a:lnTo>
                <a:lnTo>
                  <a:pt x="460" y="96"/>
                </a:lnTo>
                <a:lnTo>
                  <a:pt x="450" y="90"/>
                </a:lnTo>
                <a:lnTo>
                  <a:pt x="439" y="90"/>
                </a:lnTo>
                <a:lnTo>
                  <a:pt x="433" y="79"/>
                </a:lnTo>
                <a:lnTo>
                  <a:pt x="430" y="72"/>
                </a:lnTo>
                <a:lnTo>
                  <a:pt x="420" y="72"/>
                </a:lnTo>
                <a:lnTo>
                  <a:pt x="413" y="72"/>
                </a:lnTo>
                <a:lnTo>
                  <a:pt x="405" y="74"/>
                </a:lnTo>
                <a:lnTo>
                  <a:pt x="392" y="62"/>
                </a:lnTo>
                <a:lnTo>
                  <a:pt x="387" y="64"/>
                </a:lnTo>
                <a:lnTo>
                  <a:pt x="381" y="66"/>
                </a:lnTo>
                <a:lnTo>
                  <a:pt x="374" y="69"/>
                </a:lnTo>
                <a:lnTo>
                  <a:pt x="363" y="60"/>
                </a:lnTo>
                <a:lnTo>
                  <a:pt x="337" y="38"/>
                </a:lnTo>
                <a:lnTo>
                  <a:pt x="316" y="26"/>
                </a:lnTo>
                <a:lnTo>
                  <a:pt x="304" y="14"/>
                </a:lnTo>
                <a:lnTo>
                  <a:pt x="282" y="28"/>
                </a:lnTo>
                <a:lnTo>
                  <a:pt x="278" y="18"/>
                </a:lnTo>
                <a:lnTo>
                  <a:pt x="248" y="17"/>
                </a:lnTo>
                <a:lnTo>
                  <a:pt x="244" y="17"/>
                </a:lnTo>
                <a:lnTo>
                  <a:pt x="231" y="0"/>
                </a:lnTo>
                <a:lnTo>
                  <a:pt x="216" y="2"/>
                </a:lnTo>
                <a:lnTo>
                  <a:pt x="206" y="9"/>
                </a:lnTo>
                <a:lnTo>
                  <a:pt x="187" y="13"/>
                </a:lnTo>
                <a:lnTo>
                  <a:pt x="181" y="10"/>
                </a:lnTo>
                <a:lnTo>
                  <a:pt x="170" y="20"/>
                </a:lnTo>
                <a:lnTo>
                  <a:pt x="163" y="18"/>
                </a:lnTo>
                <a:lnTo>
                  <a:pt x="136" y="21"/>
                </a:lnTo>
                <a:lnTo>
                  <a:pt x="130" y="20"/>
                </a:lnTo>
                <a:lnTo>
                  <a:pt x="126" y="22"/>
                </a:lnTo>
                <a:lnTo>
                  <a:pt x="138" y="34"/>
                </a:lnTo>
                <a:lnTo>
                  <a:pt x="130" y="46"/>
                </a:lnTo>
                <a:lnTo>
                  <a:pt x="131" y="55"/>
                </a:lnTo>
                <a:lnTo>
                  <a:pt x="131" y="59"/>
                </a:lnTo>
                <a:lnTo>
                  <a:pt x="145" y="59"/>
                </a:lnTo>
                <a:lnTo>
                  <a:pt x="150" y="66"/>
                </a:lnTo>
                <a:lnTo>
                  <a:pt x="150" y="74"/>
                </a:lnTo>
                <a:lnTo>
                  <a:pt x="145" y="76"/>
                </a:lnTo>
                <a:lnTo>
                  <a:pt x="140" y="72"/>
                </a:lnTo>
                <a:lnTo>
                  <a:pt x="134" y="74"/>
                </a:lnTo>
                <a:lnTo>
                  <a:pt x="130" y="78"/>
                </a:lnTo>
                <a:lnTo>
                  <a:pt x="120" y="72"/>
                </a:lnTo>
                <a:lnTo>
                  <a:pt x="116" y="65"/>
                </a:lnTo>
                <a:lnTo>
                  <a:pt x="106" y="68"/>
                </a:lnTo>
                <a:lnTo>
                  <a:pt x="106" y="70"/>
                </a:lnTo>
                <a:lnTo>
                  <a:pt x="100" y="65"/>
                </a:lnTo>
                <a:lnTo>
                  <a:pt x="91" y="72"/>
                </a:lnTo>
                <a:lnTo>
                  <a:pt x="80" y="74"/>
                </a:lnTo>
                <a:lnTo>
                  <a:pt x="76" y="72"/>
                </a:lnTo>
                <a:lnTo>
                  <a:pt x="73" y="65"/>
                </a:lnTo>
                <a:lnTo>
                  <a:pt x="58" y="64"/>
                </a:lnTo>
                <a:lnTo>
                  <a:pt x="34" y="62"/>
                </a:lnTo>
                <a:lnTo>
                  <a:pt x="28" y="64"/>
                </a:lnTo>
                <a:lnTo>
                  <a:pt x="26" y="68"/>
                </a:lnTo>
                <a:lnTo>
                  <a:pt x="22" y="66"/>
                </a:lnTo>
                <a:lnTo>
                  <a:pt x="18" y="73"/>
                </a:lnTo>
                <a:lnTo>
                  <a:pt x="14" y="79"/>
                </a:lnTo>
                <a:lnTo>
                  <a:pt x="14" y="82"/>
                </a:lnTo>
                <a:lnTo>
                  <a:pt x="17" y="86"/>
                </a:lnTo>
                <a:lnTo>
                  <a:pt x="13" y="88"/>
                </a:lnTo>
                <a:lnTo>
                  <a:pt x="9" y="79"/>
                </a:lnTo>
                <a:lnTo>
                  <a:pt x="2" y="80"/>
                </a:lnTo>
                <a:lnTo>
                  <a:pt x="0" y="92"/>
                </a:lnTo>
                <a:lnTo>
                  <a:pt x="0" y="99"/>
                </a:lnTo>
                <a:lnTo>
                  <a:pt x="0" y="106"/>
                </a:lnTo>
                <a:lnTo>
                  <a:pt x="4" y="111"/>
                </a:lnTo>
                <a:lnTo>
                  <a:pt x="7" y="116"/>
                </a:lnTo>
                <a:lnTo>
                  <a:pt x="7" y="123"/>
                </a:lnTo>
                <a:lnTo>
                  <a:pt x="13" y="122"/>
                </a:lnTo>
                <a:lnTo>
                  <a:pt x="20" y="117"/>
                </a:lnTo>
                <a:lnTo>
                  <a:pt x="24" y="122"/>
                </a:lnTo>
                <a:lnTo>
                  <a:pt x="30" y="129"/>
                </a:lnTo>
                <a:lnTo>
                  <a:pt x="34" y="135"/>
                </a:lnTo>
                <a:lnTo>
                  <a:pt x="40" y="148"/>
                </a:lnTo>
                <a:lnTo>
                  <a:pt x="51" y="145"/>
                </a:lnTo>
                <a:lnTo>
                  <a:pt x="68" y="141"/>
                </a:lnTo>
                <a:lnTo>
                  <a:pt x="96" y="138"/>
                </a:lnTo>
                <a:lnTo>
                  <a:pt x="103" y="146"/>
                </a:lnTo>
                <a:lnTo>
                  <a:pt x="104" y="162"/>
                </a:lnTo>
                <a:lnTo>
                  <a:pt x="91" y="165"/>
                </a:lnTo>
                <a:lnTo>
                  <a:pt x="80" y="169"/>
                </a:lnTo>
                <a:lnTo>
                  <a:pt x="81" y="180"/>
                </a:lnTo>
                <a:lnTo>
                  <a:pt x="63" y="180"/>
                </a:lnTo>
                <a:lnTo>
                  <a:pt x="80" y="203"/>
                </a:lnTo>
                <a:lnTo>
                  <a:pt x="87" y="204"/>
                </a:lnTo>
                <a:lnTo>
                  <a:pt x="95" y="205"/>
                </a:lnTo>
                <a:lnTo>
                  <a:pt x="98" y="215"/>
                </a:lnTo>
                <a:lnTo>
                  <a:pt x="102" y="211"/>
                </a:lnTo>
                <a:lnTo>
                  <a:pt x="117" y="209"/>
                </a:lnTo>
                <a:lnTo>
                  <a:pt x="125" y="213"/>
                </a:lnTo>
                <a:lnTo>
                  <a:pt x="130" y="218"/>
                </a:lnTo>
                <a:lnTo>
                  <a:pt x="134" y="213"/>
                </a:lnTo>
                <a:lnTo>
                  <a:pt x="144" y="214"/>
                </a:lnTo>
                <a:lnTo>
                  <a:pt x="127" y="163"/>
                </a:lnTo>
                <a:lnTo>
                  <a:pt x="134" y="161"/>
                </a:lnTo>
                <a:lnTo>
                  <a:pt x="155" y="149"/>
                </a:lnTo>
                <a:lnTo>
                  <a:pt x="159" y="149"/>
                </a:lnTo>
                <a:lnTo>
                  <a:pt x="155" y="145"/>
                </a:lnTo>
                <a:lnTo>
                  <a:pt x="160" y="147"/>
                </a:lnTo>
                <a:lnTo>
                  <a:pt x="160" y="141"/>
                </a:lnTo>
                <a:lnTo>
                  <a:pt x="163" y="138"/>
                </a:lnTo>
                <a:lnTo>
                  <a:pt x="165" y="139"/>
                </a:lnTo>
                <a:lnTo>
                  <a:pt x="169" y="139"/>
                </a:lnTo>
                <a:lnTo>
                  <a:pt x="174" y="143"/>
                </a:lnTo>
                <a:lnTo>
                  <a:pt x="180" y="136"/>
                </a:lnTo>
                <a:lnTo>
                  <a:pt x="184" y="138"/>
                </a:lnTo>
                <a:lnTo>
                  <a:pt x="180" y="147"/>
                </a:lnTo>
                <a:lnTo>
                  <a:pt x="183" y="159"/>
                </a:lnTo>
                <a:lnTo>
                  <a:pt x="194" y="166"/>
                </a:lnTo>
                <a:lnTo>
                  <a:pt x="194" y="169"/>
                </a:lnTo>
                <a:lnTo>
                  <a:pt x="190" y="174"/>
                </a:lnTo>
                <a:lnTo>
                  <a:pt x="192" y="177"/>
                </a:lnTo>
                <a:lnTo>
                  <a:pt x="205" y="182"/>
                </a:lnTo>
                <a:lnTo>
                  <a:pt x="209" y="190"/>
                </a:lnTo>
                <a:lnTo>
                  <a:pt x="223" y="186"/>
                </a:lnTo>
                <a:lnTo>
                  <a:pt x="237" y="182"/>
                </a:lnTo>
                <a:lnTo>
                  <a:pt x="248" y="205"/>
                </a:lnTo>
                <a:lnTo>
                  <a:pt x="252" y="216"/>
                </a:lnTo>
                <a:lnTo>
                  <a:pt x="248" y="218"/>
                </a:lnTo>
                <a:lnTo>
                  <a:pt x="246" y="222"/>
                </a:lnTo>
                <a:lnTo>
                  <a:pt x="257" y="226"/>
                </a:lnTo>
                <a:lnTo>
                  <a:pt x="261" y="230"/>
                </a:lnTo>
                <a:lnTo>
                  <a:pt x="276" y="226"/>
                </a:lnTo>
                <a:lnTo>
                  <a:pt x="281" y="230"/>
                </a:lnTo>
                <a:lnTo>
                  <a:pt x="291" y="224"/>
                </a:lnTo>
                <a:lnTo>
                  <a:pt x="299" y="224"/>
                </a:lnTo>
                <a:lnTo>
                  <a:pt x="308" y="225"/>
                </a:lnTo>
                <a:lnTo>
                  <a:pt x="328" y="225"/>
                </a:lnTo>
                <a:lnTo>
                  <a:pt x="323" y="221"/>
                </a:lnTo>
                <a:lnTo>
                  <a:pt x="323" y="214"/>
                </a:lnTo>
                <a:lnTo>
                  <a:pt x="326" y="210"/>
                </a:lnTo>
                <a:lnTo>
                  <a:pt x="326" y="206"/>
                </a:lnTo>
                <a:lnTo>
                  <a:pt x="320" y="203"/>
                </a:lnTo>
                <a:lnTo>
                  <a:pt x="332" y="202"/>
                </a:lnTo>
                <a:lnTo>
                  <a:pt x="343" y="203"/>
                </a:lnTo>
                <a:lnTo>
                  <a:pt x="345" y="206"/>
                </a:lnTo>
                <a:lnTo>
                  <a:pt x="355" y="205"/>
                </a:lnTo>
                <a:lnTo>
                  <a:pt x="348" y="195"/>
                </a:lnTo>
                <a:lnTo>
                  <a:pt x="355" y="193"/>
                </a:lnTo>
                <a:lnTo>
                  <a:pt x="386" y="197"/>
                </a:lnTo>
                <a:lnTo>
                  <a:pt x="411" y="200"/>
                </a:lnTo>
                <a:lnTo>
                  <a:pt x="430" y="208"/>
                </a:lnTo>
                <a:lnTo>
                  <a:pt x="439" y="208"/>
                </a:lnTo>
                <a:lnTo>
                  <a:pt x="442" y="218"/>
                </a:lnTo>
                <a:lnTo>
                  <a:pt x="450" y="197"/>
                </a:lnTo>
                <a:lnTo>
                  <a:pt x="439" y="176"/>
                </a:lnTo>
                <a:lnTo>
                  <a:pt x="470" y="168"/>
                </a:lnTo>
                <a:lnTo>
                  <a:pt x="474" y="156"/>
                </a:lnTo>
                <a:lnTo>
                  <a:pt x="479" y="138"/>
                </a:lnTo>
                <a:lnTo>
                  <a:pt x="511" y="139"/>
                </a:lnTo>
                <a:lnTo>
                  <a:pt x="516" y="118"/>
                </a:lnTo>
                <a:close/>
              </a:path>
            </a:pathLst>
          </a:custGeom>
          <a:solidFill>
            <a:srgbClr val="FFFFCC"/>
          </a:solidFill>
          <a:ln w="9525">
            <a:noFill/>
            <a:round/>
            <a:headEnd/>
            <a:tailEnd/>
          </a:ln>
        </p:spPr>
        <p:txBody>
          <a:bodyPr/>
          <a:lstStyle/>
          <a:p>
            <a:endParaRPr lang="en-US"/>
          </a:p>
        </p:txBody>
      </p:sp>
      <p:sp>
        <p:nvSpPr>
          <p:cNvPr id="22944" name="Freeform 417"/>
          <p:cNvSpPr>
            <a:spLocks noChangeAspect="1"/>
          </p:cNvSpPr>
          <p:nvPr/>
        </p:nvSpPr>
        <p:spPr bwMode="auto">
          <a:xfrm>
            <a:off x="5380038" y="2696621"/>
            <a:ext cx="1014412" cy="441325"/>
          </a:xfrm>
          <a:custGeom>
            <a:avLst/>
            <a:gdLst>
              <a:gd name="T0" fmla="*/ 502 w 529"/>
              <a:gd name="T1" fmla="*/ 95 h 230"/>
              <a:gd name="T2" fmla="*/ 450 w 529"/>
              <a:gd name="T3" fmla="*/ 90 h 230"/>
              <a:gd name="T4" fmla="*/ 430 w 529"/>
              <a:gd name="T5" fmla="*/ 72 h 230"/>
              <a:gd name="T6" fmla="*/ 405 w 529"/>
              <a:gd name="T7" fmla="*/ 74 h 230"/>
              <a:gd name="T8" fmla="*/ 381 w 529"/>
              <a:gd name="T9" fmla="*/ 66 h 230"/>
              <a:gd name="T10" fmla="*/ 337 w 529"/>
              <a:gd name="T11" fmla="*/ 38 h 230"/>
              <a:gd name="T12" fmla="*/ 282 w 529"/>
              <a:gd name="T13" fmla="*/ 28 h 230"/>
              <a:gd name="T14" fmla="*/ 244 w 529"/>
              <a:gd name="T15" fmla="*/ 17 h 230"/>
              <a:gd name="T16" fmla="*/ 206 w 529"/>
              <a:gd name="T17" fmla="*/ 9 h 230"/>
              <a:gd name="T18" fmla="*/ 170 w 529"/>
              <a:gd name="T19" fmla="*/ 20 h 230"/>
              <a:gd name="T20" fmla="*/ 130 w 529"/>
              <a:gd name="T21" fmla="*/ 20 h 230"/>
              <a:gd name="T22" fmla="*/ 130 w 529"/>
              <a:gd name="T23" fmla="*/ 46 h 230"/>
              <a:gd name="T24" fmla="*/ 145 w 529"/>
              <a:gd name="T25" fmla="*/ 59 h 230"/>
              <a:gd name="T26" fmla="*/ 145 w 529"/>
              <a:gd name="T27" fmla="*/ 76 h 230"/>
              <a:gd name="T28" fmla="*/ 130 w 529"/>
              <a:gd name="T29" fmla="*/ 78 h 230"/>
              <a:gd name="T30" fmla="*/ 106 w 529"/>
              <a:gd name="T31" fmla="*/ 68 h 230"/>
              <a:gd name="T32" fmla="*/ 91 w 529"/>
              <a:gd name="T33" fmla="*/ 72 h 230"/>
              <a:gd name="T34" fmla="*/ 73 w 529"/>
              <a:gd name="T35" fmla="*/ 65 h 230"/>
              <a:gd name="T36" fmla="*/ 28 w 529"/>
              <a:gd name="T37" fmla="*/ 64 h 230"/>
              <a:gd name="T38" fmla="*/ 18 w 529"/>
              <a:gd name="T39" fmla="*/ 73 h 230"/>
              <a:gd name="T40" fmla="*/ 17 w 529"/>
              <a:gd name="T41" fmla="*/ 86 h 230"/>
              <a:gd name="T42" fmla="*/ 2 w 529"/>
              <a:gd name="T43" fmla="*/ 80 h 230"/>
              <a:gd name="T44" fmla="*/ 0 w 529"/>
              <a:gd name="T45" fmla="*/ 106 h 230"/>
              <a:gd name="T46" fmla="*/ 7 w 529"/>
              <a:gd name="T47" fmla="*/ 123 h 230"/>
              <a:gd name="T48" fmla="*/ 24 w 529"/>
              <a:gd name="T49" fmla="*/ 122 h 230"/>
              <a:gd name="T50" fmla="*/ 40 w 529"/>
              <a:gd name="T51" fmla="*/ 148 h 230"/>
              <a:gd name="T52" fmla="*/ 96 w 529"/>
              <a:gd name="T53" fmla="*/ 138 h 230"/>
              <a:gd name="T54" fmla="*/ 91 w 529"/>
              <a:gd name="T55" fmla="*/ 165 h 230"/>
              <a:gd name="T56" fmla="*/ 63 w 529"/>
              <a:gd name="T57" fmla="*/ 180 h 230"/>
              <a:gd name="T58" fmla="*/ 95 w 529"/>
              <a:gd name="T59" fmla="*/ 205 h 230"/>
              <a:gd name="T60" fmla="*/ 117 w 529"/>
              <a:gd name="T61" fmla="*/ 209 h 230"/>
              <a:gd name="T62" fmla="*/ 134 w 529"/>
              <a:gd name="T63" fmla="*/ 213 h 230"/>
              <a:gd name="T64" fmla="*/ 134 w 529"/>
              <a:gd name="T65" fmla="*/ 161 h 230"/>
              <a:gd name="T66" fmla="*/ 155 w 529"/>
              <a:gd name="T67" fmla="*/ 145 h 230"/>
              <a:gd name="T68" fmla="*/ 163 w 529"/>
              <a:gd name="T69" fmla="*/ 138 h 230"/>
              <a:gd name="T70" fmla="*/ 174 w 529"/>
              <a:gd name="T71" fmla="*/ 143 h 230"/>
              <a:gd name="T72" fmla="*/ 180 w 529"/>
              <a:gd name="T73" fmla="*/ 147 h 230"/>
              <a:gd name="T74" fmla="*/ 194 w 529"/>
              <a:gd name="T75" fmla="*/ 169 h 230"/>
              <a:gd name="T76" fmla="*/ 205 w 529"/>
              <a:gd name="T77" fmla="*/ 182 h 230"/>
              <a:gd name="T78" fmla="*/ 237 w 529"/>
              <a:gd name="T79" fmla="*/ 182 h 230"/>
              <a:gd name="T80" fmla="*/ 248 w 529"/>
              <a:gd name="T81" fmla="*/ 218 h 230"/>
              <a:gd name="T82" fmla="*/ 261 w 529"/>
              <a:gd name="T83" fmla="*/ 230 h 230"/>
              <a:gd name="T84" fmla="*/ 291 w 529"/>
              <a:gd name="T85" fmla="*/ 224 h 230"/>
              <a:gd name="T86" fmla="*/ 328 w 529"/>
              <a:gd name="T87" fmla="*/ 225 h 230"/>
              <a:gd name="T88" fmla="*/ 326 w 529"/>
              <a:gd name="T89" fmla="*/ 210 h 230"/>
              <a:gd name="T90" fmla="*/ 332 w 529"/>
              <a:gd name="T91" fmla="*/ 202 h 230"/>
              <a:gd name="T92" fmla="*/ 355 w 529"/>
              <a:gd name="T93" fmla="*/ 205 h 230"/>
              <a:gd name="T94" fmla="*/ 386 w 529"/>
              <a:gd name="T95" fmla="*/ 197 h 230"/>
              <a:gd name="T96" fmla="*/ 439 w 529"/>
              <a:gd name="T97" fmla="*/ 208 h 230"/>
              <a:gd name="T98" fmla="*/ 439 w 529"/>
              <a:gd name="T99" fmla="*/ 176 h 230"/>
              <a:gd name="T100" fmla="*/ 479 w 529"/>
              <a:gd name="T101" fmla="*/ 138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230"/>
              <a:gd name="T155" fmla="*/ 529 w 529"/>
              <a:gd name="T156" fmla="*/ 230 h 2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230">
                <a:moveTo>
                  <a:pt x="516" y="118"/>
                </a:moveTo>
                <a:lnTo>
                  <a:pt x="529" y="114"/>
                </a:lnTo>
                <a:lnTo>
                  <a:pt x="502" y="95"/>
                </a:lnTo>
                <a:lnTo>
                  <a:pt x="485" y="103"/>
                </a:lnTo>
                <a:lnTo>
                  <a:pt x="460" y="96"/>
                </a:lnTo>
                <a:lnTo>
                  <a:pt x="450" y="90"/>
                </a:lnTo>
                <a:lnTo>
                  <a:pt x="439" y="90"/>
                </a:lnTo>
                <a:lnTo>
                  <a:pt x="433" y="79"/>
                </a:lnTo>
                <a:lnTo>
                  <a:pt x="430" y="72"/>
                </a:lnTo>
                <a:lnTo>
                  <a:pt x="420" y="72"/>
                </a:lnTo>
                <a:lnTo>
                  <a:pt x="413" y="72"/>
                </a:lnTo>
                <a:lnTo>
                  <a:pt x="405" y="74"/>
                </a:lnTo>
                <a:lnTo>
                  <a:pt x="392" y="62"/>
                </a:lnTo>
                <a:lnTo>
                  <a:pt x="387" y="64"/>
                </a:lnTo>
                <a:lnTo>
                  <a:pt x="381" y="66"/>
                </a:lnTo>
                <a:lnTo>
                  <a:pt x="374" y="69"/>
                </a:lnTo>
                <a:lnTo>
                  <a:pt x="363" y="60"/>
                </a:lnTo>
                <a:lnTo>
                  <a:pt x="337" y="38"/>
                </a:lnTo>
                <a:lnTo>
                  <a:pt x="316" y="26"/>
                </a:lnTo>
                <a:lnTo>
                  <a:pt x="304" y="14"/>
                </a:lnTo>
                <a:lnTo>
                  <a:pt x="282" y="28"/>
                </a:lnTo>
                <a:lnTo>
                  <a:pt x="278" y="18"/>
                </a:lnTo>
                <a:lnTo>
                  <a:pt x="248" y="17"/>
                </a:lnTo>
                <a:lnTo>
                  <a:pt x="244" y="17"/>
                </a:lnTo>
                <a:lnTo>
                  <a:pt x="231" y="0"/>
                </a:lnTo>
                <a:lnTo>
                  <a:pt x="216" y="2"/>
                </a:lnTo>
                <a:lnTo>
                  <a:pt x="206" y="9"/>
                </a:lnTo>
                <a:lnTo>
                  <a:pt x="187" y="13"/>
                </a:lnTo>
                <a:lnTo>
                  <a:pt x="181" y="10"/>
                </a:lnTo>
                <a:lnTo>
                  <a:pt x="170" y="20"/>
                </a:lnTo>
                <a:lnTo>
                  <a:pt x="163" y="18"/>
                </a:lnTo>
                <a:lnTo>
                  <a:pt x="136" y="21"/>
                </a:lnTo>
                <a:lnTo>
                  <a:pt x="130" y="20"/>
                </a:lnTo>
                <a:lnTo>
                  <a:pt x="126" y="22"/>
                </a:lnTo>
                <a:lnTo>
                  <a:pt x="138" y="34"/>
                </a:lnTo>
                <a:lnTo>
                  <a:pt x="130" y="46"/>
                </a:lnTo>
                <a:lnTo>
                  <a:pt x="131" y="55"/>
                </a:lnTo>
                <a:lnTo>
                  <a:pt x="131" y="59"/>
                </a:lnTo>
                <a:lnTo>
                  <a:pt x="145" y="59"/>
                </a:lnTo>
                <a:lnTo>
                  <a:pt x="150" y="66"/>
                </a:lnTo>
                <a:lnTo>
                  <a:pt x="150" y="74"/>
                </a:lnTo>
                <a:lnTo>
                  <a:pt x="145" y="76"/>
                </a:lnTo>
                <a:lnTo>
                  <a:pt x="140" y="72"/>
                </a:lnTo>
                <a:lnTo>
                  <a:pt x="134" y="74"/>
                </a:lnTo>
                <a:lnTo>
                  <a:pt x="130" y="78"/>
                </a:lnTo>
                <a:lnTo>
                  <a:pt x="120" y="72"/>
                </a:lnTo>
                <a:lnTo>
                  <a:pt x="116" y="65"/>
                </a:lnTo>
                <a:lnTo>
                  <a:pt x="106" y="68"/>
                </a:lnTo>
                <a:lnTo>
                  <a:pt x="106" y="70"/>
                </a:lnTo>
                <a:lnTo>
                  <a:pt x="100" y="65"/>
                </a:lnTo>
                <a:lnTo>
                  <a:pt x="91" y="72"/>
                </a:lnTo>
                <a:lnTo>
                  <a:pt x="80" y="74"/>
                </a:lnTo>
                <a:lnTo>
                  <a:pt x="76" y="72"/>
                </a:lnTo>
                <a:lnTo>
                  <a:pt x="73" y="65"/>
                </a:lnTo>
                <a:lnTo>
                  <a:pt x="58" y="64"/>
                </a:lnTo>
                <a:lnTo>
                  <a:pt x="34" y="62"/>
                </a:lnTo>
                <a:lnTo>
                  <a:pt x="28" y="64"/>
                </a:lnTo>
                <a:lnTo>
                  <a:pt x="26" y="68"/>
                </a:lnTo>
                <a:lnTo>
                  <a:pt x="22" y="66"/>
                </a:lnTo>
                <a:lnTo>
                  <a:pt x="18" y="73"/>
                </a:lnTo>
                <a:lnTo>
                  <a:pt x="14" y="79"/>
                </a:lnTo>
                <a:lnTo>
                  <a:pt x="14" y="82"/>
                </a:lnTo>
                <a:lnTo>
                  <a:pt x="17" y="86"/>
                </a:lnTo>
                <a:lnTo>
                  <a:pt x="13" y="88"/>
                </a:lnTo>
                <a:lnTo>
                  <a:pt x="9" y="79"/>
                </a:lnTo>
                <a:lnTo>
                  <a:pt x="2" y="80"/>
                </a:lnTo>
                <a:lnTo>
                  <a:pt x="0" y="92"/>
                </a:lnTo>
                <a:lnTo>
                  <a:pt x="0" y="99"/>
                </a:lnTo>
                <a:lnTo>
                  <a:pt x="0" y="106"/>
                </a:lnTo>
                <a:lnTo>
                  <a:pt x="4" y="111"/>
                </a:lnTo>
                <a:lnTo>
                  <a:pt x="7" y="116"/>
                </a:lnTo>
                <a:lnTo>
                  <a:pt x="7" y="123"/>
                </a:lnTo>
                <a:lnTo>
                  <a:pt x="13" y="122"/>
                </a:lnTo>
                <a:lnTo>
                  <a:pt x="20" y="117"/>
                </a:lnTo>
                <a:lnTo>
                  <a:pt x="24" y="122"/>
                </a:lnTo>
                <a:lnTo>
                  <a:pt x="30" y="129"/>
                </a:lnTo>
                <a:lnTo>
                  <a:pt x="34" y="135"/>
                </a:lnTo>
                <a:lnTo>
                  <a:pt x="40" y="148"/>
                </a:lnTo>
                <a:lnTo>
                  <a:pt x="51" y="145"/>
                </a:lnTo>
                <a:lnTo>
                  <a:pt x="68" y="141"/>
                </a:lnTo>
                <a:lnTo>
                  <a:pt x="96" y="138"/>
                </a:lnTo>
                <a:lnTo>
                  <a:pt x="103" y="146"/>
                </a:lnTo>
                <a:lnTo>
                  <a:pt x="104" y="162"/>
                </a:lnTo>
                <a:lnTo>
                  <a:pt x="91" y="165"/>
                </a:lnTo>
                <a:lnTo>
                  <a:pt x="80" y="169"/>
                </a:lnTo>
                <a:lnTo>
                  <a:pt x="81" y="180"/>
                </a:lnTo>
                <a:lnTo>
                  <a:pt x="63" y="180"/>
                </a:lnTo>
                <a:lnTo>
                  <a:pt x="80" y="203"/>
                </a:lnTo>
                <a:lnTo>
                  <a:pt x="87" y="204"/>
                </a:lnTo>
                <a:lnTo>
                  <a:pt x="95" y="205"/>
                </a:lnTo>
                <a:lnTo>
                  <a:pt x="98" y="215"/>
                </a:lnTo>
                <a:lnTo>
                  <a:pt x="102" y="211"/>
                </a:lnTo>
                <a:lnTo>
                  <a:pt x="117" y="209"/>
                </a:lnTo>
                <a:lnTo>
                  <a:pt x="125" y="213"/>
                </a:lnTo>
                <a:lnTo>
                  <a:pt x="130" y="218"/>
                </a:lnTo>
                <a:lnTo>
                  <a:pt x="134" y="213"/>
                </a:lnTo>
                <a:lnTo>
                  <a:pt x="144" y="214"/>
                </a:lnTo>
                <a:lnTo>
                  <a:pt x="127" y="163"/>
                </a:lnTo>
                <a:lnTo>
                  <a:pt x="134" y="161"/>
                </a:lnTo>
                <a:lnTo>
                  <a:pt x="155" y="149"/>
                </a:lnTo>
                <a:lnTo>
                  <a:pt x="159" y="149"/>
                </a:lnTo>
                <a:lnTo>
                  <a:pt x="155" y="145"/>
                </a:lnTo>
                <a:lnTo>
                  <a:pt x="160" y="147"/>
                </a:lnTo>
                <a:lnTo>
                  <a:pt x="160" y="141"/>
                </a:lnTo>
                <a:lnTo>
                  <a:pt x="163" y="138"/>
                </a:lnTo>
                <a:lnTo>
                  <a:pt x="165" y="139"/>
                </a:lnTo>
                <a:lnTo>
                  <a:pt x="169" y="139"/>
                </a:lnTo>
                <a:lnTo>
                  <a:pt x="174" y="143"/>
                </a:lnTo>
                <a:lnTo>
                  <a:pt x="180" y="136"/>
                </a:lnTo>
                <a:lnTo>
                  <a:pt x="184" y="138"/>
                </a:lnTo>
                <a:lnTo>
                  <a:pt x="180" y="147"/>
                </a:lnTo>
                <a:lnTo>
                  <a:pt x="183" y="159"/>
                </a:lnTo>
                <a:lnTo>
                  <a:pt x="194" y="166"/>
                </a:lnTo>
                <a:lnTo>
                  <a:pt x="194" y="169"/>
                </a:lnTo>
                <a:lnTo>
                  <a:pt x="190" y="174"/>
                </a:lnTo>
                <a:lnTo>
                  <a:pt x="192" y="177"/>
                </a:lnTo>
                <a:lnTo>
                  <a:pt x="205" y="182"/>
                </a:lnTo>
                <a:lnTo>
                  <a:pt x="209" y="190"/>
                </a:lnTo>
                <a:lnTo>
                  <a:pt x="223" y="186"/>
                </a:lnTo>
                <a:lnTo>
                  <a:pt x="237" y="182"/>
                </a:lnTo>
                <a:lnTo>
                  <a:pt x="248" y="205"/>
                </a:lnTo>
                <a:lnTo>
                  <a:pt x="252" y="216"/>
                </a:lnTo>
                <a:lnTo>
                  <a:pt x="248" y="218"/>
                </a:lnTo>
                <a:lnTo>
                  <a:pt x="246" y="222"/>
                </a:lnTo>
                <a:lnTo>
                  <a:pt x="257" y="226"/>
                </a:lnTo>
                <a:lnTo>
                  <a:pt x="261" y="230"/>
                </a:lnTo>
                <a:lnTo>
                  <a:pt x="276" y="226"/>
                </a:lnTo>
                <a:lnTo>
                  <a:pt x="281" y="230"/>
                </a:lnTo>
                <a:lnTo>
                  <a:pt x="291" y="224"/>
                </a:lnTo>
                <a:lnTo>
                  <a:pt x="299" y="224"/>
                </a:lnTo>
                <a:lnTo>
                  <a:pt x="308" y="225"/>
                </a:lnTo>
                <a:lnTo>
                  <a:pt x="328" y="225"/>
                </a:lnTo>
                <a:lnTo>
                  <a:pt x="323" y="221"/>
                </a:lnTo>
                <a:lnTo>
                  <a:pt x="323" y="214"/>
                </a:lnTo>
                <a:lnTo>
                  <a:pt x="326" y="210"/>
                </a:lnTo>
                <a:lnTo>
                  <a:pt x="326" y="206"/>
                </a:lnTo>
                <a:lnTo>
                  <a:pt x="320" y="203"/>
                </a:lnTo>
                <a:lnTo>
                  <a:pt x="332" y="202"/>
                </a:lnTo>
                <a:lnTo>
                  <a:pt x="343" y="203"/>
                </a:lnTo>
                <a:lnTo>
                  <a:pt x="345" y="206"/>
                </a:lnTo>
                <a:lnTo>
                  <a:pt x="355" y="205"/>
                </a:lnTo>
                <a:lnTo>
                  <a:pt x="348" y="195"/>
                </a:lnTo>
                <a:lnTo>
                  <a:pt x="355" y="193"/>
                </a:lnTo>
                <a:lnTo>
                  <a:pt x="386" y="197"/>
                </a:lnTo>
                <a:lnTo>
                  <a:pt x="411" y="200"/>
                </a:lnTo>
                <a:lnTo>
                  <a:pt x="430" y="208"/>
                </a:lnTo>
                <a:lnTo>
                  <a:pt x="439" y="208"/>
                </a:lnTo>
                <a:lnTo>
                  <a:pt x="442" y="218"/>
                </a:lnTo>
                <a:lnTo>
                  <a:pt x="450" y="197"/>
                </a:lnTo>
                <a:lnTo>
                  <a:pt x="439" y="176"/>
                </a:lnTo>
                <a:lnTo>
                  <a:pt x="470" y="168"/>
                </a:lnTo>
                <a:lnTo>
                  <a:pt x="474" y="156"/>
                </a:lnTo>
                <a:lnTo>
                  <a:pt x="479" y="138"/>
                </a:lnTo>
                <a:lnTo>
                  <a:pt x="511" y="139"/>
                </a:lnTo>
                <a:lnTo>
                  <a:pt x="516" y="118"/>
                </a:lnTo>
                <a:close/>
              </a:path>
            </a:pathLst>
          </a:custGeom>
          <a:solidFill>
            <a:srgbClr val="FFFFCC"/>
          </a:solidFill>
          <a:ln w="1588" cap="rnd">
            <a:solidFill>
              <a:srgbClr val="808080"/>
            </a:solidFill>
            <a:round/>
            <a:headEnd/>
            <a:tailEnd/>
          </a:ln>
        </p:spPr>
        <p:txBody>
          <a:bodyPr/>
          <a:lstStyle/>
          <a:p>
            <a:endParaRPr lang="en-US"/>
          </a:p>
        </p:txBody>
      </p:sp>
      <p:sp>
        <p:nvSpPr>
          <p:cNvPr id="22945" name="Freeform 418"/>
          <p:cNvSpPr>
            <a:spLocks noChangeAspect="1"/>
          </p:cNvSpPr>
          <p:nvPr/>
        </p:nvSpPr>
        <p:spPr bwMode="auto">
          <a:xfrm>
            <a:off x="5622925" y="2982371"/>
            <a:ext cx="439738" cy="274637"/>
          </a:xfrm>
          <a:custGeom>
            <a:avLst/>
            <a:gdLst>
              <a:gd name="T0" fmla="*/ 22 w 229"/>
              <a:gd name="T1" fmla="*/ 64 h 143"/>
              <a:gd name="T2" fmla="*/ 26 w 229"/>
              <a:gd name="T3" fmla="*/ 54 h 143"/>
              <a:gd name="T4" fmla="*/ 32 w 229"/>
              <a:gd name="T5" fmla="*/ 49 h 143"/>
              <a:gd name="T6" fmla="*/ 41 w 229"/>
              <a:gd name="T7" fmla="*/ 51 h 143"/>
              <a:gd name="T8" fmla="*/ 53 w 229"/>
              <a:gd name="T9" fmla="*/ 54 h 143"/>
              <a:gd name="T10" fmla="*/ 56 w 229"/>
              <a:gd name="T11" fmla="*/ 57 h 143"/>
              <a:gd name="T12" fmla="*/ 63 w 229"/>
              <a:gd name="T13" fmla="*/ 64 h 143"/>
              <a:gd name="T14" fmla="*/ 68 w 229"/>
              <a:gd name="T15" fmla="*/ 81 h 143"/>
              <a:gd name="T16" fmla="*/ 77 w 229"/>
              <a:gd name="T17" fmla="*/ 79 h 143"/>
              <a:gd name="T18" fmla="*/ 90 w 229"/>
              <a:gd name="T19" fmla="*/ 81 h 143"/>
              <a:gd name="T20" fmla="*/ 108 w 229"/>
              <a:gd name="T21" fmla="*/ 100 h 143"/>
              <a:gd name="T22" fmla="*/ 127 w 229"/>
              <a:gd name="T23" fmla="*/ 112 h 143"/>
              <a:gd name="T24" fmla="*/ 145 w 229"/>
              <a:gd name="T25" fmla="*/ 123 h 143"/>
              <a:gd name="T26" fmla="*/ 152 w 229"/>
              <a:gd name="T27" fmla="*/ 143 h 143"/>
              <a:gd name="T28" fmla="*/ 164 w 229"/>
              <a:gd name="T29" fmla="*/ 127 h 143"/>
              <a:gd name="T30" fmla="*/ 165 w 229"/>
              <a:gd name="T31" fmla="*/ 112 h 143"/>
              <a:gd name="T32" fmla="*/ 159 w 229"/>
              <a:gd name="T33" fmla="*/ 91 h 143"/>
              <a:gd name="T34" fmla="*/ 174 w 229"/>
              <a:gd name="T35" fmla="*/ 87 h 143"/>
              <a:gd name="T36" fmla="*/ 193 w 229"/>
              <a:gd name="T37" fmla="*/ 91 h 143"/>
              <a:gd name="T38" fmla="*/ 224 w 229"/>
              <a:gd name="T39" fmla="*/ 88 h 143"/>
              <a:gd name="T40" fmla="*/ 224 w 229"/>
              <a:gd name="T41" fmla="*/ 76 h 143"/>
              <a:gd name="T42" fmla="*/ 187 w 229"/>
              <a:gd name="T43" fmla="*/ 76 h 143"/>
              <a:gd name="T44" fmla="*/ 168 w 229"/>
              <a:gd name="T45" fmla="*/ 74 h 143"/>
              <a:gd name="T46" fmla="*/ 152 w 229"/>
              <a:gd name="T47" fmla="*/ 81 h 143"/>
              <a:gd name="T48" fmla="*/ 141 w 229"/>
              <a:gd name="T49" fmla="*/ 79 h 143"/>
              <a:gd name="T50" fmla="*/ 132 w 229"/>
              <a:gd name="T51" fmla="*/ 80 h 143"/>
              <a:gd name="T52" fmla="*/ 121 w 229"/>
              <a:gd name="T53" fmla="*/ 74 h 143"/>
              <a:gd name="T54" fmla="*/ 120 w 229"/>
              <a:gd name="T55" fmla="*/ 70 h 143"/>
              <a:gd name="T56" fmla="*/ 119 w 229"/>
              <a:gd name="T57" fmla="*/ 53 h 143"/>
              <a:gd name="T58" fmla="*/ 83 w 229"/>
              <a:gd name="T59" fmla="*/ 40 h 143"/>
              <a:gd name="T60" fmla="*/ 65 w 229"/>
              <a:gd name="T61" fmla="*/ 28 h 143"/>
              <a:gd name="T62" fmla="*/ 42 w 229"/>
              <a:gd name="T63" fmla="*/ 34 h 143"/>
              <a:gd name="T64" fmla="*/ 27 w 229"/>
              <a:gd name="T65" fmla="*/ 15 h 143"/>
              <a:gd name="T66" fmla="*/ 28 w 229"/>
              <a:gd name="T67" fmla="*/ 0 h 143"/>
              <a:gd name="T68" fmla="*/ 17 w 229"/>
              <a:gd name="T69" fmla="*/ 65 h 1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143"/>
              <a:gd name="T107" fmla="*/ 229 w 229"/>
              <a:gd name="T108" fmla="*/ 143 h 1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143">
                <a:moveTo>
                  <a:pt x="17" y="65"/>
                </a:moveTo>
                <a:lnTo>
                  <a:pt x="22" y="64"/>
                </a:lnTo>
                <a:lnTo>
                  <a:pt x="24" y="59"/>
                </a:lnTo>
                <a:lnTo>
                  <a:pt x="26" y="54"/>
                </a:lnTo>
                <a:lnTo>
                  <a:pt x="33" y="57"/>
                </a:lnTo>
                <a:lnTo>
                  <a:pt x="32" y="49"/>
                </a:lnTo>
                <a:lnTo>
                  <a:pt x="38" y="46"/>
                </a:lnTo>
                <a:lnTo>
                  <a:pt x="41" y="51"/>
                </a:lnTo>
                <a:lnTo>
                  <a:pt x="47" y="51"/>
                </a:lnTo>
                <a:lnTo>
                  <a:pt x="53" y="54"/>
                </a:lnTo>
                <a:lnTo>
                  <a:pt x="56" y="57"/>
                </a:lnTo>
                <a:lnTo>
                  <a:pt x="56" y="62"/>
                </a:lnTo>
                <a:lnTo>
                  <a:pt x="63" y="64"/>
                </a:lnTo>
                <a:lnTo>
                  <a:pt x="63" y="71"/>
                </a:lnTo>
                <a:lnTo>
                  <a:pt x="68" y="81"/>
                </a:lnTo>
                <a:lnTo>
                  <a:pt x="75" y="82"/>
                </a:lnTo>
                <a:lnTo>
                  <a:pt x="77" y="79"/>
                </a:lnTo>
                <a:lnTo>
                  <a:pt x="83" y="75"/>
                </a:lnTo>
                <a:lnTo>
                  <a:pt x="90" y="81"/>
                </a:lnTo>
                <a:lnTo>
                  <a:pt x="97" y="88"/>
                </a:lnTo>
                <a:lnTo>
                  <a:pt x="108" y="100"/>
                </a:lnTo>
                <a:lnTo>
                  <a:pt x="126" y="105"/>
                </a:lnTo>
                <a:lnTo>
                  <a:pt x="127" y="112"/>
                </a:lnTo>
                <a:lnTo>
                  <a:pt x="140" y="116"/>
                </a:lnTo>
                <a:lnTo>
                  <a:pt x="145" y="123"/>
                </a:lnTo>
                <a:lnTo>
                  <a:pt x="141" y="143"/>
                </a:lnTo>
                <a:lnTo>
                  <a:pt x="152" y="143"/>
                </a:lnTo>
                <a:lnTo>
                  <a:pt x="160" y="133"/>
                </a:lnTo>
                <a:lnTo>
                  <a:pt x="164" y="127"/>
                </a:lnTo>
                <a:lnTo>
                  <a:pt x="167" y="122"/>
                </a:lnTo>
                <a:lnTo>
                  <a:pt x="165" y="112"/>
                </a:lnTo>
                <a:lnTo>
                  <a:pt x="156" y="109"/>
                </a:lnTo>
                <a:lnTo>
                  <a:pt x="159" y="91"/>
                </a:lnTo>
                <a:lnTo>
                  <a:pt x="167" y="84"/>
                </a:lnTo>
                <a:lnTo>
                  <a:pt x="174" y="87"/>
                </a:lnTo>
                <a:lnTo>
                  <a:pt x="191" y="84"/>
                </a:lnTo>
                <a:lnTo>
                  <a:pt x="193" y="91"/>
                </a:lnTo>
                <a:lnTo>
                  <a:pt x="203" y="90"/>
                </a:lnTo>
                <a:lnTo>
                  <a:pt x="224" y="88"/>
                </a:lnTo>
                <a:lnTo>
                  <a:pt x="229" y="81"/>
                </a:lnTo>
                <a:lnTo>
                  <a:pt x="224" y="76"/>
                </a:lnTo>
                <a:lnTo>
                  <a:pt x="211" y="76"/>
                </a:lnTo>
                <a:lnTo>
                  <a:pt x="187" y="76"/>
                </a:lnTo>
                <a:lnTo>
                  <a:pt x="178" y="76"/>
                </a:lnTo>
                <a:lnTo>
                  <a:pt x="168" y="74"/>
                </a:lnTo>
                <a:lnTo>
                  <a:pt x="153" y="82"/>
                </a:lnTo>
                <a:lnTo>
                  <a:pt x="152" y="81"/>
                </a:lnTo>
                <a:lnTo>
                  <a:pt x="148" y="77"/>
                </a:lnTo>
                <a:lnTo>
                  <a:pt x="141" y="79"/>
                </a:lnTo>
                <a:lnTo>
                  <a:pt x="133" y="82"/>
                </a:lnTo>
                <a:lnTo>
                  <a:pt x="132" y="80"/>
                </a:lnTo>
                <a:lnTo>
                  <a:pt x="130" y="77"/>
                </a:lnTo>
                <a:lnTo>
                  <a:pt x="121" y="74"/>
                </a:lnTo>
                <a:lnTo>
                  <a:pt x="119" y="73"/>
                </a:lnTo>
                <a:lnTo>
                  <a:pt x="120" y="70"/>
                </a:lnTo>
                <a:lnTo>
                  <a:pt x="125" y="67"/>
                </a:lnTo>
                <a:lnTo>
                  <a:pt x="119" y="53"/>
                </a:lnTo>
                <a:lnTo>
                  <a:pt x="109" y="33"/>
                </a:lnTo>
                <a:lnTo>
                  <a:pt x="83" y="40"/>
                </a:lnTo>
                <a:lnTo>
                  <a:pt x="77" y="33"/>
                </a:lnTo>
                <a:lnTo>
                  <a:pt x="65" y="28"/>
                </a:lnTo>
                <a:lnTo>
                  <a:pt x="53" y="36"/>
                </a:lnTo>
                <a:lnTo>
                  <a:pt x="42" y="34"/>
                </a:lnTo>
                <a:lnTo>
                  <a:pt x="29" y="26"/>
                </a:lnTo>
                <a:lnTo>
                  <a:pt x="27" y="15"/>
                </a:lnTo>
                <a:lnTo>
                  <a:pt x="28" y="8"/>
                </a:lnTo>
                <a:lnTo>
                  <a:pt x="28" y="0"/>
                </a:lnTo>
                <a:lnTo>
                  <a:pt x="0" y="15"/>
                </a:lnTo>
                <a:lnTo>
                  <a:pt x="17" y="65"/>
                </a:lnTo>
                <a:close/>
              </a:path>
            </a:pathLst>
          </a:custGeom>
          <a:solidFill>
            <a:srgbClr val="FFFFCC"/>
          </a:solidFill>
          <a:ln w="9525">
            <a:noFill/>
            <a:round/>
            <a:headEnd/>
            <a:tailEnd/>
          </a:ln>
        </p:spPr>
        <p:txBody>
          <a:bodyPr/>
          <a:lstStyle/>
          <a:p>
            <a:endParaRPr lang="en-US"/>
          </a:p>
        </p:txBody>
      </p:sp>
      <p:sp>
        <p:nvSpPr>
          <p:cNvPr id="22946" name="Freeform 419"/>
          <p:cNvSpPr>
            <a:spLocks noChangeAspect="1"/>
          </p:cNvSpPr>
          <p:nvPr/>
        </p:nvSpPr>
        <p:spPr bwMode="auto">
          <a:xfrm>
            <a:off x="5622925" y="2982371"/>
            <a:ext cx="439738" cy="274637"/>
          </a:xfrm>
          <a:custGeom>
            <a:avLst/>
            <a:gdLst>
              <a:gd name="T0" fmla="*/ 22 w 229"/>
              <a:gd name="T1" fmla="*/ 64 h 143"/>
              <a:gd name="T2" fmla="*/ 26 w 229"/>
              <a:gd name="T3" fmla="*/ 54 h 143"/>
              <a:gd name="T4" fmla="*/ 32 w 229"/>
              <a:gd name="T5" fmla="*/ 49 h 143"/>
              <a:gd name="T6" fmla="*/ 41 w 229"/>
              <a:gd name="T7" fmla="*/ 51 h 143"/>
              <a:gd name="T8" fmla="*/ 53 w 229"/>
              <a:gd name="T9" fmla="*/ 54 h 143"/>
              <a:gd name="T10" fmla="*/ 56 w 229"/>
              <a:gd name="T11" fmla="*/ 57 h 143"/>
              <a:gd name="T12" fmla="*/ 63 w 229"/>
              <a:gd name="T13" fmla="*/ 64 h 143"/>
              <a:gd name="T14" fmla="*/ 68 w 229"/>
              <a:gd name="T15" fmla="*/ 81 h 143"/>
              <a:gd name="T16" fmla="*/ 77 w 229"/>
              <a:gd name="T17" fmla="*/ 79 h 143"/>
              <a:gd name="T18" fmla="*/ 90 w 229"/>
              <a:gd name="T19" fmla="*/ 81 h 143"/>
              <a:gd name="T20" fmla="*/ 108 w 229"/>
              <a:gd name="T21" fmla="*/ 100 h 143"/>
              <a:gd name="T22" fmla="*/ 127 w 229"/>
              <a:gd name="T23" fmla="*/ 112 h 143"/>
              <a:gd name="T24" fmla="*/ 145 w 229"/>
              <a:gd name="T25" fmla="*/ 123 h 143"/>
              <a:gd name="T26" fmla="*/ 152 w 229"/>
              <a:gd name="T27" fmla="*/ 143 h 143"/>
              <a:gd name="T28" fmla="*/ 164 w 229"/>
              <a:gd name="T29" fmla="*/ 127 h 143"/>
              <a:gd name="T30" fmla="*/ 165 w 229"/>
              <a:gd name="T31" fmla="*/ 112 h 143"/>
              <a:gd name="T32" fmla="*/ 159 w 229"/>
              <a:gd name="T33" fmla="*/ 91 h 143"/>
              <a:gd name="T34" fmla="*/ 174 w 229"/>
              <a:gd name="T35" fmla="*/ 87 h 143"/>
              <a:gd name="T36" fmla="*/ 193 w 229"/>
              <a:gd name="T37" fmla="*/ 91 h 143"/>
              <a:gd name="T38" fmla="*/ 224 w 229"/>
              <a:gd name="T39" fmla="*/ 88 h 143"/>
              <a:gd name="T40" fmla="*/ 224 w 229"/>
              <a:gd name="T41" fmla="*/ 76 h 143"/>
              <a:gd name="T42" fmla="*/ 187 w 229"/>
              <a:gd name="T43" fmla="*/ 76 h 143"/>
              <a:gd name="T44" fmla="*/ 168 w 229"/>
              <a:gd name="T45" fmla="*/ 74 h 143"/>
              <a:gd name="T46" fmla="*/ 152 w 229"/>
              <a:gd name="T47" fmla="*/ 81 h 143"/>
              <a:gd name="T48" fmla="*/ 141 w 229"/>
              <a:gd name="T49" fmla="*/ 79 h 143"/>
              <a:gd name="T50" fmla="*/ 132 w 229"/>
              <a:gd name="T51" fmla="*/ 80 h 143"/>
              <a:gd name="T52" fmla="*/ 121 w 229"/>
              <a:gd name="T53" fmla="*/ 74 h 143"/>
              <a:gd name="T54" fmla="*/ 120 w 229"/>
              <a:gd name="T55" fmla="*/ 70 h 143"/>
              <a:gd name="T56" fmla="*/ 119 w 229"/>
              <a:gd name="T57" fmla="*/ 53 h 143"/>
              <a:gd name="T58" fmla="*/ 83 w 229"/>
              <a:gd name="T59" fmla="*/ 40 h 143"/>
              <a:gd name="T60" fmla="*/ 65 w 229"/>
              <a:gd name="T61" fmla="*/ 28 h 143"/>
              <a:gd name="T62" fmla="*/ 42 w 229"/>
              <a:gd name="T63" fmla="*/ 34 h 143"/>
              <a:gd name="T64" fmla="*/ 27 w 229"/>
              <a:gd name="T65" fmla="*/ 15 h 143"/>
              <a:gd name="T66" fmla="*/ 28 w 229"/>
              <a:gd name="T67" fmla="*/ 0 h 143"/>
              <a:gd name="T68" fmla="*/ 17 w 229"/>
              <a:gd name="T69" fmla="*/ 65 h 1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143"/>
              <a:gd name="T107" fmla="*/ 229 w 229"/>
              <a:gd name="T108" fmla="*/ 143 h 1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143">
                <a:moveTo>
                  <a:pt x="17" y="65"/>
                </a:moveTo>
                <a:lnTo>
                  <a:pt x="22" y="64"/>
                </a:lnTo>
                <a:lnTo>
                  <a:pt x="24" y="59"/>
                </a:lnTo>
                <a:lnTo>
                  <a:pt x="26" y="54"/>
                </a:lnTo>
                <a:lnTo>
                  <a:pt x="33" y="57"/>
                </a:lnTo>
                <a:lnTo>
                  <a:pt x="32" y="49"/>
                </a:lnTo>
                <a:lnTo>
                  <a:pt x="38" y="46"/>
                </a:lnTo>
                <a:lnTo>
                  <a:pt x="41" y="51"/>
                </a:lnTo>
                <a:lnTo>
                  <a:pt x="47" y="51"/>
                </a:lnTo>
                <a:lnTo>
                  <a:pt x="53" y="54"/>
                </a:lnTo>
                <a:lnTo>
                  <a:pt x="56" y="57"/>
                </a:lnTo>
                <a:lnTo>
                  <a:pt x="56" y="62"/>
                </a:lnTo>
                <a:lnTo>
                  <a:pt x="63" y="64"/>
                </a:lnTo>
                <a:lnTo>
                  <a:pt x="63" y="71"/>
                </a:lnTo>
                <a:lnTo>
                  <a:pt x="68" y="81"/>
                </a:lnTo>
                <a:lnTo>
                  <a:pt x="75" y="82"/>
                </a:lnTo>
                <a:lnTo>
                  <a:pt x="77" y="79"/>
                </a:lnTo>
                <a:lnTo>
                  <a:pt x="83" y="75"/>
                </a:lnTo>
                <a:lnTo>
                  <a:pt x="90" y="81"/>
                </a:lnTo>
                <a:lnTo>
                  <a:pt x="97" y="88"/>
                </a:lnTo>
                <a:lnTo>
                  <a:pt x="108" y="100"/>
                </a:lnTo>
                <a:lnTo>
                  <a:pt x="126" y="105"/>
                </a:lnTo>
                <a:lnTo>
                  <a:pt x="127" y="112"/>
                </a:lnTo>
                <a:lnTo>
                  <a:pt x="140" y="116"/>
                </a:lnTo>
                <a:lnTo>
                  <a:pt x="145" y="123"/>
                </a:lnTo>
                <a:lnTo>
                  <a:pt x="141" y="143"/>
                </a:lnTo>
                <a:lnTo>
                  <a:pt x="152" y="143"/>
                </a:lnTo>
                <a:lnTo>
                  <a:pt x="160" y="133"/>
                </a:lnTo>
                <a:lnTo>
                  <a:pt x="164" y="127"/>
                </a:lnTo>
                <a:lnTo>
                  <a:pt x="167" y="122"/>
                </a:lnTo>
                <a:lnTo>
                  <a:pt x="165" y="112"/>
                </a:lnTo>
                <a:lnTo>
                  <a:pt x="156" y="109"/>
                </a:lnTo>
                <a:lnTo>
                  <a:pt x="159" y="91"/>
                </a:lnTo>
                <a:lnTo>
                  <a:pt x="167" y="84"/>
                </a:lnTo>
                <a:lnTo>
                  <a:pt x="174" y="87"/>
                </a:lnTo>
                <a:lnTo>
                  <a:pt x="191" y="84"/>
                </a:lnTo>
                <a:lnTo>
                  <a:pt x="193" y="91"/>
                </a:lnTo>
                <a:lnTo>
                  <a:pt x="203" y="90"/>
                </a:lnTo>
                <a:lnTo>
                  <a:pt x="224" y="88"/>
                </a:lnTo>
                <a:lnTo>
                  <a:pt x="229" y="81"/>
                </a:lnTo>
                <a:lnTo>
                  <a:pt x="224" y="76"/>
                </a:lnTo>
                <a:lnTo>
                  <a:pt x="211" y="76"/>
                </a:lnTo>
                <a:lnTo>
                  <a:pt x="187" y="76"/>
                </a:lnTo>
                <a:lnTo>
                  <a:pt x="178" y="76"/>
                </a:lnTo>
                <a:lnTo>
                  <a:pt x="168" y="74"/>
                </a:lnTo>
                <a:lnTo>
                  <a:pt x="153" y="82"/>
                </a:lnTo>
                <a:lnTo>
                  <a:pt x="152" y="81"/>
                </a:lnTo>
                <a:lnTo>
                  <a:pt x="148" y="77"/>
                </a:lnTo>
                <a:lnTo>
                  <a:pt x="141" y="79"/>
                </a:lnTo>
                <a:lnTo>
                  <a:pt x="133" y="82"/>
                </a:lnTo>
                <a:lnTo>
                  <a:pt x="132" y="80"/>
                </a:lnTo>
                <a:lnTo>
                  <a:pt x="130" y="77"/>
                </a:lnTo>
                <a:lnTo>
                  <a:pt x="121" y="74"/>
                </a:lnTo>
                <a:lnTo>
                  <a:pt x="119" y="73"/>
                </a:lnTo>
                <a:lnTo>
                  <a:pt x="120" y="70"/>
                </a:lnTo>
                <a:lnTo>
                  <a:pt x="125" y="67"/>
                </a:lnTo>
                <a:lnTo>
                  <a:pt x="119" y="53"/>
                </a:lnTo>
                <a:lnTo>
                  <a:pt x="109" y="33"/>
                </a:lnTo>
                <a:lnTo>
                  <a:pt x="83" y="40"/>
                </a:lnTo>
                <a:lnTo>
                  <a:pt x="77" y="33"/>
                </a:lnTo>
                <a:lnTo>
                  <a:pt x="65" y="28"/>
                </a:lnTo>
                <a:lnTo>
                  <a:pt x="53" y="36"/>
                </a:lnTo>
                <a:lnTo>
                  <a:pt x="42" y="34"/>
                </a:lnTo>
                <a:lnTo>
                  <a:pt x="29" y="26"/>
                </a:lnTo>
                <a:lnTo>
                  <a:pt x="27" y="15"/>
                </a:lnTo>
                <a:lnTo>
                  <a:pt x="28" y="8"/>
                </a:lnTo>
                <a:lnTo>
                  <a:pt x="28" y="0"/>
                </a:lnTo>
                <a:lnTo>
                  <a:pt x="0" y="15"/>
                </a:lnTo>
                <a:lnTo>
                  <a:pt x="17" y="65"/>
                </a:lnTo>
                <a:close/>
              </a:path>
            </a:pathLst>
          </a:custGeom>
          <a:solidFill>
            <a:srgbClr val="FFFFCC"/>
          </a:solidFill>
          <a:ln w="1588" cap="rnd">
            <a:solidFill>
              <a:srgbClr val="808080"/>
            </a:solidFill>
            <a:round/>
            <a:headEnd/>
            <a:tailEnd/>
          </a:ln>
        </p:spPr>
        <p:txBody>
          <a:bodyPr/>
          <a:lstStyle/>
          <a:p>
            <a:endParaRPr lang="en-US"/>
          </a:p>
        </p:txBody>
      </p:sp>
      <p:sp>
        <p:nvSpPr>
          <p:cNvPr id="22947" name="Freeform 420"/>
          <p:cNvSpPr>
            <a:spLocks noChangeAspect="1"/>
          </p:cNvSpPr>
          <p:nvPr/>
        </p:nvSpPr>
        <p:spPr bwMode="auto">
          <a:xfrm>
            <a:off x="5565775" y="3069683"/>
            <a:ext cx="339725" cy="242888"/>
          </a:xfrm>
          <a:custGeom>
            <a:avLst/>
            <a:gdLst>
              <a:gd name="T0" fmla="*/ 0 w 177"/>
              <a:gd name="T1" fmla="*/ 18 h 126"/>
              <a:gd name="T2" fmla="*/ 1 w 177"/>
              <a:gd name="T3" fmla="*/ 35 h 126"/>
              <a:gd name="T4" fmla="*/ 11 w 177"/>
              <a:gd name="T5" fmla="*/ 25 h 126"/>
              <a:gd name="T6" fmla="*/ 24 w 177"/>
              <a:gd name="T7" fmla="*/ 38 h 126"/>
              <a:gd name="T8" fmla="*/ 19 w 177"/>
              <a:gd name="T9" fmla="*/ 45 h 126"/>
              <a:gd name="T10" fmla="*/ 2 w 177"/>
              <a:gd name="T11" fmla="*/ 38 h 126"/>
              <a:gd name="T12" fmla="*/ 1 w 177"/>
              <a:gd name="T13" fmla="*/ 49 h 126"/>
              <a:gd name="T14" fmla="*/ 2 w 177"/>
              <a:gd name="T15" fmla="*/ 56 h 126"/>
              <a:gd name="T16" fmla="*/ 11 w 177"/>
              <a:gd name="T17" fmla="*/ 58 h 126"/>
              <a:gd name="T18" fmla="*/ 7 w 177"/>
              <a:gd name="T19" fmla="*/ 64 h 126"/>
              <a:gd name="T20" fmla="*/ 15 w 177"/>
              <a:gd name="T21" fmla="*/ 69 h 126"/>
              <a:gd name="T22" fmla="*/ 15 w 177"/>
              <a:gd name="T23" fmla="*/ 92 h 126"/>
              <a:gd name="T24" fmla="*/ 39 w 177"/>
              <a:gd name="T25" fmla="*/ 85 h 126"/>
              <a:gd name="T26" fmla="*/ 52 w 177"/>
              <a:gd name="T27" fmla="*/ 79 h 126"/>
              <a:gd name="T28" fmla="*/ 83 w 177"/>
              <a:gd name="T29" fmla="*/ 93 h 126"/>
              <a:gd name="T30" fmla="*/ 103 w 177"/>
              <a:gd name="T31" fmla="*/ 103 h 126"/>
              <a:gd name="T32" fmla="*/ 107 w 177"/>
              <a:gd name="T33" fmla="*/ 107 h 126"/>
              <a:gd name="T34" fmla="*/ 109 w 177"/>
              <a:gd name="T35" fmla="*/ 118 h 126"/>
              <a:gd name="T36" fmla="*/ 127 w 177"/>
              <a:gd name="T37" fmla="*/ 126 h 126"/>
              <a:gd name="T38" fmla="*/ 154 w 177"/>
              <a:gd name="T39" fmla="*/ 96 h 126"/>
              <a:gd name="T40" fmla="*/ 172 w 177"/>
              <a:gd name="T41" fmla="*/ 96 h 126"/>
              <a:gd name="T42" fmla="*/ 175 w 177"/>
              <a:gd name="T43" fmla="*/ 83 h 126"/>
              <a:gd name="T44" fmla="*/ 177 w 177"/>
              <a:gd name="T45" fmla="*/ 78 h 126"/>
              <a:gd name="T46" fmla="*/ 171 w 177"/>
              <a:gd name="T47" fmla="*/ 70 h 126"/>
              <a:gd name="T48" fmla="*/ 158 w 177"/>
              <a:gd name="T49" fmla="*/ 65 h 126"/>
              <a:gd name="T50" fmla="*/ 157 w 177"/>
              <a:gd name="T51" fmla="*/ 59 h 126"/>
              <a:gd name="T52" fmla="*/ 138 w 177"/>
              <a:gd name="T53" fmla="*/ 54 h 126"/>
              <a:gd name="T54" fmla="*/ 127 w 177"/>
              <a:gd name="T55" fmla="*/ 43 h 126"/>
              <a:gd name="T56" fmla="*/ 123 w 177"/>
              <a:gd name="T57" fmla="*/ 36 h 126"/>
              <a:gd name="T58" fmla="*/ 114 w 177"/>
              <a:gd name="T59" fmla="*/ 29 h 126"/>
              <a:gd name="T60" fmla="*/ 108 w 177"/>
              <a:gd name="T61" fmla="*/ 33 h 126"/>
              <a:gd name="T62" fmla="*/ 105 w 177"/>
              <a:gd name="T63" fmla="*/ 36 h 126"/>
              <a:gd name="T64" fmla="*/ 99 w 177"/>
              <a:gd name="T65" fmla="*/ 35 h 126"/>
              <a:gd name="T66" fmla="*/ 93 w 177"/>
              <a:gd name="T67" fmla="*/ 25 h 126"/>
              <a:gd name="T68" fmla="*/ 93 w 177"/>
              <a:gd name="T69" fmla="*/ 18 h 126"/>
              <a:gd name="T70" fmla="*/ 87 w 177"/>
              <a:gd name="T71" fmla="*/ 17 h 126"/>
              <a:gd name="T72" fmla="*/ 85 w 177"/>
              <a:gd name="T73" fmla="*/ 11 h 126"/>
              <a:gd name="T74" fmla="*/ 77 w 177"/>
              <a:gd name="T75" fmla="*/ 5 h 126"/>
              <a:gd name="T76" fmla="*/ 72 w 177"/>
              <a:gd name="T77" fmla="*/ 5 h 126"/>
              <a:gd name="T78" fmla="*/ 68 w 177"/>
              <a:gd name="T79" fmla="*/ 0 h 126"/>
              <a:gd name="T80" fmla="*/ 62 w 177"/>
              <a:gd name="T81" fmla="*/ 3 h 126"/>
              <a:gd name="T82" fmla="*/ 64 w 177"/>
              <a:gd name="T83" fmla="*/ 11 h 126"/>
              <a:gd name="T84" fmla="*/ 61 w 177"/>
              <a:gd name="T85" fmla="*/ 9 h 126"/>
              <a:gd name="T86" fmla="*/ 56 w 177"/>
              <a:gd name="T87" fmla="*/ 8 h 126"/>
              <a:gd name="T88" fmla="*/ 52 w 177"/>
              <a:gd name="T89" fmla="*/ 18 h 126"/>
              <a:gd name="T90" fmla="*/ 45 w 177"/>
              <a:gd name="T91" fmla="*/ 20 h 126"/>
              <a:gd name="T92" fmla="*/ 39 w 177"/>
              <a:gd name="T93" fmla="*/ 18 h 126"/>
              <a:gd name="T94" fmla="*/ 33 w 177"/>
              <a:gd name="T95" fmla="*/ 24 h 126"/>
              <a:gd name="T96" fmla="*/ 28 w 177"/>
              <a:gd name="T97" fmla="*/ 18 h 126"/>
              <a:gd name="T98" fmla="*/ 19 w 177"/>
              <a:gd name="T99" fmla="*/ 14 h 126"/>
              <a:gd name="T100" fmla="*/ 0 w 177"/>
              <a:gd name="T101" fmla="*/ 18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7"/>
              <a:gd name="T154" fmla="*/ 0 h 126"/>
              <a:gd name="T155" fmla="*/ 177 w 177"/>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7" h="126">
                <a:moveTo>
                  <a:pt x="0" y="18"/>
                </a:moveTo>
                <a:lnTo>
                  <a:pt x="1" y="35"/>
                </a:lnTo>
                <a:lnTo>
                  <a:pt x="11" y="25"/>
                </a:lnTo>
                <a:lnTo>
                  <a:pt x="24" y="38"/>
                </a:lnTo>
                <a:lnTo>
                  <a:pt x="19" y="45"/>
                </a:lnTo>
                <a:lnTo>
                  <a:pt x="2" y="38"/>
                </a:lnTo>
                <a:lnTo>
                  <a:pt x="1" y="49"/>
                </a:lnTo>
                <a:lnTo>
                  <a:pt x="2" y="56"/>
                </a:lnTo>
                <a:lnTo>
                  <a:pt x="11" y="58"/>
                </a:lnTo>
                <a:lnTo>
                  <a:pt x="7" y="64"/>
                </a:lnTo>
                <a:lnTo>
                  <a:pt x="15" y="69"/>
                </a:lnTo>
                <a:lnTo>
                  <a:pt x="15" y="92"/>
                </a:lnTo>
                <a:lnTo>
                  <a:pt x="39" y="85"/>
                </a:lnTo>
                <a:lnTo>
                  <a:pt x="52" y="79"/>
                </a:lnTo>
                <a:lnTo>
                  <a:pt x="83" y="93"/>
                </a:lnTo>
                <a:lnTo>
                  <a:pt x="103" y="103"/>
                </a:lnTo>
                <a:lnTo>
                  <a:pt x="107" y="107"/>
                </a:lnTo>
                <a:lnTo>
                  <a:pt x="109" y="118"/>
                </a:lnTo>
                <a:lnTo>
                  <a:pt x="127" y="126"/>
                </a:lnTo>
                <a:lnTo>
                  <a:pt x="154" y="96"/>
                </a:lnTo>
                <a:lnTo>
                  <a:pt x="172" y="96"/>
                </a:lnTo>
                <a:lnTo>
                  <a:pt x="175" y="83"/>
                </a:lnTo>
                <a:lnTo>
                  <a:pt x="177" y="78"/>
                </a:lnTo>
                <a:lnTo>
                  <a:pt x="171" y="70"/>
                </a:lnTo>
                <a:lnTo>
                  <a:pt x="158" y="65"/>
                </a:lnTo>
                <a:lnTo>
                  <a:pt x="157" y="59"/>
                </a:lnTo>
                <a:lnTo>
                  <a:pt x="138" y="54"/>
                </a:lnTo>
                <a:lnTo>
                  <a:pt x="127" y="43"/>
                </a:lnTo>
                <a:lnTo>
                  <a:pt x="123" y="36"/>
                </a:lnTo>
                <a:lnTo>
                  <a:pt x="114" y="29"/>
                </a:lnTo>
                <a:lnTo>
                  <a:pt x="108" y="33"/>
                </a:lnTo>
                <a:lnTo>
                  <a:pt x="105" y="36"/>
                </a:lnTo>
                <a:lnTo>
                  <a:pt x="99" y="35"/>
                </a:lnTo>
                <a:lnTo>
                  <a:pt x="93" y="25"/>
                </a:lnTo>
                <a:lnTo>
                  <a:pt x="93" y="18"/>
                </a:lnTo>
                <a:lnTo>
                  <a:pt x="87" y="17"/>
                </a:lnTo>
                <a:lnTo>
                  <a:pt x="85" y="11"/>
                </a:lnTo>
                <a:lnTo>
                  <a:pt x="77" y="5"/>
                </a:lnTo>
                <a:lnTo>
                  <a:pt x="72" y="5"/>
                </a:lnTo>
                <a:lnTo>
                  <a:pt x="68" y="0"/>
                </a:lnTo>
                <a:lnTo>
                  <a:pt x="62" y="3"/>
                </a:lnTo>
                <a:lnTo>
                  <a:pt x="64" y="11"/>
                </a:lnTo>
                <a:lnTo>
                  <a:pt x="61" y="9"/>
                </a:lnTo>
                <a:lnTo>
                  <a:pt x="56" y="8"/>
                </a:lnTo>
                <a:lnTo>
                  <a:pt x="52" y="18"/>
                </a:lnTo>
                <a:lnTo>
                  <a:pt x="45" y="20"/>
                </a:lnTo>
                <a:lnTo>
                  <a:pt x="39" y="18"/>
                </a:lnTo>
                <a:lnTo>
                  <a:pt x="33" y="24"/>
                </a:lnTo>
                <a:lnTo>
                  <a:pt x="28" y="18"/>
                </a:lnTo>
                <a:lnTo>
                  <a:pt x="19" y="14"/>
                </a:lnTo>
                <a:lnTo>
                  <a:pt x="0" y="18"/>
                </a:lnTo>
                <a:close/>
              </a:path>
            </a:pathLst>
          </a:custGeom>
          <a:solidFill>
            <a:srgbClr val="FFFFCC"/>
          </a:solidFill>
          <a:ln w="9525">
            <a:noFill/>
            <a:round/>
            <a:headEnd/>
            <a:tailEnd/>
          </a:ln>
        </p:spPr>
        <p:txBody>
          <a:bodyPr/>
          <a:lstStyle/>
          <a:p>
            <a:endParaRPr lang="en-US"/>
          </a:p>
        </p:txBody>
      </p:sp>
      <p:sp>
        <p:nvSpPr>
          <p:cNvPr id="22948" name="Freeform 421"/>
          <p:cNvSpPr>
            <a:spLocks noChangeAspect="1"/>
          </p:cNvSpPr>
          <p:nvPr/>
        </p:nvSpPr>
        <p:spPr bwMode="auto">
          <a:xfrm>
            <a:off x="5565775" y="3069683"/>
            <a:ext cx="339725" cy="242888"/>
          </a:xfrm>
          <a:custGeom>
            <a:avLst/>
            <a:gdLst>
              <a:gd name="T0" fmla="*/ 0 w 177"/>
              <a:gd name="T1" fmla="*/ 18 h 126"/>
              <a:gd name="T2" fmla="*/ 1 w 177"/>
              <a:gd name="T3" fmla="*/ 35 h 126"/>
              <a:gd name="T4" fmla="*/ 11 w 177"/>
              <a:gd name="T5" fmla="*/ 25 h 126"/>
              <a:gd name="T6" fmla="*/ 24 w 177"/>
              <a:gd name="T7" fmla="*/ 38 h 126"/>
              <a:gd name="T8" fmla="*/ 19 w 177"/>
              <a:gd name="T9" fmla="*/ 45 h 126"/>
              <a:gd name="T10" fmla="*/ 2 w 177"/>
              <a:gd name="T11" fmla="*/ 38 h 126"/>
              <a:gd name="T12" fmla="*/ 1 w 177"/>
              <a:gd name="T13" fmla="*/ 49 h 126"/>
              <a:gd name="T14" fmla="*/ 2 w 177"/>
              <a:gd name="T15" fmla="*/ 56 h 126"/>
              <a:gd name="T16" fmla="*/ 11 w 177"/>
              <a:gd name="T17" fmla="*/ 58 h 126"/>
              <a:gd name="T18" fmla="*/ 7 w 177"/>
              <a:gd name="T19" fmla="*/ 64 h 126"/>
              <a:gd name="T20" fmla="*/ 15 w 177"/>
              <a:gd name="T21" fmla="*/ 69 h 126"/>
              <a:gd name="T22" fmla="*/ 15 w 177"/>
              <a:gd name="T23" fmla="*/ 92 h 126"/>
              <a:gd name="T24" fmla="*/ 39 w 177"/>
              <a:gd name="T25" fmla="*/ 85 h 126"/>
              <a:gd name="T26" fmla="*/ 52 w 177"/>
              <a:gd name="T27" fmla="*/ 79 h 126"/>
              <a:gd name="T28" fmla="*/ 83 w 177"/>
              <a:gd name="T29" fmla="*/ 93 h 126"/>
              <a:gd name="T30" fmla="*/ 103 w 177"/>
              <a:gd name="T31" fmla="*/ 103 h 126"/>
              <a:gd name="T32" fmla="*/ 107 w 177"/>
              <a:gd name="T33" fmla="*/ 107 h 126"/>
              <a:gd name="T34" fmla="*/ 109 w 177"/>
              <a:gd name="T35" fmla="*/ 118 h 126"/>
              <a:gd name="T36" fmla="*/ 127 w 177"/>
              <a:gd name="T37" fmla="*/ 126 h 126"/>
              <a:gd name="T38" fmla="*/ 154 w 177"/>
              <a:gd name="T39" fmla="*/ 96 h 126"/>
              <a:gd name="T40" fmla="*/ 172 w 177"/>
              <a:gd name="T41" fmla="*/ 96 h 126"/>
              <a:gd name="T42" fmla="*/ 175 w 177"/>
              <a:gd name="T43" fmla="*/ 83 h 126"/>
              <a:gd name="T44" fmla="*/ 177 w 177"/>
              <a:gd name="T45" fmla="*/ 78 h 126"/>
              <a:gd name="T46" fmla="*/ 171 w 177"/>
              <a:gd name="T47" fmla="*/ 70 h 126"/>
              <a:gd name="T48" fmla="*/ 158 w 177"/>
              <a:gd name="T49" fmla="*/ 65 h 126"/>
              <a:gd name="T50" fmla="*/ 157 w 177"/>
              <a:gd name="T51" fmla="*/ 59 h 126"/>
              <a:gd name="T52" fmla="*/ 138 w 177"/>
              <a:gd name="T53" fmla="*/ 54 h 126"/>
              <a:gd name="T54" fmla="*/ 127 w 177"/>
              <a:gd name="T55" fmla="*/ 43 h 126"/>
              <a:gd name="T56" fmla="*/ 123 w 177"/>
              <a:gd name="T57" fmla="*/ 36 h 126"/>
              <a:gd name="T58" fmla="*/ 114 w 177"/>
              <a:gd name="T59" fmla="*/ 29 h 126"/>
              <a:gd name="T60" fmla="*/ 108 w 177"/>
              <a:gd name="T61" fmla="*/ 33 h 126"/>
              <a:gd name="T62" fmla="*/ 105 w 177"/>
              <a:gd name="T63" fmla="*/ 36 h 126"/>
              <a:gd name="T64" fmla="*/ 99 w 177"/>
              <a:gd name="T65" fmla="*/ 35 h 126"/>
              <a:gd name="T66" fmla="*/ 93 w 177"/>
              <a:gd name="T67" fmla="*/ 25 h 126"/>
              <a:gd name="T68" fmla="*/ 93 w 177"/>
              <a:gd name="T69" fmla="*/ 18 h 126"/>
              <a:gd name="T70" fmla="*/ 87 w 177"/>
              <a:gd name="T71" fmla="*/ 17 h 126"/>
              <a:gd name="T72" fmla="*/ 85 w 177"/>
              <a:gd name="T73" fmla="*/ 11 h 126"/>
              <a:gd name="T74" fmla="*/ 77 w 177"/>
              <a:gd name="T75" fmla="*/ 5 h 126"/>
              <a:gd name="T76" fmla="*/ 72 w 177"/>
              <a:gd name="T77" fmla="*/ 5 h 126"/>
              <a:gd name="T78" fmla="*/ 68 w 177"/>
              <a:gd name="T79" fmla="*/ 0 h 126"/>
              <a:gd name="T80" fmla="*/ 62 w 177"/>
              <a:gd name="T81" fmla="*/ 3 h 126"/>
              <a:gd name="T82" fmla="*/ 64 w 177"/>
              <a:gd name="T83" fmla="*/ 11 h 126"/>
              <a:gd name="T84" fmla="*/ 61 w 177"/>
              <a:gd name="T85" fmla="*/ 9 h 126"/>
              <a:gd name="T86" fmla="*/ 56 w 177"/>
              <a:gd name="T87" fmla="*/ 8 h 126"/>
              <a:gd name="T88" fmla="*/ 52 w 177"/>
              <a:gd name="T89" fmla="*/ 18 h 126"/>
              <a:gd name="T90" fmla="*/ 45 w 177"/>
              <a:gd name="T91" fmla="*/ 20 h 126"/>
              <a:gd name="T92" fmla="*/ 39 w 177"/>
              <a:gd name="T93" fmla="*/ 18 h 126"/>
              <a:gd name="T94" fmla="*/ 33 w 177"/>
              <a:gd name="T95" fmla="*/ 24 h 126"/>
              <a:gd name="T96" fmla="*/ 28 w 177"/>
              <a:gd name="T97" fmla="*/ 18 h 126"/>
              <a:gd name="T98" fmla="*/ 19 w 177"/>
              <a:gd name="T99" fmla="*/ 14 h 126"/>
              <a:gd name="T100" fmla="*/ 0 w 177"/>
              <a:gd name="T101" fmla="*/ 18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7"/>
              <a:gd name="T154" fmla="*/ 0 h 126"/>
              <a:gd name="T155" fmla="*/ 177 w 177"/>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7" h="126">
                <a:moveTo>
                  <a:pt x="0" y="18"/>
                </a:moveTo>
                <a:lnTo>
                  <a:pt x="1" y="35"/>
                </a:lnTo>
                <a:lnTo>
                  <a:pt x="11" y="25"/>
                </a:lnTo>
                <a:lnTo>
                  <a:pt x="24" y="38"/>
                </a:lnTo>
                <a:lnTo>
                  <a:pt x="19" y="45"/>
                </a:lnTo>
                <a:lnTo>
                  <a:pt x="2" y="38"/>
                </a:lnTo>
                <a:lnTo>
                  <a:pt x="1" y="49"/>
                </a:lnTo>
                <a:lnTo>
                  <a:pt x="2" y="56"/>
                </a:lnTo>
                <a:lnTo>
                  <a:pt x="11" y="58"/>
                </a:lnTo>
                <a:lnTo>
                  <a:pt x="7" y="64"/>
                </a:lnTo>
                <a:lnTo>
                  <a:pt x="15" y="69"/>
                </a:lnTo>
                <a:lnTo>
                  <a:pt x="15" y="92"/>
                </a:lnTo>
                <a:lnTo>
                  <a:pt x="39" y="85"/>
                </a:lnTo>
                <a:lnTo>
                  <a:pt x="52" y="79"/>
                </a:lnTo>
                <a:lnTo>
                  <a:pt x="83" y="93"/>
                </a:lnTo>
                <a:lnTo>
                  <a:pt x="103" y="103"/>
                </a:lnTo>
                <a:lnTo>
                  <a:pt x="107" y="107"/>
                </a:lnTo>
                <a:lnTo>
                  <a:pt x="109" y="118"/>
                </a:lnTo>
                <a:lnTo>
                  <a:pt x="127" y="126"/>
                </a:lnTo>
                <a:lnTo>
                  <a:pt x="154" y="96"/>
                </a:lnTo>
                <a:lnTo>
                  <a:pt x="172" y="96"/>
                </a:lnTo>
                <a:lnTo>
                  <a:pt x="175" y="83"/>
                </a:lnTo>
                <a:lnTo>
                  <a:pt x="177" y="78"/>
                </a:lnTo>
                <a:lnTo>
                  <a:pt x="171" y="70"/>
                </a:lnTo>
                <a:lnTo>
                  <a:pt x="158" y="65"/>
                </a:lnTo>
                <a:lnTo>
                  <a:pt x="157" y="59"/>
                </a:lnTo>
                <a:lnTo>
                  <a:pt x="138" y="54"/>
                </a:lnTo>
                <a:lnTo>
                  <a:pt x="127" y="43"/>
                </a:lnTo>
                <a:lnTo>
                  <a:pt x="123" y="36"/>
                </a:lnTo>
                <a:lnTo>
                  <a:pt x="114" y="29"/>
                </a:lnTo>
                <a:lnTo>
                  <a:pt x="108" y="33"/>
                </a:lnTo>
                <a:lnTo>
                  <a:pt x="105" y="36"/>
                </a:lnTo>
                <a:lnTo>
                  <a:pt x="99" y="35"/>
                </a:lnTo>
                <a:lnTo>
                  <a:pt x="93" y="25"/>
                </a:lnTo>
                <a:lnTo>
                  <a:pt x="93" y="18"/>
                </a:lnTo>
                <a:lnTo>
                  <a:pt x="87" y="17"/>
                </a:lnTo>
                <a:lnTo>
                  <a:pt x="85" y="11"/>
                </a:lnTo>
                <a:lnTo>
                  <a:pt x="77" y="5"/>
                </a:lnTo>
                <a:lnTo>
                  <a:pt x="72" y="5"/>
                </a:lnTo>
                <a:lnTo>
                  <a:pt x="68" y="0"/>
                </a:lnTo>
                <a:lnTo>
                  <a:pt x="62" y="3"/>
                </a:lnTo>
                <a:lnTo>
                  <a:pt x="64" y="11"/>
                </a:lnTo>
                <a:lnTo>
                  <a:pt x="61" y="9"/>
                </a:lnTo>
                <a:lnTo>
                  <a:pt x="56" y="8"/>
                </a:lnTo>
                <a:lnTo>
                  <a:pt x="52" y="18"/>
                </a:lnTo>
                <a:lnTo>
                  <a:pt x="45" y="20"/>
                </a:lnTo>
                <a:lnTo>
                  <a:pt x="39" y="18"/>
                </a:lnTo>
                <a:lnTo>
                  <a:pt x="33" y="24"/>
                </a:lnTo>
                <a:lnTo>
                  <a:pt x="28" y="18"/>
                </a:lnTo>
                <a:lnTo>
                  <a:pt x="19" y="14"/>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2949" name="Freeform 422"/>
          <p:cNvSpPr>
            <a:spLocks noChangeAspect="1"/>
          </p:cNvSpPr>
          <p:nvPr/>
        </p:nvSpPr>
        <p:spPr bwMode="auto">
          <a:xfrm>
            <a:off x="5943600" y="3068096"/>
            <a:ext cx="284163" cy="123825"/>
          </a:xfrm>
          <a:custGeom>
            <a:avLst/>
            <a:gdLst>
              <a:gd name="T0" fmla="*/ 38 w 148"/>
              <a:gd name="T1" fmla="*/ 45 h 64"/>
              <a:gd name="T2" fmla="*/ 27 w 148"/>
              <a:gd name="T3" fmla="*/ 45 h 64"/>
              <a:gd name="T4" fmla="*/ 5 w 148"/>
              <a:gd name="T5" fmla="*/ 48 h 64"/>
              <a:gd name="T6" fmla="*/ 0 w 148"/>
              <a:gd name="T7" fmla="*/ 55 h 64"/>
              <a:gd name="T8" fmla="*/ 5 w 148"/>
              <a:gd name="T9" fmla="*/ 58 h 64"/>
              <a:gd name="T10" fmla="*/ 10 w 148"/>
              <a:gd name="T11" fmla="*/ 60 h 64"/>
              <a:gd name="T12" fmla="*/ 40 w 148"/>
              <a:gd name="T13" fmla="*/ 60 h 64"/>
              <a:gd name="T14" fmla="*/ 59 w 148"/>
              <a:gd name="T15" fmla="*/ 60 h 64"/>
              <a:gd name="T16" fmla="*/ 68 w 148"/>
              <a:gd name="T17" fmla="*/ 64 h 64"/>
              <a:gd name="T18" fmla="*/ 71 w 148"/>
              <a:gd name="T19" fmla="*/ 56 h 64"/>
              <a:gd name="T20" fmla="*/ 80 w 148"/>
              <a:gd name="T21" fmla="*/ 55 h 64"/>
              <a:gd name="T22" fmla="*/ 92 w 148"/>
              <a:gd name="T23" fmla="*/ 52 h 64"/>
              <a:gd name="T24" fmla="*/ 102 w 148"/>
              <a:gd name="T25" fmla="*/ 50 h 64"/>
              <a:gd name="T26" fmla="*/ 121 w 148"/>
              <a:gd name="T27" fmla="*/ 39 h 64"/>
              <a:gd name="T28" fmla="*/ 141 w 148"/>
              <a:gd name="T29" fmla="*/ 29 h 64"/>
              <a:gd name="T30" fmla="*/ 148 w 148"/>
              <a:gd name="T31" fmla="*/ 24 h 64"/>
              <a:gd name="T32" fmla="*/ 145 w 148"/>
              <a:gd name="T33" fmla="*/ 15 h 64"/>
              <a:gd name="T34" fmla="*/ 136 w 148"/>
              <a:gd name="T35" fmla="*/ 15 h 64"/>
              <a:gd name="T36" fmla="*/ 126 w 148"/>
              <a:gd name="T37" fmla="*/ 10 h 64"/>
              <a:gd name="T38" fmla="*/ 116 w 148"/>
              <a:gd name="T39" fmla="*/ 6 h 64"/>
              <a:gd name="T40" fmla="*/ 91 w 148"/>
              <a:gd name="T41" fmla="*/ 4 h 64"/>
              <a:gd name="T42" fmla="*/ 60 w 148"/>
              <a:gd name="T43" fmla="*/ 0 h 64"/>
              <a:gd name="T44" fmla="*/ 54 w 148"/>
              <a:gd name="T45" fmla="*/ 1 h 64"/>
              <a:gd name="T46" fmla="*/ 56 w 148"/>
              <a:gd name="T47" fmla="*/ 6 h 64"/>
              <a:gd name="T48" fmla="*/ 60 w 148"/>
              <a:gd name="T49" fmla="*/ 12 h 64"/>
              <a:gd name="T50" fmla="*/ 51 w 148"/>
              <a:gd name="T51" fmla="*/ 12 h 64"/>
              <a:gd name="T52" fmla="*/ 49 w 148"/>
              <a:gd name="T53" fmla="*/ 9 h 64"/>
              <a:gd name="T54" fmla="*/ 38 w 148"/>
              <a:gd name="T55" fmla="*/ 8 h 64"/>
              <a:gd name="T56" fmla="*/ 25 w 148"/>
              <a:gd name="T57" fmla="*/ 9 h 64"/>
              <a:gd name="T58" fmla="*/ 31 w 148"/>
              <a:gd name="T59" fmla="*/ 12 h 64"/>
              <a:gd name="T60" fmla="*/ 32 w 148"/>
              <a:gd name="T61" fmla="*/ 16 h 64"/>
              <a:gd name="T62" fmla="*/ 28 w 148"/>
              <a:gd name="T63" fmla="*/ 20 h 64"/>
              <a:gd name="T64" fmla="*/ 28 w 148"/>
              <a:gd name="T65" fmla="*/ 27 h 64"/>
              <a:gd name="T66" fmla="*/ 33 w 148"/>
              <a:gd name="T67" fmla="*/ 32 h 64"/>
              <a:gd name="T68" fmla="*/ 51 w 148"/>
              <a:gd name="T69" fmla="*/ 32 h 64"/>
              <a:gd name="T70" fmla="*/ 57 w 148"/>
              <a:gd name="T71" fmla="*/ 31 h 64"/>
              <a:gd name="T72" fmla="*/ 63 w 148"/>
              <a:gd name="T73" fmla="*/ 37 h 64"/>
              <a:gd name="T74" fmla="*/ 57 w 148"/>
              <a:gd name="T75" fmla="*/ 44 h 64"/>
              <a:gd name="T76" fmla="*/ 51 w 148"/>
              <a:gd name="T77" fmla="*/ 44 h 64"/>
              <a:gd name="T78" fmla="*/ 44 w 148"/>
              <a:gd name="T79" fmla="*/ 44 h 64"/>
              <a:gd name="T80" fmla="*/ 41 w 148"/>
              <a:gd name="T81" fmla="*/ 44 h 64"/>
              <a:gd name="T82" fmla="*/ 38 w 148"/>
              <a:gd name="T83" fmla="*/ 45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64"/>
              <a:gd name="T128" fmla="*/ 148 w 14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64">
                <a:moveTo>
                  <a:pt x="38" y="45"/>
                </a:moveTo>
                <a:lnTo>
                  <a:pt x="27" y="45"/>
                </a:lnTo>
                <a:lnTo>
                  <a:pt x="5" y="48"/>
                </a:lnTo>
                <a:lnTo>
                  <a:pt x="0" y="55"/>
                </a:lnTo>
                <a:lnTo>
                  <a:pt x="5" y="58"/>
                </a:lnTo>
                <a:lnTo>
                  <a:pt x="10" y="60"/>
                </a:lnTo>
                <a:lnTo>
                  <a:pt x="40" y="60"/>
                </a:lnTo>
                <a:lnTo>
                  <a:pt x="59" y="60"/>
                </a:lnTo>
                <a:lnTo>
                  <a:pt x="68" y="64"/>
                </a:lnTo>
                <a:lnTo>
                  <a:pt x="71" y="56"/>
                </a:lnTo>
                <a:lnTo>
                  <a:pt x="80" y="55"/>
                </a:lnTo>
                <a:lnTo>
                  <a:pt x="92" y="52"/>
                </a:lnTo>
                <a:lnTo>
                  <a:pt x="102" y="50"/>
                </a:lnTo>
                <a:lnTo>
                  <a:pt x="121" y="39"/>
                </a:lnTo>
                <a:lnTo>
                  <a:pt x="141" y="29"/>
                </a:lnTo>
                <a:lnTo>
                  <a:pt x="148" y="24"/>
                </a:lnTo>
                <a:lnTo>
                  <a:pt x="145" y="15"/>
                </a:lnTo>
                <a:lnTo>
                  <a:pt x="136" y="15"/>
                </a:lnTo>
                <a:lnTo>
                  <a:pt x="126" y="10"/>
                </a:lnTo>
                <a:lnTo>
                  <a:pt x="116" y="6"/>
                </a:lnTo>
                <a:lnTo>
                  <a:pt x="91" y="4"/>
                </a:lnTo>
                <a:lnTo>
                  <a:pt x="60" y="0"/>
                </a:lnTo>
                <a:lnTo>
                  <a:pt x="54" y="1"/>
                </a:lnTo>
                <a:lnTo>
                  <a:pt x="56" y="6"/>
                </a:lnTo>
                <a:lnTo>
                  <a:pt x="60" y="12"/>
                </a:lnTo>
                <a:lnTo>
                  <a:pt x="51" y="12"/>
                </a:lnTo>
                <a:lnTo>
                  <a:pt x="49" y="9"/>
                </a:lnTo>
                <a:lnTo>
                  <a:pt x="38" y="8"/>
                </a:lnTo>
                <a:lnTo>
                  <a:pt x="25" y="9"/>
                </a:lnTo>
                <a:lnTo>
                  <a:pt x="31" y="12"/>
                </a:lnTo>
                <a:lnTo>
                  <a:pt x="32" y="16"/>
                </a:lnTo>
                <a:lnTo>
                  <a:pt x="28" y="20"/>
                </a:lnTo>
                <a:lnTo>
                  <a:pt x="28" y="27"/>
                </a:lnTo>
                <a:lnTo>
                  <a:pt x="33" y="32"/>
                </a:lnTo>
                <a:lnTo>
                  <a:pt x="51" y="32"/>
                </a:lnTo>
                <a:lnTo>
                  <a:pt x="57" y="31"/>
                </a:lnTo>
                <a:lnTo>
                  <a:pt x="63" y="37"/>
                </a:lnTo>
                <a:lnTo>
                  <a:pt x="57" y="44"/>
                </a:lnTo>
                <a:lnTo>
                  <a:pt x="51" y="44"/>
                </a:lnTo>
                <a:lnTo>
                  <a:pt x="44" y="44"/>
                </a:lnTo>
                <a:lnTo>
                  <a:pt x="41" y="44"/>
                </a:lnTo>
                <a:lnTo>
                  <a:pt x="38" y="45"/>
                </a:lnTo>
                <a:close/>
              </a:path>
            </a:pathLst>
          </a:custGeom>
          <a:solidFill>
            <a:srgbClr val="FFFFCC"/>
          </a:solidFill>
          <a:ln w="9525">
            <a:noFill/>
            <a:round/>
            <a:headEnd/>
            <a:tailEnd/>
          </a:ln>
        </p:spPr>
        <p:txBody>
          <a:bodyPr/>
          <a:lstStyle/>
          <a:p>
            <a:endParaRPr lang="en-US"/>
          </a:p>
        </p:txBody>
      </p:sp>
      <p:sp>
        <p:nvSpPr>
          <p:cNvPr id="22950" name="Freeform 423"/>
          <p:cNvSpPr>
            <a:spLocks noChangeAspect="1"/>
          </p:cNvSpPr>
          <p:nvPr/>
        </p:nvSpPr>
        <p:spPr bwMode="auto">
          <a:xfrm>
            <a:off x="5943600" y="3068096"/>
            <a:ext cx="284163" cy="123825"/>
          </a:xfrm>
          <a:custGeom>
            <a:avLst/>
            <a:gdLst>
              <a:gd name="T0" fmla="*/ 38 w 148"/>
              <a:gd name="T1" fmla="*/ 45 h 64"/>
              <a:gd name="T2" fmla="*/ 27 w 148"/>
              <a:gd name="T3" fmla="*/ 45 h 64"/>
              <a:gd name="T4" fmla="*/ 5 w 148"/>
              <a:gd name="T5" fmla="*/ 48 h 64"/>
              <a:gd name="T6" fmla="*/ 0 w 148"/>
              <a:gd name="T7" fmla="*/ 55 h 64"/>
              <a:gd name="T8" fmla="*/ 5 w 148"/>
              <a:gd name="T9" fmla="*/ 58 h 64"/>
              <a:gd name="T10" fmla="*/ 10 w 148"/>
              <a:gd name="T11" fmla="*/ 60 h 64"/>
              <a:gd name="T12" fmla="*/ 40 w 148"/>
              <a:gd name="T13" fmla="*/ 60 h 64"/>
              <a:gd name="T14" fmla="*/ 59 w 148"/>
              <a:gd name="T15" fmla="*/ 60 h 64"/>
              <a:gd name="T16" fmla="*/ 68 w 148"/>
              <a:gd name="T17" fmla="*/ 64 h 64"/>
              <a:gd name="T18" fmla="*/ 71 w 148"/>
              <a:gd name="T19" fmla="*/ 56 h 64"/>
              <a:gd name="T20" fmla="*/ 80 w 148"/>
              <a:gd name="T21" fmla="*/ 55 h 64"/>
              <a:gd name="T22" fmla="*/ 92 w 148"/>
              <a:gd name="T23" fmla="*/ 52 h 64"/>
              <a:gd name="T24" fmla="*/ 102 w 148"/>
              <a:gd name="T25" fmla="*/ 50 h 64"/>
              <a:gd name="T26" fmla="*/ 121 w 148"/>
              <a:gd name="T27" fmla="*/ 39 h 64"/>
              <a:gd name="T28" fmla="*/ 141 w 148"/>
              <a:gd name="T29" fmla="*/ 29 h 64"/>
              <a:gd name="T30" fmla="*/ 148 w 148"/>
              <a:gd name="T31" fmla="*/ 24 h 64"/>
              <a:gd name="T32" fmla="*/ 145 w 148"/>
              <a:gd name="T33" fmla="*/ 15 h 64"/>
              <a:gd name="T34" fmla="*/ 136 w 148"/>
              <a:gd name="T35" fmla="*/ 15 h 64"/>
              <a:gd name="T36" fmla="*/ 126 w 148"/>
              <a:gd name="T37" fmla="*/ 10 h 64"/>
              <a:gd name="T38" fmla="*/ 116 w 148"/>
              <a:gd name="T39" fmla="*/ 6 h 64"/>
              <a:gd name="T40" fmla="*/ 91 w 148"/>
              <a:gd name="T41" fmla="*/ 4 h 64"/>
              <a:gd name="T42" fmla="*/ 60 w 148"/>
              <a:gd name="T43" fmla="*/ 0 h 64"/>
              <a:gd name="T44" fmla="*/ 54 w 148"/>
              <a:gd name="T45" fmla="*/ 1 h 64"/>
              <a:gd name="T46" fmla="*/ 56 w 148"/>
              <a:gd name="T47" fmla="*/ 6 h 64"/>
              <a:gd name="T48" fmla="*/ 60 w 148"/>
              <a:gd name="T49" fmla="*/ 12 h 64"/>
              <a:gd name="T50" fmla="*/ 51 w 148"/>
              <a:gd name="T51" fmla="*/ 12 h 64"/>
              <a:gd name="T52" fmla="*/ 49 w 148"/>
              <a:gd name="T53" fmla="*/ 9 h 64"/>
              <a:gd name="T54" fmla="*/ 38 w 148"/>
              <a:gd name="T55" fmla="*/ 8 h 64"/>
              <a:gd name="T56" fmla="*/ 25 w 148"/>
              <a:gd name="T57" fmla="*/ 9 h 64"/>
              <a:gd name="T58" fmla="*/ 31 w 148"/>
              <a:gd name="T59" fmla="*/ 12 h 64"/>
              <a:gd name="T60" fmla="*/ 32 w 148"/>
              <a:gd name="T61" fmla="*/ 16 h 64"/>
              <a:gd name="T62" fmla="*/ 28 w 148"/>
              <a:gd name="T63" fmla="*/ 20 h 64"/>
              <a:gd name="T64" fmla="*/ 28 w 148"/>
              <a:gd name="T65" fmla="*/ 27 h 64"/>
              <a:gd name="T66" fmla="*/ 33 w 148"/>
              <a:gd name="T67" fmla="*/ 32 h 64"/>
              <a:gd name="T68" fmla="*/ 51 w 148"/>
              <a:gd name="T69" fmla="*/ 32 h 64"/>
              <a:gd name="T70" fmla="*/ 57 w 148"/>
              <a:gd name="T71" fmla="*/ 31 h 64"/>
              <a:gd name="T72" fmla="*/ 63 w 148"/>
              <a:gd name="T73" fmla="*/ 37 h 64"/>
              <a:gd name="T74" fmla="*/ 57 w 148"/>
              <a:gd name="T75" fmla="*/ 44 h 64"/>
              <a:gd name="T76" fmla="*/ 51 w 148"/>
              <a:gd name="T77" fmla="*/ 44 h 64"/>
              <a:gd name="T78" fmla="*/ 44 w 148"/>
              <a:gd name="T79" fmla="*/ 44 h 64"/>
              <a:gd name="T80" fmla="*/ 41 w 148"/>
              <a:gd name="T81" fmla="*/ 44 h 64"/>
              <a:gd name="T82" fmla="*/ 38 w 148"/>
              <a:gd name="T83" fmla="*/ 45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64"/>
              <a:gd name="T128" fmla="*/ 148 w 14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64">
                <a:moveTo>
                  <a:pt x="38" y="45"/>
                </a:moveTo>
                <a:lnTo>
                  <a:pt x="27" y="45"/>
                </a:lnTo>
                <a:lnTo>
                  <a:pt x="5" y="48"/>
                </a:lnTo>
                <a:lnTo>
                  <a:pt x="0" y="55"/>
                </a:lnTo>
                <a:lnTo>
                  <a:pt x="5" y="58"/>
                </a:lnTo>
                <a:lnTo>
                  <a:pt x="10" y="60"/>
                </a:lnTo>
                <a:lnTo>
                  <a:pt x="40" y="60"/>
                </a:lnTo>
                <a:lnTo>
                  <a:pt x="59" y="60"/>
                </a:lnTo>
                <a:lnTo>
                  <a:pt x="68" y="64"/>
                </a:lnTo>
                <a:lnTo>
                  <a:pt x="71" y="56"/>
                </a:lnTo>
                <a:lnTo>
                  <a:pt x="80" y="55"/>
                </a:lnTo>
                <a:lnTo>
                  <a:pt x="92" y="52"/>
                </a:lnTo>
                <a:lnTo>
                  <a:pt x="102" y="50"/>
                </a:lnTo>
                <a:lnTo>
                  <a:pt x="121" y="39"/>
                </a:lnTo>
                <a:lnTo>
                  <a:pt x="141" y="29"/>
                </a:lnTo>
                <a:lnTo>
                  <a:pt x="148" y="24"/>
                </a:lnTo>
                <a:lnTo>
                  <a:pt x="145" y="15"/>
                </a:lnTo>
                <a:lnTo>
                  <a:pt x="136" y="15"/>
                </a:lnTo>
                <a:lnTo>
                  <a:pt x="126" y="10"/>
                </a:lnTo>
                <a:lnTo>
                  <a:pt x="116" y="6"/>
                </a:lnTo>
                <a:lnTo>
                  <a:pt x="91" y="4"/>
                </a:lnTo>
                <a:lnTo>
                  <a:pt x="60" y="0"/>
                </a:lnTo>
                <a:lnTo>
                  <a:pt x="54" y="1"/>
                </a:lnTo>
                <a:lnTo>
                  <a:pt x="56" y="6"/>
                </a:lnTo>
                <a:lnTo>
                  <a:pt x="60" y="12"/>
                </a:lnTo>
                <a:lnTo>
                  <a:pt x="51" y="12"/>
                </a:lnTo>
                <a:lnTo>
                  <a:pt x="49" y="9"/>
                </a:lnTo>
                <a:lnTo>
                  <a:pt x="38" y="8"/>
                </a:lnTo>
                <a:lnTo>
                  <a:pt x="25" y="9"/>
                </a:lnTo>
                <a:lnTo>
                  <a:pt x="31" y="12"/>
                </a:lnTo>
                <a:lnTo>
                  <a:pt x="32" y="16"/>
                </a:lnTo>
                <a:lnTo>
                  <a:pt x="28" y="20"/>
                </a:lnTo>
                <a:lnTo>
                  <a:pt x="28" y="27"/>
                </a:lnTo>
                <a:lnTo>
                  <a:pt x="33" y="32"/>
                </a:lnTo>
                <a:lnTo>
                  <a:pt x="51" y="32"/>
                </a:lnTo>
                <a:lnTo>
                  <a:pt x="57" y="31"/>
                </a:lnTo>
                <a:lnTo>
                  <a:pt x="63" y="37"/>
                </a:lnTo>
                <a:lnTo>
                  <a:pt x="57" y="44"/>
                </a:lnTo>
                <a:lnTo>
                  <a:pt x="51" y="44"/>
                </a:lnTo>
                <a:lnTo>
                  <a:pt x="44" y="44"/>
                </a:lnTo>
                <a:lnTo>
                  <a:pt x="41" y="44"/>
                </a:lnTo>
                <a:lnTo>
                  <a:pt x="38" y="45"/>
                </a:lnTo>
                <a:close/>
              </a:path>
            </a:pathLst>
          </a:custGeom>
          <a:solidFill>
            <a:srgbClr val="FFFFCC"/>
          </a:solidFill>
          <a:ln w="1588" cap="rnd">
            <a:solidFill>
              <a:srgbClr val="808080"/>
            </a:solidFill>
            <a:round/>
            <a:headEnd/>
            <a:tailEnd/>
          </a:ln>
        </p:spPr>
        <p:txBody>
          <a:bodyPr/>
          <a:lstStyle/>
          <a:p>
            <a:endParaRPr lang="en-US"/>
          </a:p>
        </p:txBody>
      </p:sp>
      <p:sp>
        <p:nvSpPr>
          <p:cNvPr id="22951" name="Freeform 424"/>
          <p:cNvSpPr>
            <a:spLocks noChangeAspect="1"/>
          </p:cNvSpPr>
          <p:nvPr/>
        </p:nvSpPr>
        <p:spPr bwMode="auto">
          <a:xfrm>
            <a:off x="5918200" y="3141121"/>
            <a:ext cx="180975" cy="128587"/>
          </a:xfrm>
          <a:custGeom>
            <a:avLst/>
            <a:gdLst>
              <a:gd name="T0" fmla="*/ 0 w 94"/>
              <a:gd name="T1" fmla="*/ 57 h 67"/>
              <a:gd name="T2" fmla="*/ 1 w 94"/>
              <a:gd name="T3" fmla="*/ 59 h 67"/>
              <a:gd name="T4" fmla="*/ 8 w 94"/>
              <a:gd name="T5" fmla="*/ 60 h 67"/>
              <a:gd name="T6" fmla="*/ 25 w 94"/>
              <a:gd name="T7" fmla="*/ 61 h 67"/>
              <a:gd name="T8" fmla="*/ 45 w 94"/>
              <a:gd name="T9" fmla="*/ 40 h 67"/>
              <a:gd name="T10" fmla="*/ 49 w 94"/>
              <a:gd name="T11" fmla="*/ 53 h 67"/>
              <a:gd name="T12" fmla="*/ 55 w 94"/>
              <a:gd name="T13" fmla="*/ 67 h 67"/>
              <a:gd name="T14" fmla="*/ 67 w 94"/>
              <a:gd name="T15" fmla="*/ 61 h 67"/>
              <a:gd name="T16" fmla="*/ 80 w 94"/>
              <a:gd name="T17" fmla="*/ 56 h 67"/>
              <a:gd name="T18" fmla="*/ 93 w 94"/>
              <a:gd name="T19" fmla="*/ 60 h 67"/>
              <a:gd name="T20" fmla="*/ 94 w 94"/>
              <a:gd name="T21" fmla="*/ 40 h 67"/>
              <a:gd name="T22" fmla="*/ 85 w 94"/>
              <a:gd name="T23" fmla="*/ 37 h 67"/>
              <a:gd name="T24" fmla="*/ 79 w 94"/>
              <a:gd name="T25" fmla="*/ 37 h 67"/>
              <a:gd name="T26" fmla="*/ 83 w 94"/>
              <a:gd name="T27" fmla="*/ 25 h 67"/>
              <a:gd name="T28" fmla="*/ 72 w 94"/>
              <a:gd name="T29" fmla="*/ 22 h 67"/>
              <a:gd name="T30" fmla="*/ 63 w 94"/>
              <a:gd name="T31" fmla="*/ 22 h 67"/>
              <a:gd name="T32" fmla="*/ 50 w 94"/>
              <a:gd name="T33" fmla="*/ 22 h 67"/>
              <a:gd name="T34" fmla="*/ 39 w 94"/>
              <a:gd name="T35" fmla="*/ 22 h 67"/>
              <a:gd name="T36" fmla="*/ 27 w 94"/>
              <a:gd name="T37" fmla="*/ 22 h 67"/>
              <a:gd name="T38" fmla="*/ 16 w 94"/>
              <a:gd name="T39" fmla="*/ 19 h 67"/>
              <a:gd name="T40" fmla="*/ 14 w 94"/>
              <a:gd name="T41" fmla="*/ 18 h 67"/>
              <a:gd name="T42" fmla="*/ 16 w 94"/>
              <a:gd name="T43" fmla="*/ 13 h 67"/>
              <a:gd name="T44" fmla="*/ 21 w 94"/>
              <a:gd name="T45" fmla="*/ 10 h 67"/>
              <a:gd name="T46" fmla="*/ 39 w 94"/>
              <a:gd name="T47" fmla="*/ 6 h 67"/>
              <a:gd name="T48" fmla="*/ 38 w 94"/>
              <a:gd name="T49" fmla="*/ 0 h 67"/>
              <a:gd name="T50" fmla="*/ 24 w 94"/>
              <a:gd name="T51" fmla="*/ 2 h 67"/>
              <a:gd name="T52" fmla="*/ 13 w 94"/>
              <a:gd name="T53" fmla="*/ 2 h 67"/>
              <a:gd name="T54" fmla="*/ 5 w 94"/>
              <a:gd name="T55" fmla="*/ 8 h 67"/>
              <a:gd name="T56" fmla="*/ 3 w 94"/>
              <a:gd name="T57" fmla="*/ 22 h 67"/>
              <a:gd name="T58" fmla="*/ 3 w 94"/>
              <a:gd name="T59" fmla="*/ 25 h 67"/>
              <a:gd name="T60" fmla="*/ 2 w 94"/>
              <a:gd name="T61" fmla="*/ 26 h 67"/>
              <a:gd name="T62" fmla="*/ 10 w 94"/>
              <a:gd name="T63" fmla="*/ 28 h 67"/>
              <a:gd name="T64" fmla="*/ 14 w 94"/>
              <a:gd name="T65" fmla="*/ 36 h 67"/>
              <a:gd name="T66" fmla="*/ 12 w 94"/>
              <a:gd name="T67" fmla="*/ 44 h 67"/>
              <a:gd name="T68" fmla="*/ 10 w 94"/>
              <a:gd name="T69" fmla="*/ 45 h 67"/>
              <a:gd name="T70" fmla="*/ 7 w 94"/>
              <a:gd name="T71" fmla="*/ 49 h 67"/>
              <a:gd name="T72" fmla="*/ 0 w 94"/>
              <a:gd name="T73" fmla="*/ 5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7"/>
              <a:gd name="T113" fmla="*/ 94 w 94"/>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7">
                <a:moveTo>
                  <a:pt x="0" y="57"/>
                </a:moveTo>
                <a:lnTo>
                  <a:pt x="1" y="59"/>
                </a:lnTo>
                <a:lnTo>
                  <a:pt x="8" y="60"/>
                </a:lnTo>
                <a:lnTo>
                  <a:pt x="25" y="61"/>
                </a:lnTo>
                <a:lnTo>
                  <a:pt x="45" y="40"/>
                </a:lnTo>
                <a:lnTo>
                  <a:pt x="49" y="53"/>
                </a:lnTo>
                <a:lnTo>
                  <a:pt x="55" y="67"/>
                </a:lnTo>
                <a:lnTo>
                  <a:pt x="67" y="61"/>
                </a:lnTo>
                <a:lnTo>
                  <a:pt x="80" y="56"/>
                </a:lnTo>
                <a:lnTo>
                  <a:pt x="93" y="60"/>
                </a:lnTo>
                <a:lnTo>
                  <a:pt x="94" y="40"/>
                </a:lnTo>
                <a:lnTo>
                  <a:pt x="85" y="37"/>
                </a:lnTo>
                <a:lnTo>
                  <a:pt x="79" y="37"/>
                </a:lnTo>
                <a:lnTo>
                  <a:pt x="83" y="25"/>
                </a:lnTo>
                <a:lnTo>
                  <a:pt x="72" y="22"/>
                </a:lnTo>
                <a:lnTo>
                  <a:pt x="63" y="22"/>
                </a:lnTo>
                <a:lnTo>
                  <a:pt x="50" y="22"/>
                </a:lnTo>
                <a:lnTo>
                  <a:pt x="39" y="22"/>
                </a:lnTo>
                <a:lnTo>
                  <a:pt x="27" y="22"/>
                </a:lnTo>
                <a:lnTo>
                  <a:pt x="16" y="19"/>
                </a:lnTo>
                <a:lnTo>
                  <a:pt x="14" y="18"/>
                </a:lnTo>
                <a:lnTo>
                  <a:pt x="16" y="13"/>
                </a:lnTo>
                <a:lnTo>
                  <a:pt x="21" y="10"/>
                </a:lnTo>
                <a:lnTo>
                  <a:pt x="39" y="6"/>
                </a:lnTo>
                <a:lnTo>
                  <a:pt x="38" y="0"/>
                </a:lnTo>
                <a:lnTo>
                  <a:pt x="24" y="2"/>
                </a:lnTo>
                <a:lnTo>
                  <a:pt x="13" y="2"/>
                </a:lnTo>
                <a:lnTo>
                  <a:pt x="5" y="8"/>
                </a:lnTo>
                <a:lnTo>
                  <a:pt x="3" y="22"/>
                </a:lnTo>
                <a:lnTo>
                  <a:pt x="3" y="25"/>
                </a:lnTo>
                <a:lnTo>
                  <a:pt x="2" y="26"/>
                </a:lnTo>
                <a:lnTo>
                  <a:pt x="10" y="28"/>
                </a:lnTo>
                <a:lnTo>
                  <a:pt x="14" y="36"/>
                </a:lnTo>
                <a:lnTo>
                  <a:pt x="12" y="44"/>
                </a:lnTo>
                <a:lnTo>
                  <a:pt x="10" y="45"/>
                </a:lnTo>
                <a:lnTo>
                  <a:pt x="7" y="49"/>
                </a:lnTo>
                <a:lnTo>
                  <a:pt x="0" y="57"/>
                </a:lnTo>
                <a:close/>
              </a:path>
            </a:pathLst>
          </a:custGeom>
          <a:solidFill>
            <a:srgbClr val="FFFFCC"/>
          </a:solidFill>
          <a:ln w="9525">
            <a:noFill/>
            <a:round/>
            <a:headEnd/>
            <a:tailEnd/>
          </a:ln>
        </p:spPr>
        <p:txBody>
          <a:bodyPr/>
          <a:lstStyle/>
          <a:p>
            <a:endParaRPr lang="en-US"/>
          </a:p>
        </p:txBody>
      </p:sp>
      <p:sp>
        <p:nvSpPr>
          <p:cNvPr id="22952" name="Freeform 425"/>
          <p:cNvSpPr>
            <a:spLocks noChangeAspect="1"/>
          </p:cNvSpPr>
          <p:nvPr/>
        </p:nvSpPr>
        <p:spPr bwMode="auto">
          <a:xfrm>
            <a:off x="5918200" y="3141121"/>
            <a:ext cx="180975" cy="128587"/>
          </a:xfrm>
          <a:custGeom>
            <a:avLst/>
            <a:gdLst>
              <a:gd name="T0" fmla="*/ 0 w 94"/>
              <a:gd name="T1" fmla="*/ 57 h 67"/>
              <a:gd name="T2" fmla="*/ 1 w 94"/>
              <a:gd name="T3" fmla="*/ 59 h 67"/>
              <a:gd name="T4" fmla="*/ 8 w 94"/>
              <a:gd name="T5" fmla="*/ 60 h 67"/>
              <a:gd name="T6" fmla="*/ 25 w 94"/>
              <a:gd name="T7" fmla="*/ 61 h 67"/>
              <a:gd name="T8" fmla="*/ 45 w 94"/>
              <a:gd name="T9" fmla="*/ 40 h 67"/>
              <a:gd name="T10" fmla="*/ 49 w 94"/>
              <a:gd name="T11" fmla="*/ 53 h 67"/>
              <a:gd name="T12" fmla="*/ 55 w 94"/>
              <a:gd name="T13" fmla="*/ 67 h 67"/>
              <a:gd name="T14" fmla="*/ 67 w 94"/>
              <a:gd name="T15" fmla="*/ 61 h 67"/>
              <a:gd name="T16" fmla="*/ 80 w 94"/>
              <a:gd name="T17" fmla="*/ 56 h 67"/>
              <a:gd name="T18" fmla="*/ 93 w 94"/>
              <a:gd name="T19" fmla="*/ 60 h 67"/>
              <a:gd name="T20" fmla="*/ 94 w 94"/>
              <a:gd name="T21" fmla="*/ 40 h 67"/>
              <a:gd name="T22" fmla="*/ 85 w 94"/>
              <a:gd name="T23" fmla="*/ 37 h 67"/>
              <a:gd name="T24" fmla="*/ 79 w 94"/>
              <a:gd name="T25" fmla="*/ 37 h 67"/>
              <a:gd name="T26" fmla="*/ 83 w 94"/>
              <a:gd name="T27" fmla="*/ 25 h 67"/>
              <a:gd name="T28" fmla="*/ 72 w 94"/>
              <a:gd name="T29" fmla="*/ 22 h 67"/>
              <a:gd name="T30" fmla="*/ 63 w 94"/>
              <a:gd name="T31" fmla="*/ 22 h 67"/>
              <a:gd name="T32" fmla="*/ 50 w 94"/>
              <a:gd name="T33" fmla="*/ 22 h 67"/>
              <a:gd name="T34" fmla="*/ 39 w 94"/>
              <a:gd name="T35" fmla="*/ 22 h 67"/>
              <a:gd name="T36" fmla="*/ 27 w 94"/>
              <a:gd name="T37" fmla="*/ 22 h 67"/>
              <a:gd name="T38" fmla="*/ 16 w 94"/>
              <a:gd name="T39" fmla="*/ 19 h 67"/>
              <a:gd name="T40" fmla="*/ 14 w 94"/>
              <a:gd name="T41" fmla="*/ 18 h 67"/>
              <a:gd name="T42" fmla="*/ 16 w 94"/>
              <a:gd name="T43" fmla="*/ 13 h 67"/>
              <a:gd name="T44" fmla="*/ 21 w 94"/>
              <a:gd name="T45" fmla="*/ 10 h 67"/>
              <a:gd name="T46" fmla="*/ 39 w 94"/>
              <a:gd name="T47" fmla="*/ 6 h 67"/>
              <a:gd name="T48" fmla="*/ 38 w 94"/>
              <a:gd name="T49" fmla="*/ 0 h 67"/>
              <a:gd name="T50" fmla="*/ 24 w 94"/>
              <a:gd name="T51" fmla="*/ 2 h 67"/>
              <a:gd name="T52" fmla="*/ 13 w 94"/>
              <a:gd name="T53" fmla="*/ 2 h 67"/>
              <a:gd name="T54" fmla="*/ 5 w 94"/>
              <a:gd name="T55" fmla="*/ 8 h 67"/>
              <a:gd name="T56" fmla="*/ 3 w 94"/>
              <a:gd name="T57" fmla="*/ 22 h 67"/>
              <a:gd name="T58" fmla="*/ 3 w 94"/>
              <a:gd name="T59" fmla="*/ 25 h 67"/>
              <a:gd name="T60" fmla="*/ 2 w 94"/>
              <a:gd name="T61" fmla="*/ 26 h 67"/>
              <a:gd name="T62" fmla="*/ 10 w 94"/>
              <a:gd name="T63" fmla="*/ 28 h 67"/>
              <a:gd name="T64" fmla="*/ 14 w 94"/>
              <a:gd name="T65" fmla="*/ 36 h 67"/>
              <a:gd name="T66" fmla="*/ 12 w 94"/>
              <a:gd name="T67" fmla="*/ 44 h 67"/>
              <a:gd name="T68" fmla="*/ 10 w 94"/>
              <a:gd name="T69" fmla="*/ 45 h 67"/>
              <a:gd name="T70" fmla="*/ 7 w 94"/>
              <a:gd name="T71" fmla="*/ 49 h 67"/>
              <a:gd name="T72" fmla="*/ 0 w 94"/>
              <a:gd name="T73" fmla="*/ 5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7"/>
              <a:gd name="T113" fmla="*/ 94 w 94"/>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7">
                <a:moveTo>
                  <a:pt x="0" y="57"/>
                </a:moveTo>
                <a:lnTo>
                  <a:pt x="1" y="59"/>
                </a:lnTo>
                <a:lnTo>
                  <a:pt x="8" y="60"/>
                </a:lnTo>
                <a:lnTo>
                  <a:pt x="25" y="61"/>
                </a:lnTo>
                <a:lnTo>
                  <a:pt x="45" y="40"/>
                </a:lnTo>
                <a:lnTo>
                  <a:pt x="49" y="53"/>
                </a:lnTo>
                <a:lnTo>
                  <a:pt x="55" y="67"/>
                </a:lnTo>
                <a:lnTo>
                  <a:pt x="67" y="61"/>
                </a:lnTo>
                <a:lnTo>
                  <a:pt x="80" y="56"/>
                </a:lnTo>
                <a:lnTo>
                  <a:pt x="93" y="60"/>
                </a:lnTo>
                <a:lnTo>
                  <a:pt x="94" y="40"/>
                </a:lnTo>
                <a:lnTo>
                  <a:pt x="85" y="37"/>
                </a:lnTo>
                <a:lnTo>
                  <a:pt x="79" y="37"/>
                </a:lnTo>
                <a:lnTo>
                  <a:pt x="83" y="25"/>
                </a:lnTo>
                <a:lnTo>
                  <a:pt x="72" y="22"/>
                </a:lnTo>
                <a:lnTo>
                  <a:pt x="63" y="22"/>
                </a:lnTo>
                <a:lnTo>
                  <a:pt x="50" y="22"/>
                </a:lnTo>
                <a:lnTo>
                  <a:pt x="39" y="22"/>
                </a:lnTo>
                <a:lnTo>
                  <a:pt x="27" y="22"/>
                </a:lnTo>
                <a:lnTo>
                  <a:pt x="16" y="19"/>
                </a:lnTo>
                <a:lnTo>
                  <a:pt x="14" y="18"/>
                </a:lnTo>
                <a:lnTo>
                  <a:pt x="16" y="13"/>
                </a:lnTo>
                <a:lnTo>
                  <a:pt x="21" y="10"/>
                </a:lnTo>
                <a:lnTo>
                  <a:pt x="39" y="6"/>
                </a:lnTo>
                <a:lnTo>
                  <a:pt x="38" y="0"/>
                </a:lnTo>
                <a:lnTo>
                  <a:pt x="24" y="2"/>
                </a:lnTo>
                <a:lnTo>
                  <a:pt x="13" y="2"/>
                </a:lnTo>
                <a:lnTo>
                  <a:pt x="5" y="8"/>
                </a:lnTo>
                <a:lnTo>
                  <a:pt x="3" y="22"/>
                </a:lnTo>
                <a:lnTo>
                  <a:pt x="3" y="25"/>
                </a:lnTo>
                <a:lnTo>
                  <a:pt x="2" y="26"/>
                </a:lnTo>
                <a:lnTo>
                  <a:pt x="10" y="28"/>
                </a:lnTo>
                <a:lnTo>
                  <a:pt x="14" y="36"/>
                </a:lnTo>
                <a:lnTo>
                  <a:pt x="12" y="44"/>
                </a:lnTo>
                <a:lnTo>
                  <a:pt x="10" y="45"/>
                </a:lnTo>
                <a:lnTo>
                  <a:pt x="7" y="49"/>
                </a:lnTo>
                <a:lnTo>
                  <a:pt x="0" y="57"/>
                </a:lnTo>
                <a:close/>
              </a:path>
            </a:pathLst>
          </a:custGeom>
          <a:solidFill>
            <a:srgbClr val="FFFFCC"/>
          </a:solidFill>
          <a:ln w="1588" cap="rnd">
            <a:solidFill>
              <a:srgbClr val="808080"/>
            </a:solidFill>
            <a:round/>
            <a:headEnd/>
            <a:tailEnd/>
          </a:ln>
        </p:spPr>
        <p:txBody>
          <a:bodyPr/>
          <a:lstStyle/>
          <a:p>
            <a:endParaRPr lang="en-US"/>
          </a:p>
        </p:txBody>
      </p:sp>
      <p:sp>
        <p:nvSpPr>
          <p:cNvPr id="22953" name="Freeform 426"/>
          <p:cNvSpPr>
            <a:spLocks noChangeAspect="1"/>
          </p:cNvSpPr>
          <p:nvPr/>
        </p:nvSpPr>
        <p:spPr bwMode="auto">
          <a:xfrm>
            <a:off x="4616450" y="2968083"/>
            <a:ext cx="228600" cy="182563"/>
          </a:xfrm>
          <a:custGeom>
            <a:avLst/>
            <a:gdLst>
              <a:gd name="T0" fmla="*/ 0 w 119"/>
              <a:gd name="T1" fmla="*/ 22 h 95"/>
              <a:gd name="T2" fmla="*/ 0 w 119"/>
              <a:gd name="T3" fmla="*/ 7 h 95"/>
              <a:gd name="T4" fmla="*/ 30 w 119"/>
              <a:gd name="T5" fmla="*/ 0 h 95"/>
              <a:gd name="T6" fmla="*/ 55 w 119"/>
              <a:gd name="T7" fmla="*/ 19 h 95"/>
              <a:gd name="T8" fmla="*/ 83 w 119"/>
              <a:gd name="T9" fmla="*/ 13 h 95"/>
              <a:gd name="T10" fmla="*/ 116 w 119"/>
              <a:gd name="T11" fmla="*/ 43 h 95"/>
              <a:gd name="T12" fmla="*/ 111 w 119"/>
              <a:gd name="T13" fmla="*/ 74 h 95"/>
              <a:gd name="T14" fmla="*/ 119 w 119"/>
              <a:gd name="T15" fmla="*/ 88 h 95"/>
              <a:gd name="T16" fmla="*/ 94 w 119"/>
              <a:gd name="T17" fmla="*/ 95 h 95"/>
              <a:gd name="T18" fmla="*/ 82 w 119"/>
              <a:gd name="T19" fmla="*/ 69 h 95"/>
              <a:gd name="T20" fmla="*/ 72 w 119"/>
              <a:gd name="T21" fmla="*/ 79 h 95"/>
              <a:gd name="T22" fmla="*/ 30 w 119"/>
              <a:gd name="T23" fmla="*/ 54 h 95"/>
              <a:gd name="T24" fmla="*/ 11 w 119"/>
              <a:gd name="T25" fmla="*/ 27 h 95"/>
              <a:gd name="T26" fmla="*/ 1 w 119"/>
              <a:gd name="T27" fmla="*/ 32 h 95"/>
              <a:gd name="T28" fmla="*/ 0 w 119"/>
              <a:gd name="T29" fmla="*/ 2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95"/>
              <a:gd name="T47" fmla="*/ 119 w 119"/>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95">
                <a:moveTo>
                  <a:pt x="0" y="22"/>
                </a:moveTo>
                <a:lnTo>
                  <a:pt x="0" y="7"/>
                </a:lnTo>
                <a:lnTo>
                  <a:pt x="30" y="0"/>
                </a:lnTo>
                <a:lnTo>
                  <a:pt x="55" y="19"/>
                </a:lnTo>
                <a:lnTo>
                  <a:pt x="83" y="13"/>
                </a:lnTo>
                <a:lnTo>
                  <a:pt x="116" y="43"/>
                </a:lnTo>
                <a:lnTo>
                  <a:pt x="111" y="74"/>
                </a:lnTo>
                <a:lnTo>
                  <a:pt x="119" y="88"/>
                </a:lnTo>
                <a:lnTo>
                  <a:pt x="94" y="95"/>
                </a:lnTo>
                <a:lnTo>
                  <a:pt x="82" y="69"/>
                </a:lnTo>
                <a:lnTo>
                  <a:pt x="72" y="79"/>
                </a:lnTo>
                <a:lnTo>
                  <a:pt x="30" y="54"/>
                </a:lnTo>
                <a:lnTo>
                  <a:pt x="11" y="27"/>
                </a:lnTo>
                <a:lnTo>
                  <a:pt x="1" y="32"/>
                </a:lnTo>
                <a:lnTo>
                  <a:pt x="0" y="22"/>
                </a:lnTo>
                <a:close/>
              </a:path>
            </a:pathLst>
          </a:custGeom>
          <a:solidFill>
            <a:srgbClr val="FFFFCC"/>
          </a:solidFill>
          <a:ln w="9525">
            <a:noFill/>
            <a:round/>
            <a:headEnd/>
            <a:tailEnd/>
          </a:ln>
        </p:spPr>
        <p:txBody>
          <a:bodyPr/>
          <a:lstStyle/>
          <a:p>
            <a:endParaRPr lang="en-US"/>
          </a:p>
        </p:txBody>
      </p:sp>
      <p:sp>
        <p:nvSpPr>
          <p:cNvPr id="22954" name="Freeform 427"/>
          <p:cNvSpPr>
            <a:spLocks noChangeAspect="1"/>
          </p:cNvSpPr>
          <p:nvPr/>
        </p:nvSpPr>
        <p:spPr bwMode="auto">
          <a:xfrm>
            <a:off x="4616450" y="2968083"/>
            <a:ext cx="228600" cy="182563"/>
          </a:xfrm>
          <a:custGeom>
            <a:avLst/>
            <a:gdLst>
              <a:gd name="T0" fmla="*/ 0 w 119"/>
              <a:gd name="T1" fmla="*/ 22 h 95"/>
              <a:gd name="T2" fmla="*/ 0 w 119"/>
              <a:gd name="T3" fmla="*/ 7 h 95"/>
              <a:gd name="T4" fmla="*/ 30 w 119"/>
              <a:gd name="T5" fmla="*/ 0 h 95"/>
              <a:gd name="T6" fmla="*/ 55 w 119"/>
              <a:gd name="T7" fmla="*/ 19 h 95"/>
              <a:gd name="T8" fmla="*/ 83 w 119"/>
              <a:gd name="T9" fmla="*/ 13 h 95"/>
              <a:gd name="T10" fmla="*/ 116 w 119"/>
              <a:gd name="T11" fmla="*/ 43 h 95"/>
              <a:gd name="T12" fmla="*/ 111 w 119"/>
              <a:gd name="T13" fmla="*/ 74 h 95"/>
              <a:gd name="T14" fmla="*/ 119 w 119"/>
              <a:gd name="T15" fmla="*/ 88 h 95"/>
              <a:gd name="T16" fmla="*/ 94 w 119"/>
              <a:gd name="T17" fmla="*/ 95 h 95"/>
              <a:gd name="T18" fmla="*/ 82 w 119"/>
              <a:gd name="T19" fmla="*/ 69 h 95"/>
              <a:gd name="T20" fmla="*/ 72 w 119"/>
              <a:gd name="T21" fmla="*/ 79 h 95"/>
              <a:gd name="T22" fmla="*/ 30 w 119"/>
              <a:gd name="T23" fmla="*/ 54 h 95"/>
              <a:gd name="T24" fmla="*/ 11 w 119"/>
              <a:gd name="T25" fmla="*/ 27 h 95"/>
              <a:gd name="T26" fmla="*/ 1 w 119"/>
              <a:gd name="T27" fmla="*/ 32 h 95"/>
              <a:gd name="T28" fmla="*/ 0 w 119"/>
              <a:gd name="T29" fmla="*/ 2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95"/>
              <a:gd name="T47" fmla="*/ 119 w 119"/>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95">
                <a:moveTo>
                  <a:pt x="0" y="22"/>
                </a:moveTo>
                <a:lnTo>
                  <a:pt x="0" y="7"/>
                </a:lnTo>
                <a:lnTo>
                  <a:pt x="30" y="0"/>
                </a:lnTo>
                <a:lnTo>
                  <a:pt x="55" y="19"/>
                </a:lnTo>
                <a:lnTo>
                  <a:pt x="83" y="13"/>
                </a:lnTo>
                <a:lnTo>
                  <a:pt x="116" y="43"/>
                </a:lnTo>
                <a:lnTo>
                  <a:pt x="111" y="74"/>
                </a:lnTo>
                <a:lnTo>
                  <a:pt x="119" y="88"/>
                </a:lnTo>
                <a:lnTo>
                  <a:pt x="94" y="95"/>
                </a:lnTo>
                <a:lnTo>
                  <a:pt x="82" y="69"/>
                </a:lnTo>
                <a:lnTo>
                  <a:pt x="72" y="79"/>
                </a:lnTo>
                <a:lnTo>
                  <a:pt x="30" y="54"/>
                </a:lnTo>
                <a:lnTo>
                  <a:pt x="11" y="27"/>
                </a:lnTo>
                <a:lnTo>
                  <a:pt x="1" y="32"/>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955" name="Freeform 428"/>
          <p:cNvSpPr>
            <a:spLocks noChangeAspect="1"/>
          </p:cNvSpPr>
          <p:nvPr/>
        </p:nvSpPr>
        <p:spPr bwMode="auto">
          <a:xfrm>
            <a:off x="4659313" y="2999833"/>
            <a:ext cx="95250" cy="111125"/>
          </a:xfrm>
          <a:custGeom>
            <a:avLst/>
            <a:gdLst>
              <a:gd name="T0" fmla="*/ 50 w 50"/>
              <a:gd name="T1" fmla="*/ 31 h 58"/>
              <a:gd name="T2" fmla="*/ 40 w 50"/>
              <a:gd name="T3" fmla="*/ 15 h 58"/>
              <a:gd name="T4" fmla="*/ 17 w 50"/>
              <a:gd name="T5" fmla="*/ 0 h 58"/>
              <a:gd name="T6" fmla="*/ 0 w 50"/>
              <a:gd name="T7" fmla="*/ 2 h 58"/>
              <a:gd name="T8" fmla="*/ 2 w 50"/>
              <a:gd name="T9" fmla="*/ 22 h 58"/>
              <a:gd name="T10" fmla="*/ 40 w 50"/>
              <a:gd name="T11" fmla="*/ 58 h 58"/>
              <a:gd name="T12" fmla="*/ 50 w 50"/>
              <a:gd name="T13" fmla="*/ 31 h 58"/>
              <a:gd name="T14" fmla="*/ 0 60000 65536"/>
              <a:gd name="T15" fmla="*/ 0 60000 65536"/>
              <a:gd name="T16" fmla="*/ 0 60000 65536"/>
              <a:gd name="T17" fmla="*/ 0 60000 65536"/>
              <a:gd name="T18" fmla="*/ 0 60000 65536"/>
              <a:gd name="T19" fmla="*/ 0 60000 65536"/>
              <a:gd name="T20" fmla="*/ 0 60000 65536"/>
              <a:gd name="T21" fmla="*/ 0 w 50"/>
              <a:gd name="T22" fmla="*/ 0 h 58"/>
              <a:gd name="T23" fmla="*/ 50 w 50"/>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8">
                <a:moveTo>
                  <a:pt x="50" y="31"/>
                </a:moveTo>
                <a:lnTo>
                  <a:pt x="40" y="15"/>
                </a:lnTo>
                <a:lnTo>
                  <a:pt x="17" y="0"/>
                </a:lnTo>
                <a:lnTo>
                  <a:pt x="0" y="2"/>
                </a:lnTo>
                <a:lnTo>
                  <a:pt x="2" y="22"/>
                </a:lnTo>
                <a:lnTo>
                  <a:pt x="40" y="58"/>
                </a:lnTo>
                <a:lnTo>
                  <a:pt x="50" y="31"/>
                </a:lnTo>
                <a:close/>
              </a:path>
            </a:pathLst>
          </a:custGeom>
          <a:solidFill>
            <a:srgbClr val="FFFFCC"/>
          </a:solidFill>
          <a:ln w="9525">
            <a:noFill/>
            <a:round/>
            <a:headEnd/>
            <a:tailEnd/>
          </a:ln>
        </p:spPr>
        <p:txBody>
          <a:bodyPr/>
          <a:lstStyle/>
          <a:p>
            <a:endParaRPr lang="en-US"/>
          </a:p>
        </p:txBody>
      </p:sp>
      <p:sp>
        <p:nvSpPr>
          <p:cNvPr id="22956" name="Freeform 429"/>
          <p:cNvSpPr>
            <a:spLocks noChangeAspect="1"/>
          </p:cNvSpPr>
          <p:nvPr/>
        </p:nvSpPr>
        <p:spPr bwMode="auto">
          <a:xfrm>
            <a:off x="4659313" y="2999833"/>
            <a:ext cx="95250" cy="111125"/>
          </a:xfrm>
          <a:custGeom>
            <a:avLst/>
            <a:gdLst>
              <a:gd name="T0" fmla="*/ 50 w 50"/>
              <a:gd name="T1" fmla="*/ 31 h 58"/>
              <a:gd name="T2" fmla="*/ 40 w 50"/>
              <a:gd name="T3" fmla="*/ 15 h 58"/>
              <a:gd name="T4" fmla="*/ 17 w 50"/>
              <a:gd name="T5" fmla="*/ 0 h 58"/>
              <a:gd name="T6" fmla="*/ 0 w 50"/>
              <a:gd name="T7" fmla="*/ 2 h 58"/>
              <a:gd name="T8" fmla="*/ 2 w 50"/>
              <a:gd name="T9" fmla="*/ 22 h 58"/>
              <a:gd name="T10" fmla="*/ 40 w 50"/>
              <a:gd name="T11" fmla="*/ 58 h 58"/>
              <a:gd name="T12" fmla="*/ 50 w 50"/>
              <a:gd name="T13" fmla="*/ 31 h 58"/>
              <a:gd name="T14" fmla="*/ 0 60000 65536"/>
              <a:gd name="T15" fmla="*/ 0 60000 65536"/>
              <a:gd name="T16" fmla="*/ 0 60000 65536"/>
              <a:gd name="T17" fmla="*/ 0 60000 65536"/>
              <a:gd name="T18" fmla="*/ 0 60000 65536"/>
              <a:gd name="T19" fmla="*/ 0 60000 65536"/>
              <a:gd name="T20" fmla="*/ 0 60000 65536"/>
              <a:gd name="T21" fmla="*/ 0 w 50"/>
              <a:gd name="T22" fmla="*/ 0 h 58"/>
              <a:gd name="T23" fmla="*/ 50 w 50"/>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8">
                <a:moveTo>
                  <a:pt x="50" y="31"/>
                </a:moveTo>
                <a:lnTo>
                  <a:pt x="40" y="15"/>
                </a:lnTo>
                <a:lnTo>
                  <a:pt x="17" y="0"/>
                </a:lnTo>
                <a:lnTo>
                  <a:pt x="0" y="2"/>
                </a:lnTo>
                <a:lnTo>
                  <a:pt x="2" y="22"/>
                </a:lnTo>
                <a:lnTo>
                  <a:pt x="40" y="58"/>
                </a:lnTo>
                <a:lnTo>
                  <a:pt x="50" y="31"/>
                </a:lnTo>
                <a:close/>
              </a:path>
            </a:pathLst>
          </a:custGeom>
          <a:solidFill>
            <a:srgbClr val="FFFFCC"/>
          </a:solidFill>
          <a:ln w="1588" cap="rnd">
            <a:solidFill>
              <a:srgbClr val="808080"/>
            </a:solidFill>
            <a:round/>
            <a:headEnd/>
            <a:tailEnd/>
          </a:ln>
        </p:spPr>
        <p:txBody>
          <a:bodyPr/>
          <a:lstStyle/>
          <a:p>
            <a:endParaRPr lang="en-US"/>
          </a:p>
        </p:txBody>
      </p:sp>
      <p:sp>
        <p:nvSpPr>
          <p:cNvPr id="22957" name="Freeform 430"/>
          <p:cNvSpPr>
            <a:spLocks noChangeAspect="1"/>
          </p:cNvSpPr>
          <p:nvPr/>
        </p:nvSpPr>
        <p:spPr bwMode="auto">
          <a:xfrm>
            <a:off x="4759325" y="2544221"/>
            <a:ext cx="200025" cy="204787"/>
          </a:xfrm>
          <a:custGeom>
            <a:avLst/>
            <a:gdLst>
              <a:gd name="T0" fmla="*/ 0 w 104"/>
              <a:gd name="T1" fmla="*/ 95 h 107"/>
              <a:gd name="T2" fmla="*/ 18 w 104"/>
              <a:gd name="T3" fmla="*/ 78 h 107"/>
              <a:gd name="T4" fmla="*/ 12 w 104"/>
              <a:gd name="T5" fmla="*/ 85 h 107"/>
              <a:gd name="T6" fmla="*/ 20 w 104"/>
              <a:gd name="T7" fmla="*/ 87 h 107"/>
              <a:gd name="T8" fmla="*/ 18 w 104"/>
              <a:gd name="T9" fmla="*/ 54 h 107"/>
              <a:gd name="T10" fmla="*/ 26 w 104"/>
              <a:gd name="T11" fmla="*/ 38 h 107"/>
              <a:gd name="T12" fmla="*/ 36 w 104"/>
              <a:gd name="T13" fmla="*/ 36 h 107"/>
              <a:gd name="T14" fmla="*/ 57 w 104"/>
              <a:gd name="T15" fmla="*/ 51 h 107"/>
              <a:gd name="T16" fmla="*/ 62 w 104"/>
              <a:gd name="T17" fmla="*/ 23 h 107"/>
              <a:gd name="T18" fmla="*/ 53 w 104"/>
              <a:gd name="T19" fmla="*/ 23 h 107"/>
              <a:gd name="T20" fmla="*/ 49 w 104"/>
              <a:gd name="T21" fmla="*/ 7 h 107"/>
              <a:gd name="T22" fmla="*/ 104 w 104"/>
              <a:gd name="T23" fmla="*/ 0 h 107"/>
              <a:gd name="T24" fmla="*/ 101 w 104"/>
              <a:gd name="T25" fmla="*/ 10 h 107"/>
              <a:gd name="T26" fmla="*/ 92 w 104"/>
              <a:gd name="T27" fmla="*/ 16 h 107"/>
              <a:gd name="T28" fmla="*/ 100 w 104"/>
              <a:gd name="T29" fmla="*/ 30 h 107"/>
              <a:gd name="T30" fmla="*/ 95 w 104"/>
              <a:gd name="T31" fmla="*/ 34 h 107"/>
              <a:gd name="T32" fmla="*/ 50 w 104"/>
              <a:gd name="T33" fmla="*/ 107 h 107"/>
              <a:gd name="T34" fmla="*/ 49 w 104"/>
              <a:gd name="T35" fmla="*/ 102 h 107"/>
              <a:gd name="T36" fmla="*/ 0 w 104"/>
              <a:gd name="T37" fmla="*/ 9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7"/>
              <a:gd name="T59" fmla="*/ 104 w 10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7">
                <a:moveTo>
                  <a:pt x="0" y="95"/>
                </a:moveTo>
                <a:lnTo>
                  <a:pt x="18" y="78"/>
                </a:lnTo>
                <a:lnTo>
                  <a:pt x="12" y="85"/>
                </a:lnTo>
                <a:lnTo>
                  <a:pt x="20" y="87"/>
                </a:lnTo>
                <a:lnTo>
                  <a:pt x="18" y="54"/>
                </a:lnTo>
                <a:lnTo>
                  <a:pt x="26" y="38"/>
                </a:lnTo>
                <a:lnTo>
                  <a:pt x="36" y="36"/>
                </a:lnTo>
                <a:lnTo>
                  <a:pt x="57" y="51"/>
                </a:lnTo>
                <a:lnTo>
                  <a:pt x="62" y="23"/>
                </a:lnTo>
                <a:lnTo>
                  <a:pt x="53" y="23"/>
                </a:lnTo>
                <a:lnTo>
                  <a:pt x="49" y="7"/>
                </a:lnTo>
                <a:lnTo>
                  <a:pt x="104" y="0"/>
                </a:lnTo>
                <a:lnTo>
                  <a:pt x="101" y="10"/>
                </a:lnTo>
                <a:lnTo>
                  <a:pt x="92" y="16"/>
                </a:lnTo>
                <a:lnTo>
                  <a:pt x="100" y="30"/>
                </a:lnTo>
                <a:lnTo>
                  <a:pt x="95" y="34"/>
                </a:lnTo>
                <a:lnTo>
                  <a:pt x="50" y="107"/>
                </a:lnTo>
                <a:lnTo>
                  <a:pt x="49" y="102"/>
                </a:lnTo>
                <a:lnTo>
                  <a:pt x="0" y="95"/>
                </a:lnTo>
                <a:close/>
              </a:path>
            </a:pathLst>
          </a:custGeom>
          <a:solidFill>
            <a:srgbClr val="FFFFCC"/>
          </a:solidFill>
          <a:ln w="9525">
            <a:noFill/>
            <a:round/>
            <a:headEnd/>
            <a:tailEnd/>
          </a:ln>
        </p:spPr>
        <p:txBody>
          <a:bodyPr/>
          <a:lstStyle/>
          <a:p>
            <a:endParaRPr lang="en-US"/>
          </a:p>
        </p:txBody>
      </p:sp>
      <p:sp>
        <p:nvSpPr>
          <p:cNvPr id="22958" name="Freeform 431"/>
          <p:cNvSpPr>
            <a:spLocks noChangeAspect="1"/>
          </p:cNvSpPr>
          <p:nvPr/>
        </p:nvSpPr>
        <p:spPr bwMode="auto">
          <a:xfrm>
            <a:off x="4759325" y="2544221"/>
            <a:ext cx="200025" cy="204787"/>
          </a:xfrm>
          <a:custGeom>
            <a:avLst/>
            <a:gdLst>
              <a:gd name="T0" fmla="*/ 0 w 104"/>
              <a:gd name="T1" fmla="*/ 95 h 107"/>
              <a:gd name="T2" fmla="*/ 18 w 104"/>
              <a:gd name="T3" fmla="*/ 78 h 107"/>
              <a:gd name="T4" fmla="*/ 12 w 104"/>
              <a:gd name="T5" fmla="*/ 85 h 107"/>
              <a:gd name="T6" fmla="*/ 20 w 104"/>
              <a:gd name="T7" fmla="*/ 87 h 107"/>
              <a:gd name="T8" fmla="*/ 18 w 104"/>
              <a:gd name="T9" fmla="*/ 54 h 107"/>
              <a:gd name="T10" fmla="*/ 26 w 104"/>
              <a:gd name="T11" fmla="*/ 38 h 107"/>
              <a:gd name="T12" fmla="*/ 36 w 104"/>
              <a:gd name="T13" fmla="*/ 36 h 107"/>
              <a:gd name="T14" fmla="*/ 57 w 104"/>
              <a:gd name="T15" fmla="*/ 51 h 107"/>
              <a:gd name="T16" fmla="*/ 62 w 104"/>
              <a:gd name="T17" fmla="*/ 23 h 107"/>
              <a:gd name="T18" fmla="*/ 53 w 104"/>
              <a:gd name="T19" fmla="*/ 23 h 107"/>
              <a:gd name="T20" fmla="*/ 49 w 104"/>
              <a:gd name="T21" fmla="*/ 7 h 107"/>
              <a:gd name="T22" fmla="*/ 104 w 104"/>
              <a:gd name="T23" fmla="*/ 0 h 107"/>
              <a:gd name="T24" fmla="*/ 101 w 104"/>
              <a:gd name="T25" fmla="*/ 10 h 107"/>
              <a:gd name="T26" fmla="*/ 92 w 104"/>
              <a:gd name="T27" fmla="*/ 16 h 107"/>
              <a:gd name="T28" fmla="*/ 100 w 104"/>
              <a:gd name="T29" fmla="*/ 30 h 107"/>
              <a:gd name="T30" fmla="*/ 95 w 104"/>
              <a:gd name="T31" fmla="*/ 34 h 107"/>
              <a:gd name="T32" fmla="*/ 50 w 104"/>
              <a:gd name="T33" fmla="*/ 107 h 107"/>
              <a:gd name="T34" fmla="*/ 49 w 104"/>
              <a:gd name="T35" fmla="*/ 102 h 107"/>
              <a:gd name="T36" fmla="*/ 0 w 104"/>
              <a:gd name="T37" fmla="*/ 9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7"/>
              <a:gd name="T59" fmla="*/ 104 w 10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7">
                <a:moveTo>
                  <a:pt x="0" y="95"/>
                </a:moveTo>
                <a:lnTo>
                  <a:pt x="18" y="78"/>
                </a:lnTo>
                <a:lnTo>
                  <a:pt x="12" y="85"/>
                </a:lnTo>
                <a:lnTo>
                  <a:pt x="20" y="87"/>
                </a:lnTo>
                <a:lnTo>
                  <a:pt x="18" y="54"/>
                </a:lnTo>
                <a:lnTo>
                  <a:pt x="26" y="38"/>
                </a:lnTo>
                <a:lnTo>
                  <a:pt x="36" y="36"/>
                </a:lnTo>
                <a:lnTo>
                  <a:pt x="57" y="51"/>
                </a:lnTo>
                <a:lnTo>
                  <a:pt x="62" y="23"/>
                </a:lnTo>
                <a:lnTo>
                  <a:pt x="53" y="23"/>
                </a:lnTo>
                <a:lnTo>
                  <a:pt x="49" y="7"/>
                </a:lnTo>
                <a:lnTo>
                  <a:pt x="104" y="0"/>
                </a:lnTo>
                <a:lnTo>
                  <a:pt x="101" y="10"/>
                </a:lnTo>
                <a:lnTo>
                  <a:pt x="92" y="16"/>
                </a:lnTo>
                <a:lnTo>
                  <a:pt x="100" y="30"/>
                </a:lnTo>
                <a:lnTo>
                  <a:pt x="95" y="34"/>
                </a:lnTo>
                <a:lnTo>
                  <a:pt x="50" y="107"/>
                </a:lnTo>
                <a:lnTo>
                  <a:pt x="49" y="102"/>
                </a:lnTo>
                <a:lnTo>
                  <a:pt x="0" y="95"/>
                </a:lnTo>
                <a:close/>
              </a:path>
            </a:pathLst>
          </a:custGeom>
          <a:solidFill>
            <a:srgbClr val="FFFFCC"/>
          </a:solidFill>
          <a:ln w="1588" cap="rnd">
            <a:solidFill>
              <a:srgbClr val="808080"/>
            </a:solidFill>
            <a:round/>
            <a:headEnd/>
            <a:tailEnd/>
          </a:ln>
        </p:spPr>
        <p:txBody>
          <a:bodyPr/>
          <a:lstStyle/>
          <a:p>
            <a:endParaRPr lang="en-US"/>
          </a:p>
        </p:txBody>
      </p:sp>
      <p:sp>
        <p:nvSpPr>
          <p:cNvPr id="22959" name="Freeform 432"/>
          <p:cNvSpPr>
            <a:spLocks noChangeAspect="1"/>
          </p:cNvSpPr>
          <p:nvPr/>
        </p:nvSpPr>
        <p:spPr bwMode="auto">
          <a:xfrm>
            <a:off x="4759325" y="2591846"/>
            <a:ext cx="190500" cy="163512"/>
          </a:xfrm>
          <a:custGeom>
            <a:avLst/>
            <a:gdLst>
              <a:gd name="T0" fmla="*/ 0 w 99"/>
              <a:gd name="T1" fmla="*/ 69 h 85"/>
              <a:gd name="T2" fmla="*/ 19 w 99"/>
              <a:gd name="T3" fmla="*/ 52 h 85"/>
              <a:gd name="T4" fmla="*/ 12 w 99"/>
              <a:gd name="T5" fmla="*/ 60 h 85"/>
              <a:gd name="T6" fmla="*/ 20 w 99"/>
              <a:gd name="T7" fmla="*/ 62 h 85"/>
              <a:gd name="T8" fmla="*/ 19 w 99"/>
              <a:gd name="T9" fmla="*/ 28 h 85"/>
              <a:gd name="T10" fmla="*/ 26 w 99"/>
              <a:gd name="T11" fmla="*/ 12 h 85"/>
              <a:gd name="T12" fmla="*/ 36 w 99"/>
              <a:gd name="T13" fmla="*/ 10 h 85"/>
              <a:gd name="T14" fmla="*/ 57 w 99"/>
              <a:gd name="T15" fmla="*/ 25 h 85"/>
              <a:gd name="T16" fmla="*/ 60 w 99"/>
              <a:gd name="T17" fmla="*/ 5 h 85"/>
              <a:gd name="T18" fmla="*/ 70 w 99"/>
              <a:gd name="T19" fmla="*/ 0 h 85"/>
              <a:gd name="T20" fmla="*/ 82 w 99"/>
              <a:gd name="T21" fmla="*/ 8 h 85"/>
              <a:gd name="T22" fmla="*/ 95 w 99"/>
              <a:gd name="T23" fmla="*/ 8 h 85"/>
              <a:gd name="T24" fmla="*/ 99 w 99"/>
              <a:gd name="T25" fmla="*/ 14 h 85"/>
              <a:gd name="T26" fmla="*/ 91 w 99"/>
              <a:gd name="T27" fmla="*/ 23 h 85"/>
              <a:gd name="T28" fmla="*/ 97 w 99"/>
              <a:gd name="T29" fmla="*/ 33 h 85"/>
              <a:gd name="T30" fmla="*/ 92 w 99"/>
              <a:gd name="T31" fmla="*/ 52 h 85"/>
              <a:gd name="T32" fmla="*/ 81 w 99"/>
              <a:gd name="T33" fmla="*/ 49 h 85"/>
              <a:gd name="T34" fmla="*/ 75 w 99"/>
              <a:gd name="T35" fmla="*/ 49 h 85"/>
              <a:gd name="T36" fmla="*/ 71 w 99"/>
              <a:gd name="T37" fmla="*/ 54 h 85"/>
              <a:gd name="T38" fmla="*/ 63 w 99"/>
              <a:gd name="T39" fmla="*/ 62 h 85"/>
              <a:gd name="T40" fmla="*/ 61 w 99"/>
              <a:gd name="T41" fmla="*/ 70 h 85"/>
              <a:gd name="T42" fmla="*/ 58 w 99"/>
              <a:gd name="T43" fmla="*/ 72 h 85"/>
              <a:gd name="T44" fmla="*/ 54 w 99"/>
              <a:gd name="T45" fmla="*/ 85 h 85"/>
              <a:gd name="T46" fmla="*/ 50 w 99"/>
              <a:gd name="T47" fmla="*/ 81 h 85"/>
              <a:gd name="T48" fmla="*/ 49 w 99"/>
              <a:gd name="T49" fmla="*/ 77 h 85"/>
              <a:gd name="T50" fmla="*/ 0 w 99"/>
              <a:gd name="T51" fmla="*/ 69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85"/>
              <a:gd name="T80" fmla="*/ 99 w 99"/>
              <a:gd name="T81" fmla="*/ 85 h 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85">
                <a:moveTo>
                  <a:pt x="0" y="69"/>
                </a:moveTo>
                <a:lnTo>
                  <a:pt x="19" y="52"/>
                </a:lnTo>
                <a:lnTo>
                  <a:pt x="12" y="60"/>
                </a:lnTo>
                <a:lnTo>
                  <a:pt x="20" y="62"/>
                </a:lnTo>
                <a:lnTo>
                  <a:pt x="19" y="28"/>
                </a:lnTo>
                <a:lnTo>
                  <a:pt x="26" y="12"/>
                </a:lnTo>
                <a:lnTo>
                  <a:pt x="36" y="10"/>
                </a:lnTo>
                <a:lnTo>
                  <a:pt x="57" y="25"/>
                </a:lnTo>
                <a:lnTo>
                  <a:pt x="60" y="5"/>
                </a:lnTo>
                <a:lnTo>
                  <a:pt x="70" y="0"/>
                </a:lnTo>
                <a:lnTo>
                  <a:pt x="82" y="8"/>
                </a:lnTo>
                <a:lnTo>
                  <a:pt x="95" y="8"/>
                </a:lnTo>
                <a:lnTo>
                  <a:pt x="99" y="14"/>
                </a:lnTo>
                <a:lnTo>
                  <a:pt x="91" y="23"/>
                </a:lnTo>
                <a:lnTo>
                  <a:pt x="97" y="33"/>
                </a:lnTo>
                <a:lnTo>
                  <a:pt x="92" y="52"/>
                </a:lnTo>
                <a:lnTo>
                  <a:pt x="81" y="49"/>
                </a:lnTo>
                <a:lnTo>
                  <a:pt x="75" y="49"/>
                </a:lnTo>
                <a:lnTo>
                  <a:pt x="71" y="54"/>
                </a:lnTo>
                <a:lnTo>
                  <a:pt x="63" y="62"/>
                </a:lnTo>
                <a:lnTo>
                  <a:pt x="61" y="70"/>
                </a:lnTo>
                <a:lnTo>
                  <a:pt x="58" y="72"/>
                </a:lnTo>
                <a:lnTo>
                  <a:pt x="54" y="85"/>
                </a:lnTo>
                <a:lnTo>
                  <a:pt x="50" y="81"/>
                </a:lnTo>
                <a:lnTo>
                  <a:pt x="49" y="77"/>
                </a:lnTo>
                <a:lnTo>
                  <a:pt x="0" y="69"/>
                </a:lnTo>
                <a:close/>
              </a:path>
            </a:pathLst>
          </a:custGeom>
          <a:solidFill>
            <a:srgbClr val="FFFFCC"/>
          </a:solidFill>
          <a:ln w="9525">
            <a:noFill/>
            <a:round/>
            <a:headEnd/>
            <a:tailEnd/>
          </a:ln>
        </p:spPr>
        <p:txBody>
          <a:bodyPr/>
          <a:lstStyle/>
          <a:p>
            <a:endParaRPr lang="en-US"/>
          </a:p>
        </p:txBody>
      </p:sp>
      <p:sp>
        <p:nvSpPr>
          <p:cNvPr id="22960" name="Freeform 433"/>
          <p:cNvSpPr>
            <a:spLocks noChangeAspect="1"/>
          </p:cNvSpPr>
          <p:nvPr/>
        </p:nvSpPr>
        <p:spPr bwMode="auto">
          <a:xfrm>
            <a:off x="4759325" y="2591846"/>
            <a:ext cx="190500" cy="163512"/>
          </a:xfrm>
          <a:custGeom>
            <a:avLst/>
            <a:gdLst>
              <a:gd name="T0" fmla="*/ 0 w 99"/>
              <a:gd name="T1" fmla="*/ 69 h 85"/>
              <a:gd name="T2" fmla="*/ 19 w 99"/>
              <a:gd name="T3" fmla="*/ 52 h 85"/>
              <a:gd name="T4" fmla="*/ 12 w 99"/>
              <a:gd name="T5" fmla="*/ 60 h 85"/>
              <a:gd name="T6" fmla="*/ 20 w 99"/>
              <a:gd name="T7" fmla="*/ 62 h 85"/>
              <a:gd name="T8" fmla="*/ 19 w 99"/>
              <a:gd name="T9" fmla="*/ 28 h 85"/>
              <a:gd name="T10" fmla="*/ 26 w 99"/>
              <a:gd name="T11" fmla="*/ 12 h 85"/>
              <a:gd name="T12" fmla="*/ 36 w 99"/>
              <a:gd name="T13" fmla="*/ 10 h 85"/>
              <a:gd name="T14" fmla="*/ 57 w 99"/>
              <a:gd name="T15" fmla="*/ 25 h 85"/>
              <a:gd name="T16" fmla="*/ 60 w 99"/>
              <a:gd name="T17" fmla="*/ 5 h 85"/>
              <a:gd name="T18" fmla="*/ 70 w 99"/>
              <a:gd name="T19" fmla="*/ 0 h 85"/>
              <a:gd name="T20" fmla="*/ 82 w 99"/>
              <a:gd name="T21" fmla="*/ 8 h 85"/>
              <a:gd name="T22" fmla="*/ 95 w 99"/>
              <a:gd name="T23" fmla="*/ 8 h 85"/>
              <a:gd name="T24" fmla="*/ 99 w 99"/>
              <a:gd name="T25" fmla="*/ 14 h 85"/>
              <a:gd name="T26" fmla="*/ 91 w 99"/>
              <a:gd name="T27" fmla="*/ 23 h 85"/>
              <a:gd name="T28" fmla="*/ 97 w 99"/>
              <a:gd name="T29" fmla="*/ 33 h 85"/>
              <a:gd name="T30" fmla="*/ 92 w 99"/>
              <a:gd name="T31" fmla="*/ 52 h 85"/>
              <a:gd name="T32" fmla="*/ 81 w 99"/>
              <a:gd name="T33" fmla="*/ 49 h 85"/>
              <a:gd name="T34" fmla="*/ 75 w 99"/>
              <a:gd name="T35" fmla="*/ 49 h 85"/>
              <a:gd name="T36" fmla="*/ 71 w 99"/>
              <a:gd name="T37" fmla="*/ 54 h 85"/>
              <a:gd name="T38" fmla="*/ 63 w 99"/>
              <a:gd name="T39" fmla="*/ 62 h 85"/>
              <a:gd name="T40" fmla="*/ 61 w 99"/>
              <a:gd name="T41" fmla="*/ 70 h 85"/>
              <a:gd name="T42" fmla="*/ 58 w 99"/>
              <a:gd name="T43" fmla="*/ 72 h 85"/>
              <a:gd name="T44" fmla="*/ 54 w 99"/>
              <a:gd name="T45" fmla="*/ 85 h 85"/>
              <a:gd name="T46" fmla="*/ 50 w 99"/>
              <a:gd name="T47" fmla="*/ 81 h 85"/>
              <a:gd name="T48" fmla="*/ 49 w 99"/>
              <a:gd name="T49" fmla="*/ 77 h 85"/>
              <a:gd name="T50" fmla="*/ 0 w 99"/>
              <a:gd name="T51" fmla="*/ 69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85"/>
              <a:gd name="T80" fmla="*/ 99 w 99"/>
              <a:gd name="T81" fmla="*/ 85 h 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85">
                <a:moveTo>
                  <a:pt x="0" y="69"/>
                </a:moveTo>
                <a:lnTo>
                  <a:pt x="19" y="52"/>
                </a:lnTo>
                <a:lnTo>
                  <a:pt x="12" y="60"/>
                </a:lnTo>
                <a:lnTo>
                  <a:pt x="20" y="62"/>
                </a:lnTo>
                <a:lnTo>
                  <a:pt x="19" y="28"/>
                </a:lnTo>
                <a:lnTo>
                  <a:pt x="26" y="12"/>
                </a:lnTo>
                <a:lnTo>
                  <a:pt x="36" y="10"/>
                </a:lnTo>
                <a:lnTo>
                  <a:pt x="57" y="25"/>
                </a:lnTo>
                <a:lnTo>
                  <a:pt x="60" y="5"/>
                </a:lnTo>
                <a:lnTo>
                  <a:pt x="70" y="0"/>
                </a:lnTo>
                <a:lnTo>
                  <a:pt x="82" y="8"/>
                </a:lnTo>
                <a:lnTo>
                  <a:pt x="95" y="8"/>
                </a:lnTo>
                <a:lnTo>
                  <a:pt x="99" y="14"/>
                </a:lnTo>
                <a:lnTo>
                  <a:pt x="91" y="23"/>
                </a:lnTo>
                <a:lnTo>
                  <a:pt x="97" y="33"/>
                </a:lnTo>
                <a:lnTo>
                  <a:pt x="92" y="52"/>
                </a:lnTo>
                <a:lnTo>
                  <a:pt x="81" y="49"/>
                </a:lnTo>
                <a:lnTo>
                  <a:pt x="75" y="49"/>
                </a:lnTo>
                <a:lnTo>
                  <a:pt x="71" y="54"/>
                </a:lnTo>
                <a:lnTo>
                  <a:pt x="63" y="62"/>
                </a:lnTo>
                <a:lnTo>
                  <a:pt x="61" y="70"/>
                </a:lnTo>
                <a:lnTo>
                  <a:pt x="58" y="72"/>
                </a:lnTo>
                <a:lnTo>
                  <a:pt x="54" y="85"/>
                </a:lnTo>
                <a:lnTo>
                  <a:pt x="50" y="81"/>
                </a:lnTo>
                <a:lnTo>
                  <a:pt x="49" y="77"/>
                </a:lnTo>
                <a:lnTo>
                  <a:pt x="0" y="69"/>
                </a:lnTo>
                <a:close/>
              </a:path>
            </a:pathLst>
          </a:custGeom>
          <a:solidFill>
            <a:srgbClr val="FFFFCC"/>
          </a:solidFill>
          <a:ln w="1588" cap="rnd">
            <a:solidFill>
              <a:srgbClr val="808080"/>
            </a:solidFill>
            <a:round/>
            <a:headEnd/>
            <a:tailEnd/>
          </a:ln>
        </p:spPr>
        <p:txBody>
          <a:bodyPr/>
          <a:lstStyle/>
          <a:p>
            <a:endParaRPr lang="en-US"/>
          </a:p>
        </p:txBody>
      </p:sp>
      <p:sp>
        <p:nvSpPr>
          <p:cNvPr id="22961" name="Freeform 434"/>
          <p:cNvSpPr>
            <a:spLocks noChangeAspect="1"/>
          </p:cNvSpPr>
          <p:nvPr/>
        </p:nvSpPr>
        <p:spPr bwMode="auto">
          <a:xfrm>
            <a:off x="4826000" y="3050633"/>
            <a:ext cx="153988" cy="87313"/>
          </a:xfrm>
          <a:custGeom>
            <a:avLst/>
            <a:gdLst>
              <a:gd name="T0" fmla="*/ 0 w 80"/>
              <a:gd name="T1" fmla="*/ 31 h 45"/>
              <a:gd name="T2" fmla="*/ 5 w 80"/>
              <a:gd name="T3" fmla="*/ 0 h 45"/>
              <a:gd name="T4" fmla="*/ 80 w 80"/>
              <a:gd name="T5" fmla="*/ 7 h 45"/>
              <a:gd name="T6" fmla="*/ 66 w 80"/>
              <a:gd name="T7" fmla="*/ 26 h 45"/>
              <a:gd name="T8" fmla="*/ 72 w 80"/>
              <a:gd name="T9" fmla="*/ 37 h 45"/>
              <a:gd name="T10" fmla="*/ 52 w 80"/>
              <a:gd name="T11" fmla="*/ 38 h 45"/>
              <a:gd name="T12" fmla="*/ 40 w 80"/>
              <a:gd name="T13" fmla="*/ 45 h 45"/>
              <a:gd name="T14" fmla="*/ 8 w 80"/>
              <a:gd name="T15" fmla="*/ 45 h 45"/>
              <a:gd name="T16" fmla="*/ 0 w 80"/>
              <a:gd name="T17" fmla="*/ 3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45"/>
              <a:gd name="T29" fmla="*/ 80 w 8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45">
                <a:moveTo>
                  <a:pt x="0" y="31"/>
                </a:moveTo>
                <a:lnTo>
                  <a:pt x="5" y="0"/>
                </a:lnTo>
                <a:lnTo>
                  <a:pt x="80" y="7"/>
                </a:lnTo>
                <a:lnTo>
                  <a:pt x="66" y="26"/>
                </a:lnTo>
                <a:lnTo>
                  <a:pt x="72" y="37"/>
                </a:lnTo>
                <a:lnTo>
                  <a:pt x="52" y="38"/>
                </a:lnTo>
                <a:lnTo>
                  <a:pt x="40" y="45"/>
                </a:lnTo>
                <a:lnTo>
                  <a:pt x="8" y="45"/>
                </a:lnTo>
                <a:lnTo>
                  <a:pt x="0" y="31"/>
                </a:lnTo>
                <a:close/>
              </a:path>
            </a:pathLst>
          </a:custGeom>
          <a:solidFill>
            <a:srgbClr val="FFFFCC"/>
          </a:solidFill>
          <a:ln w="9525">
            <a:noFill/>
            <a:round/>
            <a:headEnd/>
            <a:tailEnd/>
          </a:ln>
        </p:spPr>
        <p:txBody>
          <a:bodyPr/>
          <a:lstStyle/>
          <a:p>
            <a:endParaRPr lang="en-US"/>
          </a:p>
        </p:txBody>
      </p:sp>
      <p:sp>
        <p:nvSpPr>
          <p:cNvPr id="22962" name="Freeform 435"/>
          <p:cNvSpPr>
            <a:spLocks noChangeAspect="1"/>
          </p:cNvSpPr>
          <p:nvPr/>
        </p:nvSpPr>
        <p:spPr bwMode="auto">
          <a:xfrm>
            <a:off x="4826000" y="3050633"/>
            <a:ext cx="153988" cy="87313"/>
          </a:xfrm>
          <a:custGeom>
            <a:avLst/>
            <a:gdLst>
              <a:gd name="T0" fmla="*/ 0 w 80"/>
              <a:gd name="T1" fmla="*/ 31 h 45"/>
              <a:gd name="T2" fmla="*/ 5 w 80"/>
              <a:gd name="T3" fmla="*/ 0 h 45"/>
              <a:gd name="T4" fmla="*/ 80 w 80"/>
              <a:gd name="T5" fmla="*/ 7 h 45"/>
              <a:gd name="T6" fmla="*/ 66 w 80"/>
              <a:gd name="T7" fmla="*/ 26 h 45"/>
              <a:gd name="T8" fmla="*/ 72 w 80"/>
              <a:gd name="T9" fmla="*/ 37 h 45"/>
              <a:gd name="T10" fmla="*/ 52 w 80"/>
              <a:gd name="T11" fmla="*/ 38 h 45"/>
              <a:gd name="T12" fmla="*/ 40 w 80"/>
              <a:gd name="T13" fmla="*/ 45 h 45"/>
              <a:gd name="T14" fmla="*/ 8 w 80"/>
              <a:gd name="T15" fmla="*/ 45 h 45"/>
              <a:gd name="T16" fmla="*/ 0 w 80"/>
              <a:gd name="T17" fmla="*/ 3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45"/>
              <a:gd name="T29" fmla="*/ 80 w 8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45">
                <a:moveTo>
                  <a:pt x="0" y="31"/>
                </a:moveTo>
                <a:lnTo>
                  <a:pt x="5" y="0"/>
                </a:lnTo>
                <a:lnTo>
                  <a:pt x="80" y="7"/>
                </a:lnTo>
                <a:lnTo>
                  <a:pt x="66" y="26"/>
                </a:lnTo>
                <a:lnTo>
                  <a:pt x="72" y="37"/>
                </a:lnTo>
                <a:lnTo>
                  <a:pt x="52" y="38"/>
                </a:lnTo>
                <a:lnTo>
                  <a:pt x="40" y="45"/>
                </a:lnTo>
                <a:lnTo>
                  <a:pt x="8" y="45"/>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2963" name="Freeform 436"/>
          <p:cNvSpPr>
            <a:spLocks noChangeAspect="1"/>
          </p:cNvSpPr>
          <p:nvPr/>
        </p:nvSpPr>
        <p:spPr bwMode="auto">
          <a:xfrm>
            <a:off x="4675188" y="2918871"/>
            <a:ext cx="161925" cy="85725"/>
          </a:xfrm>
          <a:custGeom>
            <a:avLst/>
            <a:gdLst>
              <a:gd name="T0" fmla="*/ 0 w 85"/>
              <a:gd name="T1" fmla="*/ 27 h 45"/>
              <a:gd name="T2" fmla="*/ 13 w 85"/>
              <a:gd name="T3" fmla="*/ 7 h 45"/>
              <a:gd name="T4" fmla="*/ 30 w 85"/>
              <a:gd name="T5" fmla="*/ 13 h 45"/>
              <a:gd name="T6" fmla="*/ 60 w 85"/>
              <a:gd name="T7" fmla="*/ 0 h 45"/>
              <a:gd name="T8" fmla="*/ 77 w 85"/>
              <a:gd name="T9" fmla="*/ 3 h 45"/>
              <a:gd name="T10" fmla="*/ 85 w 85"/>
              <a:gd name="T11" fmla="*/ 10 h 45"/>
              <a:gd name="T12" fmla="*/ 52 w 85"/>
              <a:gd name="T13" fmla="*/ 40 h 45"/>
              <a:gd name="T14" fmla="*/ 25 w 85"/>
              <a:gd name="T15" fmla="*/ 45 h 45"/>
              <a:gd name="T16" fmla="*/ 0 w 85"/>
              <a:gd name="T17" fmla="*/ 2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0" y="27"/>
                </a:moveTo>
                <a:lnTo>
                  <a:pt x="13" y="7"/>
                </a:lnTo>
                <a:lnTo>
                  <a:pt x="30" y="13"/>
                </a:lnTo>
                <a:lnTo>
                  <a:pt x="60" y="0"/>
                </a:lnTo>
                <a:lnTo>
                  <a:pt x="77" y="3"/>
                </a:lnTo>
                <a:lnTo>
                  <a:pt x="85" y="10"/>
                </a:lnTo>
                <a:lnTo>
                  <a:pt x="52" y="40"/>
                </a:lnTo>
                <a:lnTo>
                  <a:pt x="25" y="45"/>
                </a:lnTo>
                <a:lnTo>
                  <a:pt x="0" y="27"/>
                </a:lnTo>
                <a:close/>
              </a:path>
            </a:pathLst>
          </a:custGeom>
          <a:solidFill>
            <a:srgbClr val="FFFFCC"/>
          </a:solidFill>
          <a:ln w="9525">
            <a:noFill/>
            <a:round/>
            <a:headEnd/>
            <a:tailEnd/>
          </a:ln>
        </p:spPr>
        <p:txBody>
          <a:bodyPr/>
          <a:lstStyle/>
          <a:p>
            <a:endParaRPr lang="en-US"/>
          </a:p>
        </p:txBody>
      </p:sp>
      <p:sp>
        <p:nvSpPr>
          <p:cNvPr id="22964" name="Freeform 437"/>
          <p:cNvSpPr>
            <a:spLocks noChangeAspect="1"/>
          </p:cNvSpPr>
          <p:nvPr/>
        </p:nvSpPr>
        <p:spPr bwMode="auto">
          <a:xfrm>
            <a:off x="4675188" y="2918871"/>
            <a:ext cx="161925" cy="85725"/>
          </a:xfrm>
          <a:custGeom>
            <a:avLst/>
            <a:gdLst>
              <a:gd name="T0" fmla="*/ 0 w 85"/>
              <a:gd name="T1" fmla="*/ 27 h 45"/>
              <a:gd name="T2" fmla="*/ 13 w 85"/>
              <a:gd name="T3" fmla="*/ 7 h 45"/>
              <a:gd name="T4" fmla="*/ 30 w 85"/>
              <a:gd name="T5" fmla="*/ 13 h 45"/>
              <a:gd name="T6" fmla="*/ 60 w 85"/>
              <a:gd name="T7" fmla="*/ 0 h 45"/>
              <a:gd name="T8" fmla="*/ 77 w 85"/>
              <a:gd name="T9" fmla="*/ 3 h 45"/>
              <a:gd name="T10" fmla="*/ 85 w 85"/>
              <a:gd name="T11" fmla="*/ 10 h 45"/>
              <a:gd name="T12" fmla="*/ 52 w 85"/>
              <a:gd name="T13" fmla="*/ 40 h 45"/>
              <a:gd name="T14" fmla="*/ 25 w 85"/>
              <a:gd name="T15" fmla="*/ 45 h 45"/>
              <a:gd name="T16" fmla="*/ 0 w 85"/>
              <a:gd name="T17" fmla="*/ 2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0" y="27"/>
                </a:moveTo>
                <a:lnTo>
                  <a:pt x="13" y="7"/>
                </a:lnTo>
                <a:lnTo>
                  <a:pt x="30" y="13"/>
                </a:lnTo>
                <a:lnTo>
                  <a:pt x="60" y="0"/>
                </a:lnTo>
                <a:lnTo>
                  <a:pt x="77" y="3"/>
                </a:lnTo>
                <a:lnTo>
                  <a:pt x="85" y="10"/>
                </a:lnTo>
                <a:lnTo>
                  <a:pt x="52" y="40"/>
                </a:lnTo>
                <a:lnTo>
                  <a:pt x="25" y="45"/>
                </a:lnTo>
                <a:lnTo>
                  <a:pt x="0" y="27"/>
                </a:lnTo>
                <a:close/>
              </a:path>
            </a:pathLst>
          </a:custGeom>
          <a:solidFill>
            <a:srgbClr val="FFFFCC"/>
          </a:solidFill>
          <a:ln w="1588" cap="rnd">
            <a:solidFill>
              <a:srgbClr val="808080"/>
            </a:solidFill>
            <a:round/>
            <a:headEnd/>
            <a:tailEnd/>
          </a:ln>
        </p:spPr>
        <p:txBody>
          <a:bodyPr/>
          <a:lstStyle/>
          <a:p>
            <a:endParaRPr lang="en-US"/>
          </a:p>
        </p:txBody>
      </p:sp>
      <p:sp>
        <p:nvSpPr>
          <p:cNvPr id="22965" name="Freeform 438"/>
          <p:cNvSpPr>
            <a:spLocks noChangeAspect="1"/>
          </p:cNvSpPr>
          <p:nvPr/>
        </p:nvSpPr>
        <p:spPr bwMode="auto">
          <a:xfrm>
            <a:off x="4625975" y="2715671"/>
            <a:ext cx="242888" cy="185737"/>
          </a:xfrm>
          <a:custGeom>
            <a:avLst/>
            <a:gdLst>
              <a:gd name="T0" fmla="*/ 0 w 126"/>
              <a:gd name="T1" fmla="*/ 17 h 97"/>
              <a:gd name="T2" fmla="*/ 8 w 126"/>
              <a:gd name="T3" fmla="*/ 68 h 97"/>
              <a:gd name="T4" fmla="*/ 73 w 126"/>
              <a:gd name="T5" fmla="*/ 93 h 97"/>
              <a:gd name="T6" fmla="*/ 105 w 126"/>
              <a:gd name="T7" fmla="*/ 97 h 97"/>
              <a:gd name="T8" fmla="*/ 126 w 126"/>
              <a:gd name="T9" fmla="*/ 72 h 97"/>
              <a:gd name="T10" fmla="*/ 115 w 126"/>
              <a:gd name="T11" fmla="*/ 42 h 97"/>
              <a:gd name="T12" fmla="*/ 123 w 126"/>
              <a:gd name="T13" fmla="*/ 35 h 97"/>
              <a:gd name="T14" fmla="*/ 118 w 126"/>
              <a:gd name="T15" fmla="*/ 13 h 97"/>
              <a:gd name="T16" fmla="*/ 70 w 126"/>
              <a:gd name="T17" fmla="*/ 5 h 97"/>
              <a:gd name="T18" fmla="*/ 39 w 126"/>
              <a:gd name="T19" fmla="*/ 0 h 97"/>
              <a:gd name="T20" fmla="*/ 0 w 126"/>
              <a:gd name="T21" fmla="*/ 1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7"/>
              <a:gd name="T35" fmla="*/ 126 w 126"/>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7">
                <a:moveTo>
                  <a:pt x="0" y="17"/>
                </a:moveTo>
                <a:lnTo>
                  <a:pt x="8" y="68"/>
                </a:lnTo>
                <a:lnTo>
                  <a:pt x="73" y="93"/>
                </a:lnTo>
                <a:lnTo>
                  <a:pt x="105" y="97"/>
                </a:lnTo>
                <a:lnTo>
                  <a:pt x="126" y="72"/>
                </a:lnTo>
                <a:lnTo>
                  <a:pt x="115" y="42"/>
                </a:lnTo>
                <a:lnTo>
                  <a:pt x="123" y="35"/>
                </a:lnTo>
                <a:lnTo>
                  <a:pt x="118" y="13"/>
                </a:lnTo>
                <a:lnTo>
                  <a:pt x="70" y="5"/>
                </a:lnTo>
                <a:lnTo>
                  <a:pt x="39" y="0"/>
                </a:lnTo>
                <a:lnTo>
                  <a:pt x="0" y="17"/>
                </a:lnTo>
                <a:close/>
              </a:path>
            </a:pathLst>
          </a:custGeom>
          <a:solidFill>
            <a:srgbClr val="FFFFCC"/>
          </a:solidFill>
          <a:ln w="9525">
            <a:noFill/>
            <a:round/>
            <a:headEnd/>
            <a:tailEnd/>
          </a:ln>
        </p:spPr>
        <p:txBody>
          <a:bodyPr/>
          <a:lstStyle/>
          <a:p>
            <a:endParaRPr lang="en-US"/>
          </a:p>
        </p:txBody>
      </p:sp>
      <p:sp>
        <p:nvSpPr>
          <p:cNvPr id="22966" name="Freeform 439"/>
          <p:cNvSpPr>
            <a:spLocks noChangeAspect="1"/>
          </p:cNvSpPr>
          <p:nvPr/>
        </p:nvSpPr>
        <p:spPr bwMode="auto">
          <a:xfrm>
            <a:off x="4625975" y="2715671"/>
            <a:ext cx="242888" cy="185737"/>
          </a:xfrm>
          <a:custGeom>
            <a:avLst/>
            <a:gdLst>
              <a:gd name="T0" fmla="*/ 0 w 126"/>
              <a:gd name="T1" fmla="*/ 17 h 97"/>
              <a:gd name="T2" fmla="*/ 8 w 126"/>
              <a:gd name="T3" fmla="*/ 68 h 97"/>
              <a:gd name="T4" fmla="*/ 73 w 126"/>
              <a:gd name="T5" fmla="*/ 93 h 97"/>
              <a:gd name="T6" fmla="*/ 105 w 126"/>
              <a:gd name="T7" fmla="*/ 97 h 97"/>
              <a:gd name="T8" fmla="*/ 126 w 126"/>
              <a:gd name="T9" fmla="*/ 72 h 97"/>
              <a:gd name="T10" fmla="*/ 115 w 126"/>
              <a:gd name="T11" fmla="*/ 42 h 97"/>
              <a:gd name="T12" fmla="*/ 123 w 126"/>
              <a:gd name="T13" fmla="*/ 35 h 97"/>
              <a:gd name="T14" fmla="*/ 118 w 126"/>
              <a:gd name="T15" fmla="*/ 13 h 97"/>
              <a:gd name="T16" fmla="*/ 70 w 126"/>
              <a:gd name="T17" fmla="*/ 5 h 97"/>
              <a:gd name="T18" fmla="*/ 39 w 126"/>
              <a:gd name="T19" fmla="*/ 0 h 97"/>
              <a:gd name="T20" fmla="*/ 0 w 126"/>
              <a:gd name="T21" fmla="*/ 1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7"/>
              <a:gd name="T35" fmla="*/ 126 w 126"/>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7">
                <a:moveTo>
                  <a:pt x="0" y="17"/>
                </a:moveTo>
                <a:lnTo>
                  <a:pt x="8" y="68"/>
                </a:lnTo>
                <a:lnTo>
                  <a:pt x="73" y="93"/>
                </a:lnTo>
                <a:lnTo>
                  <a:pt x="105" y="97"/>
                </a:lnTo>
                <a:lnTo>
                  <a:pt x="126" y="72"/>
                </a:lnTo>
                <a:lnTo>
                  <a:pt x="115" y="42"/>
                </a:lnTo>
                <a:lnTo>
                  <a:pt x="123" y="35"/>
                </a:lnTo>
                <a:lnTo>
                  <a:pt x="118" y="13"/>
                </a:lnTo>
                <a:lnTo>
                  <a:pt x="70" y="5"/>
                </a:lnTo>
                <a:lnTo>
                  <a:pt x="39" y="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2967" name="Freeform 440"/>
          <p:cNvSpPr>
            <a:spLocks noChangeAspect="1"/>
          </p:cNvSpPr>
          <p:nvPr/>
        </p:nvSpPr>
        <p:spPr bwMode="auto">
          <a:xfrm>
            <a:off x="4775200" y="2926808"/>
            <a:ext cx="230188" cy="138113"/>
          </a:xfrm>
          <a:custGeom>
            <a:avLst/>
            <a:gdLst>
              <a:gd name="T0" fmla="*/ 0 w 120"/>
              <a:gd name="T1" fmla="*/ 35 h 72"/>
              <a:gd name="T2" fmla="*/ 32 w 120"/>
              <a:gd name="T3" fmla="*/ 65 h 72"/>
              <a:gd name="T4" fmla="*/ 107 w 120"/>
              <a:gd name="T5" fmla="*/ 72 h 72"/>
              <a:gd name="T6" fmla="*/ 120 w 120"/>
              <a:gd name="T7" fmla="*/ 47 h 72"/>
              <a:gd name="T8" fmla="*/ 102 w 120"/>
              <a:gd name="T9" fmla="*/ 45 h 72"/>
              <a:gd name="T10" fmla="*/ 99 w 120"/>
              <a:gd name="T11" fmla="*/ 23 h 72"/>
              <a:gd name="T12" fmla="*/ 83 w 120"/>
              <a:gd name="T13" fmla="*/ 0 h 72"/>
              <a:gd name="T14" fmla="*/ 32 w 120"/>
              <a:gd name="T15" fmla="*/ 5 h 72"/>
              <a:gd name="T16" fmla="*/ 0 w 120"/>
              <a:gd name="T17" fmla="*/ 35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72"/>
              <a:gd name="T29" fmla="*/ 120 w 12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72">
                <a:moveTo>
                  <a:pt x="0" y="35"/>
                </a:moveTo>
                <a:lnTo>
                  <a:pt x="32" y="65"/>
                </a:lnTo>
                <a:lnTo>
                  <a:pt x="107" y="72"/>
                </a:lnTo>
                <a:lnTo>
                  <a:pt x="120" y="47"/>
                </a:lnTo>
                <a:lnTo>
                  <a:pt x="102" y="45"/>
                </a:lnTo>
                <a:lnTo>
                  <a:pt x="99" y="23"/>
                </a:lnTo>
                <a:lnTo>
                  <a:pt x="83" y="0"/>
                </a:lnTo>
                <a:lnTo>
                  <a:pt x="32" y="5"/>
                </a:lnTo>
                <a:lnTo>
                  <a:pt x="0" y="35"/>
                </a:lnTo>
                <a:close/>
              </a:path>
            </a:pathLst>
          </a:custGeom>
          <a:solidFill>
            <a:srgbClr val="FFFFCC"/>
          </a:solidFill>
          <a:ln w="9525">
            <a:noFill/>
            <a:round/>
            <a:headEnd/>
            <a:tailEnd/>
          </a:ln>
        </p:spPr>
        <p:txBody>
          <a:bodyPr/>
          <a:lstStyle/>
          <a:p>
            <a:endParaRPr lang="en-US"/>
          </a:p>
        </p:txBody>
      </p:sp>
      <p:sp>
        <p:nvSpPr>
          <p:cNvPr id="22968" name="Freeform 441"/>
          <p:cNvSpPr>
            <a:spLocks noChangeAspect="1"/>
          </p:cNvSpPr>
          <p:nvPr/>
        </p:nvSpPr>
        <p:spPr bwMode="auto">
          <a:xfrm>
            <a:off x="4775200" y="2926808"/>
            <a:ext cx="230188" cy="138113"/>
          </a:xfrm>
          <a:custGeom>
            <a:avLst/>
            <a:gdLst>
              <a:gd name="T0" fmla="*/ 0 w 120"/>
              <a:gd name="T1" fmla="*/ 35 h 72"/>
              <a:gd name="T2" fmla="*/ 32 w 120"/>
              <a:gd name="T3" fmla="*/ 65 h 72"/>
              <a:gd name="T4" fmla="*/ 107 w 120"/>
              <a:gd name="T5" fmla="*/ 72 h 72"/>
              <a:gd name="T6" fmla="*/ 120 w 120"/>
              <a:gd name="T7" fmla="*/ 47 h 72"/>
              <a:gd name="T8" fmla="*/ 102 w 120"/>
              <a:gd name="T9" fmla="*/ 45 h 72"/>
              <a:gd name="T10" fmla="*/ 99 w 120"/>
              <a:gd name="T11" fmla="*/ 23 h 72"/>
              <a:gd name="T12" fmla="*/ 83 w 120"/>
              <a:gd name="T13" fmla="*/ 0 h 72"/>
              <a:gd name="T14" fmla="*/ 32 w 120"/>
              <a:gd name="T15" fmla="*/ 5 h 72"/>
              <a:gd name="T16" fmla="*/ 0 w 120"/>
              <a:gd name="T17" fmla="*/ 35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72"/>
              <a:gd name="T29" fmla="*/ 120 w 12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72">
                <a:moveTo>
                  <a:pt x="0" y="35"/>
                </a:moveTo>
                <a:lnTo>
                  <a:pt x="32" y="65"/>
                </a:lnTo>
                <a:lnTo>
                  <a:pt x="107" y="72"/>
                </a:lnTo>
                <a:lnTo>
                  <a:pt x="120" y="47"/>
                </a:lnTo>
                <a:lnTo>
                  <a:pt x="102" y="45"/>
                </a:lnTo>
                <a:lnTo>
                  <a:pt x="99" y="23"/>
                </a:lnTo>
                <a:lnTo>
                  <a:pt x="83" y="0"/>
                </a:lnTo>
                <a:lnTo>
                  <a:pt x="32" y="5"/>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2969" name="Freeform 442"/>
          <p:cNvSpPr>
            <a:spLocks noChangeAspect="1"/>
          </p:cNvSpPr>
          <p:nvPr/>
        </p:nvSpPr>
        <p:spPr bwMode="auto">
          <a:xfrm>
            <a:off x="4573588" y="2836321"/>
            <a:ext cx="252412" cy="109537"/>
          </a:xfrm>
          <a:custGeom>
            <a:avLst/>
            <a:gdLst>
              <a:gd name="T0" fmla="*/ 0 w 132"/>
              <a:gd name="T1" fmla="*/ 14 h 57"/>
              <a:gd name="T2" fmla="*/ 23 w 132"/>
              <a:gd name="T3" fmla="*/ 40 h 57"/>
              <a:gd name="T4" fmla="*/ 60 w 132"/>
              <a:gd name="T5" fmla="*/ 39 h 57"/>
              <a:gd name="T6" fmla="*/ 66 w 132"/>
              <a:gd name="T7" fmla="*/ 51 h 57"/>
              <a:gd name="T8" fmla="*/ 83 w 132"/>
              <a:gd name="T9" fmla="*/ 57 h 57"/>
              <a:gd name="T10" fmla="*/ 112 w 132"/>
              <a:gd name="T11" fmla="*/ 44 h 57"/>
              <a:gd name="T12" fmla="*/ 129 w 132"/>
              <a:gd name="T13" fmla="*/ 47 h 57"/>
              <a:gd name="T14" fmla="*/ 132 w 132"/>
              <a:gd name="T15" fmla="*/ 35 h 57"/>
              <a:gd name="T16" fmla="*/ 101 w 132"/>
              <a:gd name="T17" fmla="*/ 31 h 57"/>
              <a:gd name="T18" fmla="*/ 35 w 132"/>
              <a:gd name="T19" fmla="*/ 5 h 57"/>
              <a:gd name="T20" fmla="*/ 28 w 132"/>
              <a:gd name="T21" fmla="*/ 0 h 57"/>
              <a:gd name="T22" fmla="*/ 0 w 132"/>
              <a:gd name="T23" fmla="*/ 14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57"/>
              <a:gd name="T38" fmla="*/ 132 w 132"/>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57">
                <a:moveTo>
                  <a:pt x="0" y="14"/>
                </a:moveTo>
                <a:lnTo>
                  <a:pt x="23" y="40"/>
                </a:lnTo>
                <a:lnTo>
                  <a:pt x="60" y="39"/>
                </a:lnTo>
                <a:lnTo>
                  <a:pt x="66" y="51"/>
                </a:lnTo>
                <a:lnTo>
                  <a:pt x="83" y="57"/>
                </a:lnTo>
                <a:lnTo>
                  <a:pt x="112" y="44"/>
                </a:lnTo>
                <a:lnTo>
                  <a:pt x="129" y="47"/>
                </a:lnTo>
                <a:lnTo>
                  <a:pt x="132" y="35"/>
                </a:lnTo>
                <a:lnTo>
                  <a:pt x="101" y="31"/>
                </a:lnTo>
                <a:lnTo>
                  <a:pt x="35" y="5"/>
                </a:lnTo>
                <a:lnTo>
                  <a:pt x="28" y="0"/>
                </a:lnTo>
                <a:lnTo>
                  <a:pt x="0" y="14"/>
                </a:lnTo>
                <a:close/>
              </a:path>
            </a:pathLst>
          </a:custGeom>
          <a:solidFill>
            <a:srgbClr val="FFFFCC"/>
          </a:solidFill>
          <a:ln w="9525">
            <a:noFill/>
            <a:round/>
            <a:headEnd/>
            <a:tailEnd/>
          </a:ln>
        </p:spPr>
        <p:txBody>
          <a:bodyPr/>
          <a:lstStyle/>
          <a:p>
            <a:endParaRPr lang="en-US"/>
          </a:p>
        </p:txBody>
      </p:sp>
      <p:sp>
        <p:nvSpPr>
          <p:cNvPr id="22970" name="Freeform 443"/>
          <p:cNvSpPr>
            <a:spLocks noChangeAspect="1"/>
          </p:cNvSpPr>
          <p:nvPr/>
        </p:nvSpPr>
        <p:spPr bwMode="auto">
          <a:xfrm>
            <a:off x="4573588" y="2836321"/>
            <a:ext cx="252412" cy="109537"/>
          </a:xfrm>
          <a:custGeom>
            <a:avLst/>
            <a:gdLst>
              <a:gd name="T0" fmla="*/ 0 w 132"/>
              <a:gd name="T1" fmla="*/ 14 h 57"/>
              <a:gd name="T2" fmla="*/ 23 w 132"/>
              <a:gd name="T3" fmla="*/ 40 h 57"/>
              <a:gd name="T4" fmla="*/ 60 w 132"/>
              <a:gd name="T5" fmla="*/ 39 h 57"/>
              <a:gd name="T6" fmla="*/ 66 w 132"/>
              <a:gd name="T7" fmla="*/ 51 h 57"/>
              <a:gd name="T8" fmla="*/ 83 w 132"/>
              <a:gd name="T9" fmla="*/ 57 h 57"/>
              <a:gd name="T10" fmla="*/ 112 w 132"/>
              <a:gd name="T11" fmla="*/ 44 h 57"/>
              <a:gd name="T12" fmla="*/ 129 w 132"/>
              <a:gd name="T13" fmla="*/ 47 h 57"/>
              <a:gd name="T14" fmla="*/ 132 w 132"/>
              <a:gd name="T15" fmla="*/ 35 h 57"/>
              <a:gd name="T16" fmla="*/ 101 w 132"/>
              <a:gd name="T17" fmla="*/ 31 h 57"/>
              <a:gd name="T18" fmla="*/ 35 w 132"/>
              <a:gd name="T19" fmla="*/ 5 h 57"/>
              <a:gd name="T20" fmla="*/ 28 w 132"/>
              <a:gd name="T21" fmla="*/ 0 h 57"/>
              <a:gd name="T22" fmla="*/ 0 w 132"/>
              <a:gd name="T23" fmla="*/ 14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57"/>
              <a:gd name="T38" fmla="*/ 132 w 132"/>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57">
                <a:moveTo>
                  <a:pt x="0" y="14"/>
                </a:moveTo>
                <a:lnTo>
                  <a:pt x="23" y="40"/>
                </a:lnTo>
                <a:lnTo>
                  <a:pt x="60" y="39"/>
                </a:lnTo>
                <a:lnTo>
                  <a:pt x="66" y="51"/>
                </a:lnTo>
                <a:lnTo>
                  <a:pt x="83" y="57"/>
                </a:lnTo>
                <a:lnTo>
                  <a:pt x="112" y="44"/>
                </a:lnTo>
                <a:lnTo>
                  <a:pt x="129" y="47"/>
                </a:lnTo>
                <a:lnTo>
                  <a:pt x="132" y="35"/>
                </a:lnTo>
                <a:lnTo>
                  <a:pt x="101" y="31"/>
                </a:lnTo>
                <a:lnTo>
                  <a:pt x="35" y="5"/>
                </a:lnTo>
                <a:lnTo>
                  <a:pt x="28"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2971" name="Freeform 444"/>
          <p:cNvSpPr>
            <a:spLocks noChangeAspect="1"/>
          </p:cNvSpPr>
          <p:nvPr/>
        </p:nvSpPr>
        <p:spPr bwMode="auto">
          <a:xfrm>
            <a:off x="4616450" y="2968083"/>
            <a:ext cx="128588" cy="142875"/>
          </a:xfrm>
          <a:custGeom>
            <a:avLst/>
            <a:gdLst>
              <a:gd name="T0" fmla="*/ 0 w 67"/>
              <a:gd name="T1" fmla="*/ 22 h 74"/>
              <a:gd name="T2" fmla="*/ 0 w 67"/>
              <a:gd name="T3" fmla="*/ 7 h 74"/>
              <a:gd name="T4" fmla="*/ 30 w 67"/>
              <a:gd name="T5" fmla="*/ 0 h 74"/>
              <a:gd name="T6" fmla="*/ 55 w 67"/>
              <a:gd name="T7" fmla="*/ 19 h 74"/>
              <a:gd name="T8" fmla="*/ 67 w 67"/>
              <a:gd name="T9" fmla="*/ 17 h 74"/>
              <a:gd name="T10" fmla="*/ 62 w 67"/>
              <a:gd name="T11" fmla="*/ 31 h 74"/>
              <a:gd name="T12" fmla="*/ 27 w 67"/>
              <a:gd name="T13" fmla="*/ 23 h 74"/>
              <a:gd name="T14" fmla="*/ 62 w 67"/>
              <a:gd name="T15" fmla="*/ 74 h 74"/>
              <a:gd name="T16" fmla="*/ 30 w 67"/>
              <a:gd name="T17" fmla="*/ 54 h 74"/>
              <a:gd name="T18" fmla="*/ 11 w 67"/>
              <a:gd name="T19" fmla="*/ 27 h 74"/>
              <a:gd name="T20" fmla="*/ 1 w 67"/>
              <a:gd name="T21" fmla="*/ 33 h 74"/>
              <a:gd name="T22" fmla="*/ 0 w 67"/>
              <a:gd name="T23" fmla="*/ 2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74"/>
              <a:gd name="T38" fmla="*/ 67 w 67"/>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74">
                <a:moveTo>
                  <a:pt x="0" y="22"/>
                </a:moveTo>
                <a:lnTo>
                  <a:pt x="0" y="7"/>
                </a:lnTo>
                <a:lnTo>
                  <a:pt x="30" y="0"/>
                </a:lnTo>
                <a:lnTo>
                  <a:pt x="55" y="19"/>
                </a:lnTo>
                <a:lnTo>
                  <a:pt x="67" y="17"/>
                </a:lnTo>
                <a:lnTo>
                  <a:pt x="62" y="31"/>
                </a:lnTo>
                <a:lnTo>
                  <a:pt x="27" y="23"/>
                </a:lnTo>
                <a:lnTo>
                  <a:pt x="62" y="74"/>
                </a:lnTo>
                <a:lnTo>
                  <a:pt x="30" y="54"/>
                </a:lnTo>
                <a:lnTo>
                  <a:pt x="11" y="27"/>
                </a:lnTo>
                <a:lnTo>
                  <a:pt x="1" y="33"/>
                </a:lnTo>
                <a:lnTo>
                  <a:pt x="0" y="22"/>
                </a:lnTo>
                <a:close/>
              </a:path>
            </a:pathLst>
          </a:custGeom>
          <a:solidFill>
            <a:srgbClr val="FFFFCC"/>
          </a:solidFill>
          <a:ln w="9525">
            <a:noFill/>
            <a:round/>
            <a:headEnd/>
            <a:tailEnd/>
          </a:ln>
        </p:spPr>
        <p:txBody>
          <a:bodyPr/>
          <a:lstStyle/>
          <a:p>
            <a:endParaRPr lang="en-US"/>
          </a:p>
        </p:txBody>
      </p:sp>
      <p:sp>
        <p:nvSpPr>
          <p:cNvPr id="22972" name="Freeform 445"/>
          <p:cNvSpPr>
            <a:spLocks noChangeAspect="1"/>
          </p:cNvSpPr>
          <p:nvPr/>
        </p:nvSpPr>
        <p:spPr bwMode="auto">
          <a:xfrm>
            <a:off x="4616450" y="2968083"/>
            <a:ext cx="128588" cy="142875"/>
          </a:xfrm>
          <a:custGeom>
            <a:avLst/>
            <a:gdLst>
              <a:gd name="T0" fmla="*/ 0 w 67"/>
              <a:gd name="T1" fmla="*/ 22 h 74"/>
              <a:gd name="T2" fmla="*/ 0 w 67"/>
              <a:gd name="T3" fmla="*/ 7 h 74"/>
              <a:gd name="T4" fmla="*/ 30 w 67"/>
              <a:gd name="T5" fmla="*/ 0 h 74"/>
              <a:gd name="T6" fmla="*/ 55 w 67"/>
              <a:gd name="T7" fmla="*/ 19 h 74"/>
              <a:gd name="T8" fmla="*/ 67 w 67"/>
              <a:gd name="T9" fmla="*/ 17 h 74"/>
              <a:gd name="T10" fmla="*/ 62 w 67"/>
              <a:gd name="T11" fmla="*/ 31 h 74"/>
              <a:gd name="T12" fmla="*/ 27 w 67"/>
              <a:gd name="T13" fmla="*/ 23 h 74"/>
              <a:gd name="T14" fmla="*/ 62 w 67"/>
              <a:gd name="T15" fmla="*/ 74 h 74"/>
              <a:gd name="T16" fmla="*/ 30 w 67"/>
              <a:gd name="T17" fmla="*/ 54 h 74"/>
              <a:gd name="T18" fmla="*/ 11 w 67"/>
              <a:gd name="T19" fmla="*/ 27 h 74"/>
              <a:gd name="T20" fmla="*/ 1 w 67"/>
              <a:gd name="T21" fmla="*/ 33 h 74"/>
              <a:gd name="T22" fmla="*/ 0 w 67"/>
              <a:gd name="T23" fmla="*/ 2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74"/>
              <a:gd name="T38" fmla="*/ 67 w 67"/>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74">
                <a:moveTo>
                  <a:pt x="0" y="22"/>
                </a:moveTo>
                <a:lnTo>
                  <a:pt x="0" y="7"/>
                </a:lnTo>
                <a:lnTo>
                  <a:pt x="30" y="0"/>
                </a:lnTo>
                <a:lnTo>
                  <a:pt x="55" y="19"/>
                </a:lnTo>
                <a:lnTo>
                  <a:pt x="67" y="17"/>
                </a:lnTo>
                <a:lnTo>
                  <a:pt x="62" y="31"/>
                </a:lnTo>
                <a:lnTo>
                  <a:pt x="27" y="23"/>
                </a:lnTo>
                <a:lnTo>
                  <a:pt x="62" y="74"/>
                </a:lnTo>
                <a:lnTo>
                  <a:pt x="30" y="54"/>
                </a:lnTo>
                <a:lnTo>
                  <a:pt x="11" y="27"/>
                </a:lnTo>
                <a:lnTo>
                  <a:pt x="1" y="33"/>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973" name="Freeform 446"/>
          <p:cNvSpPr>
            <a:spLocks noChangeAspect="1"/>
          </p:cNvSpPr>
          <p:nvPr/>
        </p:nvSpPr>
        <p:spPr bwMode="auto">
          <a:xfrm>
            <a:off x="4616450" y="2968083"/>
            <a:ext cx="58738" cy="42863"/>
          </a:xfrm>
          <a:custGeom>
            <a:avLst/>
            <a:gdLst>
              <a:gd name="T0" fmla="*/ 0 w 30"/>
              <a:gd name="T1" fmla="*/ 22 h 22"/>
              <a:gd name="T2" fmla="*/ 0 w 30"/>
              <a:gd name="T3" fmla="*/ 7 h 22"/>
              <a:gd name="T4" fmla="*/ 30 w 30"/>
              <a:gd name="T5" fmla="*/ 0 h 22"/>
              <a:gd name="T6" fmla="*/ 19 w 30"/>
              <a:gd name="T7" fmla="*/ 20 h 22"/>
              <a:gd name="T8" fmla="*/ 0 w 30"/>
              <a:gd name="T9" fmla="*/ 22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22"/>
                </a:moveTo>
                <a:lnTo>
                  <a:pt x="0" y="7"/>
                </a:lnTo>
                <a:lnTo>
                  <a:pt x="30" y="0"/>
                </a:lnTo>
                <a:lnTo>
                  <a:pt x="19" y="20"/>
                </a:lnTo>
                <a:lnTo>
                  <a:pt x="0" y="22"/>
                </a:lnTo>
                <a:close/>
              </a:path>
            </a:pathLst>
          </a:custGeom>
          <a:solidFill>
            <a:srgbClr val="FFFFCC"/>
          </a:solidFill>
          <a:ln w="9525">
            <a:noFill/>
            <a:round/>
            <a:headEnd/>
            <a:tailEnd/>
          </a:ln>
        </p:spPr>
        <p:txBody>
          <a:bodyPr/>
          <a:lstStyle/>
          <a:p>
            <a:endParaRPr lang="en-US"/>
          </a:p>
        </p:txBody>
      </p:sp>
      <p:sp>
        <p:nvSpPr>
          <p:cNvPr id="22974" name="Freeform 447"/>
          <p:cNvSpPr>
            <a:spLocks noChangeAspect="1"/>
          </p:cNvSpPr>
          <p:nvPr/>
        </p:nvSpPr>
        <p:spPr bwMode="auto">
          <a:xfrm>
            <a:off x="4616450" y="2968083"/>
            <a:ext cx="58738" cy="42863"/>
          </a:xfrm>
          <a:custGeom>
            <a:avLst/>
            <a:gdLst>
              <a:gd name="T0" fmla="*/ 0 w 30"/>
              <a:gd name="T1" fmla="*/ 22 h 22"/>
              <a:gd name="T2" fmla="*/ 0 w 30"/>
              <a:gd name="T3" fmla="*/ 7 h 22"/>
              <a:gd name="T4" fmla="*/ 30 w 30"/>
              <a:gd name="T5" fmla="*/ 0 h 22"/>
              <a:gd name="T6" fmla="*/ 19 w 30"/>
              <a:gd name="T7" fmla="*/ 20 h 22"/>
              <a:gd name="T8" fmla="*/ 0 w 30"/>
              <a:gd name="T9" fmla="*/ 22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22"/>
                </a:moveTo>
                <a:lnTo>
                  <a:pt x="0" y="7"/>
                </a:lnTo>
                <a:lnTo>
                  <a:pt x="30" y="0"/>
                </a:lnTo>
                <a:lnTo>
                  <a:pt x="19" y="2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2975" name="Freeform 448"/>
          <p:cNvSpPr>
            <a:spLocks noChangeAspect="1"/>
          </p:cNvSpPr>
          <p:nvPr/>
        </p:nvSpPr>
        <p:spPr bwMode="auto">
          <a:xfrm>
            <a:off x="4759325" y="2650583"/>
            <a:ext cx="131763" cy="104775"/>
          </a:xfrm>
          <a:custGeom>
            <a:avLst/>
            <a:gdLst>
              <a:gd name="T0" fmla="*/ 0 w 69"/>
              <a:gd name="T1" fmla="*/ 39 h 55"/>
              <a:gd name="T2" fmla="*/ 18 w 69"/>
              <a:gd name="T3" fmla="*/ 23 h 55"/>
              <a:gd name="T4" fmla="*/ 12 w 69"/>
              <a:gd name="T5" fmla="*/ 30 h 55"/>
              <a:gd name="T6" fmla="*/ 20 w 69"/>
              <a:gd name="T7" fmla="*/ 32 h 55"/>
              <a:gd name="T8" fmla="*/ 19 w 69"/>
              <a:gd name="T9" fmla="*/ 2 h 55"/>
              <a:gd name="T10" fmla="*/ 44 w 69"/>
              <a:gd name="T11" fmla="*/ 0 h 55"/>
              <a:gd name="T12" fmla="*/ 68 w 69"/>
              <a:gd name="T13" fmla="*/ 7 h 55"/>
              <a:gd name="T14" fmla="*/ 69 w 69"/>
              <a:gd name="T15" fmla="*/ 24 h 55"/>
              <a:gd name="T16" fmla="*/ 62 w 69"/>
              <a:gd name="T17" fmla="*/ 33 h 55"/>
              <a:gd name="T18" fmla="*/ 60 w 69"/>
              <a:gd name="T19" fmla="*/ 41 h 55"/>
              <a:gd name="T20" fmla="*/ 57 w 69"/>
              <a:gd name="T21" fmla="*/ 43 h 55"/>
              <a:gd name="T22" fmla="*/ 53 w 69"/>
              <a:gd name="T23" fmla="*/ 55 h 55"/>
              <a:gd name="T24" fmla="*/ 49 w 69"/>
              <a:gd name="T25" fmla="*/ 51 h 55"/>
              <a:gd name="T26" fmla="*/ 48 w 69"/>
              <a:gd name="T27" fmla="*/ 47 h 55"/>
              <a:gd name="T28" fmla="*/ 0 w 69"/>
              <a:gd name="T29" fmla="*/ 39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55"/>
              <a:gd name="T47" fmla="*/ 69 w 69"/>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55">
                <a:moveTo>
                  <a:pt x="0" y="39"/>
                </a:moveTo>
                <a:lnTo>
                  <a:pt x="18" y="23"/>
                </a:lnTo>
                <a:lnTo>
                  <a:pt x="12" y="30"/>
                </a:lnTo>
                <a:lnTo>
                  <a:pt x="20" y="32"/>
                </a:lnTo>
                <a:lnTo>
                  <a:pt x="19" y="2"/>
                </a:lnTo>
                <a:lnTo>
                  <a:pt x="44" y="0"/>
                </a:lnTo>
                <a:lnTo>
                  <a:pt x="68" y="7"/>
                </a:lnTo>
                <a:lnTo>
                  <a:pt x="69" y="24"/>
                </a:lnTo>
                <a:lnTo>
                  <a:pt x="62" y="33"/>
                </a:lnTo>
                <a:lnTo>
                  <a:pt x="60" y="41"/>
                </a:lnTo>
                <a:lnTo>
                  <a:pt x="57" y="43"/>
                </a:lnTo>
                <a:lnTo>
                  <a:pt x="53" y="55"/>
                </a:lnTo>
                <a:lnTo>
                  <a:pt x="49" y="51"/>
                </a:lnTo>
                <a:lnTo>
                  <a:pt x="48" y="47"/>
                </a:lnTo>
                <a:lnTo>
                  <a:pt x="0" y="39"/>
                </a:lnTo>
                <a:close/>
              </a:path>
            </a:pathLst>
          </a:custGeom>
          <a:solidFill>
            <a:srgbClr val="FFFFCC"/>
          </a:solidFill>
          <a:ln w="9525">
            <a:noFill/>
            <a:round/>
            <a:headEnd/>
            <a:tailEnd/>
          </a:ln>
        </p:spPr>
        <p:txBody>
          <a:bodyPr/>
          <a:lstStyle/>
          <a:p>
            <a:endParaRPr lang="en-US"/>
          </a:p>
        </p:txBody>
      </p:sp>
      <p:sp>
        <p:nvSpPr>
          <p:cNvPr id="22976" name="Freeform 449"/>
          <p:cNvSpPr>
            <a:spLocks noChangeAspect="1"/>
          </p:cNvSpPr>
          <p:nvPr/>
        </p:nvSpPr>
        <p:spPr bwMode="auto">
          <a:xfrm>
            <a:off x="4759325" y="2650583"/>
            <a:ext cx="131763" cy="104775"/>
          </a:xfrm>
          <a:custGeom>
            <a:avLst/>
            <a:gdLst>
              <a:gd name="T0" fmla="*/ 0 w 69"/>
              <a:gd name="T1" fmla="*/ 39 h 55"/>
              <a:gd name="T2" fmla="*/ 18 w 69"/>
              <a:gd name="T3" fmla="*/ 23 h 55"/>
              <a:gd name="T4" fmla="*/ 12 w 69"/>
              <a:gd name="T5" fmla="*/ 30 h 55"/>
              <a:gd name="T6" fmla="*/ 20 w 69"/>
              <a:gd name="T7" fmla="*/ 32 h 55"/>
              <a:gd name="T8" fmla="*/ 19 w 69"/>
              <a:gd name="T9" fmla="*/ 2 h 55"/>
              <a:gd name="T10" fmla="*/ 44 w 69"/>
              <a:gd name="T11" fmla="*/ 0 h 55"/>
              <a:gd name="T12" fmla="*/ 68 w 69"/>
              <a:gd name="T13" fmla="*/ 7 h 55"/>
              <a:gd name="T14" fmla="*/ 69 w 69"/>
              <a:gd name="T15" fmla="*/ 24 h 55"/>
              <a:gd name="T16" fmla="*/ 62 w 69"/>
              <a:gd name="T17" fmla="*/ 33 h 55"/>
              <a:gd name="T18" fmla="*/ 60 w 69"/>
              <a:gd name="T19" fmla="*/ 41 h 55"/>
              <a:gd name="T20" fmla="*/ 57 w 69"/>
              <a:gd name="T21" fmla="*/ 43 h 55"/>
              <a:gd name="T22" fmla="*/ 53 w 69"/>
              <a:gd name="T23" fmla="*/ 55 h 55"/>
              <a:gd name="T24" fmla="*/ 49 w 69"/>
              <a:gd name="T25" fmla="*/ 51 h 55"/>
              <a:gd name="T26" fmla="*/ 48 w 69"/>
              <a:gd name="T27" fmla="*/ 47 h 55"/>
              <a:gd name="T28" fmla="*/ 0 w 69"/>
              <a:gd name="T29" fmla="*/ 39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55"/>
              <a:gd name="T47" fmla="*/ 69 w 69"/>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55">
                <a:moveTo>
                  <a:pt x="0" y="39"/>
                </a:moveTo>
                <a:lnTo>
                  <a:pt x="18" y="23"/>
                </a:lnTo>
                <a:lnTo>
                  <a:pt x="12" y="30"/>
                </a:lnTo>
                <a:lnTo>
                  <a:pt x="20" y="32"/>
                </a:lnTo>
                <a:lnTo>
                  <a:pt x="19" y="2"/>
                </a:lnTo>
                <a:lnTo>
                  <a:pt x="44" y="0"/>
                </a:lnTo>
                <a:lnTo>
                  <a:pt x="68" y="7"/>
                </a:lnTo>
                <a:lnTo>
                  <a:pt x="69" y="24"/>
                </a:lnTo>
                <a:lnTo>
                  <a:pt x="62" y="33"/>
                </a:lnTo>
                <a:lnTo>
                  <a:pt x="60" y="41"/>
                </a:lnTo>
                <a:lnTo>
                  <a:pt x="57" y="43"/>
                </a:lnTo>
                <a:lnTo>
                  <a:pt x="53" y="55"/>
                </a:lnTo>
                <a:lnTo>
                  <a:pt x="49" y="51"/>
                </a:lnTo>
                <a:lnTo>
                  <a:pt x="48" y="47"/>
                </a:lnTo>
                <a:lnTo>
                  <a:pt x="0" y="39"/>
                </a:lnTo>
                <a:close/>
              </a:path>
            </a:pathLst>
          </a:custGeom>
          <a:solidFill>
            <a:srgbClr val="FFFFCC"/>
          </a:solidFill>
          <a:ln w="1588" cap="rnd">
            <a:solidFill>
              <a:srgbClr val="808080"/>
            </a:solidFill>
            <a:round/>
            <a:headEnd/>
            <a:tailEnd/>
          </a:ln>
        </p:spPr>
        <p:txBody>
          <a:bodyPr/>
          <a:lstStyle/>
          <a:p>
            <a:endParaRPr lang="en-US"/>
          </a:p>
        </p:txBody>
      </p:sp>
      <p:sp>
        <p:nvSpPr>
          <p:cNvPr id="22977" name="Freeform 450"/>
          <p:cNvSpPr>
            <a:spLocks noChangeAspect="1"/>
          </p:cNvSpPr>
          <p:nvPr/>
        </p:nvSpPr>
        <p:spPr bwMode="auto">
          <a:xfrm>
            <a:off x="4759325" y="2693446"/>
            <a:ext cx="63500" cy="42862"/>
          </a:xfrm>
          <a:custGeom>
            <a:avLst/>
            <a:gdLst>
              <a:gd name="T0" fmla="*/ 0 w 33"/>
              <a:gd name="T1" fmla="*/ 16 h 22"/>
              <a:gd name="T2" fmla="*/ 19 w 33"/>
              <a:gd name="T3" fmla="*/ 0 h 22"/>
              <a:gd name="T4" fmla="*/ 13 w 33"/>
              <a:gd name="T5" fmla="*/ 7 h 22"/>
              <a:gd name="T6" fmla="*/ 21 w 33"/>
              <a:gd name="T7" fmla="*/ 9 h 22"/>
              <a:gd name="T8" fmla="*/ 31 w 33"/>
              <a:gd name="T9" fmla="*/ 7 h 22"/>
              <a:gd name="T10" fmla="*/ 33 w 33"/>
              <a:gd name="T11" fmla="*/ 22 h 22"/>
              <a:gd name="T12" fmla="*/ 0 w 33"/>
              <a:gd name="T13" fmla="*/ 16 h 22"/>
              <a:gd name="T14" fmla="*/ 0 60000 65536"/>
              <a:gd name="T15" fmla="*/ 0 60000 65536"/>
              <a:gd name="T16" fmla="*/ 0 60000 65536"/>
              <a:gd name="T17" fmla="*/ 0 60000 65536"/>
              <a:gd name="T18" fmla="*/ 0 60000 65536"/>
              <a:gd name="T19" fmla="*/ 0 60000 65536"/>
              <a:gd name="T20" fmla="*/ 0 60000 65536"/>
              <a:gd name="T21" fmla="*/ 0 w 33"/>
              <a:gd name="T22" fmla="*/ 0 h 22"/>
              <a:gd name="T23" fmla="*/ 33 w 3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2">
                <a:moveTo>
                  <a:pt x="0" y="16"/>
                </a:moveTo>
                <a:lnTo>
                  <a:pt x="19" y="0"/>
                </a:lnTo>
                <a:lnTo>
                  <a:pt x="13" y="7"/>
                </a:lnTo>
                <a:lnTo>
                  <a:pt x="21" y="9"/>
                </a:lnTo>
                <a:lnTo>
                  <a:pt x="31" y="7"/>
                </a:lnTo>
                <a:lnTo>
                  <a:pt x="33" y="22"/>
                </a:lnTo>
                <a:lnTo>
                  <a:pt x="0" y="16"/>
                </a:lnTo>
                <a:close/>
              </a:path>
            </a:pathLst>
          </a:custGeom>
          <a:solidFill>
            <a:srgbClr val="FFFFCC"/>
          </a:solidFill>
          <a:ln w="9525">
            <a:noFill/>
            <a:round/>
            <a:headEnd/>
            <a:tailEnd/>
          </a:ln>
        </p:spPr>
        <p:txBody>
          <a:bodyPr/>
          <a:lstStyle/>
          <a:p>
            <a:endParaRPr lang="en-US"/>
          </a:p>
        </p:txBody>
      </p:sp>
      <p:sp>
        <p:nvSpPr>
          <p:cNvPr id="22978" name="Freeform 451"/>
          <p:cNvSpPr>
            <a:spLocks noChangeAspect="1"/>
          </p:cNvSpPr>
          <p:nvPr/>
        </p:nvSpPr>
        <p:spPr bwMode="auto">
          <a:xfrm>
            <a:off x="4759325" y="2693446"/>
            <a:ext cx="63500" cy="42862"/>
          </a:xfrm>
          <a:custGeom>
            <a:avLst/>
            <a:gdLst>
              <a:gd name="T0" fmla="*/ 0 w 33"/>
              <a:gd name="T1" fmla="*/ 16 h 22"/>
              <a:gd name="T2" fmla="*/ 19 w 33"/>
              <a:gd name="T3" fmla="*/ 0 h 22"/>
              <a:gd name="T4" fmla="*/ 13 w 33"/>
              <a:gd name="T5" fmla="*/ 7 h 22"/>
              <a:gd name="T6" fmla="*/ 21 w 33"/>
              <a:gd name="T7" fmla="*/ 9 h 22"/>
              <a:gd name="T8" fmla="*/ 31 w 33"/>
              <a:gd name="T9" fmla="*/ 7 h 22"/>
              <a:gd name="T10" fmla="*/ 33 w 33"/>
              <a:gd name="T11" fmla="*/ 22 h 22"/>
              <a:gd name="T12" fmla="*/ 0 w 33"/>
              <a:gd name="T13" fmla="*/ 16 h 22"/>
              <a:gd name="T14" fmla="*/ 0 60000 65536"/>
              <a:gd name="T15" fmla="*/ 0 60000 65536"/>
              <a:gd name="T16" fmla="*/ 0 60000 65536"/>
              <a:gd name="T17" fmla="*/ 0 60000 65536"/>
              <a:gd name="T18" fmla="*/ 0 60000 65536"/>
              <a:gd name="T19" fmla="*/ 0 60000 65536"/>
              <a:gd name="T20" fmla="*/ 0 60000 65536"/>
              <a:gd name="T21" fmla="*/ 0 w 33"/>
              <a:gd name="T22" fmla="*/ 0 h 22"/>
              <a:gd name="T23" fmla="*/ 33 w 3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2">
                <a:moveTo>
                  <a:pt x="0" y="16"/>
                </a:moveTo>
                <a:lnTo>
                  <a:pt x="19" y="0"/>
                </a:lnTo>
                <a:lnTo>
                  <a:pt x="13" y="7"/>
                </a:lnTo>
                <a:lnTo>
                  <a:pt x="21" y="9"/>
                </a:lnTo>
                <a:lnTo>
                  <a:pt x="31" y="7"/>
                </a:lnTo>
                <a:lnTo>
                  <a:pt x="33" y="22"/>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2979" name="Freeform 452"/>
          <p:cNvSpPr>
            <a:spLocks noChangeAspect="1"/>
          </p:cNvSpPr>
          <p:nvPr/>
        </p:nvSpPr>
        <p:spPr bwMode="auto">
          <a:xfrm>
            <a:off x="4573588" y="2836321"/>
            <a:ext cx="165100" cy="74612"/>
          </a:xfrm>
          <a:custGeom>
            <a:avLst/>
            <a:gdLst>
              <a:gd name="T0" fmla="*/ 0 w 86"/>
              <a:gd name="T1" fmla="*/ 13 h 39"/>
              <a:gd name="T2" fmla="*/ 23 w 86"/>
              <a:gd name="T3" fmla="*/ 39 h 39"/>
              <a:gd name="T4" fmla="*/ 61 w 86"/>
              <a:gd name="T5" fmla="*/ 38 h 39"/>
              <a:gd name="T6" fmla="*/ 86 w 86"/>
              <a:gd name="T7" fmla="*/ 24 h 39"/>
              <a:gd name="T8" fmla="*/ 35 w 86"/>
              <a:gd name="T9" fmla="*/ 5 h 39"/>
              <a:gd name="T10" fmla="*/ 29 w 86"/>
              <a:gd name="T11" fmla="*/ 0 h 39"/>
              <a:gd name="T12" fmla="*/ 0 w 86"/>
              <a:gd name="T13" fmla="*/ 13 h 39"/>
              <a:gd name="T14" fmla="*/ 0 60000 65536"/>
              <a:gd name="T15" fmla="*/ 0 60000 65536"/>
              <a:gd name="T16" fmla="*/ 0 60000 65536"/>
              <a:gd name="T17" fmla="*/ 0 60000 65536"/>
              <a:gd name="T18" fmla="*/ 0 60000 65536"/>
              <a:gd name="T19" fmla="*/ 0 60000 65536"/>
              <a:gd name="T20" fmla="*/ 0 60000 65536"/>
              <a:gd name="T21" fmla="*/ 0 w 86"/>
              <a:gd name="T22" fmla="*/ 0 h 39"/>
              <a:gd name="T23" fmla="*/ 86 w 8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9">
                <a:moveTo>
                  <a:pt x="0" y="13"/>
                </a:moveTo>
                <a:lnTo>
                  <a:pt x="23" y="39"/>
                </a:lnTo>
                <a:lnTo>
                  <a:pt x="61" y="38"/>
                </a:lnTo>
                <a:lnTo>
                  <a:pt x="86" y="24"/>
                </a:lnTo>
                <a:lnTo>
                  <a:pt x="35" y="5"/>
                </a:lnTo>
                <a:lnTo>
                  <a:pt x="29" y="0"/>
                </a:lnTo>
                <a:lnTo>
                  <a:pt x="0" y="13"/>
                </a:lnTo>
                <a:close/>
              </a:path>
            </a:pathLst>
          </a:custGeom>
          <a:solidFill>
            <a:srgbClr val="FFFFCC"/>
          </a:solidFill>
          <a:ln w="9525">
            <a:noFill/>
            <a:round/>
            <a:headEnd/>
            <a:tailEnd/>
          </a:ln>
        </p:spPr>
        <p:txBody>
          <a:bodyPr/>
          <a:lstStyle/>
          <a:p>
            <a:endParaRPr lang="en-US"/>
          </a:p>
        </p:txBody>
      </p:sp>
      <p:sp>
        <p:nvSpPr>
          <p:cNvPr id="22980" name="Freeform 453"/>
          <p:cNvSpPr>
            <a:spLocks noChangeAspect="1"/>
          </p:cNvSpPr>
          <p:nvPr/>
        </p:nvSpPr>
        <p:spPr bwMode="auto">
          <a:xfrm>
            <a:off x="4573588" y="2836321"/>
            <a:ext cx="165100" cy="74612"/>
          </a:xfrm>
          <a:custGeom>
            <a:avLst/>
            <a:gdLst>
              <a:gd name="T0" fmla="*/ 0 w 86"/>
              <a:gd name="T1" fmla="*/ 13 h 39"/>
              <a:gd name="T2" fmla="*/ 23 w 86"/>
              <a:gd name="T3" fmla="*/ 39 h 39"/>
              <a:gd name="T4" fmla="*/ 61 w 86"/>
              <a:gd name="T5" fmla="*/ 38 h 39"/>
              <a:gd name="T6" fmla="*/ 86 w 86"/>
              <a:gd name="T7" fmla="*/ 24 h 39"/>
              <a:gd name="T8" fmla="*/ 35 w 86"/>
              <a:gd name="T9" fmla="*/ 5 h 39"/>
              <a:gd name="T10" fmla="*/ 29 w 86"/>
              <a:gd name="T11" fmla="*/ 0 h 39"/>
              <a:gd name="T12" fmla="*/ 0 w 86"/>
              <a:gd name="T13" fmla="*/ 13 h 39"/>
              <a:gd name="T14" fmla="*/ 0 60000 65536"/>
              <a:gd name="T15" fmla="*/ 0 60000 65536"/>
              <a:gd name="T16" fmla="*/ 0 60000 65536"/>
              <a:gd name="T17" fmla="*/ 0 60000 65536"/>
              <a:gd name="T18" fmla="*/ 0 60000 65536"/>
              <a:gd name="T19" fmla="*/ 0 60000 65536"/>
              <a:gd name="T20" fmla="*/ 0 60000 65536"/>
              <a:gd name="T21" fmla="*/ 0 w 86"/>
              <a:gd name="T22" fmla="*/ 0 h 39"/>
              <a:gd name="T23" fmla="*/ 86 w 8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9">
                <a:moveTo>
                  <a:pt x="0" y="13"/>
                </a:moveTo>
                <a:lnTo>
                  <a:pt x="23" y="39"/>
                </a:lnTo>
                <a:lnTo>
                  <a:pt x="61" y="38"/>
                </a:lnTo>
                <a:lnTo>
                  <a:pt x="86" y="24"/>
                </a:lnTo>
                <a:lnTo>
                  <a:pt x="35" y="5"/>
                </a:lnTo>
                <a:lnTo>
                  <a:pt x="29" y="0"/>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2981" name="Freeform 454"/>
          <p:cNvSpPr>
            <a:spLocks noChangeAspect="1"/>
          </p:cNvSpPr>
          <p:nvPr/>
        </p:nvSpPr>
        <p:spPr bwMode="auto">
          <a:xfrm>
            <a:off x="2595563" y="4449221"/>
            <a:ext cx="288925" cy="338137"/>
          </a:xfrm>
          <a:custGeom>
            <a:avLst/>
            <a:gdLst>
              <a:gd name="T0" fmla="*/ 0 w 151"/>
              <a:gd name="T1" fmla="*/ 18 h 176"/>
              <a:gd name="T2" fmla="*/ 12 w 151"/>
              <a:gd name="T3" fmla="*/ 37 h 176"/>
              <a:gd name="T4" fmla="*/ 4 w 151"/>
              <a:gd name="T5" fmla="*/ 77 h 176"/>
              <a:gd name="T6" fmla="*/ 12 w 151"/>
              <a:gd name="T7" fmla="*/ 81 h 176"/>
              <a:gd name="T8" fmla="*/ 8 w 151"/>
              <a:gd name="T9" fmla="*/ 87 h 176"/>
              <a:gd name="T10" fmla="*/ 1 w 151"/>
              <a:gd name="T11" fmla="*/ 103 h 176"/>
              <a:gd name="T12" fmla="*/ 14 w 151"/>
              <a:gd name="T13" fmla="*/ 127 h 176"/>
              <a:gd name="T14" fmla="*/ 22 w 151"/>
              <a:gd name="T15" fmla="*/ 175 h 176"/>
              <a:gd name="T16" fmla="*/ 31 w 151"/>
              <a:gd name="T17" fmla="*/ 176 h 176"/>
              <a:gd name="T18" fmla="*/ 44 w 151"/>
              <a:gd name="T19" fmla="*/ 161 h 176"/>
              <a:gd name="T20" fmla="*/ 68 w 151"/>
              <a:gd name="T21" fmla="*/ 173 h 176"/>
              <a:gd name="T22" fmla="*/ 69 w 151"/>
              <a:gd name="T23" fmla="*/ 164 h 176"/>
              <a:gd name="T24" fmla="*/ 90 w 151"/>
              <a:gd name="T25" fmla="*/ 168 h 176"/>
              <a:gd name="T26" fmla="*/ 98 w 151"/>
              <a:gd name="T27" fmla="*/ 133 h 176"/>
              <a:gd name="T28" fmla="*/ 134 w 151"/>
              <a:gd name="T29" fmla="*/ 127 h 176"/>
              <a:gd name="T30" fmla="*/ 147 w 151"/>
              <a:gd name="T31" fmla="*/ 138 h 176"/>
              <a:gd name="T32" fmla="*/ 151 w 151"/>
              <a:gd name="T33" fmla="*/ 112 h 176"/>
              <a:gd name="T34" fmla="*/ 143 w 151"/>
              <a:gd name="T35" fmla="*/ 89 h 176"/>
              <a:gd name="T36" fmla="*/ 122 w 151"/>
              <a:gd name="T37" fmla="*/ 87 h 176"/>
              <a:gd name="T38" fmla="*/ 113 w 151"/>
              <a:gd name="T39" fmla="*/ 53 h 176"/>
              <a:gd name="T40" fmla="*/ 57 w 151"/>
              <a:gd name="T41" fmla="*/ 30 h 176"/>
              <a:gd name="T42" fmla="*/ 54 w 151"/>
              <a:gd name="T43" fmla="*/ 0 h 176"/>
              <a:gd name="T44" fmla="*/ 16 w 151"/>
              <a:gd name="T45" fmla="*/ 19 h 176"/>
              <a:gd name="T46" fmla="*/ 0 w 151"/>
              <a:gd name="T47" fmla="*/ 18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
              <a:gd name="T73" fmla="*/ 0 h 176"/>
              <a:gd name="T74" fmla="*/ 151 w 151"/>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1" h="176">
                <a:moveTo>
                  <a:pt x="0" y="18"/>
                </a:moveTo>
                <a:lnTo>
                  <a:pt x="12" y="37"/>
                </a:lnTo>
                <a:lnTo>
                  <a:pt x="4" y="77"/>
                </a:lnTo>
                <a:lnTo>
                  <a:pt x="12" y="81"/>
                </a:lnTo>
                <a:lnTo>
                  <a:pt x="8" y="87"/>
                </a:lnTo>
                <a:lnTo>
                  <a:pt x="1" y="103"/>
                </a:lnTo>
                <a:lnTo>
                  <a:pt x="14" y="127"/>
                </a:lnTo>
                <a:lnTo>
                  <a:pt x="22" y="175"/>
                </a:lnTo>
                <a:lnTo>
                  <a:pt x="31" y="176"/>
                </a:lnTo>
                <a:lnTo>
                  <a:pt x="44" y="161"/>
                </a:lnTo>
                <a:lnTo>
                  <a:pt x="68" y="173"/>
                </a:lnTo>
                <a:lnTo>
                  <a:pt x="69" y="164"/>
                </a:lnTo>
                <a:lnTo>
                  <a:pt x="90" y="168"/>
                </a:lnTo>
                <a:lnTo>
                  <a:pt x="98" y="133"/>
                </a:lnTo>
                <a:lnTo>
                  <a:pt x="134" y="127"/>
                </a:lnTo>
                <a:lnTo>
                  <a:pt x="147" y="138"/>
                </a:lnTo>
                <a:lnTo>
                  <a:pt x="151" y="112"/>
                </a:lnTo>
                <a:lnTo>
                  <a:pt x="143" y="89"/>
                </a:lnTo>
                <a:lnTo>
                  <a:pt x="122" y="87"/>
                </a:lnTo>
                <a:lnTo>
                  <a:pt x="113" y="53"/>
                </a:lnTo>
                <a:lnTo>
                  <a:pt x="57" y="30"/>
                </a:lnTo>
                <a:lnTo>
                  <a:pt x="54" y="0"/>
                </a:lnTo>
                <a:lnTo>
                  <a:pt x="16" y="19"/>
                </a:lnTo>
                <a:lnTo>
                  <a:pt x="0" y="18"/>
                </a:lnTo>
                <a:close/>
              </a:path>
            </a:pathLst>
          </a:custGeom>
          <a:solidFill>
            <a:srgbClr val="FFFFCC"/>
          </a:solidFill>
          <a:ln w="9525">
            <a:noFill/>
            <a:round/>
            <a:headEnd/>
            <a:tailEnd/>
          </a:ln>
        </p:spPr>
        <p:txBody>
          <a:bodyPr/>
          <a:lstStyle/>
          <a:p>
            <a:endParaRPr lang="en-US"/>
          </a:p>
        </p:txBody>
      </p:sp>
      <p:sp>
        <p:nvSpPr>
          <p:cNvPr id="22982" name="Freeform 455"/>
          <p:cNvSpPr>
            <a:spLocks noChangeAspect="1"/>
          </p:cNvSpPr>
          <p:nvPr/>
        </p:nvSpPr>
        <p:spPr bwMode="auto">
          <a:xfrm>
            <a:off x="2595563" y="4449221"/>
            <a:ext cx="288925" cy="338137"/>
          </a:xfrm>
          <a:custGeom>
            <a:avLst/>
            <a:gdLst>
              <a:gd name="T0" fmla="*/ 0 w 151"/>
              <a:gd name="T1" fmla="*/ 18 h 176"/>
              <a:gd name="T2" fmla="*/ 12 w 151"/>
              <a:gd name="T3" fmla="*/ 37 h 176"/>
              <a:gd name="T4" fmla="*/ 4 w 151"/>
              <a:gd name="T5" fmla="*/ 77 h 176"/>
              <a:gd name="T6" fmla="*/ 12 w 151"/>
              <a:gd name="T7" fmla="*/ 81 h 176"/>
              <a:gd name="T8" fmla="*/ 8 w 151"/>
              <a:gd name="T9" fmla="*/ 87 h 176"/>
              <a:gd name="T10" fmla="*/ 1 w 151"/>
              <a:gd name="T11" fmla="*/ 103 h 176"/>
              <a:gd name="T12" fmla="*/ 14 w 151"/>
              <a:gd name="T13" fmla="*/ 127 h 176"/>
              <a:gd name="T14" fmla="*/ 22 w 151"/>
              <a:gd name="T15" fmla="*/ 175 h 176"/>
              <a:gd name="T16" fmla="*/ 31 w 151"/>
              <a:gd name="T17" fmla="*/ 176 h 176"/>
              <a:gd name="T18" fmla="*/ 44 w 151"/>
              <a:gd name="T19" fmla="*/ 161 h 176"/>
              <a:gd name="T20" fmla="*/ 68 w 151"/>
              <a:gd name="T21" fmla="*/ 173 h 176"/>
              <a:gd name="T22" fmla="*/ 69 w 151"/>
              <a:gd name="T23" fmla="*/ 164 h 176"/>
              <a:gd name="T24" fmla="*/ 90 w 151"/>
              <a:gd name="T25" fmla="*/ 168 h 176"/>
              <a:gd name="T26" fmla="*/ 98 w 151"/>
              <a:gd name="T27" fmla="*/ 133 h 176"/>
              <a:gd name="T28" fmla="*/ 134 w 151"/>
              <a:gd name="T29" fmla="*/ 127 h 176"/>
              <a:gd name="T30" fmla="*/ 147 w 151"/>
              <a:gd name="T31" fmla="*/ 138 h 176"/>
              <a:gd name="T32" fmla="*/ 151 w 151"/>
              <a:gd name="T33" fmla="*/ 112 h 176"/>
              <a:gd name="T34" fmla="*/ 143 w 151"/>
              <a:gd name="T35" fmla="*/ 89 h 176"/>
              <a:gd name="T36" fmla="*/ 122 w 151"/>
              <a:gd name="T37" fmla="*/ 87 h 176"/>
              <a:gd name="T38" fmla="*/ 113 w 151"/>
              <a:gd name="T39" fmla="*/ 53 h 176"/>
              <a:gd name="T40" fmla="*/ 57 w 151"/>
              <a:gd name="T41" fmla="*/ 30 h 176"/>
              <a:gd name="T42" fmla="*/ 54 w 151"/>
              <a:gd name="T43" fmla="*/ 0 h 176"/>
              <a:gd name="T44" fmla="*/ 16 w 151"/>
              <a:gd name="T45" fmla="*/ 19 h 176"/>
              <a:gd name="T46" fmla="*/ 0 w 151"/>
              <a:gd name="T47" fmla="*/ 18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
              <a:gd name="T73" fmla="*/ 0 h 176"/>
              <a:gd name="T74" fmla="*/ 151 w 151"/>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1" h="176">
                <a:moveTo>
                  <a:pt x="0" y="18"/>
                </a:moveTo>
                <a:lnTo>
                  <a:pt x="12" y="37"/>
                </a:lnTo>
                <a:lnTo>
                  <a:pt x="4" y="77"/>
                </a:lnTo>
                <a:lnTo>
                  <a:pt x="12" y="81"/>
                </a:lnTo>
                <a:lnTo>
                  <a:pt x="8" y="87"/>
                </a:lnTo>
                <a:lnTo>
                  <a:pt x="1" y="103"/>
                </a:lnTo>
                <a:lnTo>
                  <a:pt x="14" y="127"/>
                </a:lnTo>
                <a:lnTo>
                  <a:pt x="22" y="175"/>
                </a:lnTo>
                <a:lnTo>
                  <a:pt x="31" y="176"/>
                </a:lnTo>
                <a:lnTo>
                  <a:pt x="44" y="161"/>
                </a:lnTo>
                <a:lnTo>
                  <a:pt x="68" y="173"/>
                </a:lnTo>
                <a:lnTo>
                  <a:pt x="69" y="164"/>
                </a:lnTo>
                <a:lnTo>
                  <a:pt x="90" y="168"/>
                </a:lnTo>
                <a:lnTo>
                  <a:pt x="98" y="133"/>
                </a:lnTo>
                <a:lnTo>
                  <a:pt x="134" y="127"/>
                </a:lnTo>
                <a:lnTo>
                  <a:pt x="147" y="138"/>
                </a:lnTo>
                <a:lnTo>
                  <a:pt x="151" y="112"/>
                </a:lnTo>
                <a:lnTo>
                  <a:pt x="143" y="89"/>
                </a:lnTo>
                <a:lnTo>
                  <a:pt x="122" y="87"/>
                </a:lnTo>
                <a:lnTo>
                  <a:pt x="113" y="53"/>
                </a:lnTo>
                <a:lnTo>
                  <a:pt x="57" y="30"/>
                </a:lnTo>
                <a:lnTo>
                  <a:pt x="54" y="0"/>
                </a:lnTo>
                <a:lnTo>
                  <a:pt x="16" y="19"/>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2983" name="Freeform 456"/>
          <p:cNvSpPr>
            <a:spLocks noChangeAspect="1"/>
          </p:cNvSpPr>
          <p:nvPr/>
        </p:nvSpPr>
        <p:spPr bwMode="auto">
          <a:xfrm>
            <a:off x="2809875" y="5601746"/>
            <a:ext cx="36513" cy="19050"/>
          </a:xfrm>
          <a:custGeom>
            <a:avLst/>
            <a:gdLst>
              <a:gd name="T0" fmla="*/ 0 w 19"/>
              <a:gd name="T1" fmla="*/ 10 h 10"/>
              <a:gd name="T2" fmla="*/ 11 w 19"/>
              <a:gd name="T3" fmla="*/ 4 h 10"/>
              <a:gd name="T4" fmla="*/ 5 w 19"/>
              <a:gd name="T5" fmla="*/ 0 h 10"/>
              <a:gd name="T6" fmla="*/ 19 w 19"/>
              <a:gd name="T7" fmla="*/ 1 h 10"/>
              <a:gd name="T8" fmla="*/ 0 w 19"/>
              <a:gd name="T9" fmla="*/ 10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0" y="10"/>
                </a:moveTo>
                <a:lnTo>
                  <a:pt x="11" y="4"/>
                </a:lnTo>
                <a:lnTo>
                  <a:pt x="5" y="0"/>
                </a:lnTo>
                <a:lnTo>
                  <a:pt x="19" y="1"/>
                </a:lnTo>
                <a:lnTo>
                  <a:pt x="0" y="10"/>
                </a:lnTo>
                <a:close/>
              </a:path>
            </a:pathLst>
          </a:custGeom>
          <a:solidFill>
            <a:srgbClr val="FFFFCC"/>
          </a:solidFill>
          <a:ln w="9525">
            <a:noFill/>
            <a:round/>
            <a:headEnd/>
            <a:tailEnd/>
          </a:ln>
        </p:spPr>
        <p:txBody>
          <a:bodyPr/>
          <a:lstStyle/>
          <a:p>
            <a:endParaRPr lang="en-US"/>
          </a:p>
        </p:txBody>
      </p:sp>
      <p:sp>
        <p:nvSpPr>
          <p:cNvPr id="22984" name="Freeform 457"/>
          <p:cNvSpPr>
            <a:spLocks noChangeAspect="1"/>
          </p:cNvSpPr>
          <p:nvPr/>
        </p:nvSpPr>
        <p:spPr bwMode="auto">
          <a:xfrm>
            <a:off x="2809875" y="5601746"/>
            <a:ext cx="36513" cy="19050"/>
          </a:xfrm>
          <a:custGeom>
            <a:avLst/>
            <a:gdLst>
              <a:gd name="T0" fmla="*/ 0 w 19"/>
              <a:gd name="T1" fmla="*/ 10 h 10"/>
              <a:gd name="T2" fmla="*/ 11 w 19"/>
              <a:gd name="T3" fmla="*/ 4 h 10"/>
              <a:gd name="T4" fmla="*/ 5 w 19"/>
              <a:gd name="T5" fmla="*/ 0 h 10"/>
              <a:gd name="T6" fmla="*/ 19 w 19"/>
              <a:gd name="T7" fmla="*/ 1 h 10"/>
              <a:gd name="T8" fmla="*/ 0 w 19"/>
              <a:gd name="T9" fmla="*/ 10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0" y="10"/>
                </a:moveTo>
                <a:lnTo>
                  <a:pt x="11" y="4"/>
                </a:lnTo>
                <a:lnTo>
                  <a:pt x="5" y="0"/>
                </a:lnTo>
                <a:lnTo>
                  <a:pt x="19" y="1"/>
                </a:lnTo>
                <a:lnTo>
                  <a:pt x="0" y="10"/>
                </a:lnTo>
                <a:close/>
              </a:path>
            </a:pathLst>
          </a:custGeom>
          <a:solidFill>
            <a:srgbClr val="FFFFCC"/>
          </a:solidFill>
          <a:ln w="1588" cap="rnd">
            <a:solidFill>
              <a:srgbClr val="808080"/>
            </a:solidFill>
            <a:round/>
            <a:headEnd/>
            <a:tailEnd/>
          </a:ln>
        </p:spPr>
        <p:txBody>
          <a:bodyPr/>
          <a:lstStyle/>
          <a:p>
            <a:endParaRPr lang="en-US"/>
          </a:p>
        </p:txBody>
      </p:sp>
      <p:sp>
        <p:nvSpPr>
          <p:cNvPr id="22985" name="Freeform 458"/>
          <p:cNvSpPr>
            <a:spLocks noChangeAspect="1"/>
          </p:cNvSpPr>
          <p:nvPr/>
        </p:nvSpPr>
        <p:spPr bwMode="auto">
          <a:xfrm>
            <a:off x="2838450" y="5596983"/>
            <a:ext cx="44450" cy="26988"/>
          </a:xfrm>
          <a:custGeom>
            <a:avLst/>
            <a:gdLst>
              <a:gd name="T0" fmla="*/ 0 w 23"/>
              <a:gd name="T1" fmla="*/ 14 h 14"/>
              <a:gd name="T2" fmla="*/ 11 w 23"/>
              <a:gd name="T3" fmla="*/ 0 h 14"/>
              <a:gd name="T4" fmla="*/ 23 w 23"/>
              <a:gd name="T5" fmla="*/ 5 h 14"/>
              <a:gd name="T6" fmla="*/ 0 w 23"/>
              <a:gd name="T7" fmla="*/ 14 h 14"/>
              <a:gd name="T8" fmla="*/ 0 60000 65536"/>
              <a:gd name="T9" fmla="*/ 0 60000 65536"/>
              <a:gd name="T10" fmla="*/ 0 60000 65536"/>
              <a:gd name="T11" fmla="*/ 0 60000 65536"/>
              <a:gd name="T12" fmla="*/ 0 w 23"/>
              <a:gd name="T13" fmla="*/ 0 h 14"/>
              <a:gd name="T14" fmla="*/ 23 w 23"/>
              <a:gd name="T15" fmla="*/ 14 h 14"/>
            </a:gdLst>
            <a:ahLst/>
            <a:cxnLst>
              <a:cxn ang="T8">
                <a:pos x="T0" y="T1"/>
              </a:cxn>
              <a:cxn ang="T9">
                <a:pos x="T2" y="T3"/>
              </a:cxn>
              <a:cxn ang="T10">
                <a:pos x="T4" y="T5"/>
              </a:cxn>
              <a:cxn ang="T11">
                <a:pos x="T6" y="T7"/>
              </a:cxn>
            </a:cxnLst>
            <a:rect l="T12" t="T13" r="T14" b="T15"/>
            <a:pathLst>
              <a:path w="23" h="14">
                <a:moveTo>
                  <a:pt x="0" y="14"/>
                </a:moveTo>
                <a:lnTo>
                  <a:pt x="11" y="0"/>
                </a:lnTo>
                <a:lnTo>
                  <a:pt x="23" y="5"/>
                </a:lnTo>
                <a:lnTo>
                  <a:pt x="0" y="14"/>
                </a:lnTo>
                <a:close/>
              </a:path>
            </a:pathLst>
          </a:custGeom>
          <a:solidFill>
            <a:srgbClr val="FFFFCC"/>
          </a:solidFill>
          <a:ln w="9525">
            <a:noFill/>
            <a:round/>
            <a:headEnd/>
            <a:tailEnd/>
          </a:ln>
        </p:spPr>
        <p:txBody>
          <a:bodyPr/>
          <a:lstStyle/>
          <a:p>
            <a:endParaRPr lang="en-US"/>
          </a:p>
        </p:txBody>
      </p:sp>
      <p:sp>
        <p:nvSpPr>
          <p:cNvPr id="22986" name="Freeform 459"/>
          <p:cNvSpPr>
            <a:spLocks noChangeAspect="1"/>
          </p:cNvSpPr>
          <p:nvPr/>
        </p:nvSpPr>
        <p:spPr bwMode="auto">
          <a:xfrm>
            <a:off x="2838450" y="5596983"/>
            <a:ext cx="44450" cy="26988"/>
          </a:xfrm>
          <a:custGeom>
            <a:avLst/>
            <a:gdLst>
              <a:gd name="T0" fmla="*/ 0 w 23"/>
              <a:gd name="T1" fmla="*/ 14 h 14"/>
              <a:gd name="T2" fmla="*/ 11 w 23"/>
              <a:gd name="T3" fmla="*/ 0 h 14"/>
              <a:gd name="T4" fmla="*/ 23 w 23"/>
              <a:gd name="T5" fmla="*/ 5 h 14"/>
              <a:gd name="T6" fmla="*/ 0 w 23"/>
              <a:gd name="T7" fmla="*/ 14 h 14"/>
              <a:gd name="T8" fmla="*/ 0 60000 65536"/>
              <a:gd name="T9" fmla="*/ 0 60000 65536"/>
              <a:gd name="T10" fmla="*/ 0 60000 65536"/>
              <a:gd name="T11" fmla="*/ 0 60000 65536"/>
              <a:gd name="T12" fmla="*/ 0 w 23"/>
              <a:gd name="T13" fmla="*/ 0 h 14"/>
              <a:gd name="T14" fmla="*/ 23 w 23"/>
              <a:gd name="T15" fmla="*/ 14 h 14"/>
            </a:gdLst>
            <a:ahLst/>
            <a:cxnLst>
              <a:cxn ang="T8">
                <a:pos x="T0" y="T1"/>
              </a:cxn>
              <a:cxn ang="T9">
                <a:pos x="T2" y="T3"/>
              </a:cxn>
              <a:cxn ang="T10">
                <a:pos x="T4" y="T5"/>
              </a:cxn>
              <a:cxn ang="T11">
                <a:pos x="T6" y="T7"/>
              </a:cxn>
            </a:cxnLst>
            <a:rect l="T12" t="T13" r="T14" b="T15"/>
            <a:pathLst>
              <a:path w="23" h="14">
                <a:moveTo>
                  <a:pt x="0" y="14"/>
                </a:moveTo>
                <a:lnTo>
                  <a:pt x="11" y="0"/>
                </a:lnTo>
                <a:lnTo>
                  <a:pt x="23" y="5"/>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2987" name="Freeform 460"/>
          <p:cNvSpPr>
            <a:spLocks noChangeAspect="1"/>
          </p:cNvSpPr>
          <p:nvPr/>
        </p:nvSpPr>
        <p:spPr bwMode="auto">
          <a:xfrm>
            <a:off x="2767013" y="4690521"/>
            <a:ext cx="200025" cy="209550"/>
          </a:xfrm>
          <a:custGeom>
            <a:avLst/>
            <a:gdLst>
              <a:gd name="T0" fmla="*/ 0 w 104"/>
              <a:gd name="T1" fmla="*/ 41 h 109"/>
              <a:gd name="T2" fmla="*/ 8 w 104"/>
              <a:gd name="T3" fmla="*/ 6 h 109"/>
              <a:gd name="T4" fmla="*/ 45 w 104"/>
              <a:gd name="T5" fmla="*/ 0 h 109"/>
              <a:gd name="T6" fmla="*/ 57 w 104"/>
              <a:gd name="T7" fmla="*/ 11 h 109"/>
              <a:gd name="T8" fmla="*/ 60 w 104"/>
              <a:gd name="T9" fmla="*/ 37 h 109"/>
              <a:gd name="T10" fmla="*/ 87 w 104"/>
              <a:gd name="T11" fmla="*/ 42 h 109"/>
              <a:gd name="T12" fmla="*/ 91 w 104"/>
              <a:gd name="T13" fmla="*/ 60 h 109"/>
              <a:gd name="T14" fmla="*/ 104 w 104"/>
              <a:gd name="T15" fmla="*/ 63 h 109"/>
              <a:gd name="T16" fmla="*/ 102 w 104"/>
              <a:gd name="T17" fmla="*/ 86 h 109"/>
              <a:gd name="T18" fmla="*/ 88 w 104"/>
              <a:gd name="T19" fmla="*/ 109 h 109"/>
              <a:gd name="T20" fmla="*/ 54 w 104"/>
              <a:gd name="T21" fmla="*/ 108 h 109"/>
              <a:gd name="T22" fmla="*/ 61 w 104"/>
              <a:gd name="T23" fmla="*/ 82 h 109"/>
              <a:gd name="T24" fmla="*/ 0 w 104"/>
              <a:gd name="T25" fmla="*/ 41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09"/>
              <a:gd name="T41" fmla="*/ 104 w 104"/>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09">
                <a:moveTo>
                  <a:pt x="0" y="41"/>
                </a:moveTo>
                <a:lnTo>
                  <a:pt x="8" y="6"/>
                </a:lnTo>
                <a:lnTo>
                  <a:pt x="45" y="0"/>
                </a:lnTo>
                <a:lnTo>
                  <a:pt x="57" y="11"/>
                </a:lnTo>
                <a:lnTo>
                  <a:pt x="60" y="37"/>
                </a:lnTo>
                <a:lnTo>
                  <a:pt x="87" y="42"/>
                </a:lnTo>
                <a:lnTo>
                  <a:pt x="91" y="60"/>
                </a:lnTo>
                <a:lnTo>
                  <a:pt x="104" y="63"/>
                </a:lnTo>
                <a:lnTo>
                  <a:pt x="102" y="86"/>
                </a:lnTo>
                <a:lnTo>
                  <a:pt x="88" y="109"/>
                </a:lnTo>
                <a:lnTo>
                  <a:pt x="54" y="108"/>
                </a:lnTo>
                <a:lnTo>
                  <a:pt x="61" y="82"/>
                </a:lnTo>
                <a:lnTo>
                  <a:pt x="0" y="41"/>
                </a:lnTo>
                <a:close/>
              </a:path>
            </a:pathLst>
          </a:custGeom>
          <a:solidFill>
            <a:srgbClr val="FFFFCC"/>
          </a:solidFill>
          <a:ln w="9525">
            <a:noFill/>
            <a:round/>
            <a:headEnd/>
            <a:tailEnd/>
          </a:ln>
        </p:spPr>
        <p:txBody>
          <a:bodyPr/>
          <a:lstStyle/>
          <a:p>
            <a:endParaRPr lang="en-US"/>
          </a:p>
        </p:txBody>
      </p:sp>
      <p:sp>
        <p:nvSpPr>
          <p:cNvPr id="22988" name="Freeform 461"/>
          <p:cNvSpPr>
            <a:spLocks noChangeAspect="1"/>
          </p:cNvSpPr>
          <p:nvPr/>
        </p:nvSpPr>
        <p:spPr bwMode="auto">
          <a:xfrm>
            <a:off x="2767013" y="4690521"/>
            <a:ext cx="200025" cy="209550"/>
          </a:xfrm>
          <a:custGeom>
            <a:avLst/>
            <a:gdLst>
              <a:gd name="T0" fmla="*/ 0 w 104"/>
              <a:gd name="T1" fmla="*/ 41 h 109"/>
              <a:gd name="T2" fmla="*/ 8 w 104"/>
              <a:gd name="T3" fmla="*/ 6 h 109"/>
              <a:gd name="T4" fmla="*/ 45 w 104"/>
              <a:gd name="T5" fmla="*/ 0 h 109"/>
              <a:gd name="T6" fmla="*/ 57 w 104"/>
              <a:gd name="T7" fmla="*/ 11 h 109"/>
              <a:gd name="T8" fmla="*/ 60 w 104"/>
              <a:gd name="T9" fmla="*/ 37 h 109"/>
              <a:gd name="T10" fmla="*/ 87 w 104"/>
              <a:gd name="T11" fmla="*/ 42 h 109"/>
              <a:gd name="T12" fmla="*/ 91 w 104"/>
              <a:gd name="T13" fmla="*/ 60 h 109"/>
              <a:gd name="T14" fmla="*/ 104 w 104"/>
              <a:gd name="T15" fmla="*/ 63 h 109"/>
              <a:gd name="T16" fmla="*/ 102 w 104"/>
              <a:gd name="T17" fmla="*/ 86 h 109"/>
              <a:gd name="T18" fmla="*/ 88 w 104"/>
              <a:gd name="T19" fmla="*/ 109 h 109"/>
              <a:gd name="T20" fmla="*/ 54 w 104"/>
              <a:gd name="T21" fmla="*/ 108 h 109"/>
              <a:gd name="T22" fmla="*/ 61 w 104"/>
              <a:gd name="T23" fmla="*/ 82 h 109"/>
              <a:gd name="T24" fmla="*/ 0 w 104"/>
              <a:gd name="T25" fmla="*/ 41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09"/>
              <a:gd name="T41" fmla="*/ 104 w 104"/>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09">
                <a:moveTo>
                  <a:pt x="0" y="41"/>
                </a:moveTo>
                <a:lnTo>
                  <a:pt x="8" y="6"/>
                </a:lnTo>
                <a:lnTo>
                  <a:pt x="45" y="0"/>
                </a:lnTo>
                <a:lnTo>
                  <a:pt x="57" y="11"/>
                </a:lnTo>
                <a:lnTo>
                  <a:pt x="60" y="37"/>
                </a:lnTo>
                <a:lnTo>
                  <a:pt x="87" y="42"/>
                </a:lnTo>
                <a:lnTo>
                  <a:pt x="91" y="60"/>
                </a:lnTo>
                <a:lnTo>
                  <a:pt x="104" y="63"/>
                </a:lnTo>
                <a:lnTo>
                  <a:pt x="102" y="86"/>
                </a:lnTo>
                <a:lnTo>
                  <a:pt x="88" y="109"/>
                </a:lnTo>
                <a:lnTo>
                  <a:pt x="54" y="108"/>
                </a:lnTo>
                <a:lnTo>
                  <a:pt x="61" y="82"/>
                </a:lnTo>
                <a:lnTo>
                  <a:pt x="0" y="41"/>
                </a:lnTo>
                <a:close/>
              </a:path>
            </a:pathLst>
          </a:custGeom>
          <a:solidFill>
            <a:srgbClr val="FFFFCC"/>
          </a:solidFill>
          <a:ln w="1588" cap="rnd">
            <a:solidFill>
              <a:srgbClr val="808080"/>
            </a:solidFill>
            <a:round/>
            <a:headEnd/>
            <a:tailEnd/>
          </a:ln>
        </p:spPr>
        <p:txBody>
          <a:bodyPr/>
          <a:lstStyle/>
          <a:p>
            <a:endParaRPr lang="en-US"/>
          </a:p>
        </p:txBody>
      </p:sp>
      <p:sp>
        <p:nvSpPr>
          <p:cNvPr id="22989" name="Freeform 462"/>
          <p:cNvSpPr>
            <a:spLocks noChangeAspect="1"/>
          </p:cNvSpPr>
          <p:nvPr/>
        </p:nvSpPr>
        <p:spPr bwMode="auto">
          <a:xfrm>
            <a:off x="2312988" y="4219033"/>
            <a:ext cx="303212" cy="447675"/>
          </a:xfrm>
          <a:custGeom>
            <a:avLst/>
            <a:gdLst>
              <a:gd name="T0" fmla="*/ 0 w 158"/>
              <a:gd name="T1" fmla="*/ 55 h 233"/>
              <a:gd name="T2" fmla="*/ 3 w 158"/>
              <a:gd name="T3" fmla="*/ 73 h 233"/>
              <a:gd name="T4" fmla="*/ 32 w 158"/>
              <a:gd name="T5" fmla="*/ 106 h 233"/>
              <a:gd name="T6" fmla="*/ 63 w 158"/>
              <a:gd name="T7" fmla="*/ 182 h 233"/>
              <a:gd name="T8" fmla="*/ 135 w 158"/>
              <a:gd name="T9" fmla="*/ 233 h 233"/>
              <a:gd name="T10" fmla="*/ 148 w 158"/>
              <a:gd name="T11" fmla="*/ 224 h 233"/>
              <a:gd name="T12" fmla="*/ 155 w 158"/>
              <a:gd name="T13" fmla="*/ 207 h 233"/>
              <a:gd name="T14" fmla="*/ 144 w 158"/>
              <a:gd name="T15" fmla="*/ 202 h 233"/>
              <a:gd name="T16" fmla="*/ 150 w 158"/>
              <a:gd name="T17" fmla="*/ 197 h 233"/>
              <a:gd name="T18" fmla="*/ 158 w 158"/>
              <a:gd name="T19" fmla="*/ 157 h 233"/>
              <a:gd name="T20" fmla="*/ 147 w 158"/>
              <a:gd name="T21" fmla="*/ 139 h 233"/>
              <a:gd name="T22" fmla="*/ 136 w 158"/>
              <a:gd name="T23" fmla="*/ 139 h 233"/>
              <a:gd name="T24" fmla="*/ 136 w 158"/>
              <a:gd name="T25" fmla="*/ 117 h 233"/>
              <a:gd name="T26" fmla="*/ 123 w 158"/>
              <a:gd name="T27" fmla="*/ 127 h 233"/>
              <a:gd name="T28" fmla="*/ 106 w 158"/>
              <a:gd name="T29" fmla="*/ 119 h 233"/>
              <a:gd name="T30" fmla="*/ 95 w 158"/>
              <a:gd name="T31" fmla="*/ 95 h 233"/>
              <a:gd name="T32" fmla="*/ 112 w 158"/>
              <a:gd name="T33" fmla="*/ 65 h 233"/>
              <a:gd name="T34" fmla="*/ 144 w 158"/>
              <a:gd name="T35" fmla="*/ 52 h 233"/>
              <a:gd name="T36" fmla="*/ 135 w 158"/>
              <a:gd name="T37" fmla="*/ 46 h 233"/>
              <a:gd name="T38" fmla="*/ 140 w 158"/>
              <a:gd name="T39" fmla="*/ 31 h 233"/>
              <a:gd name="T40" fmla="*/ 104 w 158"/>
              <a:gd name="T41" fmla="*/ 28 h 233"/>
              <a:gd name="T42" fmla="*/ 77 w 158"/>
              <a:gd name="T43" fmla="*/ 0 h 233"/>
              <a:gd name="T44" fmla="*/ 71 w 158"/>
              <a:gd name="T45" fmla="*/ 21 h 233"/>
              <a:gd name="T46" fmla="*/ 42 w 158"/>
              <a:gd name="T47" fmla="*/ 38 h 233"/>
              <a:gd name="T48" fmla="*/ 27 w 158"/>
              <a:gd name="T49" fmla="*/ 61 h 233"/>
              <a:gd name="T50" fmla="*/ 11 w 158"/>
              <a:gd name="T51" fmla="*/ 57 h 233"/>
              <a:gd name="T52" fmla="*/ 13 w 158"/>
              <a:gd name="T53" fmla="*/ 44 h 233"/>
              <a:gd name="T54" fmla="*/ 0 w 158"/>
              <a:gd name="T55" fmla="*/ 55 h 2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233"/>
              <a:gd name="T86" fmla="*/ 158 w 158"/>
              <a:gd name="T87" fmla="*/ 233 h 2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233">
                <a:moveTo>
                  <a:pt x="0" y="55"/>
                </a:moveTo>
                <a:lnTo>
                  <a:pt x="3" y="73"/>
                </a:lnTo>
                <a:lnTo>
                  <a:pt x="32" y="106"/>
                </a:lnTo>
                <a:lnTo>
                  <a:pt x="63" y="182"/>
                </a:lnTo>
                <a:lnTo>
                  <a:pt x="135" y="233"/>
                </a:lnTo>
                <a:lnTo>
                  <a:pt x="148" y="224"/>
                </a:lnTo>
                <a:lnTo>
                  <a:pt x="155" y="207"/>
                </a:lnTo>
                <a:lnTo>
                  <a:pt x="144" y="202"/>
                </a:lnTo>
                <a:lnTo>
                  <a:pt x="150" y="197"/>
                </a:lnTo>
                <a:lnTo>
                  <a:pt x="158" y="157"/>
                </a:lnTo>
                <a:lnTo>
                  <a:pt x="147" y="139"/>
                </a:lnTo>
                <a:lnTo>
                  <a:pt x="136" y="139"/>
                </a:lnTo>
                <a:lnTo>
                  <a:pt x="136" y="117"/>
                </a:lnTo>
                <a:lnTo>
                  <a:pt x="123" y="127"/>
                </a:lnTo>
                <a:lnTo>
                  <a:pt x="106" y="119"/>
                </a:lnTo>
                <a:lnTo>
                  <a:pt x="95" y="95"/>
                </a:lnTo>
                <a:lnTo>
                  <a:pt x="112" y="65"/>
                </a:lnTo>
                <a:lnTo>
                  <a:pt x="144" y="52"/>
                </a:lnTo>
                <a:lnTo>
                  <a:pt x="135" y="46"/>
                </a:lnTo>
                <a:lnTo>
                  <a:pt x="140" y="31"/>
                </a:lnTo>
                <a:lnTo>
                  <a:pt x="104" y="28"/>
                </a:lnTo>
                <a:lnTo>
                  <a:pt x="77" y="0"/>
                </a:lnTo>
                <a:lnTo>
                  <a:pt x="71" y="21"/>
                </a:lnTo>
                <a:lnTo>
                  <a:pt x="42" y="38"/>
                </a:lnTo>
                <a:lnTo>
                  <a:pt x="27" y="61"/>
                </a:lnTo>
                <a:lnTo>
                  <a:pt x="11" y="57"/>
                </a:lnTo>
                <a:lnTo>
                  <a:pt x="13" y="44"/>
                </a:lnTo>
                <a:lnTo>
                  <a:pt x="0" y="55"/>
                </a:lnTo>
                <a:close/>
              </a:path>
            </a:pathLst>
          </a:custGeom>
          <a:solidFill>
            <a:srgbClr val="FFFFCC"/>
          </a:solidFill>
          <a:ln w="9525">
            <a:noFill/>
            <a:round/>
            <a:headEnd/>
            <a:tailEnd/>
          </a:ln>
        </p:spPr>
        <p:txBody>
          <a:bodyPr/>
          <a:lstStyle/>
          <a:p>
            <a:endParaRPr lang="en-US"/>
          </a:p>
        </p:txBody>
      </p:sp>
      <p:sp>
        <p:nvSpPr>
          <p:cNvPr id="22990" name="Freeform 463"/>
          <p:cNvSpPr>
            <a:spLocks noChangeAspect="1"/>
          </p:cNvSpPr>
          <p:nvPr/>
        </p:nvSpPr>
        <p:spPr bwMode="auto">
          <a:xfrm>
            <a:off x="2312988" y="4219033"/>
            <a:ext cx="303212" cy="447675"/>
          </a:xfrm>
          <a:custGeom>
            <a:avLst/>
            <a:gdLst>
              <a:gd name="T0" fmla="*/ 0 w 158"/>
              <a:gd name="T1" fmla="*/ 55 h 233"/>
              <a:gd name="T2" fmla="*/ 3 w 158"/>
              <a:gd name="T3" fmla="*/ 73 h 233"/>
              <a:gd name="T4" fmla="*/ 32 w 158"/>
              <a:gd name="T5" fmla="*/ 106 h 233"/>
              <a:gd name="T6" fmla="*/ 63 w 158"/>
              <a:gd name="T7" fmla="*/ 182 h 233"/>
              <a:gd name="T8" fmla="*/ 135 w 158"/>
              <a:gd name="T9" fmla="*/ 233 h 233"/>
              <a:gd name="T10" fmla="*/ 148 w 158"/>
              <a:gd name="T11" fmla="*/ 224 h 233"/>
              <a:gd name="T12" fmla="*/ 155 w 158"/>
              <a:gd name="T13" fmla="*/ 207 h 233"/>
              <a:gd name="T14" fmla="*/ 144 w 158"/>
              <a:gd name="T15" fmla="*/ 202 h 233"/>
              <a:gd name="T16" fmla="*/ 150 w 158"/>
              <a:gd name="T17" fmla="*/ 197 h 233"/>
              <a:gd name="T18" fmla="*/ 158 w 158"/>
              <a:gd name="T19" fmla="*/ 157 h 233"/>
              <a:gd name="T20" fmla="*/ 147 w 158"/>
              <a:gd name="T21" fmla="*/ 139 h 233"/>
              <a:gd name="T22" fmla="*/ 136 w 158"/>
              <a:gd name="T23" fmla="*/ 139 h 233"/>
              <a:gd name="T24" fmla="*/ 136 w 158"/>
              <a:gd name="T25" fmla="*/ 117 h 233"/>
              <a:gd name="T26" fmla="*/ 123 w 158"/>
              <a:gd name="T27" fmla="*/ 127 h 233"/>
              <a:gd name="T28" fmla="*/ 106 w 158"/>
              <a:gd name="T29" fmla="*/ 119 h 233"/>
              <a:gd name="T30" fmla="*/ 95 w 158"/>
              <a:gd name="T31" fmla="*/ 95 h 233"/>
              <a:gd name="T32" fmla="*/ 112 w 158"/>
              <a:gd name="T33" fmla="*/ 65 h 233"/>
              <a:gd name="T34" fmla="*/ 144 w 158"/>
              <a:gd name="T35" fmla="*/ 52 h 233"/>
              <a:gd name="T36" fmla="*/ 135 w 158"/>
              <a:gd name="T37" fmla="*/ 46 h 233"/>
              <a:gd name="T38" fmla="*/ 140 w 158"/>
              <a:gd name="T39" fmla="*/ 31 h 233"/>
              <a:gd name="T40" fmla="*/ 104 w 158"/>
              <a:gd name="T41" fmla="*/ 28 h 233"/>
              <a:gd name="T42" fmla="*/ 77 w 158"/>
              <a:gd name="T43" fmla="*/ 0 h 233"/>
              <a:gd name="T44" fmla="*/ 71 w 158"/>
              <a:gd name="T45" fmla="*/ 21 h 233"/>
              <a:gd name="T46" fmla="*/ 42 w 158"/>
              <a:gd name="T47" fmla="*/ 38 h 233"/>
              <a:gd name="T48" fmla="*/ 27 w 158"/>
              <a:gd name="T49" fmla="*/ 61 h 233"/>
              <a:gd name="T50" fmla="*/ 11 w 158"/>
              <a:gd name="T51" fmla="*/ 57 h 233"/>
              <a:gd name="T52" fmla="*/ 13 w 158"/>
              <a:gd name="T53" fmla="*/ 44 h 233"/>
              <a:gd name="T54" fmla="*/ 0 w 158"/>
              <a:gd name="T55" fmla="*/ 55 h 2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233"/>
              <a:gd name="T86" fmla="*/ 158 w 158"/>
              <a:gd name="T87" fmla="*/ 233 h 2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233">
                <a:moveTo>
                  <a:pt x="0" y="55"/>
                </a:moveTo>
                <a:lnTo>
                  <a:pt x="3" y="73"/>
                </a:lnTo>
                <a:lnTo>
                  <a:pt x="32" y="106"/>
                </a:lnTo>
                <a:lnTo>
                  <a:pt x="63" y="182"/>
                </a:lnTo>
                <a:lnTo>
                  <a:pt x="135" y="233"/>
                </a:lnTo>
                <a:lnTo>
                  <a:pt x="148" y="224"/>
                </a:lnTo>
                <a:lnTo>
                  <a:pt x="155" y="207"/>
                </a:lnTo>
                <a:lnTo>
                  <a:pt x="144" y="202"/>
                </a:lnTo>
                <a:lnTo>
                  <a:pt x="150" y="197"/>
                </a:lnTo>
                <a:lnTo>
                  <a:pt x="158" y="157"/>
                </a:lnTo>
                <a:lnTo>
                  <a:pt x="147" y="139"/>
                </a:lnTo>
                <a:lnTo>
                  <a:pt x="136" y="139"/>
                </a:lnTo>
                <a:lnTo>
                  <a:pt x="136" y="117"/>
                </a:lnTo>
                <a:lnTo>
                  <a:pt x="123" y="127"/>
                </a:lnTo>
                <a:lnTo>
                  <a:pt x="106" y="119"/>
                </a:lnTo>
                <a:lnTo>
                  <a:pt x="95" y="95"/>
                </a:lnTo>
                <a:lnTo>
                  <a:pt x="112" y="65"/>
                </a:lnTo>
                <a:lnTo>
                  <a:pt x="144" y="52"/>
                </a:lnTo>
                <a:lnTo>
                  <a:pt x="135" y="46"/>
                </a:lnTo>
                <a:lnTo>
                  <a:pt x="140" y="31"/>
                </a:lnTo>
                <a:lnTo>
                  <a:pt x="104" y="28"/>
                </a:lnTo>
                <a:lnTo>
                  <a:pt x="77" y="0"/>
                </a:lnTo>
                <a:lnTo>
                  <a:pt x="71" y="21"/>
                </a:lnTo>
                <a:lnTo>
                  <a:pt x="42" y="38"/>
                </a:lnTo>
                <a:lnTo>
                  <a:pt x="27" y="61"/>
                </a:lnTo>
                <a:lnTo>
                  <a:pt x="11" y="57"/>
                </a:lnTo>
                <a:lnTo>
                  <a:pt x="13" y="44"/>
                </a:lnTo>
                <a:lnTo>
                  <a:pt x="0" y="55"/>
                </a:lnTo>
                <a:close/>
              </a:path>
            </a:pathLst>
          </a:custGeom>
          <a:solidFill>
            <a:srgbClr val="FFFFCC"/>
          </a:solidFill>
          <a:ln w="1588" cap="rnd">
            <a:solidFill>
              <a:srgbClr val="808080"/>
            </a:solidFill>
            <a:round/>
            <a:headEnd/>
            <a:tailEnd/>
          </a:ln>
        </p:spPr>
        <p:txBody>
          <a:bodyPr/>
          <a:lstStyle/>
          <a:p>
            <a:endParaRPr lang="en-US"/>
          </a:p>
        </p:txBody>
      </p:sp>
      <p:sp>
        <p:nvSpPr>
          <p:cNvPr id="22991" name="Freeform 464"/>
          <p:cNvSpPr>
            <a:spLocks noChangeAspect="1"/>
          </p:cNvSpPr>
          <p:nvPr/>
        </p:nvSpPr>
        <p:spPr bwMode="auto">
          <a:xfrm>
            <a:off x="2782888" y="3949158"/>
            <a:ext cx="23812" cy="17463"/>
          </a:xfrm>
          <a:custGeom>
            <a:avLst/>
            <a:gdLst>
              <a:gd name="T0" fmla="*/ 0 w 12"/>
              <a:gd name="T1" fmla="*/ 9 h 9"/>
              <a:gd name="T2" fmla="*/ 11 w 12"/>
              <a:gd name="T3" fmla="*/ 7 h 9"/>
              <a:gd name="T4" fmla="*/ 12 w 12"/>
              <a:gd name="T5" fmla="*/ 0 h 9"/>
              <a:gd name="T6" fmla="*/ 0 w 12"/>
              <a:gd name="T7" fmla="*/ 9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9"/>
                </a:moveTo>
                <a:lnTo>
                  <a:pt x="11" y="7"/>
                </a:lnTo>
                <a:lnTo>
                  <a:pt x="12" y="0"/>
                </a:lnTo>
                <a:lnTo>
                  <a:pt x="0" y="9"/>
                </a:lnTo>
                <a:close/>
              </a:path>
            </a:pathLst>
          </a:custGeom>
          <a:solidFill>
            <a:srgbClr val="FFFFCC"/>
          </a:solidFill>
          <a:ln w="9525">
            <a:noFill/>
            <a:round/>
            <a:headEnd/>
            <a:tailEnd/>
          </a:ln>
        </p:spPr>
        <p:txBody>
          <a:bodyPr/>
          <a:lstStyle/>
          <a:p>
            <a:endParaRPr lang="en-US"/>
          </a:p>
        </p:txBody>
      </p:sp>
      <p:sp>
        <p:nvSpPr>
          <p:cNvPr id="22992" name="Freeform 465"/>
          <p:cNvSpPr>
            <a:spLocks noChangeAspect="1"/>
          </p:cNvSpPr>
          <p:nvPr/>
        </p:nvSpPr>
        <p:spPr bwMode="auto">
          <a:xfrm>
            <a:off x="2782888" y="3949158"/>
            <a:ext cx="23812" cy="17463"/>
          </a:xfrm>
          <a:custGeom>
            <a:avLst/>
            <a:gdLst>
              <a:gd name="T0" fmla="*/ 0 w 12"/>
              <a:gd name="T1" fmla="*/ 9 h 9"/>
              <a:gd name="T2" fmla="*/ 11 w 12"/>
              <a:gd name="T3" fmla="*/ 7 h 9"/>
              <a:gd name="T4" fmla="*/ 12 w 12"/>
              <a:gd name="T5" fmla="*/ 0 h 9"/>
              <a:gd name="T6" fmla="*/ 0 w 12"/>
              <a:gd name="T7" fmla="*/ 9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9"/>
                </a:moveTo>
                <a:lnTo>
                  <a:pt x="11" y="7"/>
                </a:lnTo>
                <a:lnTo>
                  <a:pt x="12" y="0"/>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2993" name="Freeform 466"/>
          <p:cNvSpPr>
            <a:spLocks noChangeAspect="1"/>
          </p:cNvSpPr>
          <p:nvPr/>
        </p:nvSpPr>
        <p:spPr bwMode="auto">
          <a:xfrm>
            <a:off x="2867025" y="4973096"/>
            <a:ext cx="127000" cy="130175"/>
          </a:xfrm>
          <a:custGeom>
            <a:avLst/>
            <a:gdLst>
              <a:gd name="T0" fmla="*/ 0 w 66"/>
              <a:gd name="T1" fmla="*/ 55 h 68"/>
              <a:gd name="T2" fmla="*/ 11 w 66"/>
              <a:gd name="T3" fmla="*/ 3 h 68"/>
              <a:gd name="T4" fmla="*/ 20 w 66"/>
              <a:gd name="T5" fmla="*/ 0 h 68"/>
              <a:gd name="T6" fmla="*/ 59 w 66"/>
              <a:gd name="T7" fmla="*/ 27 h 68"/>
              <a:gd name="T8" fmla="*/ 66 w 66"/>
              <a:gd name="T9" fmla="*/ 38 h 68"/>
              <a:gd name="T10" fmla="*/ 63 w 66"/>
              <a:gd name="T11" fmla="*/ 52 h 68"/>
              <a:gd name="T12" fmla="*/ 45 w 66"/>
              <a:gd name="T13" fmla="*/ 68 h 68"/>
              <a:gd name="T14" fmla="*/ 0 w 66"/>
              <a:gd name="T15" fmla="*/ 55 h 68"/>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68"/>
              <a:gd name="T26" fmla="*/ 66 w 6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68">
                <a:moveTo>
                  <a:pt x="0" y="55"/>
                </a:moveTo>
                <a:lnTo>
                  <a:pt x="11" y="3"/>
                </a:lnTo>
                <a:lnTo>
                  <a:pt x="20" y="0"/>
                </a:lnTo>
                <a:lnTo>
                  <a:pt x="59" y="27"/>
                </a:lnTo>
                <a:lnTo>
                  <a:pt x="66" y="38"/>
                </a:lnTo>
                <a:lnTo>
                  <a:pt x="63" y="52"/>
                </a:lnTo>
                <a:lnTo>
                  <a:pt x="45" y="68"/>
                </a:lnTo>
                <a:lnTo>
                  <a:pt x="0" y="55"/>
                </a:lnTo>
                <a:close/>
              </a:path>
            </a:pathLst>
          </a:custGeom>
          <a:solidFill>
            <a:srgbClr val="FFFFCC"/>
          </a:solidFill>
          <a:ln w="9525">
            <a:noFill/>
            <a:round/>
            <a:headEnd/>
            <a:tailEnd/>
          </a:ln>
        </p:spPr>
        <p:txBody>
          <a:bodyPr/>
          <a:lstStyle/>
          <a:p>
            <a:endParaRPr lang="en-US"/>
          </a:p>
        </p:txBody>
      </p:sp>
      <p:sp>
        <p:nvSpPr>
          <p:cNvPr id="22994" name="Freeform 467"/>
          <p:cNvSpPr>
            <a:spLocks noChangeAspect="1"/>
          </p:cNvSpPr>
          <p:nvPr/>
        </p:nvSpPr>
        <p:spPr bwMode="auto">
          <a:xfrm>
            <a:off x="2867025" y="4973096"/>
            <a:ext cx="127000" cy="130175"/>
          </a:xfrm>
          <a:custGeom>
            <a:avLst/>
            <a:gdLst>
              <a:gd name="T0" fmla="*/ 0 w 66"/>
              <a:gd name="T1" fmla="*/ 55 h 68"/>
              <a:gd name="T2" fmla="*/ 11 w 66"/>
              <a:gd name="T3" fmla="*/ 3 h 68"/>
              <a:gd name="T4" fmla="*/ 20 w 66"/>
              <a:gd name="T5" fmla="*/ 0 h 68"/>
              <a:gd name="T6" fmla="*/ 59 w 66"/>
              <a:gd name="T7" fmla="*/ 27 h 68"/>
              <a:gd name="T8" fmla="*/ 66 w 66"/>
              <a:gd name="T9" fmla="*/ 38 h 68"/>
              <a:gd name="T10" fmla="*/ 63 w 66"/>
              <a:gd name="T11" fmla="*/ 52 h 68"/>
              <a:gd name="T12" fmla="*/ 45 w 66"/>
              <a:gd name="T13" fmla="*/ 68 h 68"/>
              <a:gd name="T14" fmla="*/ 0 w 66"/>
              <a:gd name="T15" fmla="*/ 55 h 68"/>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68"/>
              <a:gd name="T26" fmla="*/ 66 w 6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68">
                <a:moveTo>
                  <a:pt x="0" y="55"/>
                </a:moveTo>
                <a:lnTo>
                  <a:pt x="11" y="3"/>
                </a:lnTo>
                <a:lnTo>
                  <a:pt x="20" y="0"/>
                </a:lnTo>
                <a:lnTo>
                  <a:pt x="59" y="27"/>
                </a:lnTo>
                <a:lnTo>
                  <a:pt x="66" y="38"/>
                </a:lnTo>
                <a:lnTo>
                  <a:pt x="63" y="52"/>
                </a:lnTo>
                <a:lnTo>
                  <a:pt x="45" y="68"/>
                </a:lnTo>
                <a:lnTo>
                  <a:pt x="0" y="55"/>
                </a:lnTo>
                <a:close/>
              </a:path>
            </a:pathLst>
          </a:custGeom>
          <a:solidFill>
            <a:srgbClr val="FFFFCC"/>
          </a:solidFill>
          <a:ln w="1588" cap="rnd">
            <a:solidFill>
              <a:srgbClr val="808080"/>
            </a:solidFill>
            <a:round/>
            <a:headEnd/>
            <a:tailEnd/>
          </a:ln>
        </p:spPr>
        <p:txBody>
          <a:bodyPr/>
          <a:lstStyle/>
          <a:p>
            <a:endParaRPr lang="en-US"/>
          </a:p>
        </p:txBody>
      </p:sp>
      <p:sp>
        <p:nvSpPr>
          <p:cNvPr id="22995" name="Freeform 468"/>
          <p:cNvSpPr>
            <a:spLocks noChangeAspect="1"/>
          </p:cNvSpPr>
          <p:nvPr/>
        </p:nvSpPr>
        <p:spPr bwMode="auto">
          <a:xfrm>
            <a:off x="2506663" y="4755608"/>
            <a:ext cx="477837" cy="873125"/>
          </a:xfrm>
          <a:custGeom>
            <a:avLst/>
            <a:gdLst>
              <a:gd name="T0" fmla="*/ 0 w 249"/>
              <a:gd name="T1" fmla="*/ 420 h 454"/>
              <a:gd name="T2" fmla="*/ 3 w 249"/>
              <a:gd name="T3" fmla="*/ 430 h 454"/>
              <a:gd name="T4" fmla="*/ 13 w 249"/>
              <a:gd name="T5" fmla="*/ 427 h 454"/>
              <a:gd name="T6" fmla="*/ 17 w 249"/>
              <a:gd name="T7" fmla="*/ 450 h 454"/>
              <a:gd name="T8" fmla="*/ 63 w 249"/>
              <a:gd name="T9" fmla="*/ 454 h 454"/>
              <a:gd name="T10" fmla="*/ 50 w 249"/>
              <a:gd name="T11" fmla="*/ 443 h 454"/>
              <a:gd name="T12" fmla="*/ 60 w 249"/>
              <a:gd name="T13" fmla="*/ 412 h 454"/>
              <a:gd name="T14" fmla="*/ 68 w 249"/>
              <a:gd name="T15" fmla="*/ 418 h 454"/>
              <a:gd name="T16" fmla="*/ 97 w 249"/>
              <a:gd name="T17" fmla="*/ 375 h 454"/>
              <a:gd name="T18" fmla="*/ 75 w 249"/>
              <a:gd name="T19" fmla="*/ 350 h 454"/>
              <a:gd name="T20" fmla="*/ 100 w 249"/>
              <a:gd name="T21" fmla="*/ 335 h 454"/>
              <a:gd name="T22" fmla="*/ 103 w 249"/>
              <a:gd name="T23" fmla="*/ 313 h 454"/>
              <a:gd name="T24" fmla="*/ 115 w 249"/>
              <a:gd name="T25" fmla="*/ 303 h 454"/>
              <a:gd name="T26" fmla="*/ 105 w 249"/>
              <a:gd name="T27" fmla="*/ 299 h 454"/>
              <a:gd name="T28" fmla="*/ 124 w 249"/>
              <a:gd name="T29" fmla="*/ 299 h 454"/>
              <a:gd name="T30" fmla="*/ 121 w 249"/>
              <a:gd name="T31" fmla="*/ 288 h 454"/>
              <a:gd name="T32" fmla="*/ 113 w 249"/>
              <a:gd name="T33" fmla="*/ 296 h 454"/>
              <a:gd name="T34" fmla="*/ 105 w 249"/>
              <a:gd name="T35" fmla="*/ 288 h 454"/>
              <a:gd name="T36" fmla="*/ 104 w 249"/>
              <a:gd name="T37" fmla="*/ 271 h 454"/>
              <a:gd name="T38" fmla="*/ 138 w 249"/>
              <a:gd name="T39" fmla="*/ 273 h 454"/>
              <a:gd name="T40" fmla="*/ 141 w 249"/>
              <a:gd name="T41" fmla="*/ 239 h 454"/>
              <a:gd name="T42" fmla="*/ 194 w 249"/>
              <a:gd name="T43" fmla="*/ 234 h 454"/>
              <a:gd name="T44" fmla="*/ 210 w 249"/>
              <a:gd name="T45" fmla="*/ 211 h 454"/>
              <a:gd name="T46" fmla="*/ 189 w 249"/>
              <a:gd name="T47" fmla="*/ 169 h 454"/>
              <a:gd name="T48" fmla="*/ 200 w 249"/>
              <a:gd name="T49" fmla="*/ 116 h 454"/>
              <a:gd name="T50" fmla="*/ 249 w 249"/>
              <a:gd name="T51" fmla="*/ 72 h 454"/>
              <a:gd name="T52" fmla="*/ 247 w 249"/>
              <a:gd name="T53" fmla="*/ 52 h 454"/>
              <a:gd name="T54" fmla="*/ 237 w 249"/>
              <a:gd name="T55" fmla="*/ 52 h 454"/>
              <a:gd name="T56" fmla="*/ 224 w 249"/>
              <a:gd name="T57" fmla="*/ 75 h 454"/>
              <a:gd name="T58" fmla="*/ 190 w 249"/>
              <a:gd name="T59" fmla="*/ 74 h 454"/>
              <a:gd name="T60" fmla="*/ 197 w 249"/>
              <a:gd name="T61" fmla="*/ 48 h 454"/>
              <a:gd name="T62" fmla="*/ 136 w 249"/>
              <a:gd name="T63" fmla="*/ 7 h 454"/>
              <a:gd name="T64" fmla="*/ 116 w 249"/>
              <a:gd name="T65" fmla="*/ 3 h 454"/>
              <a:gd name="T66" fmla="*/ 114 w 249"/>
              <a:gd name="T67" fmla="*/ 12 h 454"/>
              <a:gd name="T68" fmla="*/ 91 w 249"/>
              <a:gd name="T69" fmla="*/ 0 h 454"/>
              <a:gd name="T70" fmla="*/ 77 w 249"/>
              <a:gd name="T71" fmla="*/ 15 h 454"/>
              <a:gd name="T72" fmla="*/ 76 w 249"/>
              <a:gd name="T73" fmla="*/ 31 h 454"/>
              <a:gd name="T74" fmla="*/ 62 w 249"/>
              <a:gd name="T75" fmla="*/ 38 h 454"/>
              <a:gd name="T76" fmla="*/ 63 w 249"/>
              <a:gd name="T77" fmla="*/ 69 h 454"/>
              <a:gd name="T78" fmla="*/ 48 w 249"/>
              <a:gd name="T79" fmla="*/ 86 h 454"/>
              <a:gd name="T80" fmla="*/ 36 w 249"/>
              <a:gd name="T81" fmla="*/ 130 h 454"/>
              <a:gd name="T82" fmla="*/ 45 w 249"/>
              <a:gd name="T83" fmla="*/ 173 h 454"/>
              <a:gd name="T84" fmla="*/ 28 w 249"/>
              <a:gd name="T85" fmla="*/ 208 h 454"/>
              <a:gd name="T86" fmla="*/ 17 w 249"/>
              <a:gd name="T87" fmla="*/ 297 h 454"/>
              <a:gd name="T88" fmla="*/ 26 w 249"/>
              <a:gd name="T89" fmla="*/ 329 h 454"/>
              <a:gd name="T90" fmla="*/ 18 w 249"/>
              <a:gd name="T91" fmla="*/ 332 h 454"/>
              <a:gd name="T92" fmla="*/ 22 w 249"/>
              <a:gd name="T93" fmla="*/ 361 h 454"/>
              <a:gd name="T94" fmla="*/ 0 w 249"/>
              <a:gd name="T95" fmla="*/ 420 h 4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
              <a:gd name="T145" fmla="*/ 0 h 454"/>
              <a:gd name="T146" fmla="*/ 249 w 249"/>
              <a:gd name="T147" fmla="*/ 454 h 4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 h="454">
                <a:moveTo>
                  <a:pt x="0" y="420"/>
                </a:moveTo>
                <a:lnTo>
                  <a:pt x="3" y="430"/>
                </a:lnTo>
                <a:lnTo>
                  <a:pt x="13" y="427"/>
                </a:lnTo>
                <a:lnTo>
                  <a:pt x="17" y="450"/>
                </a:lnTo>
                <a:lnTo>
                  <a:pt x="63" y="454"/>
                </a:lnTo>
                <a:lnTo>
                  <a:pt x="50" y="443"/>
                </a:lnTo>
                <a:lnTo>
                  <a:pt x="60" y="412"/>
                </a:lnTo>
                <a:lnTo>
                  <a:pt x="68" y="418"/>
                </a:lnTo>
                <a:lnTo>
                  <a:pt x="97" y="375"/>
                </a:lnTo>
                <a:lnTo>
                  <a:pt x="75" y="350"/>
                </a:lnTo>
                <a:lnTo>
                  <a:pt x="100" y="335"/>
                </a:lnTo>
                <a:lnTo>
                  <a:pt x="103" y="313"/>
                </a:lnTo>
                <a:lnTo>
                  <a:pt x="115" y="303"/>
                </a:lnTo>
                <a:lnTo>
                  <a:pt x="105" y="299"/>
                </a:lnTo>
                <a:lnTo>
                  <a:pt x="124" y="299"/>
                </a:lnTo>
                <a:lnTo>
                  <a:pt x="121" y="288"/>
                </a:lnTo>
                <a:lnTo>
                  <a:pt x="113" y="296"/>
                </a:lnTo>
                <a:lnTo>
                  <a:pt x="105" y="288"/>
                </a:lnTo>
                <a:lnTo>
                  <a:pt x="104" y="271"/>
                </a:lnTo>
                <a:lnTo>
                  <a:pt x="138" y="273"/>
                </a:lnTo>
                <a:lnTo>
                  <a:pt x="141" y="239"/>
                </a:lnTo>
                <a:lnTo>
                  <a:pt x="194" y="234"/>
                </a:lnTo>
                <a:lnTo>
                  <a:pt x="210" y="211"/>
                </a:lnTo>
                <a:lnTo>
                  <a:pt x="189" y="169"/>
                </a:lnTo>
                <a:lnTo>
                  <a:pt x="200" y="116"/>
                </a:lnTo>
                <a:lnTo>
                  <a:pt x="249" y="72"/>
                </a:lnTo>
                <a:lnTo>
                  <a:pt x="247" y="52"/>
                </a:lnTo>
                <a:lnTo>
                  <a:pt x="237" y="52"/>
                </a:lnTo>
                <a:lnTo>
                  <a:pt x="224" y="75"/>
                </a:lnTo>
                <a:lnTo>
                  <a:pt x="190" y="74"/>
                </a:lnTo>
                <a:lnTo>
                  <a:pt x="197" y="48"/>
                </a:lnTo>
                <a:lnTo>
                  <a:pt x="136" y="7"/>
                </a:lnTo>
                <a:lnTo>
                  <a:pt x="116" y="3"/>
                </a:lnTo>
                <a:lnTo>
                  <a:pt x="114" y="12"/>
                </a:lnTo>
                <a:lnTo>
                  <a:pt x="91" y="0"/>
                </a:lnTo>
                <a:lnTo>
                  <a:pt x="77" y="15"/>
                </a:lnTo>
                <a:lnTo>
                  <a:pt x="76" y="31"/>
                </a:lnTo>
                <a:lnTo>
                  <a:pt x="62" y="38"/>
                </a:lnTo>
                <a:lnTo>
                  <a:pt x="63" y="69"/>
                </a:lnTo>
                <a:lnTo>
                  <a:pt x="48" y="86"/>
                </a:lnTo>
                <a:lnTo>
                  <a:pt x="36" y="130"/>
                </a:lnTo>
                <a:lnTo>
                  <a:pt x="45" y="173"/>
                </a:lnTo>
                <a:lnTo>
                  <a:pt x="28" y="208"/>
                </a:lnTo>
                <a:lnTo>
                  <a:pt x="17" y="297"/>
                </a:lnTo>
                <a:lnTo>
                  <a:pt x="26" y="329"/>
                </a:lnTo>
                <a:lnTo>
                  <a:pt x="18" y="332"/>
                </a:lnTo>
                <a:lnTo>
                  <a:pt x="22" y="361"/>
                </a:lnTo>
                <a:lnTo>
                  <a:pt x="0" y="420"/>
                </a:lnTo>
                <a:close/>
              </a:path>
            </a:pathLst>
          </a:custGeom>
          <a:solidFill>
            <a:srgbClr val="FFFFCC"/>
          </a:solidFill>
          <a:ln w="9525">
            <a:noFill/>
            <a:round/>
            <a:headEnd/>
            <a:tailEnd/>
          </a:ln>
        </p:spPr>
        <p:txBody>
          <a:bodyPr/>
          <a:lstStyle/>
          <a:p>
            <a:endParaRPr lang="en-US"/>
          </a:p>
        </p:txBody>
      </p:sp>
      <p:sp>
        <p:nvSpPr>
          <p:cNvPr id="22996" name="Freeform 469"/>
          <p:cNvSpPr>
            <a:spLocks noChangeAspect="1"/>
          </p:cNvSpPr>
          <p:nvPr/>
        </p:nvSpPr>
        <p:spPr bwMode="auto">
          <a:xfrm>
            <a:off x="2506663" y="4755608"/>
            <a:ext cx="477837" cy="873125"/>
          </a:xfrm>
          <a:custGeom>
            <a:avLst/>
            <a:gdLst>
              <a:gd name="T0" fmla="*/ 0 w 249"/>
              <a:gd name="T1" fmla="*/ 420 h 454"/>
              <a:gd name="T2" fmla="*/ 3 w 249"/>
              <a:gd name="T3" fmla="*/ 430 h 454"/>
              <a:gd name="T4" fmla="*/ 13 w 249"/>
              <a:gd name="T5" fmla="*/ 427 h 454"/>
              <a:gd name="T6" fmla="*/ 17 w 249"/>
              <a:gd name="T7" fmla="*/ 450 h 454"/>
              <a:gd name="T8" fmla="*/ 63 w 249"/>
              <a:gd name="T9" fmla="*/ 454 h 454"/>
              <a:gd name="T10" fmla="*/ 50 w 249"/>
              <a:gd name="T11" fmla="*/ 443 h 454"/>
              <a:gd name="T12" fmla="*/ 60 w 249"/>
              <a:gd name="T13" fmla="*/ 412 h 454"/>
              <a:gd name="T14" fmla="*/ 68 w 249"/>
              <a:gd name="T15" fmla="*/ 418 h 454"/>
              <a:gd name="T16" fmla="*/ 97 w 249"/>
              <a:gd name="T17" fmla="*/ 375 h 454"/>
              <a:gd name="T18" fmla="*/ 75 w 249"/>
              <a:gd name="T19" fmla="*/ 350 h 454"/>
              <a:gd name="T20" fmla="*/ 100 w 249"/>
              <a:gd name="T21" fmla="*/ 335 h 454"/>
              <a:gd name="T22" fmla="*/ 103 w 249"/>
              <a:gd name="T23" fmla="*/ 313 h 454"/>
              <a:gd name="T24" fmla="*/ 115 w 249"/>
              <a:gd name="T25" fmla="*/ 303 h 454"/>
              <a:gd name="T26" fmla="*/ 105 w 249"/>
              <a:gd name="T27" fmla="*/ 299 h 454"/>
              <a:gd name="T28" fmla="*/ 124 w 249"/>
              <a:gd name="T29" fmla="*/ 299 h 454"/>
              <a:gd name="T30" fmla="*/ 121 w 249"/>
              <a:gd name="T31" fmla="*/ 288 h 454"/>
              <a:gd name="T32" fmla="*/ 113 w 249"/>
              <a:gd name="T33" fmla="*/ 296 h 454"/>
              <a:gd name="T34" fmla="*/ 105 w 249"/>
              <a:gd name="T35" fmla="*/ 288 h 454"/>
              <a:gd name="T36" fmla="*/ 104 w 249"/>
              <a:gd name="T37" fmla="*/ 271 h 454"/>
              <a:gd name="T38" fmla="*/ 138 w 249"/>
              <a:gd name="T39" fmla="*/ 273 h 454"/>
              <a:gd name="T40" fmla="*/ 141 w 249"/>
              <a:gd name="T41" fmla="*/ 239 h 454"/>
              <a:gd name="T42" fmla="*/ 194 w 249"/>
              <a:gd name="T43" fmla="*/ 234 h 454"/>
              <a:gd name="T44" fmla="*/ 210 w 249"/>
              <a:gd name="T45" fmla="*/ 211 h 454"/>
              <a:gd name="T46" fmla="*/ 189 w 249"/>
              <a:gd name="T47" fmla="*/ 169 h 454"/>
              <a:gd name="T48" fmla="*/ 200 w 249"/>
              <a:gd name="T49" fmla="*/ 116 h 454"/>
              <a:gd name="T50" fmla="*/ 249 w 249"/>
              <a:gd name="T51" fmla="*/ 72 h 454"/>
              <a:gd name="T52" fmla="*/ 247 w 249"/>
              <a:gd name="T53" fmla="*/ 52 h 454"/>
              <a:gd name="T54" fmla="*/ 237 w 249"/>
              <a:gd name="T55" fmla="*/ 52 h 454"/>
              <a:gd name="T56" fmla="*/ 224 w 249"/>
              <a:gd name="T57" fmla="*/ 75 h 454"/>
              <a:gd name="T58" fmla="*/ 190 w 249"/>
              <a:gd name="T59" fmla="*/ 74 h 454"/>
              <a:gd name="T60" fmla="*/ 197 w 249"/>
              <a:gd name="T61" fmla="*/ 48 h 454"/>
              <a:gd name="T62" fmla="*/ 136 w 249"/>
              <a:gd name="T63" fmla="*/ 7 h 454"/>
              <a:gd name="T64" fmla="*/ 116 w 249"/>
              <a:gd name="T65" fmla="*/ 3 h 454"/>
              <a:gd name="T66" fmla="*/ 114 w 249"/>
              <a:gd name="T67" fmla="*/ 12 h 454"/>
              <a:gd name="T68" fmla="*/ 91 w 249"/>
              <a:gd name="T69" fmla="*/ 0 h 454"/>
              <a:gd name="T70" fmla="*/ 77 w 249"/>
              <a:gd name="T71" fmla="*/ 15 h 454"/>
              <a:gd name="T72" fmla="*/ 76 w 249"/>
              <a:gd name="T73" fmla="*/ 31 h 454"/>
              <a:gd name="T74" fmla="*/ 62 w 249"/>
              <a:gd name="T75" fmla="*/ 38 h 454"/>
              <a:gd name="T76" fmla="*/ 63 w 249"/>
              <a:gd name="T77" fmla="*/ 69 h 454"/>
              <a:gd name="T78" fmla="*/ 48 w 249"/>
              <a:gd name="T79" fmla="*/ 86 h 454"/>
              <a:gd name="T80" fmla="*/ 36 w 249"/>
              <a:gd name="T81" fmla="*/ 130 h 454"/>
              <a:gd name="T82" fmla="*/ 45 w 249"/>
              <a:gd name="T83" fmla="*/ 173 h 454"/>
              <a:gd name="T84" fmla="*/ 28 w 249"/>
              <a:gd name="T85" fmla="*/ 208 h 454"/>
              <a:gd name="T86" fmla="*/ 17 w 249"/>
              <a:gd name="T87" fmla="*/ 297 h 454"/>
              <a:gd name="T88" fmla="*/ 26 w 249"/>
              <a:gd name="T89" fmla="*/ 329 h 454"/>
              <a:gd name="T90" fmla="*/ 18 w 249"/>
              <a:gd name="T91" fmla="*/ 332 h 454"/>
              <a:gd name="T92" fmla="*/ 22 w 249"/>
              <a:gd name="T93" fmla="*/ 361 h 454"/>
              <a:gd name="T94" fmla="*/ 0 w 249"/>
              <a:gd name="T95" fmla="*/ 420 h 4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
              <a:gd name="T145" fmla="*/ 0 h 454"/>
              <a:gd name="T146" fmla="*/ 249 w 249"/>
              <a:gd name="T147" fmla="*/ 454 h 4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 h="454">
                <a:moveTo>
                  <a:pt x="0" y="420"/>
                </a:moveTo>
                <a:lnTo>
                  <a:pt x="3" y="430"/>
                </a:lnTo>
                <a:lnTo>
                  <a:pt x="13" y="427"/>
                </a:lnTo>
                <a:lnTo>
                  <a:pt x="17" y="450"/>
                </a:lnTo>
                <a:lnTo>
                  <a:pt x="63" y="454"/>
                </a:lnTo>
                <a:lnTo>
                  <a:pt x="50" y="443"/>
                </a:lnTo>
                <a:lnTo>
                  <a:pt x="60" y="412"/>
                </a:lnTo>
                <a:lnTo>
                  <a:pt x="68" y="418"/>
                </a:lnTo>
                <a:lnTo>
                  <a:pt x="97" y="375"/>
                </a:lnTo>
                <a:lnTo>
                  <a:pt x="75" y="350"/>
                </a:lnTo>
                <a:lnTo>
                  <a:pt x="100" y="335"/>
                </a:lnTo>
                <a:lnTo>
                  <a:pt x="103" y="313"/>
                </a:lnTo>
                <a:lnTo>
                  <a:pt x="115" y="303"/>
                </a:lnTo>
                <a:lnTo>
                  <a:pt x="105" y="299"/>
                </a:lnTo>
                <a:lnTo>
                  <a:pt x="124" y="299"/>
                </a:lnTo>
                <a:lnTo>
                  <a:pt x="121" y="288"/>
                </a:lnTo>
                <a:lnTo>
                  <a:pt x="113" y="296"/>
                </a:lnTo>
                <a:lnTo>
                  <a:pt x="105" y="288"/>
                </a:lnTo>
                <a:lnTo>
                  <a:pt x="104" y="271"/>
                </a:lnTo>
                <a:lnTo>
                  <a:pt x="138" y="273"/>
                </a:lnTo>
                <a:lnTo>
                  <a:pt x="141" y="239"/>
                </a:lnTo>
                <a:lnTo>
                  <a:pt x="194" y="234"/>
                </a:lnTo>
                <a:lnTo>
                  <a:pt x="210" y="211"/>
                </a:lnTo>
                <a:lnTo>
                  <a:pt x="189" y="169"/>
                </a:lnTo>
                <a:lnTo>
                  <a:pt x="200" y="116"/>
                </a:lnTo>
                <a:lnTo>
                  <a:pt x="249" y="72"/>
                </a:lnTo>
                <a:lnTo>
                  <a:pt x="247" y="52"/>
                </a:lnTo>
                <a:lnTo>
                  <a:pt x="237" y="52"/>
                </a:lnTo>
                <a:lnTo>
                  <a:pt x="224" y="75"/>
                </a:lnTo>
                <a:lnTo>
                  <a:pt x="190" y="74"/>
                </a:lnTo>
                <a:lnTo>
                  <a:pt x="197" y="48"/>
                </a:lnTo>
                <a:lnTo>
                  <a:pt x="136" y="7"/>
                </a:lnTo>
                <a:lnTo>
                  <a:pt x="116" y="3"/>
                </a:lnTo>
                <a:lnTo>
                  <a:pt x="114" y="12"/>
                </a:lnTo>
                <a:lnTo>
                  <a:pt x="91" y="0"/>
                </a:lnTo>
                <a:lnTo>
                  <a:pt x="77" y="15"/>
                </a:lnTo>
                <a:lnTo>
                  <a:pt x="76" y="31"/>
                </a:lnTo>
                <a:lnTo>
                  <a:pt x="62" y="38"/>
                </a:lnTo>
                <a:lnTo>
                  <a:pt x="63" y="69"/>
                </a:lnTo>
                <a:lnTo>
                  <a:pt x="48" y="86"/>
                </a:lnTo>
                <a:lnTo>
                  <a:pt x="36" y="130"/>
                </a:lnTo>
                <a:lnTo>
                  <a:pt x="45" y="173"/>
                </a:lnTo>
                <a:lnTo>
                  <a:pt x="28" y="208"/>
                </a:lnTo>
                <a:lnTo>
                  <a:pt x="17" y="297"/>
                </a:lnTo>
                <a:lnTo>
                  <a:pt x="26" y="329"/>
                </a:lnTo>
                <a:lnTo>
                  <a:pt x="18" y="332"/>
                </a:lnTo>
                <a:lnTo>
                  <a:pt x="22" y="361"/>
                </a:lnTo>
                <a:lnTo>
                  <a:pt x="0" y="420"/>
                </a:lnTo>
                <a:close/>
              </a:path>
            </a:pathLst>
          </a:custGeom>
          <a:solidFill>
            <a:srgbClr val="FFFFCC"/>
          </a:solidFill>
          <a:ln w="1588" cap="rnd">
            <a:solidFill>
              <a:srgbClr val="808080"/>
            </a:solidFill>
            <a:round/>
            <a:headEnd/>
            <a:tailEnd/>
          </a:ln>
        </p:spPr>
        <p:txBody>
          <a:bodyPr/>
          <a:lstStyle/>
          <a:p>
            <a:endParaRPr lang="en-US"/>
          </a:p>
        </p:txBody>
      </p:sp>
      <p:sp>
        <p:nvSpPr>
          <p:cNvPr id="22997" name="Freeform 470"/>
          <p:cNvSpPr>
            <a:spLocks noChangeAspect="1"/>
          </p:cNvSpPr>
          <p:nvPr/>
        </p:nvSpPr>
        <p:spPr bwMode="auto">
          <a:xfrm>
            <a:off x="2619375" y="5641433"/>
            <a:ext cx="85725" cy="73025"/>
          </a:xfrm>
          <a:custGeom>
            <a:avLst/>
            <a:gdLst>
              <a:gd name="T0" fmla="*/ 0 w 44"/>
              <a:gd name="T1" fmla="*/ 0 h 38"/>
              <a:gd name="T2" fmla="*/ 1 w 44"/>
              <a:gd name="T3" fmla="*/ 38 h 38"/>
              <a:gd name="T4" fmla="*/ 44 w 44"/>
              <a:gd name="T5" fmla="*/ 34 h 38"/>
              <a:gd name="T6" fmla="*/ 10 w 44"/>
              <a:gd name="T7" fmla="*/ 19 h 38"/>
              <a:gd name="T8" fmla="*/ 0 w 44"/>
              <a:gd name="T9" fmla="*/ 0 h 38"/>
              <a:gd name="T10" fmla="*/ 0 60000 65536"/>
              <a:gd name="T11" fmla="*/ 0 60000 65536"/>
              <a:gd name="T12" fmla="*/ 0 60000 65536"/>
              <a:gd name="T13" fmla="*/ 0 60000 65536"/>
              <a:gd name="T14" fmla="*/ 0 60000 65536"/>
              <a:gd name="T15" fmla="*/ 0 w 44"/>
              <a:gd name="T16" fmla="*/ 0 h 38"/>
              <a:gd name="T17" fmla="*/ 44 w 44"/>
              <a:gd name="T18" fmla="*/ 38 h 38"/>
            </a:gdLst>
            <a:ahLst/>
            <a:cxnLst>
              <a:cxn ang="T10">
                <a:pos x="T0" y="T1"/>
              </a:cxn>
              <a:cxn ang="T11">
                <a:pos x="T2" y="T3"/>
              </a:cxn>
              <a:cxn ang="T12">
                <a:pos x="T4" y="T5"/>
              </a:cxn>
              <a:cxn ang="T13">
                <a:pos x="T6" y="T7"/>
              </a:cxn>
              <a:cxn ang="T14">
                <a:pos x="T8" y="T9"/>
              </a:cxn>
            </a:cxnLst>
            <a:rect l="T15" t="T16" r="T17" b="T18"/>
            <a:pathLst>
              <a:path w="44" h="38">
                <a:moveTo>
                  <a:pt x="0" y="0"/>
                </a:moveTo>
                <a:lnTo>
                  <a:pt x="1" y="38"/>
                </a:lnTo>
                <a:lnTo>
                  <a:pt x="44" y="34"/>
                </a:lnTo>
                <a:lnTo>
                  <a:pt x="10" y="19"/>
                </a:lnTo>
                <a:lnTo>
                  <a:pt x="0" y="0"/>
                </a:lnTo>
                <a:close/>
              </a:path>
            </a:pathLst>
          </a:custGeom>
          <a:solidFill>
            <a:srgbClr val="FFFFCC"/>
          </a:solidFill>
          <a:ln w="9525">
            <a:noFill/>
            <a:round/>
            <a:headEnd/>
            <a:tailEnd/>
          </a:ln>
        </p:spPr>
        <p:txBody>
          <a:bodyPr/>
          <a:lstStyle/>
          <a:p>
            <a:endParaRPr lang="en-US"/>
          </a:p>
        </p:txBody>
      </p:sp>
      <p:sp>
        <p:nvSpPr>
          <p:cNvPr id="22998" name="Freeform 471"/>
          <p:cNvSpPr>
            <a:spLocks noChangeAspect="1"/>
          </p:cNvSpPr>
          <p:nvPr/>
        </p:nvSpPr>
        <p:spPr bwMode="auto">
          <a:xfrm>
            <a:off x="2619375" y="5641433"/>
            <a:ext cx="85725" cy="73025"/>
          </a:xfrm>
          <a:custGeom>
            <a:avLst/>
            <a:gdLst>
              <a:gd name="T0" fmla="*/ 0 w 44"/>
              <a:gd name="T1" fmla="*/ 0 h 38"/>
              <a:gd name="T2" fmla="*/ 1 w 44"/>
              <a:gd name="T3" fmla="*/ 38 h 38"/>
              <a:gd name="T4" fmla="*/ 44 w 44"/>
              <a:gd name="T5" fmla="*/ 34 h 38"/>
              <a:gd name="T6" fmla="*/ 10 w 44"/>
              <a:gd name="T7" fmla="*/ 19 h 38"/>
              <a:gd name="T8" fmla="*/ 0 w 44"/>
              <a:gd name="T9" fmla="*/ 0 h 38"/>
              <a:gd name="T10" fmla="*/ 0 60000 65536"/>
              <a:gd name="T11" fmla="*/ 0 60000 65536"/>
              <a:gd name="T12" fmla="*/ 0 60000 65536"/>
              <a:gd name="T13" fmla="*/ 0 60000 65536"/>
              <a:gd name="T14" fmla="*/ 0 60000 65536"/>
              <a:gd name="T15" fmla="*/ 0 w 44"/>
              <a:gd name="T16" fmla="*/ 0 h 38"/>
              <a:gd name="T17" fmla="*/ 44 w 44"/>
              <a:gd name="T18" fmla="*/ 38 h 38"/>
            </a:gdLst>
            <a:ahLst/>
            <a:cxnLst>
              <a:cxn ang="T10">
                <a:pos x="T0" y="T1"/>
              </a:cxn>
              <a:cxn ang="T11">
                <a:pos x="T2" y="T3"/>
              </a:cxn>
              <a:cxn ang="T12">
                <a:pos x="T4" y="T5"/>
              </a:cxn>
              <a:cxn ang="T13">
                <a:pos x="T6" y="T7"/>
              </a:cxn>
              <a:cxn ang="T14">
                <a:pos x="T8" y="T9"/>
              </a:cxn>
            </a:cxnLst>
            <a:rect l="T15" t="T16" r="T17" b="T18"/>
            <a:pathLst>
              <a:path w="44" h="38">
                <a:moveTo>
                  <a:pt x="0" y="0"/>
                </a:moveTo>
                <a:lnTo>
                  <a:pt x="1" y="38"/>
                </a:lnTo>
                <a:lnTo>
                  <a:pt x="44" y="34"/>
                </a:lnTo>
                <a:lnTo>
                  <a:pt x="10" y="19"/>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2999" name="Freeform 472"/>
          <p:cNvSpPr>
            <a:spLocks noChangeAspect="1"/>
          </p:cNvSpPr>
          <p:nvPr/>
        </p:nvSpPr>
        <p:spPr bwMode="auto">
          <a:xfrm>
            <a:off x="2495550" y="4088858"/>
            <a:ext cx="946150" cy="984250"/>
          </a:xfrm>
          <a:custGeom>
            <a:avLst/>
            <a:gdLst>
              <a:gd name="T0" fmla="*/ 11 w 493"/>
              <a:gd name="T1" fmla="*/ 186 h 513"/>
              <a:gd name="T2" fmla="*/ 42 w 493"/>
              <a:gd name="T3" fmla="*/ 185 h 513"/>
              <a:gd name="T4" fmla="*/ 53 w 493"/>
              <a:gd name="T5" fmla="*/ 206 h 513"/>
              <a:gd name="T6" fmla="*/ 106 w 493"/>
              <a:gd name="T7" fmla="*/ 189 h 513"/>
              <a:gd name="T8" fmla="*/ 165 w 493"/>
              <a:gd name="T9" fmla="*/ 241 h 513"/>
              <a:gd name="T10" fmla="*/ 196 w 493"/>
              <a:gd name="T11" fmla="*/ 277 h 513"/>
              <a:gd name="T12" fmla="*/ 199 w 493"/>
              <a:gd name="T13" fmla="*/ 326 h 513"/>
              <a:gd name="T14" fmla="*/ 228 w 493"/>
              <a:gd name="T15" fmla="*/ 356 h 513"/>
              <a:gd name="T16" fmla="*/ 245 w 493"/>
              <a:gd name="T17" fmla="*/ 377 h 513"/>
              <a:gd name="T18" fmla="*/ 253 w 493"/>
              <a:gd name="T19" fmla="*/ 401 h 513"/>
              <a:gd name="T20" fmla="*/ 205 w 493"/>
              <a:gd name="T21" fmla="*/ 464 h 513"/>
              <a:gd name="T22" fmla="*/ 253 w 493"/>
              <a:gd name="T23" fmla="*/ 488 h 513"/>
              <a:gd name="T24" fmla="*/ 257 w 493"/>
              <a:gd name="T25" fmla="*/ 513 h 513"/>
              <a:gd name="T26" fmla="*/ 321 w 493"/>
              <a:gd name="T27" fmla="*/ 398 h 513"/>
              <a:gd name="T28" fmla="*/ 400 w 493"/>
              <a:gd name="T29" fmla="*/ 363 h 513"/>
              <a:gd name="T30" fmla="*/ 437 w 493"/>
              <a:gd name="T31" fmla="*/ 292 h 513"/>
              <a:gd name="T32" fmla="*/ 488 w 493"/>
              <a:gd name="T33" fmla="*/ 181 h 513"/>
              <a:gd name="T34" fmla="*/ 485 w 493"/>
              <a:gd name="T35" fmla="*/ 133 h 513"/>
              <a:gd name="T36" fmla="*/ 434 w 493"/>
              <a:gd name="T37" fmla="*/ 106 h 513"/>
              <a:gd name="T38" fmla="*/ 366 w 493"/>
              <a:gd name="T39" fmla="*/ 86 h 513"/>
              <a:gd name="T40" fmla="*/ 326 w 493"/>
              <a:gd name="T41" fmla="*/ 75 h 513"/>
              <a:gd name="T42" fmla="*/ 309 w 493"/>
              <a:gd name="T43" fmla="*/ 89 h 513"/>
              <a:gd name="T44" fmla="*/ 294 w 493"/>
              <a:gd name="T45" fmla="*/ 89 h 513"/>
              <a:gd name="T46" fmla="*/ 303 w 493"/>
              <a:gd name="T47" fmla="*/ 47 h 513"/>
              <a:gd name="T48" fmla="*/ 264 w 493"/>
              <a:gd name="T49" fmla="*/ 40 h 513"/>
              <a:gd name="T50" fmla="*/ 219 w 493"/>
              <a:gd name="T51" fmla="*/ 42 h 513"/>
              <a:gd name="T52" fmla="*/ 177 w 493"/>
              <a:gd name="T53" fmla="*/ 34 h 513"/>
              <a:gd name="T54" fmla="*/ 168 w 493"/>
              <a:gd name="T55" fmla="*/ 0 h 513"/>
              <a:gd name="T56" fmla="*/ 115 w 493"/>
              <a:gd name="T57" fmla="*/ 11 h 513"/>
              <a:gd name="T58" fmla="*/ 133 w 493"/>
              <a:gd name="T59" fmla="*/ 39 h 513"/>
              <a:gd name="T60" fmla="*/ 88 w 493"/>
              <a:gd name="T61" fmla="*/ 50 h 513"/>
              <a:gd name="T62" fmla="*/ 51 w 493"/>
              <a:gd name="T63" fmla="*/ 45 h 513"/>
              <a:gd name="T64" fmla="*/ 48 w 493"/>
              <a:gd name="T65" fmla="*/ 60 h 513"/>
              <a:gd name="T66" fmla="*/ 49 w 493"/>
              <a:gd name="T67" fmla="*/ 120 h 513"/>
              <a:gd name="T68" fmla="*/ 0 w 493"/>
              <a:gd name="T69" fmla="*/ 162 h 5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3"/>
              <a:gd name="T106" fmla="*/ 0 h 513"/>
              <a:gd name="T107" fmla="*/ 493 w 493"/>
              <a:gd name="T108" fmla="*/ 513 h 5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3" h="513">
                <a:moveTo>
                  <a:pt x="0" y="162"/>
                </a:moveTo>
                <a:lnTo>
                  <a:pt x="11" y="186"/>
                </a:lnTo>
                <a:lnTo>
                  <a:pt x="28" y="194"/>
                </a:lnTo>
                <a:lnTo>
                  <a:pt x="42" y="185"/>
                </a:lnTo>
                <a:lnTo>
                  <a:pt x="42" y="206"/>
                </a:lnTo>
                <a:lnTo>
                  <a:pt x="53" y="206"/>
                </a:lnTo>
                <a:lnTo>
                  <a:pt x="68" y="207"/>
                </a:lnTo>
                <a:lnTo>
                  <a:pt x="106" y="189"/>
                </a:lnTo>
                <a:lnTo>
                  <a:pt x="109" y="218"/>
                </a:lnTo>
                <a:lnTo>
                  <a:pt x="165" y="241"/>
                </a:lnTo>
                <a:lnTo>
                  <a:pt x="174" y="275"/>
                </a:lnTo>
                <a:lnTo>
                  <a:pt x="196" y="277"/>
                </a:lnTo>
                <a:lnTo>
                  <a:pt x="204" y="299"/>
                </a:lnTo>
                <a:lnTo>
                  <a:pt x="199" y="326"/>
                </a:lnTo>
                <a:lnTo>
                  <a:pt x="202" y="352"/>
                </a:lnTo>
                <a:lnTo>
                  <a:pt x="228" y="356"/>
                </a:lnTo>
                <a:lnTo>
                  <a:pt x="232" y="374"/>
                </a:lnTo>
                <a:lnTo>
                  <a:pt x="245" y="377"/>
                </a:lnTo>
                <a:lnTo>
                  <a:pt x="243" y="400"/>
                </a:lnTo>
                <a:lnTo>
                  <a:pt x="253" y="401"/>
                </a:lnTo>
                <a:lnTo>
                  <a:pt x="255" y="420"/>
                </a:lnTo>
                <a:lnTo>
                  <a:pt x="205" y="464"/>
                </a:lnTo>
                <a:lnTo>
                  <a:pt x="215" y="461"/>
                </a:lnTo>
                <a:lnTo>
                  <a:pt x="253" y="488"/>
                </a:lnTo>
                <a:lnTo>
                  <a:pt x="260" y="499"/>
                </a:lnTo>
                <a:lnTo>
                  <a:pt x="257" y="513"/>
                </a:lnTo>
                <a:lnTo>
                  <a:pt x="317" y="437"/>
                </a:lnTo>
                <a:lnTo>
                  <a:pt x="321" y="398"/>
                </a:lnTo>
                <a:lnTo>
                  <a:pt x="370" y="363"/>
                </a:lnTo>
                <a:lnTo>
                  <a:pt x="400" y="363"/>
                </a:lnTo>
                <a:lnTo>
                  <a:pt x="413" y="351"/>
                </a:lnTo>
                <a:lnTo>
                  <a:pt x="437" y="292"/>
                </a:lnTo>
                <a:lnTo>
                  <a:pt x="440" y="235"/>
                </a:lnTo>
                <a:lnTo>
                  <a:pt x="488" y="181"/>
                </a:lnTo>
                <a:lnTo>
                  <a:pt x="493" y="157"/>
                </a:lnTo>
                <a:lnTo>
                  <a:pt x="485" y="133"/>
                </a:lnTo>
                <a:lnTo>
                  <a:pt x="466" y="130"/>
                </a:lnTo>
                <a:lnTo>
                  <a:pt x="434" y="106"/>
                </a:lnTo>
                <a:lnTo>
                  <a:pt x="372" y="101"/>
                </a:lnTo>
                <a:lnTo>
                  <a:pt x="366" y="86"/>
                </a:lnTo>
                <a:lnTo>
                  <a:pt x="338" y="75"/>
                </a:lnTo>
                <a:lnTo>
                  <a:pt x="326" y="75"/>
                </a:lnTo>
                <a:lnTo>
                  <a:pt x="310" y="97"/>
                </a:lnTo>
                <a:lnTo>
                  <a:pt x="309" y="89"/>
                </a:lnTo>
                <a:lnTo>
                  <a:pt x="283" y="93"/>
                </a:lnTo>
                <a:lnTo>
                  <a:pt x="294" y="89"/>
                </a:lnTo>
                <a:lnTo>
                  <a:pt x="283" y="71"/>
                </a:lnTo>
                <a:lnTo>
                  <a:pt x="303" y="47"/>
                </a:lnTo>
                <a:lnTo>
                  <a:pt x="282" y="15"/>
                </a:lnTo>
                <a:lnTo>
                  <a:pt x="264" y="40"/>
                </a:lnTo>
                <a:lnTo>
                  <a:pt x="246" y="38"/>
                </a:lnTo>
                <a:lnTo>
                  <a:pt x="219" y="42"/>
                </a:lnTo>
                <a:lnTo>
                  <a:pt x="184" y="47"/>
                </a:lnTo>
                <a:lnTo>
                  <a:pt x="177" y="34"/>
                </a:lnTo>
                <a:lnTo>
                  <a:pt x="179" y="10"/>
                </a:lnTo>
                <a:lnTo>
                  <a:pt x="168" y="0"/>
                </a:lnTo>
                <a:lnTo>
                  <a:pt x="137" y="16"/>
                </a:lnTo>
                <a:lnTo>
                  <a:pt x="115" y="11"/>
                </a:lnTo>
                <a:lnTo>
                  <a:pt x="121" y="35"/>
                </a:lnTo>
                <a:lnTo>
                  <a:pt x="133" y="39"/>
                </a:lnTo>
                <a:lnTo>
                  <a:pt x="103" y="56"/>
                </a:lnTo>
                <a:lnTo>
                  <a:pt x="88" y="50"/>
                </a:lnTo>
                <a:lnTo>
                  <a:pt x="81" y="41"/>
                </a:lnTo>
                <a:lnTo>
                  <a:pt x="51" y="45"/>
                </a:lnTo>
                <a:lnTo>
                  <a:pt x="60" y="58"/>
                </a:lnTo>
                <a:lnTo>
                  <a:pt x="48" y="60"/>
                </a:lnTo>
                <a:lnTo>
                  <a:pt x="55" y="82"/>
                </a:lnTo>
                <a:lnTo>
                  <a:pt x="49" y="120"/>
                </a:lnTo>
                <a:lnTo>
                  <a:pt x="17" y="133"/>
                </a:lnTo>
                <a:lnTo>
                  <a:pt x="0" y="162"/>
                </a:lnTo>
                <a:close/>
              </a:path>
            </a:pathLst>
          </a:custGeom>
          <a:solidFill>
            <a:srgbClr val="FFFFCC"/>
          </a:solidFill>
          <a:ln w="9525">
            <a:noFill/>
            <a:round/>
            <a:headEnd/>
            <a:tailEnd/>
          </a:ln>
        </p:spPr>
        <p:txBody>
          <a:bodyPr/>
          <a:lstStyle/>
          <a:p>
            <a:endParaRPr lang="en-US"/>
          </a:p>
        </p:txBody>
      </p:sp>
      <p:sp>
        <p:nvSpPr>
          <p:cNvPr id="23000" name="Freeform 473"/>
          <p:cNvSpPr>
            <a:spLocks noChangeAspect="1"/>
          </p:cNvSpPr>
          <p:nvPr/>
        </p:nvSpPr>
        <p:spPr bwMode="auto">
          <a:xfrm>
            <a:off x="2495550" y="4088858"/>
            <a:ext cx="946150" cy="984250"/>
          </a:xfrm>
          <a:custGeom>
            <a:avLst/>
            <a:gdLst>
              <a:gd name="T0" fmla="*/ 11 w 493"/>
              <a:gd name="T1" fmla="*/ 186 h 513"/>
              <a:gd name="T2" fmla="*/ 42 w 493"/>
              <a:gd name="T3" fmla="*/ 185 h 513"/>
              <a:gd name="T4" fmla="*/ 53 w 493"/>
              <a:gd name="T5" fmla="*/ 206 h 513"/>
              <a:gd name="T6" fmla="*/ 106 w 493"/>
              <a:gd name="T7" fmla="*/ 189 h 513"/>
              <a:gd name="T8" fmla="*/ 165 w 493"/>
              <a:gd name="T9" fmla="*/ 241 h 513"/>
              <a:gd name="T10" fmla="*/ 196 w 493"/>
              <a:gd name="T11" fmla="*/ 277 h 513"/>
              <a:gd name="T12" fmla="*/ 199 w 493"/>
              <a:gd name="T13" fmla="*/ 326 h 513"/>
              <a:gd name="T14" fmla="*/ 228 w 493"/>
              <a:gd name="T15" fmla="*/ 356 h 513"/>
              <a:gd name="T16" fmla="*/ 245 w 493"/>
              <a:gd name="T17" fmla="*/ 377 h 513"/>
              <a:gd name="T18" fmla="*/ 253 w 493"/>
              <a:gd name="T19" fmla="*/ 401 h 513"/>
              <a:gd name="T20" fmla="*/ 205 w 493"/>
              <a:gd name="T21" fmla="*/ 464 h 513"/>
              <a:gd name="T22" fmla="*/ 253 w 493"/>
              <a:gd name="T23" fmla="*/ 488 h 513"/>
              <a:gd name="T24" fmla="*/ 257 w 493"/>
              <a:gd name="T25" fmla="*/ 513 h 513"/>
              <a:gd name="T26" fmla="*/ 321 w 493"/>
              <a:gd name="T27" fmla="*/ 398 h 513"/>
              <a:gd name="T28" fmla="*/ 400 w 493"/>
              <a:gd name="T29" fmla="*/ 363 h 513"/>
              <a:gd name="T30" fmla="*/ 437 w 493"/>
              <a:gd name="T31" fmla="*/ 292 h 513"/>
              <a:gd name="T32" fmla="*/ 488 w 493"/>
              <a:gd name="T33" fmla="*/ 181 h 513"/>
              <a:gd name="T34" fmla="*/ 485 w 493"/>
              <a:gd name="T35" fmla="*/ 133 h 513"/>
              <a:gd name="T36" fmla="*/ 434 w 493"/>
              <a:gd name="T37" fmla="*/ 106 h 513"/>
              <a:gd name="T38" fmla="*/ 366 w 493"/>
              <a:gd name="T39" fmla="*/ 86 h 513"/>
              <a:gd name="T40" fmla="*/ 326 w 493"/>
              <a:gd name="T41" fmla="*/ 75 h 513"/>
              <a:gd name="T42" fmla="*/ 309 w 493"/>
              <a:gd name="T43" fmla="*/ 89 h 513"/>
              <a:gd name="T44" fmla="*/ 294 w 493"/>
              <a:gd name="T45" fmla="*/ 89 h 513"/>
              <a:gd name="T46" fmla="*/ 303 w 493"/>
              <a:gd name="T47" fmla="*/ 47 h 513"/>
              <a:gd name="T48" fmla="*/ 264 w 493"/>
              <a:gd name="T49" fmla="*/ 40 h 513"/>
              <a:gd name="T50" fmla="*/ 219 w 493"/>
              <a:gd name="T51" fmla="*/ 42 h 513"/>
              <a:gd name="T52" fmla="*/ 177 w 493"/>
              <a:gd name="T53" fmla="*/ 34 h 513"/>
              <a:gd name="T54" fmla="*/ 168 w 493"/>
              <a:gd name="T55" fmla="*/ 0 h 513"/>
              <a:gd name="T56" fmla="*/ 115 w 493"/>
              <a:gd name="T57" fmla="*/ 11 h 513"/>
              <a:gd name="T58" fmla="*/ 133 w 493"/>
              <a:gd name="T59" fmla="*/ 39 h 513"/>
              <a:gd name="T60" fmla="*/ 88 w 493"/>
              <a:gd name="T61" fmla="*/ 50 h 513"/>
              <a:gd name="T62" fmla="*/ 51 w 493"/>
              <a:gd name="T63" fmla="*/ 45 h 513"/>
              <a:gd name="T64" fmla="*/ 48 w 493"/>
              <a:gd name="T65" fmla="*/ 60 h 513"/>
              <a:gd name="T66" fmla="*/ 49 w 493"/>
              <a:gd name="T67" fmla="*/ 120 h 513"/>
              <a:gd name="T68" fmla="*/ 0 w 493"/>
              <a:gd name="T69" fmla="*/ 162 h 5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3"/>
              <a:gd name="T106" fmla="*/ 0 h 513"/>
              <a:gd name="T107" fmla="*/ 493 w 493"/>
              <a:gd name="T108" fmla="*/ 513 h 5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3" h="513">
                <a:moveTo>
                  <a:pt x="0" y="162"/>
                </a:moveTo>
                <a:lnTo>
                  <a:pt x="11" y="186"/>
                </a:lnTo>
                <a:lnTo>
                  <a:pt x="28" y="194"/>
                </a:lnTo>
                <a:lnTo>
                  <a:pt x="42" y="185"/>
                </a:lnTo>
                <a:lnTo>
                  <a:pt x="42" y="206"/>
                </a:lnTo>
                <a:lnTo>
                  <a:pt x="53" y="206"/>
                </a:lnTo>
                <a:lnTo>
                  <a:pt x="68" y="207"/>
                </a:lnTo>
                <a:lnTo>
                  <a:pt x="106" y="189"/>
                </a:lnTo>
                <a:lnTo>
                  <a:pt x="109" y="218"/>
                </a:lnTo>
                <a:lnTo>
                  <a:pt x="165" y="241"/>
                </a:lnTo>
                <a:lnTo>
                  <a:pt x="174" y="275"/>
                </a:lnTo>
                <a:lnTo>
                  <a:pt x="196" y="277"/>
                </a:lnTo>
                <a:lnTo>
                  <a:pt x="204" y="299"/>
                </a:lnTo>
                <a:lnTo>
                  <a:pt x="199" y="326"/>
                </a:lnTo>
                <a:lnTo>
                  <a:pt x="202" y="352"/>
                </a:lnTo>
                <a:lnTo>
                  <a:pt x="228" y="356"/>
                </a:lnTo>
                <a:lnTo>
                  <a:pt x="232" y="374"/>
                </a:lnTo>
                <a:lnTo>
                  <a:pt x="245" y="377"/>
                </a:lnTo>
                <a:lnTo>
                  <a:pt x="243" y="400"/>
                </a:lnTo>
                <a:lnTo>
                  <a:pt x="253" y="401"/>
                </a:lnTo>
                <a:lnTo>
                  <a:pt x="255" y="420"/>
                </a:lnTo>
                <a:lnTo>
                  <a:pt x="205" y="464"/>
                </a:lnTo>
                <a:lnTo>
                  <a:pt x="215" y="461"/>
                </a:lnTo>
                <a:lnTo>
                  <a:pt x="253" y="488"/>
                </a:lnTo>
                <a:lnTo>
                  <a:pt x="260" y="499"/>
                </a:lnTo>
                <a:lnTo>
                  <a:pt x="257" y="513"/>
                </a:lnTo>
                <a:lnTo>
                  <a:pt x="317" y="437"/>
                </a:lnTo>
                <a:lnTo>
                  <a:pt x="321" y="398"/>
                </a:lnTo>
                <a:lnTo>
                  <a:pt x="370" y="363"/>
                </a:lnTo>
                <a:lnTo>
                  <a:pt x="400" y="363"/>
                </a:lnTo>
                <a:lnTo>
                  <a:pt x="413" y="351"/>
                </a:lnTo>
                <a:lnTo>
                  <a:pt x="437" y="292"/>
                </a:lnTo>
                <a:lnTo>
                  <a:pt x="440" y="235"/>
                </a:lnTo>
                <a:lnTo>
                  <a:pt x="488" y="181"/>
                </a:lnTo>
                <a:lnTo>
                  <a:pt x="493" y="157"/>
                </a:lnTo>
                <a:lnTo>
                  <a:pt x="485" y="133"/>
                </a:lnTo>
                <a:lnTo>
                  <a:pt x="466" y="130"/>
                </a:lnTo>
                <a:lnTo>
                  <a:pt x="434" y="106"/>
                </a:lnTo>
                <a:lnTo>
                  <a:pt x="372" y="101"/>
                </a:lnTo>
                <a:lnTo>
                  <a:pt x="366" y="86"/>
                </a:lnTo>
                <a:lnTo>
                  <a:pt x="338" y="75"/>
                </a:lnTo>
                <a:lnTo>
                  <a:pt x="326" y="75"/>
                </a:lnTo>
                <a:lnTo>
                  <a:pt x="310" y="97"/>
                </a:lnTo>
                <a:lnTo>
                  <a:pt x="309" y="89"/>
                </a:lnTo>
                <a:lnTo>
                  <a:pt x="283" y="93"/>
                </a:lnTo>
                <a:lnTo>
                  <a:pt x="294" y="89"/>
                </a:lnTo>
                <a:lnTo>
                  <a:pt x="283" y="71"/>
                </a:lnTo>
                <a:lnTo>
                  <a:pt x="303" y="47"/>
                </a:lnTo>
                <a:lnTo>
                  <a:pt x="282" y="15"/>
                </a:lnTo>
                <a:lnTo>
                  <a:pt x="264" y="40"/>
                </a:lnTo>
                <a:lnTo>
                  <a:pt x="246" y="38"/>
                </a:lnTo>
                <a:lnTo>
                  <a:pt x="219" y="42"/>
                </a:lnTo>
                <a:lnTo>
                  <a:pt x="184" y="47"/>
                </a:lnTo>
                <a:lnTo>
                  <a:pt x="177" y="34"/>
                </a:lnTo>
                <a:lnTo>
                  <a:pt x="179" y="10"/>
                </a:lnTo>
                <a:lnTo>
                  <a:pt x="168" y="0"/>
                </a:lnTo>
                <a:lnTo>
                  <a:pt x="137" y="16"/>
                </a:lnTo>
                <a:lnTo>
                  <a:pt x="115" y="11"/>
                </a:lnTo>
                <a:lnTo>
                  <a:pt x="121" y="35"/>
                </a:lnTo>
                <a:lnTo>
                  <a:pt x="133" y="39"/>
                </a:lnTo>
                <a:lnTo>
                  <a:pt x="103" y="56"/>
                </a:lnTo>
                <a:lnTo>
                  <a:pt x="88" y="50"/>
                </a:lnTo>
                <a:lnTo>
                  <a:pt x="81" y="41"/>
                </a:lnTo>
                <a:lnTo>
                  <a:pt x="51" y="45"/>
                </a:lnTo>
                <a:lnTo>
                  <a:pt x="60" y="58"/>
                </a:lnTo>
                <a:lnTo>
                  <a:pt x="48" y="60"/>
                </a:lnTo>
                <a:lnTo>
                  <a:pt x="55" y="82"/>
                </a:lnTo>
                <a:lnTo>
                  <a:pt x="49" y="120"/>
                </a:lnTo>
                <a:lnTo>
                  <a:pt x="17" y="133"/>
                </a:lnTo>
                <a:lnTo>
                  <a:pt x="0" y="162"/>
                </a:lnTo>
                <a:close/>
              </a:path>
            </a:pathLst>
          </a:custGeom>
          <a:solidFill>
            <a:srgbClr val="FFFFCC"/>
          </a:solidFill>
          <a:ln w="1588" cap="rnd">
            <a:solidFill>
              <a:srgbClr val="808080"/>
            </a:solidFill>
            <a:round/>
            <a:headEnd/>
            <a:tailEnd/>
          </a:ln>
        </p:spPr>
        <p:txBody>
          <a:bodyPr/>
          <a:lstStyle/>
          <a:p>
            <a:endParaRPr lang="en-US"/>
          </a:p>
        </p:txBody>
      </p:sp>
      <p:sp>
        <p:nvSpPr>
          <p:cNvPr id="23001" name="Freeform 474"/>
          <p:cNvSpPr>
            <a:spLocks noChangeAspect="1"/>
          </p:cNvSpPr>
          <p:nvPr/>
        </p:nvSpPr>
        <p:spPr bwMode="auto">
          <a:xfrm>
            <a:off x="2454275" y="4644483"/>
            <a:ext cx="201613" cy="1035050"/>
          </a:xfrm>
          <a:custGeom>
            <a:avLst/>
            <a:gdLst>
              <a:gd name="T0" fmla="*/ 0 w 105"/>
              <a:gd name="T1" fmla="*/ 422 h 539"/>
              <a:gd name="T2" fmla="*/ 8 w 105"/>
              <a:gd name="T3" fmla="*/ 407 h 539"/>
              <a:gd name="T4" fmla="*/ 22 w 105"/>
              <a:gd name="T5" fmla="*/ 417 h 539"/>
              <a:gd name="T6" fmla="*/ 36 w 105"/>
              <a:gd name="T7" fmla="*/ 390 h 539"/>
              <a:gd name="T8" fmla="*/ 30 w 105"/>
              <a:gd name="T9" fmla="*/ 379 h 539"/>
              <a:gd name="T10" fmla="*/ 41 w 105"/>
              <a:gd name="T11" fmla="*/ 341 h 539"/>
              <a:gd name="T12" fmla="*/ 22 w 105"/>
              <a:gd name="T13" fmla="*/ 338 h 539"/>
              <a:gd name="T14" fmla="*/ 25 w 105"/>
              <a:gd name="T15" fmla="*/ 276 h 539"/>
              <a:gd name="T16" fmla="*/ 51 w 105"/>
              <a:gd name="T17" fmla="*/ 212 h 539"/>
              <a:gd name="T18" fmla="*/ 50 w 105"/>
              <a:gd name="T19" fmla="*/ 157 h 539"/>
              <a:gd name="T20" fmla="*/ 68 w 105"/>
              <a:gd name="T21" fmla="*/ 55 h 539"/>
              <a:gd name="T22" fmla="*/ 62 w 105"/>
              <a:gd name="T23" fmla="*/ 9 h 539"/>
              <a:gd name="T24" fmla="*/ 75 w 105"/>
              <a:gd name="T25" fmla="*/ 0 h 539"/>
              <a:gd name="T26" fmla="*/ 88 w 105"/>
              <a:gd name="T27" fmla="*/ 23 h 539"/>
              <a:gd name="T28" fmla="*/ 96 w 105"/>
              <a:gd name="T29" fmla="*/ 71 h 539"/>
              <a:gd name="T30" fmla="*/ 105 w 105"/>
              <a:gd name="T31" fmla="*/ 72 h 539"/>
              <a:gd name="T32" fmla="*/ 103 w 105"/>
              <a:gd name="T33" fmla="*/ 88 h 539"/>
              <a:gd name="T34" fmla="*/ 90 w 105"/>
              <a:gd name="T35" fmla="*/ 95 h 539"/>
              <a:gd name="T36" fmla="*/ 90 w 105"/>
              <a:gd name="T37" fmla="*/ 127 h 539"/>
              <a:gd name="T38" fmla="*/ 75 w 105"/>
              <a:gd name="T39" fmla="*/ 144 h 539"/>
              <a:gd name="T40" fmla="*/ 63 w 105"/>
              <a:gd name="T41" fmla="*/ 188 h 539"/>
              <a:gd name="T42" fmla="*/ 72 w 105"/>
              <a:gd name="T43" fmla="*/ 230 h 539"/>
              <a:gd name="T44" fmla="*/ 56 w 105"/>
              <a:gd name="T45" fmla="*/ 266 h 539"/>
              <a:gd name="T46" fmla="*/ 44 w 105"/>
              <a:gd name="T47" fmla="*/ 355 h 539"/>
              <a:gd name="T48" fmla="*/ 53 w 105"/>
              <a:gd name="T49" fmla="*/ 387 h 539"/>
              <a:gd name="T50" fmla="*/ 45 w 105"/>
              <a:gd name="T51" fmla="*/ 390 h 539"/>
              <a:gd name="T52" fmla="*/ 49 w 105"/>
              <a:gd name="T53" fmla="*/ 418 h 539"/>
              <a:gd name="T54" fmla="*/ 28 w 105"/>
              <a:gd name="T55" fmla="*/ 478 h 539"/>
              <a:gd name="T56" fmla="*/ 30 w 105"/>
              <a:gd name="T57" fmla="*/ 488 h 539"/>
              <a:gd name="T58" fmla="*/ 40 w 105"/>
              <a:gd name="T59" fmla="*/ 485 h 539"/>
              <a:gd name="T60" fmla="*/ 44 w 105"/>
              <a:gd name="T61" fmla="*/ 508 h 539"/>
              <a:gd name="T62" fmla="*/ 90 w 105"/>
              <a:gd name="T63" fmla="*/ 512 h 539"/>
              <a:gd name="T64" fmla="*/ 59 w 105"/>
              <a:gd name="T65" fmla="*/ 522 h 539"/>
              <a:gd name="T66" fmla="*/ 56 w 105"/>
              <a:gd name="T67" fmla="*/ 539 h 539"/>
              <a:gd name="T68" fmla="*/ 42 w 105"/>
              <a:gd name="T69" fmla="*/ 534 h 539"/>
              <a:gd name="T70" fmla="*/ 57 w 105"/>
              <a:gd name="T71" fmla="*/ 523 h 539"/>
              <a:gd name="T72" fmla="*/ 35 w 105"/>
              <a:gd name="T73" fmla="*/ 518 h 539"/>
              <a:gd name="T74" fmla="*/ 33 w 105"/>
              <a:gd name="T75" fmla="*/ 499 h 539"/>
              <a:gd name="T76" fmla="*/ 27 w 105"/>
              <a:gd name="T77" fmla="*/ 508 h 539"/>
              <a:gd name="T78" fmla="*/ 19 w 105"/>
              <a:gd name="T79" fmla="*/ 491 h 539"/>
              <a:gd name="T80" fmla="*/ 23 w 105"/>
              <a:gd name="T81" fmla="*/ 485 h 539"/>
              <a:gd name="T82" fmla="*/ 13 w 105"/>
              <a:gd name="T83" fmla="*/ 478 h 539"/>
              <a:gd name="T84" fmla="*/ 22 w 105"/>
              <a:gd name="T85" fmla="*/ 467 h 539"/>
              <a:gd name="T86" fmla="*/ 13 w 105"/>
              <a:gd name="T87" fmla="*/ 441 h 539"/>
              <a:gd name="T88" fmla="*/ 29 w 105"/>
              <a:gd name="T89" fmla="*/ 444 h 539"/>
              <a:gd name="T90" fmla="*/ 13 w 105"/>
              <a:gd name="T91" fmla="*/ 430 h 539"/>
              <a:gd name="T92" fmla="*/ 17 w 105"/>
              <a:gd name="T93" fmla="*/ 420 h 539"/>
              <a:gd name="T94" fmla="*/ 0 w 105"/>
              <a:gd name="T95" fmla="*/ 422 h 5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5"/>
              <a:gd name="T145" fmla="*/ 0 h 539"/>
              <a:gd name="T146" fmla="*/ 105 w 105"/>
              <a:gd name="T147" fmla="*/ 539 h 5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5" h="539">
                <a:moveTo>
                  <a:pt x="0" y="422"/>
                </a:moveTo>
                <a:lnTo>
                  <a:pt x="8" y="407"/>
                </a:lnTo>
                <a:lnTo>
                  <a:pt x="22" y="417"/>
                </a:lnTo>
                <a:lnTo>
                  <a:pt x="36" y="390"/>
                </a:lnTo>
                <a:lnTo>
                  <a:pt x="30" y="379"/>
                </a:lnTo>
                <a:lnTo>
                  <a:pt x="41" y="341"/>
                </a:lnTo>
                <a:lnTo>
                  <a:pt x="22" y="338"/>
                </a:lnTo>
                <a:lnTo>
                  <a:pt x="25" y="276"/>
                </a:lnTo>
                <a:lnTo>
                  <a:pt x="51" y="212"/>
                </a:lnTo>
                <a:lnTo>
                  <a:pt x="50" y="157"/>
                </a:lnTo>
                <a:lnTo>
                  <a:pt x="68" y="55"/>
                </a:lnTo>
                <a:lnTo>
                  <a:pt x="62" y="9"/>
                </a:lnTo>
                <a:lnTo>
                  <a:pt x="75" y="0"/>
                </a:lnTo>
                <a:lnTo>
                  <a:pt x="88" y="23"/>
                </a:lnTo>
                <a:lnTo>
                  <a:pt x="96" y="71"/>
                </a:lnTo>
                <a:lnTo>
                  <a:pt x="105" y="72"/>
                </a:lnTo>
                <a:lnTo>
                  <a:pt x="103" y="88"/>
                </a:lnTo>
                <a:lnTo>
                  <a:pt x="90" y="95"/>
                </a:lnTo>
                <a:lnTo>
                  <a:pt x="90" y="127"/>
                </a:lnTo>
                <a:lnTo>
                  <a:pt x="75" y="144"/>
                </a:lnTo>
                <a:lnTo>
                  <a:pt x="63" y="188"/>
                </a:lnTo>
                <a:lnTo>
                  <a:pt x="72" y="230"/>
                </a:lnTo>
                <a:lnTo>
                  <a:pt x="56" y="266"/>
                </a:lnTo>
                <a:lnTo>
                  <a:pt x="44" y="355"/>
                </a:lnTo>
                <a:lnTo>
                  <a:pt x="53" y="387"/>
                </a:lnTo>
                <a:lnTo>
                  <a:pt x="45" y="390"/>
                </a:lnTo>
                <a:lnTo>
                  <a:pt x="49" y="418"/>
                </a:lnTo>
                <a:lnTo>
                  <a:pt x="28" y="478"/>
                </a:lnTo>
                <a:lnTo>
                  <a:pt x="30" y="488"/>
                </a:lnTo>
                <a:lnTo>
                  <a:pt x="40" y="485"/>
                </a:lnTo>
                <a:lnTo>
                  <a:pt x="44" y="508"/>
                </a:lnTo>
                <a:lnTo>
                  <a:pt x="90" y="512"/>
                </a:lnTo>
                <a:lnTo>
                  <a:pt x="59" y="522"/>
                </a:lnTo>
                <a:lnTo>
                  <a:pt x="56" y="539"/>
                </a:lnTo>
                <a:lnTo>
                  <a:pt x="42" y="534"/>
                </a:lnTo>
                <a:lnTo>
                  <a:pt x="57" y="523"/>
                </a:lnTo>
                <a:lnTo>
                  <a:pt x="35" y="518"/>
                </a:lnTo>
                <a:lnTo>
                  <a:pt x="33" y="499"/>
                </a:lnTo>
                <a:lnTo>
                  <a:pt x="27" y="508"/>
                </a:lnTo>
                <a:lnTo>
                  <a:pt x="19" y="491"/>
                </a:lnTo>
                <a:lnTo>
                  <a:pt x="23" y="485"/>
                </a:lnTo>
                <a:lnTo>
                  <a:pt x="13" y="478"/>
                </a:lnTo>
                <a:lnTo>
                  <a:pt x="22" y="467"/>
                </a:lnTo>
                <a:lnTo>
                  <a:pt x="13" y="441"/>
                </a:lnTo>
                <a:lnTo>
                  <a:pt x="29" y="444"/>
                </a:lnTo>
                <a:lnTo>
                  <a:pt x="13" y="430"/>
                </a:lnTo>
                <a:lnTo>
                  <a:pt x="17" y="420"/>
                </a:lnTo>
                <a:lnTo>
                  <a:pt x="0" y="422"/>
                </a:lnTo>
                <a:close/>
              </a:path>
            </a:pathLst>
          </a:custGeom>
          <a:solidFill>
            <a:srgbClr val="FFFFCC"/>
          </a:solidFill>
          <a:ln w="9525">
            <a:noFill/>
            <a:round/>
            <a:headEnd/>
            <a:tailEnd/>
          </a:ln>
        </p:spPr>
        <p:txBody>
          <a:bodyPr/>
          <a:lstStyle/>
          <a:p>
            <a:endParaRPr lang="en-US"/>
          </a:p>
        </p:txBody>
      </p:sp>
      <p:sp>
        <p:nvSpPr>
          <p:cNvPr id="23002" name="Freeform 475"/>
          <p:cNvSpPr>
            <a:spLocks noChangeAspect="1"/>
          </p:cNvSpPr>
          <p:nvPr/>
        </p:nvSpPr>
        <p:spPr bwMode="auto">
          <a:xfrm>
            <a:off x="2454275" y="4644483"/>
            <a:ext cx="201613" cy="1035050"/>
          </a:xfrm>
          <a:custGeom>
            <a:avLst/>
            <a:gdLst>
              <a:gd name="T0" fmla="*/ 0 w 105"/>
              <a:gd name="T1" fmla="*/ 422 h 539"/>
              <a:gd name="T2" fmla="*/ 8 w 105"/>
              <a:gd name="T3" fmla="*/ 407 h 539"/>
              <a:gd name="T4" fmla="*/ 22 w 105"/>
              <a:gd name="T5" fmla="*/ 417 h 539"/>
              <a:gd name="T6" fmla="*/ 36 w 105"/>
              <a:gd name="T7" fmla="*/ 390 h 539"/>
              <a:gd name="T8" fmla="*/ 30 w 105"/>
              <a:gd name="T9" fmla="*/ 379 h 539"/>
              <a:gd name="T10" fmla="*/ 41 w 105"/>
              <a:gd name="T11" fmla="*/ 341 h 539"/>
              <a:gd name="T12" fmla="*/ 22 w 105"/>
              <a:gd name="T13" fmla="*/ 338 h 539"/>
              <a:gd name="T14" fmla="*/ 25 w 105"/>
              <a:gd name="T15" fmla="*/ 276 h 539"/>
              <a:gd name="T16" fmla="*/ 51 w 105"/>
              <a:gd name="T17" fmla="*/ 212 h 539"/>
              <a:gd name="T18" fmla="*/ 50 w 105"/>
              <a:gd name="T19" fmla="*/ 157 h 539"/>
              <a:gd name="T20" fmla="*/ 68 w 105"/>
              <a:gd name="T21" fmla="*/ 55 h 539"/>
              <a:gd name="T22" fmla="*/ 62 w 105"/>
              <a:gd name="T23" fmla="*/ 9 h 539"/>
              <a:gd name="T24" fmla="*/ 75 w 105"/>
              <a:gd name="T25" fmla="*/ 0 h 539"/>
              <a:gd name="T26" fmla="*/ 88 w 105"/>
              <a:gd name="T27" fmla="*/ 23 h 539"/>
              <a:gd name="T28" fmla="*/ 96 w 105"/>
              <a:gd name="T29" fmla="*/ 71 h 539"/>
              <a:gd name="T30" fmla="*/ 105 w 105"/>
              <a:gd name="T31" fmla="*/ 72 h 539"/>
              <a:gd name="T32" fmla="*/ 103 w 105"/>
              <a:gd name="T33" fmla="*/ 88 h 539"/>
              <a:gd name="T34" fmla="*/ 90 w 105"/>
              <a:gd name="T35" fmla="*/ 95 h 539"/>
              <a:gd name="T36" fmla="*/ 90 w 105"/>
              <a:gd name="T37" fmla="*/ 127 h 539"/>
              <a:gd name="T38" fmla="*/ 75 w 105"/>
              <a:gd name="T39" fmla="*/ 144 h 539"/>
              <a:gd name="T40" fmla="*/ 63 w 105"/>
              <a:gd name="T41" fmla="*/ 188 h 539"/>
              <a:gd name="T42" fmla="*/ 72 w 105"/>
              <a:gd name="T43" fmla="*/ 230 h 539"/>
              <a:gd name="T44" fmla="*/ 56 w 105"/>
              <a:gd name="T45" fmla="*/ 266 h 539"/>
              <a:gd name="T46" fmla="*/ 44 w 105"/>
              <a:gd name="T47" fmla="*/ 355 h 539"/>
              <a:gd name="T48" fmla="*/ 53 w 105"/>
              <a:gd name="T49" fmla="*/ 387 h 539"/>
              <a:gd name="T50" fmla="*/ 45 w 105"/>
              <a:gd name="T51" fmla="*/ 390 h 539"/>
              <a:gd name="T52" fmla="*/ 49 w 105"/>
              <a:gd name="T53" fmla="*/ 418 h 539"/>
              <a:gd name="T54" fmla="*/ 28 w 105"/>
              <a:gd name="T55" fmla="*/ 478 h 539"/>
              <a:gd name="T56" fmla="*/ 30 w 105"/>
              <a:gd name="T57" fmla="*/ 488 h 539"/>
              <a:gd name="T58" fmla="*/ 40 w 105"/>
              <a:gd name="T59" fmla="*/ 485 h 539"/>
              <a:gd name="T60" fmla="*/ 44 w 105"/>
              <a:gd name="T61" fmla="*/ 508 h 539"/>
              <a:gd name="T62" fmla="*/ 90 w 105"/>
              <a:gd name="T63" fmla="*/ 512 h 539"/>
              <a:gd name="T64" fmla="*/ 59 w 105"/>
              <a:gd name="T65" fmla="*/ 522 h 539"/>
              <a:gd name="T66" fmla="*/ 56 w 105"/>
              <a:gd name="T67" fmla="*/ 539 h 539"/>
              <a:gd name="T68" fmla="*/ 42 w 105"/>
              <a:gd name="T69" fmla="*/ 534 h 539"/>
              <a:gd name="T70" fmla="*/ 57 w 105"/>
              <a:gd name="T71" fmla="*/ 523 h 539"/>
              <a:gd name="T72" fmla="*/ 35 w 105"/>
              <a:gd name="T73" fmla="*/ 518 h 539"/>
              <a:gd name="T74" fmla="*/ 33 w 105"/>
              <a:gd name="T75" fmla="*/ 499 h 539"/>
              <a:gd name="T76" fmla="*/ 27 w 105"/>
              <a:gd name="T77" fmla="*/ 508 h 539"/>
              <a:gd name="T78" fmla="*/ 19 w 105"/>
              <a:gd name="T79" fmla="*/ 491 h 539"/>
              <a:gd name="T80" fmla="*/ 23 w 105"/>
              <a:gd name="T81" fmla="*/ 485 h 539"/>
              <a:gd name="T82" fmla="*/ 13 w 105"/>
              <a:gd name="T83" fmla="*/ 478 h 539"/>
              <a:gd name="T84" fmla="*/ 22 w 105"/>
              <a:gd name="T85" fmla="*/ 467 h 539"/>
              <a:gd name="T86" fmla="*/ 13 w 105"/>
              <a:gd name="T87" fmla="*/ 441 h 539"/>
              <a:gd name="T88" fmla="*/ 29 w 105"/>
              <a:gd name="T89" fmla="*/ 444 h 539"/>
              <a:gd name="T90" fmla="*/ 13 w 105"/>
              <a:gd name="T91" fmla="*/ 430 h 539"/>
              <a:gd name="T92" fmla="*/ 17 w 105"/>
              <a:gd name="T93" fmla="*/ 420 h 539"/>
              <a:gd name="T94" fmla="*/ 0 w 105"/>
              <a:gd name="T95" fmla="*/ 422 h 5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5"/>
              <a:gd name="T145" fmla="*/ 0 h 539"/>
              <a:gd name="T146" fmla="*/ 105 w 105"/>
              <a:gd name="T147" fmla="*/ 539 h 5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5" h="539">
                <a:moveTo>
                  <a:pt x="0" y="422"/>
                </a:moveTo>
                <a:lnTo>
                  <a:pt x="8" y="407"/>
                </a:lnTo>
                <a:lnTo>
                  <a:pt x="22" y="417"/>
                </a:lnTo>
                <a:lnTo>
                  <a:pt x="36" y="390"/>
                </a:lnTo>
                <a:lnTo>
                  <a:pt x="30" y="379"/>
                </a:lnTo>
                <a:lnTo>
                  <a:pt x="41" y="341"/>
                </a:lnTo>
                <a:lnTo>
                  <a:pt x="22" y="338"/>
                </a:lnTo>
                <a:lnTo>
                  <a:pt x="25" y="276"/>
                </a:lnTo>
                <a:lnTo>
                  <a:pt x="51" y="212"/>
                </a:lnTo>
                <a:lnTo>
                  <a:pt x="50" y="157"/>
                </a:lnTo>
                <a:lnTo>
                  <a:pt x="68" y="55"/>
                </a:lnTo>
                <a:lnTo>
                  <a:pt x="62" y="9"/>
                </a:lnTo>
                <a:lnTo>
                  <a:pt x="75" y="0"/>
                </a:lnTo>
                <a:lnTo>
                  <a:pt x="88" y="23"/>
                </a:lnTo>
                <a:lnTo>
                  <a:pt x="96" y="71"/>
                </a:lnTo>
                <a:lnTo>
                  <a:pt x="105" y="72"/>
                </a:lnTo>
                <a:lnTo>
                  <a:pt x="103" y="88"/>
                </a:lnTo>
                <a:lnTo>
                  <a:pt x="90" y="95"/>
                </a:lnTo>
                <a:lnTo>
                  <a:pt x="90" y="127"/>
                </a:lnTo>
                <a:lnTo>
                  <a:pt x="75" y="144"/>
                </a:lnTo>
                <a:lnTo>
                  <a:pt x="63" y="188"/>
                </a:lnTo>
                <a:lnTo>
                  <a:pt x="72" y="230"/>
                </a:lnTo>
                <a:lnTo>
                  <a:pt x="56" y="266"/>
                </a:lnTo>
                <a:lnTo>
                  <a:pt x="44" y="355"/>
                </a:lnTo>
                <a:lnTo>
                  <a:pt x="53" y="387"/>
                </a:lnTo>
                <a:lnTo>
                  <a:pt x="45" y="390"/>
                </a:lnTo>
                <a:lnTo>
                  <a:pt x="49" y="418"/>
                </a:lnTo>
                <a:lnTo>
                  <a:pt x="28" y="478"/>
                </a:lnTo>
                <a:lnTo>
                  <a:pt x="30" y="488"/>
                </a:lnTo>
                <a:lnTo>
                  <a:pt x="40" y="485"/>
                </a:lnTo>
                <a:lnTo>
                  <a:pt x="44" y="508"/>
                </a:lnTo>
                <a:lnTo>
                  <a:pt x="90" y="512"/>
                </a:lnTo>
                <a:lnTo>
                  <a:pt x="59" y="522"/>
                </a:lnTo>
                <a:lnTo>
                  <a:pt x="56" y="539"/>
                </a:lnTo>
                <a:lnTo>
                  <a:pt x="42" y="534"/>
                </a:lnTo>
                <a:lnTo>
                  <a:pt x="57" y="523"/>
                </a:lnTo>
                <a:lnTo>
                  <a:pt x="35" y="518"/>
                </a:lnTo>
                <a:lnTo>
                  <a:pt x="33" y="499"/>
                </a:lnTo>
                <a:lnTo>
                  <a:pt x="27" y="508"/>
                </a:lnTo>
                <a:lnTo>
                  <a:pt x="19" y="491"/>
                </a:lnTo>
                <a:lnTo>
                  <a:pt x="23" y="485"/>
                </a:lnTo>
                <a:lnTo>
                  <a:pt x="13" y="478"/>
                </a:lnTo>
                <a:lnTo>
                  <a:pt x="22" y="467"/>
                </a:lnTo>
                <a:lnTo>
                  <a:pt x="13" y="441"/>
                </a:lnTo>
                <a:lnTo>
                  <a:pt x="29" y="444"/>
                </a:lnTo>
                <a:lnTo>
                  <a:pt x="13" y="430"/>
                </a:lnTo>
                <a:lnTo>
                  <a:pt x="17" y="420"/>
                </a:lnTo>
                <a:lnTo>
                  <a:pt x="0" y="422"/>
                </a:lnTo>
                <a:close/>
              </a:path>
            </a:pathLst>
          </a:custGeom>
          <a:solidFill>
            <a:srgbClr val="FFFFCC"/>
          </a:solidFill>
          <a:ln w="1588" cap="rnd">
            <a:solidFill>
              <a:srgbClr val="808080"/>
            </a:solidFill>
            <a:round/>
            <a:headEnd/>
            <a:tailEnd/>
          </a:ln>
        </p:spPr>
        <p:txBody>
          <a:bodyPr/>
          <a:lstStyle/>
          <a:p>
            <a:endParaRPr lang="en-US"/>
          </a:p>
        </p:txBody>
      </p:sp>
      <p:sp>
        <p:nvSpPr>
          <p:cNvPr id="23003" name="Freeform 476"/>
          <p:cNvSpPr>
            <a:spLocks noChangeAspect="1"/>
          </p:cNvSpPr>
          <p:nvPr/>
        </p:nvSpPr>
        <p:spPr bwMode="auto">
          <a:xfrm>
            <a:off x="2463800" y="5512846"/>
            <a:ext cx="17463" cy="38100"/>
          </a:xfrm>
          <a:custGeom>
            <a:avLst/>
            <a:gdLst>
              <a:gd name="T0" fmla="*/ 0 w 9"/>
              <a:gd name="T1" fmla="*/ 9 h 20"/>
              <a:gd name="T2" fmla="*/ 3 w 9"/>
              <a:gd name="T3" fmla="*/ 0 h 20"/>
              <a:gd name="T4" fmla="*/ 9 w 9"/>
              <a:gd name="T5" fmla="*/ 20 h 20"/>
              <a:gd name="T6" fmla="*/ 0 w 9"/>
              <a:gd name="T7" fmla="*/ 9 h 20"/>
              <a:gd name="T8" fmla="*/ 0 60000 65536"/>
              <a:gd name="T9" fmla="*/ 0 60000 65536"/>
              <a:gd name="T10" fmla="*/ 0 60000 65536"/>
              <a:gd name="T11" fmla="*/ 0 60000 65536"/>
              <a:gd name="T12" fmla="*/ 0 w 9"/>
              <a:gd name="T13" fmla="*/ 0 h 20"/>
              <a:gd name="T14" fmla="*/ 9 w 9"/>
              <a:gd name="T15" fmla="*/ 20 h 20"/>
            </a:gdLst>
            <a:ahLst/>
            <a:cxnLst>
              <a:cxn ang="T8">
                <a:pos x="T0" y="T1"/>
              </a:cxn>
              <a:cxn ang="T9">
                <a:pos x="T2" y="T3"/>
              </a:cxn>
              <a:cxn ang="T10">
                <a:pos x="T4" y="T5"/>
              </a:cxn>
              <a:cxn ang="T11">
                <a:pos x="T6" y="T7"/>
              </a:cxn>
            </a:cxnLst>
            <a:rect l="T12" t="T13" r="T14" b="T15"/>
            <a:pathLst>
              <a:path w="9" h="20">
                <a:moveTo>
                  <a:pt x="0" y="9"/>
                </a:moveTo>
                <a:lnTo>
                  <a:pt x="3" y="0"/>
                </a:lnTo>
                <a:lnTo>
                  <a:pt x="9" y="20"/>
                </a:lnTo>
                <a:lnTo>
                  <a:pt x="0" y="9"/>
                </a:lnTo>
                <a:close/>
              </a:path>
            </a:pathLst>
          </a:custGeom>
          <a:solidFill>
            <a:srgbClr val="FFFFCC"/>
          </a:solidFill>
          <a:ln w="9525">
            <a:noFill/>
            <a:round/>
            <a:headEnd/>
            <a:tailEnd/>
          </a:ln>
        </p:spPr>
        <p:txBody>
          <a:bodyPr/>
          <a:lstStyle/>
          <a:p>
            <a:endParaRPr lang="en-US"/>
          </a:p>
        </p:txBody>
      </p:sp>
      <p:sp>
        <p:nvSpPr>
          <p:cNvPr id="23004" name="Freeform 477"/>
          <p:cNvSpPr>
            <a:spLocks noChangeAspect="1"/>
          </p:cNvSpPr>
          <p:nvPr/>
        </p:nvSpPr>
        <p:spPr bwMode="auto">
          <a:xfrm>
            <a:off x="2463800" y="5512846"/>
            <a:ext cx="17463" cy="38100"/>
          </a:xfrm>
          <a:custGeom>
            <a:avLst/>
            <a:gdLst>
              <a:gd name="T0" fmla="*/ 0 w 9"/>
              <a:gd name="T1" fmla="*/ 9 h 20"/>
              <a:gd name="T2" fmla="*/ 3 w 9"/>
              <a:gd name="T3" fmla="*/ 0 h 20"/>
              <a:gd name="T4" fmla="*/ 9 w 9"/>
              <a:gd name="T5" fmla="*/ 20 h 20"/>
              <a:gd name="T6" fmla="*/ 0 w 9"/>
              <a:gd name="T7" fmla="*/ 9 h 20"/>
              <a:gd name="T8" fmla="*/ 0 60000 65536"/>
              <a:gd name="T9" fmla="*/ 0 60000 65536"/>
              <a:gd name="T10" fmla="*/ 0 60000 65536"/>
              <a:gd name="T11" fmla="*/ 0 60000 65536"/>
              <a:gd name="T12" fmla="*/ 0 w 9"/>
              <a:gd name="T13" fmla="*/ 0 h 20"/>
              <a:gd name="T14" fmla="*/ 9 w 9"/>
              <a:gd name="T15" fmla="*/ 20 h 20"/>
            </a:gdLst>
            <a:ahLst/>
            <a:cxnLst>
              <a:cxn ang="T8">
                <a:pos x="T0" y="T1"/>
              </a:cxn>
              <a:cxn ang="T9">
                <a:pos x="T2" y="T3"/>
              </a:cxn>
              <a:cxn ang="T10">
                <a:pos x="T4" y="T5"/>
              </a:cxn>
              <a:cxn ang="T11">
                <a:pos x="T6" y="T7"/>
              </a:cxn>
            </a:cxnLst>
            <a:rect l="T12" t="T13" r="T14" b="T15"/>
            <a:pathLst>
              <a:path w="9" h="20">
                <a:moveTo>
                  <a:pt x="0" y="9"/>
                </a:moveTo>
                <a:lnTo>
                  <a:pt x="3" y="0"/>
                </a:lnTo>
                <a:lnTo>
                  <a:pt x="9" y="20"/>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3005" name="Freeform 478"/>
          <p:cNvSpPr>
            <a:spLocks noChangeAspect="1"/>
          </p:cNvSpPr>
          <p:nvPr/>
        </p:nvSpPr>
        <p:spPr bwMode="auto">
          <a:xfrm>
            <a:off x="2481263" y="5303296"/>
            <a:ext cx="14287" cy="50800"/>
          </a:xfrm>
          <a:custGeom>
            <a:avLst/>
            <a:gdLst>
              <a:gd name="T0" fmla="*/ 0 w 7"/>
              <a:gd name="T1" fmla="*/ 22 h 26"/>
              <a:gd name="T2" fmla="*/ 7 w 7"/>
              <a:gd name="T3" fmla="*/ 0 h 26"/>
              <a:gd name="T4" fmla="*/ 7 w 7"/>
              <a:gd name="T5" fmla="*/ 26 h 26"/>
              <a:gd name="T6" fmla="*/ 0 w 7"/>
              <a:gd name="T7" fmla="*/ 22 h 26"/>
              <a:gd name="T8" fmla="*/ 0 60000 65536"/>
              <a:gd name="T9" fmla="*/ 0 60000 65536"/>
              <a:gd name="T10" fmla="*/ 0 60000 65536"/>
              <a:gd name="T11" fmla="*/ 0 60000 65536"/>
              <a:gd name="T12" fmla="*/ 0 w 7"/>
              <a:gd name="T13" fmla="*/ 0 h 26"/>
              <a:gd name="T14" fmla="*/ 7 w 7"/>
              <a:gd name="T15" fmla="*/ 26 h 26"/>
            </a:gdLst>
            <a:ahLst/>
            <a:cxnLst>
              <a:cxn ang="T8">
                <a:pos x="T0" y="T1"/>
              </a:cxn>
              <a:cxn ang="T9">
                <a:pos x="T2" y="T3"/>
              </a:cxn>
              <a:cxn ang="T10">
                <a:pos x="T4" y="T5"/>
              </a:cxn>
              <a:cxn ang="T11">
                <a:pos x="T6" y="T7"/>
              </a:cxn>
            </a:cxnLst>
            <a:rect l="T12" t="T13" r="T14" b="T15"/>
            <a:pathLst>
              <a:path w="7" h="26">
                <a:moveTo>
                  <a:pt x="0" y="22"/>
                </a:moveTo>
                <a:lnTo>
                  <a:pt x="7" y="0"/>
                </a:lnTo>
                <a:lnTo>
                  <a:pt x="7" y="26"/>
                </a:lnTo>
                <a:lnTo>
                  <a:pt x="0" y="22"/>
                </a:lnTo>
                <a:close/>
              </a:path>
            </a:pathLst>
          </a:custGeom>
          <a:solidFill>
            <a:srgbClr val="FFFFCC"/>
          </a:solidFill>
          <a:ln w="9525">
            <a:noFill/>
            <a:round/>
            <a:headEnd/>
            <a:tailEnd/>
          </a:ln>
        </p:spPr>
        <p:txBody>
          <a:bodyPr/>
          <a:lstStyle/>
          <a:p>
            <a:endParaRPr lang="en-US"/>
          </a:p>
        </p:txBody>
      </p:sp>
      <p:sp>
        <p:nvSpPr>
          <p:cNvPr id="23006" name="Freeform 479"/>
          <p:cNvSpPr>
            <a:spLocks noChangeAspect="1"/>
          </p:cNvSpPr>
          <p:nvPr/>
        </p:nvSpPr>
        <p:spPr bwMode="auto">
          <a:xfrm>
            <a:off x="2481263" y="5303296"/>
            <a:ext cx="14287" cy="50800"/>
          </a:xfrm>
          <a:custGeom>
            <a:avLst/>
            <a:gdLst>
              <a:gd name="T0" fmla="*/ 0 w 7"/>
              <a:gd name="T1" fmla="*/ 22 h 26"/>
              <a:gd name="T2" fmla="*/ 7 w 7"/>
              <a:gd name="T3" fmla="*/ 0 h 26"/>
              <a:gd name="T4" fmla="*/ 7 w 7"/>
              <a:gd name="T5" fmla="*/ 26 h 26"/>
              <a:gd name="T6" fmla="*/ 0 w 7"/>
              <a:gd name="T7" fmla="*/ 22 h 26"/>
              <a:gd name="T8" fmla="*/ 0 60000 65536"/>
              <a:gd name="T9" fmla="*/ 0 60000 65536"/>
              <a:gd name="T10" fmla="*/ 0 60000 65536"/>
              <a:gd name="T11" fmla="*/ 0 60000 65536"/>
              <a:gd name="T12" fmla="*/ 0 w 7"/>
              <a:gd name="T13" fmla="*/ 0 h 26"/>
              <a:gd name="T14" fmla="*/ 7 w 7"/>
              <a:gd name="T15" fmla="*/ 26 h 26"/>
            </a:gdLst>
            <a:ahLst/>
            <a:cxnLst>
              <a:cxn ang="T8">
                <a:pos x="T0" y="T1"/>
              </a:cxn>
              <a:cxn ang="T9">
                <a:pos x="T2" y="T3"/>
              </a:cxn>
              <a:cxn ang="T10">
                <a:pos x="T4" y="T5"/>
              </a:cxn>
              <a:cxn ang="T11">
                <a:pos x="T6" y="T7"/>
              </a:cxn>
            </a:cxnLst>
            <a:rect l="T12" t="T13" r="T14" b="T15"/>
            <a:pathLst>
              <a:path w="7" h="26">
                <a:moveTo>
                  <a:pt x="0" y="22"/>
                </a:moveTo>
                <a:lnTo>
                  <a:pt x="7" y="0"/>
                </a:lnTo>
                <a:lnTo>
                  <a:pt x="7" y="26"/>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007" name="Freeform 480"/>
          <p:cNvSpPr>
            <a:spLocks noChangeAspect="1"/>
          </p:cNvSpPr>
          <p:nvPr/>
        </p:nvSpPr>
        <p:spPr bwMode="auto">
          <a:xfrm>
            <a:off x="2498725" y="5668421"/>
            <a:ext cx="30163" cy="23812"/>
          </a:xfrm>
          <a:custGeom>
            <a:avLst/>
            <a:gdLst>
              <a:gd name="T0" fmla="*/ 0 w 16"/>
              <a:gd name="T1" fmla="*/ 0 h 12"/>
              <a:gd name="T2" fmla="*/ 16 w 16"/>
              <a:gd name="T3" fmla="*/ 2 h 12"/>
              <a:gd name="T4" fmla="*/ 16 w 16"/>
              <a:gd name="T5" fmla="*/ 12 h 12"/>
              <a:gd name="T6" fmla="*/ 0 w 16"/>
              <a:gd name="T7" fmla="*/ 0 h 12"/>
              <a:gd name="T8" fmla="*/ 0 60000 65536"/>
              <a:gd name="T9" fmla="*/ 0 60000 65536"/>
              <a:gd name="T10" fmla="*/ 0 60000 65536"/>
              <a:gd name="T11" fmla="*/ 0 60000 65536"/>
              <a:gd name="T12" fmla="*/ 0 w 16"/>
              <a:gd name="T13" fmla="*/ 0 h 12"/>
              <a:gd name="T14" fmla="*/ 16 w 16"/>
              <a:gd name="T15" fmla="*/ 12 h 12"/>
            </a:gdLst>
            <a:ahLst/>
            <a:cxnLst>
              <a:cxn ang="T8">
                <a:pos x="T0" y="T1"/>
              </a:cxn>
              <a:cxn ang="T9">
                <a:pos x="T2" y="T3"/>
              </a:cxn>
              <a:cxn ang="T10">
                <a:pos x="T4" y="T5"/>
              </a:cxn>
              <a:cxn ang="T11">
                <a:pos x="T6" y="T7"/>
              </a:cxn>
            </a:cxnLst>
            <a:rect l="T12" t="T13" r="T14" b="T15"/>
            <a:pathLst>
              <a:path w="16" h="12">
                <a:moveTo>
                  <a:pt x="0" y="0"/>
                </a:moveTo>
                <a:lnTo>
                  <a:pt x="16" y="2"/>
                </a:lnTo>
                <a:lnTo>
                  <a:pt x="16" y="12"/>
                </a:lnTo>
                <a:lnTo>
                  <a:pt x="0" y="0"/>
                </a:lnTo>
                <a:close/>
              </a:path>
            </a:pathLst>
          </a:custGeom>
          <a:solidFill>
            <a:srgbClr val="FFFFCC"/>
          </a:solidFill>
          <a:ln w="9525">
            <a:noFill/>
            <a:round/>
            <a:headEnd/>
            <a:tailEnd/>
          </a:ln>
        </p:spPr>
        <p:txBody>
          <a:bodyPr/>
          <a:lstStyle/>
          <a:p>
            <a:endParaRPr lang="en-US"/>
          </a:p>
        </p:txBody>
      </p:sp>
      <p:sp>
        <p:nvSpPr>
          <p:cNvPr id="23008" name="Freeform 481"/>
          <p:cNvSpPr>
            <a:spLocks noChangeAspect="1"/>
          </p:cNvSpPr>
          <p:nvPr/>
        </p:nvSpPr>
        <p:spPr bwMode="auto">
          <a:xfrm>
            <a:off x="2498725" y="5668421"/>
            <a:ext cx="30163" cy="23812"/>
          </a:xfrm>
          <a:custGeom>
            <a:avLst/>
            <a:gdLst>
              <a:gd name="T0" fmla="*/ 0 w 16"/>
              <a:gd name="T1" fmla="*/ 0 h 12"/>
              <a:gd name="T2" fmla="*/ 16 w 16"/>
              <a:gd name="T3" fmla="*/ 2 h 12"/>
              <a:gd name="T4" fmla="*/ 16 w 16"/>
              <a:gd name="T5" fmla="*/ 12 h 12"/>
              <a:gd name="T6" fmla="*/ 0 w 16"/>
              <a:gd name="T7" fmla="*/ 0 h 12"/>
              <a:gd name="T8" fmla="*/ 0 60000 65536"/>
              <a:gd name="T9" fmla="*/ 0 60000 65536"/>
              <a:gd name="T10" fmla="*/ 0 60000 65536"/>
              <a:gd name="T11" fmla="*/ 0 60000 65536"/>
              <a:gd name="T12" fmla="*/ 0 w 16"/>
              <a:gd name="T13" fmla="*/ 0 h 12"/>
              <a:gd name="T14" fmla="*/ 16 w 16"/>
              <a:gd name="T15" fmla="*/ 12 h 12"/>
            </a:gdLst>
            <a:ahLst/>
            <a:cxnLst>
              <a:cxn ang="T8">
                <a:pos x="T0" y="T1"/>
              </a:cxn>
              <a:cxn ang="T9">
                <a:pos x="T2" y="T3"/>
              </a:cxn>
              <a:cxn ang="T10">
                <a:pos x="T4" y="T5"/>
              </a:cxn>
              <a:cxn ang="T11">
                <a:pos x="T6" y="T7"/>
              </a:cxn>
            </a:cxnLst>
            <a:rect l="T12" t="T13" r="T14" b="T15"/>
            <a:pathLst>
              <a:path w="16" h="12">
                <a:moveTo>
                  <a:pt x="0" y="0"/>
                </a:moveTo>
                <a:lnTo>
                  <a:pt x="16" y="2"/>
                </a:lnTo>
                <a:lnTo>
                  <a:pt x="16" y="1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09" name="Freeform 482"/>
          <p:cNvSpPr>
            <a:spLocks noChangeAspect="1"/>
          </p:cNvSpPr>
          <p:nvPr/>
        </p:nvSpPr>
        <p:spPr bwMode="auto">
          <a:xfrm>
            <a:off x="2505075" y="5620796"/>
            <a:ext cx="47625" cy="49212"/>
          </a:xfrm>
          <a:custGeom>
            <a:avLst/>
            <a:gdLst>
              <a:gd name="T0" fmla="*/ 0 w 25"/>
              <a:gd name="T1" fmla="*/ 4 h 26"/>
              <a:gd name="T2" fmla="*/ 6 w 25"/>
              <a:gd name="T3" fmla="*/ 0 h 26"/>
              <a:gd name="T4" fmla="*/ 6 w 25"/>
              <a:gd name="T5" fmla="*/ 12 h 26"/>
              <a:gd name="T6" fmla="*/ 25 w 25"/>
              <a:gd name="T7" fmla="*/ 16 h 26"/>
              <a:gd name="T8" fmla="*/ 13 w 25"/>
              <a:gd name="T9" fmla="*/ 26 h 26"/>
              <a:gd name="T10" fmla="*/ 0 w 25"/>
              <a:gd name="T11" fmla="*/ 4 h 26"/>
              <a:gd name="T12" fmla="*/ 0 60000 65536"/>
              <a:gd name="T13" fmla="*/ 0 60000 65536"/>
              <a:gd name="T14" fmla="*/ 0 60000 65536"/>
              <a:gd name="T15" fmla="*/ 0 60000 65536"/>
              <a:gd name="T16" fmla="*/ 0 60000 65536"/>
              <a:gd name="T17" fmla="*/ 0 60000 65536"/>
              <a:gd name="T18" fmla="*/ 0 w 25"/>
              <a:gd name="T19" fmla="*/ 0 h 26"/>
              <a:gd name="T20" fmla="*/ 25 w 25"/>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5" h="26">
                <a:moveTo>
                  <a:pt x="0" y="4"/>
                </a:moveTo>
                <a:lnTo>
                  <a:pt x="6" y="0"/>
                </a:lnTo>
                <a:lnTo>
                  <a:pt x="6" y="12"/>
                </a:lnTo>
                <a:lnTo>
                  <a:pt x="25" y="16"/>
                </a:lnTo>
                <a:lnTo>
                  <a:pt x="13" y="26"/>
                </a:lnTo>
                <a:lnTo>
                  <a:pt x="0" y="4"/>
                </a:lnTo>
                <a:close/>
              </a:path>
            </a:pathLst>
          </a:custGeom>
          <a:solidFill>
            <a:srgbClr val="FFFFCC"/>
          </a:solidFill>
          <a:ln w="9525">
            <a:noFill/>
            <a:round/>
            <a:headEnd/>
            <a:tailEnd/>
          </a:ln>
        </p:spPr>
        <p:txBody>
          <a:bodyPr/>
          <a:lstStyle/>
          <a:p>
            <a:endParaRPr lang="en-US"/>
          </a:p>
        </p:txBody>
      </p:sp>
      <p:sp>
        <p:nvSpPr>
          <p:cNvPr id="23010" name="Freeform 483"/>
          <p:cNvSpPr>
            <a:spLocks noChangeAspect="1"/>
          </p:cNvSpPr>
          <p:nvPr/>
        </p:nvSpPr>
        <p:spPr bwMode="auto">
          <a:xfrm>
            <a:off x="2505075" y="5620796"/>
            <a:ext cx="47625" cy="49212"/>
          </a:xfrm>
          <a:custGeom>
            <a:avLst/>
            <a:gdLst>
              <a:gd name="T0" fmla="*/ 0 w 25"/>
              <a:gd name="T1" fmla="*/ 4 h 26"/>
              <a:gd name="T2" fmla="*/ 6 w 25"/>
              <a:gd name="T3" fmla="*/ 0 h 26"/>
              <a:gd name="T4" fmla="*/ 6 w 25"/>
              <a:gd name="T5" fmla="*/ 12 h 26"/>
              <a:gd name="T6" fmla="*/ 25 w 25"/>
              <a:gd name="T7" fmla="*/ 16 h 26"/>
              <a:gd name="T8" fmla="*/ 13 w 25"/>
              <a:gd name="T9" fmla="*/ 26 h 26"/>
              <a:gd name="T10" fmla="*/ 0 w 25"/>
              <a:gd name="T11" fmla="*/ 4 h 26"/>
              <a:gd name="T12" fmla="*/ 0 60000 65536"/>
              <a:gd name="T13" fmla="*/ 0 60000 65536"/>
              <a:gd name="T14" fmla="*/ 0 60000 65536"/>
              <a:gd name="T15" fmla="*/ 0 60000 65536"/>
              <a:gd name="T16" fmla="*/ 0 60000 65536"/>
              <a:gd name="T17" fmla="*/ 0 60000 65536"/>
              <a:gd name="T18" fmla="*/ 0 w 25"/>
              <a:gd name="T19" fmla="*/ 0 h 26"/>
              <a:gd name="T20" fmla="*/ 25 w 25"/>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5" h="26">
                <a:moveTo>
                  <a:pt x="0" y="4"/>
                </a:moveTo>
                <a:lnTo>
                  <a:pt x="6" y="0"/>
                </a:lnTo>
                <a:lnTo>
                  <a:pt x="6" y="12"/>
                </a:lnTo>
                <a:lnTo>
                  <a:pt x="25" y="16"/>
                </a:lnTo>
                <a:lnTo>
                  <a:pt x="13" y="26"/>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3011" name="Freeform 484"/>
          <p:cNvSpPr>
            <a:spLocks noChangeAspect="1"/>
          </p:cNvSpPr>
          <p:nvPr/>
        </p:nvSpPr>
        <p:spPr bwMode="auto">
          <a:xfrm>
            <a:off x="2538413" y="5684296"/>
            <a:ext cx="26987" cy="11112"/>
          </a:xfrm>
          <a:custGeom>
            <a:avLst/>
            <a:gdLst>
              <a:gd name="T0" fmla="*/ 0 w 14"/>
              <a:gd name="T1" fmla="*/ 5 h 6"/>
              <a:gd name="T2" fmla="*/ 4 w 14"/>
              <a:gd name="T3" fmla="*/ 0 h 6"/>
              <a:gd name="T4" fmla="*/ 14 w 14"/>
              <a:gd name="T5" fmla="*/ 6 h 6"/>
              <a:gd name="T6" fmla="*/ 0 w 14"/>
              <a:gd name="T7" fmla="*/ 5 h 6"/>
              <a:gd name="T8" fmla="*/ 0 60000 65536"/>
              <a:gd name="T9" fmla="*/ 0 60000 65536"/>
              <a:gd name="T10" fmla="*/ 0 60000 65536"/>
              <a:gd name="T11" fmla="*/ 0 60000 65536"/>
              <a:gd name="T12" fmla="*/ 0 w 14"/>
              <a:gd name="T13" fmla="*/ 0 h 6"/>
              <a:gd name="T14" fmla="*/ 14 w 14"/>
              <a:gd name="T15" fmla="*/ 6 h 6"/>
            </a:gdLst>
            <a:ahLst/>
            <a:cxnLst>
              <a:cxn ang="T8">
                <a:pos x="T0" y="T1"/>
              </a:cxn>
              <a:cxn ang="T9">
                <a:pos x="T2" y="T3"/>
              </a:cxn>
              <a:cxn ang="T10">
                <a:pos x="T4" y="T5"/>
              </a:cxn>
              <a:cxn ang="T11">
                <a:pos x="T6" y="T7"/>
              </a:cxn>
            </a:cxnLst>
            <a:rect l="T12" t="T13" r="T14" b="T15"/>
            <a:pathLst>
              <a:path w="14" h="6">
                <a:moveTo>
                  <a:pt x="0" y="5"/>
                </a:moveTo>
                <a:lnTo>
                  <a:pt x="4" y="0"/>
                </a:lnTo>
                <a:lnTo>
                  <a:pt x="14" y="6"/>
                </a:lnTo>
                <a:lnTo>
                  <a:pt x="0" y="5"/>
                </a:lnTo>
                <a:close/>
              </a:path>
            </a:pathLst>
          </a:custGeom>
          <a:solidFill>
            <a:srgbClr val="FFFFCC"/>
          </a:solidFill>
          <a:ln w="9525">
            <a:noFill/>
            <a:round/>
            <a:headEnd/>
            <a:tailEnd/>
          </a:ln>
        </p:spPr>
        <p:txBody>
          <a:bodyPr/>
          <a:lstStyle/>
          <a:p>
            <a:endParaRPr lang="en-US"/>
          </a:p>
        </p:txBody>
      </p:sp>
      <p:sp>
        <p:nvSpPr>
          <p:cNvPr id="23012" name="Freeform 485"/>
          <p:cNvSpPr>
            <a:spLocks noChangeAspect="1"/>
          </p:cNvSpPr>
          <p:nvPr/>
        </p:nvSpPr>
        <p:spPr bwMode="auto">
          <a:xfrm>
            <a:off x="2538413" y="5684296"/>
            <a:ext cx="26987" cy="11112"/>
          </a:xfrm>
          <a:custGeom>
            <a:avLst/>
            <a:gdLst>
              <a:gd name="T0" fmla="*/ 0 w 14"/>
              <a:gd name="T1" fmla="*/ 5 h 6"/>
              <a:gd name="T2" fmla="*/ 4 w 14"/>
              <a:gd name="T3" fmla="*/ 0 h 6"/>
              <a:gd name="T4" fmla="*/ 14 w 14"/>
              <a:gd name="T5" fmla="*/ 6 h 6"/>
              <a:gd name="T6" fmla="*/ 0 w 14"/>
              <a:gd name="T7" fmla="*/ 5 h 6"/>
              <a:gd name="T8" fmla="*/ 0 60000 65536"/>
              <a:gd name="T9" fmla="*/ 0 60000 65536"/>
              <a:gd name="T10" fmla="*/ 0 60000 65536"/>
              <a:gd name="T11" fmla="*/ 0 60000 65536"/>
              <a:gd name="T12" fmla="*/ 0 w 14"/>
              <a:gd name="T13" fmla="*/ 0 h 6"/>
              <a:gd name="T14" fmla="*/ 14 w 14"/>
              <a:gd name="T15" fmla="*/ 6 h 6"/>
            </a:gdLst>
            <a:ahLst/>
            <a:cxnLst>
              <a:cxn ang="T8">
                <a:pos x="T0" y="T1"/>
              </a:cxn>
              <a:cxn ang="T9">
                <a:pos x="T2" y="T3"/>
              </a:cxn>
              <a:cxn ang="T10">
                <a:pos x="T4" y="T5"/>
              </a:cxn>
              <a:cxn ang="T11">
                <a:pos x="T6" y="T7"/>
              </a:cxn>
            </a:cxnLst>
            <a:rect l="T12" t="T13" r="T14" b="T15"/>
            <a:pathLst>
              <a:path w="14" h="6">
                <a:moveTo>
                  <a:pt x="0" y="5"/>
                </a:moveTo>
                <a:lnTo>
                  <a:pt x="4" y="0"/>
                </a:lnTo>
                <a:lnTo>
                  <a:pt x="14" y="6"/>
                </a:lnTo>
                <a:lnTo>
                  <a:pt x="0" y="5"/>
                </a:lnTo>
                <a:close/>
              </a:path>
            </a:pathLst>
          </a:custGeom>
          <a:solidFill>
            <a:srgbClr val="FFFFCC"/>
          </a:solidFill>
          <a:ln w="1588" cap="rnd">
            <a:solidFill>
              <a:srgbClr val="808080"/>
            </a:solidFill>
            <a:round/>
            <a:headEnd/>
            <a:tailEnd/>
          </a:ln>
        </p:spPr>
        <p:txBody>
          <a:bodyPr/>
          <a:lstStyle/>
          <a:p>
            <a:endParaRPr lang="en-US"/>
          </a:p>
        </p:txBody>
      </p:sp>
      <p:sp>
        <p:nvSpPr>
          <p:cNvPr id="23013" name="Freeform 486"/>
          <p:cNvSpPr>
            <a:spLocks noChangeAspect="1"/>
          </p:cNvSpPr>
          <p:nvPr/>
        </p:nvSpPr>
        <p:spPr bwMode="auto">
          <a:xfrm>
            <a:off x="2555875" y="5641433"/>
            <a:ext cx="66675" cy="73025"/>
          </a:xfrm>
          <a:custGeom>
            <a:avLst/>
            <a:gdLst>
              <a:gd name="T0" fmla="*/ 0 w 34"/>
              <a:gd name="T1" fmla="*/ 31 h 38"/>
              <a:gd name="T2" fmla="*/ 6 w 34"/>
              <a:gd name="T3" fmla="*/ 26 h 38"/>
              <a:gd name="T4" fmla="*/ 24 w 34"/>
              <a:gd name="T5" fmla="*/ 29 h 38"/>
              <a:gd name="T6" fmla="*/ 16 w 34"/>
              <a:gd name="T7" fmla="*/ 19 h 38"/>
              <a:gd name="T8" fmla="*/ 25 w 34"/>
              <a:gd name="T9" fmla="*/ 13 h 38"/>
              <a:gd name="T10" fmla="*/ 11 w 34"/>
              <a:gd name="T11" fmla="*/ 11 h 38"/>
              <a:gd name="T12" fmla="*/ 11 w 34"/>
              <a:gd name="T13" fmla="*/ 2 h 38"/>
              <a:gd name="T14" fmla="*/ 33 w 34"/>
              <a:gd name="T15" fmla="*/ 0 h 38"/>
              <a:gd name="T16" fmla="*/ 34 w 34"/>
              <a:gd name="T17" fmla="*/ 38 h 38"/>
              <a:gd name="T18" fmla="*/ 0 w 34"/>
              <a:gd name="T19" fmla="*/ 3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8"/>
              <a:gd name="T32" fmla="*/ 34 w 34"/>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8">
                <a:moveTo>
                  <a:pt x="0" y="31"/>
                </a:moveTo>
                <a:lnTo>
                  <a:pt x="6" y="26"/>
                </a:lnTo>
                <a:lnTo>
                  <a:pt x="24" y="29"/>
                </a:lnTo>
                <a:lnTo>
                  <a:pt x="16" y="19"/>
                </a:lnTo>
                <a:lnTo>
                  <a:pt x="25" y="13"/>
                </a:lnTo>
                <a:lnTo>
                  <a:pt x="11" y="11"/>
                </a:lnTo>
                <a:lnTo>
                  <a:pt x="11" y="2"/>
                </a:lnTo>
                <a:lnTo>
                  <a:pt x="33" y="0"/>
                </a:lnTo>
                <a:lnTo>
                  <a:pt x="34" y="38"/>
                </a:lnTo>
                <a:lnTo>
                  <a:pt x="0" y="31"/>
                </a:lnTo>
                <a:close/>
              </a:path>
            </a:pathLst>
          </a:custGeom>
          <a:solidFill>
            <a:srgbClr val="FFFFCC"/>
          </a:solidFill>
          <a:ln w="9525">
            <a:noFill/>
            <a:round/>
            <a:headEnd/>
            <a:tailEnd/>
          </a:ln>
        </p:spPr>
        <p:txBody>
          <a:bodyPr/>
          <a:lstStyle/>
          <a:p>
            <a:endParaRPr lang="en-US"/>
          </a:p>
        </p:txBody>
      </p:sp>
      <p:sp>
        <p:nvSpPr>
          <p:cNvPr id="23014" name="Freeform 487"/>
          <p:cNvSpPr>
            <a:spLocks noChangeAspect="1"/>
          </p:cNvSpPr>
          <p:nvPr/>
        </p:nvSpPr>
        <p:spPr bwMode="auto">
          <a:xfrm>
            <a:off x="2555875" y="5641433"/>
            <a:ext cx="66675" cy="73025"/>
          </a:xfrm>
          <a:custGeom>
            <a:avLst/>
            <a:gdLst>
              <a:gd name="T0" fmla="*/ 0 w 34"/>
              <a:gd name="T1" fmla="*/ 31 h 38"/>
              <a:gd name="T2" fmla="*/ 6 w 34"/>
              <a:gd name="T3" fmla="*/ 26 h 38"/>
              <a:gd name="T4" fmla="*/ 24 w 34"/>
              <a:gd name="T5" fmla="*/ 29 h 38"/>
              <a:gd name="T6" fmla="*/ 16 w 34"/>
              <a:gd name="T7" fmla="*/ 19 h 38"/>
              <a:gd name="T8" fmla="*/ 25 w 34"/>
              <a:gd name="T9" fmla="*/ 13 h 38"/>
              <a:gd name="T10" fmla="*/ 11 w 34"/>
              <a:gd name="T11" fmla="*/ 11 h 38"/>
              <a:gd name="T12" fmla="*/ 11 w 34"/>
              <a:gd name="T13" fmla="*/ 2 h 38"/>
              <a:gd name="T14" fmla="*/ 33 w 34"/>
              <a:gd name="T15" fmla="*/ 0 h 38"/>
              <a:gd name="T16" fmla="*/ 34 w 34"/>
              <a:gd name="T17" fmla="*/ 38 h 38"/>
              <a:gd name="T18" fmla="*/ 0 w 34"/>
              <a:gd name="T19" fmla="*/ 3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8"/>
              <a:gd name="T32" fmla="*/ 34 w 34"/>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8">
                <a:moveTo>
                  <a:pt x="0" y="31"/>
                </a:moveTo>
                <a:lnTo>
                  <a:pt x="6" y="26"/>
                </a:lnTo>
                <a:lnTo>
                  <a:pt x="24" y="29"/>
                </a:lnTo>
                <a:lnTo>
                  <a:pt x="16" y="19"/>
                </a:lnTo>
                <a:lnTo>
                  <a:pt x="25" y="13"/>
                </a:lnTo>
                <a:lnTo>
                  <a:pt x="11" y="11"/>
                </a:lnTo>
                <a:lnTo>
                  <a:pt x="11" y="2"/>
                </a:lnTo>
                <a:lnTo>
                  <a:pt x="33" y="0"/>
                </a:lnTo>
                <a:lnTo>
                  <a:pt x="34" y="38"/>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3015" name="Freeform 488"/>
          <p:cNvSpPr>
            <a:spLocks noChangeAspect="1"/>
          </p:cNvSpPr>
          <p:nvPr/>
        </p:nvSpPr>
        <p:spPr bwMode="auto">
          <a:xfrm>
            <a:off x="2589213" y="5730333"/>
            <a:ext cx="52387" cy="12700"/>
          </a:xfrm>
          <a:custGeom>
            <a:avLst/>
            <a:gdLst>
              <a:gd name="T0" fmla="*/ 0 w 27"/>
              <a:gd name="T1" fmla="*/ 0 h 7"/>
              <a:gd name="T2" fmla="*/ 24 w 27"/>
              <a:gd name="T3" fmla="*/ 2 h 7"/>
              <a:gd name="T4" fmla="*/ 27 w 27"/>
              <a:gd name="T5" fmla="*/ 7 h 7"/>
              <a:gd name="T6" fmla="*/ 0 w 27"/>
              <a:gd name="T7" fmla="*/ 0 h 7"/>
              <a:gd name="T8" fmla="*/ 0 60000 65536"/>
              <a:gd name="T9" fmla="*/ 0 60000 65536"/>
              <a:gd name="T10" fmla="*/ 0 60000 65536"/>
              <a:gd name="T11" fmla="*/ 0 60000 65536"/>
              <a:gd name="T12" fmla="*/ 0 w 27"/>
              <a:gd name="T13" fmla="*/ 0 h 7"/>
              <a:gd name="T14" fmla="*/ 27 w 27"/>
              <a:gd name="T15" fmla="*/ 7 h 7"/>
            </a:gdLst>
            <a:ahLst/>
            <a:cxnLst>
              <a:cxn ang="T8">
                <a:pos x="T0" y="T1"/>
              </a:cxn>
              <a:cxn ang="T9">
                <a:pos x="T2" y="T3"/>
              </a:cxn>
              <a:cxn ang="T10">
                <a:pos x="T4" y="T5"/>
              </a:cxn>
              <a:cxn ang="T11">
                <a:pos x="T6" y="T7"/>
              </a:cxn>
            </a:cxnLst>
            <a:rect l="T12" t="T13" r="T14" b="T15"/>
            <a:pathLst>
              <a:path w="27" h="7">
                <a:moveTo>
                  <a:pt x="0" y="0"/>
                </a:moveTo>
                <a:lnTo>
                  <a:pt x="24" y="2"/>
                </a:lnTo>
                <a:lnTo>
                  <a:pt x="27" y="7"/>
                </a:lnTo>
                <a:lnTo>
                  <a:pt x="0" y="0"/>
                </a:lnTo>
                <a:close/>
              </a:path>
            </a:pathLst>
          </a:custGeom>
          <a:solidFill>
            <a:srgbClr val="FFFFCC"/>
          </a:solidFill>
          <a:ln w="9525">
            <a:noFill/>
            <a:round/>
            <a:headEnd/>
            <a:tailEnd/>
          </a:ln>
        </p:spPr>
        <p:txBody>
          <a:bodyPr/>
          <a:lstStyle/>
          <a:p>
            <a:endParaRPr lang="en-US"/>
          </a:p>
        </p:txBody>
      </p:sp>
      <p:sp>
        <p:nvSpPr>
          <p:cNvPr id="23016" name="Freeform 489"/>
          <p:cNvSpPr>
            <a:spLocks noChangeAspect="1"/>
          </p:cNvSpPr>
          <p:nvPr/>
        </p:nvSpPr>
        <p:spPr bwMode="auto">
          <a:xfrm>
            <a:off x="2589213" y="5730333"/>
            <a:ext cx="52387" cy="12700"/>
          </a:xfrm>
          <a:custGeom>
            <a:avLst/>
            <a:gdLst>
              <a:gd name="T0" fmla="*/ 0 w 27"/>
              <a:gd name="T1" fmla="*/ 0 h 7"/>
              <a:gd name="T2" fmla="*/ 24 w 27"/>
              <a:gd name="T3" fmla="*/ 2 h 7"/>
              <a:gd name="T4" fmla="*/ 27 w 27"/>
              <a:gd name="T5" fmla="*/ 7 h 7"/>
              <a:gd name="T6" fmla="*/ 0 w 27"/>
              <a:gd name="T7" fmla="*/ 0 h 7"/>
              <a:gd name="T8" fmla="*/ 0 60000 65536"/>
              <a:gd name="T9" fmla="*/ 0 60000 65536"/>
              <a:gd name="T10" fmla="*/ 0 60000 65536"/>
              <a:gd name="T11" fmla="*/ 0 60000 65536"/>
              <a:gd name="T12" fmla="*/ 0 w 27"/>
              <a:gd name="T13" fmla="*/ 0 h 7"/>
              <a:gd name="T14" fmla="*/ 27 w 27"/>
              <a:gd name="T15" fmla="*/ 7 h 7"/>
            </a:gdLst>
            <a:ahLst/>
            <a:cxnLst>
              <a:cxn ang="T8">
                <a:pos x="T0" y="T1"/>
              </a:cxn>
              <a:cxn ang="T9">
                <a:pos x="T2" y="T3"/>
              </a:cxn>
              <a:cxn ang="T10">
                <a:pos x="T4" y="T5"/>
              </a:cxn>
              <a:cxn ang="T11">
                <a:pos x="T6" y="T7"/>
              </a:cxn>
            </a:cxnLst>
            <a:rect l="T12" t="T13" r="T14" b="T15"/>
            <a:pathLst>
              <a:path w="27" h="7">
                <a:moveTo>
                  <a:pt x="0" y="0"/>
                </a:moveTo>
                <a:lnTo>
                  <a:pt x="24" y="2"/>
                </a:lnTo>
                <a:lnTo>
                  <a:pt x="27" y="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17" name="Freeform 490"/>
          <p:cNvSpPr>
            <a:spLocks noChangeAspect="1"/>
          </p:cNvSpPr>
          <p:nvPr/>
        </p:nvSpPr>
        <p:spPr bwMode="auto">
          <a:xfrm>
            <a:off x="2636838" y="5716046"/>
            <a:ext cx="23812" cy="14287"/>
          </a:xfrm>
          <a:custGeom>
            <a:avLst/>
            <a:gdLst>
              <a:gd name="T0" fmla="*/ 0 w 12"/>
              <a:gd name="T1" fmla="*/ 7 h 7"/>
              <a:gd name="T2" fmla="*/ 3 w 12"/>
              <a:gd name="T3" fmla="*/ 0 h 7"/>
              <a:gd name="T4" fmla="*/ 12 w 12"/>
              <a:gd name="T5" fmla="*/ 7 h 7"/>
              <a:gd name="T6" fmla="*/ 0 w 12"/>
              <a:gd name="T7" fmla="*/ 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0" y="7"/>
                </a:moveTo>
                <a:lnTo>
                  <a:pt x="3" y="0"/>
                </a:lnTo>
                <a:lnTo>
                  <a:pt x="12" y="7"/>
                </a:lnTo>
                <a:lnTo>
                  <a:pt x="0" y="7"/>
                </a:lnTo>
                <a:close/>
              </a:path>
            </a:pathLst>
          </a:custGeom>
          <a:solidFill>
            <a:srgbClr val="FFFFCC"/>
          </a:solidFill>
          <a:ln w="9525">
            <a:noFill/>
            <a:round/>
            <a:headEnd/>
            <a:tailEnd/>
          </a:ln>
        </p:spPr>
        <p:txBody>
          <a:bodyPr/>
          <a:lstStyle/>
          <a:p>
            <a:endParaRPr lang="en-US"/>
          </a:p>
        </p:txBody>
      </p:sp>
      <p:sp>
        <p:nvSpPr>
          <p:cNvPr id="23018" name="Freeform 491"/>
          <p:cNvSpPr>
            <a:spLocks noChangeAspect="1"/>
          </p:cNvSpPr>
          <p:nvPr/>
        </p:nvSpPr>
        <p:spPr bwMode="auto">
          <a:xfrm>
            <a:off x="2636838" y="5716046"/>
            <a:ext cx="23812" cy="14287"/>
          </a:xfrm>
          <a:custGeom>
            <a:avLst/>
            <a:gdLst>
              <a:gd name="T0" fmla="*/ 0 w 12"/>
              <a:gd name="T1" fmla="*/ 7 h 7"/>
              <a:gd name="T2" fmla="*/ 3 w 12"/>
              <a:gd name="T3" fmla="*/ 0 h 7"/>
              <a:gd name="T4" fmla="*/ 12 w 12"/>
              <a:gd name="T5" fmla="*/ 7 h 7"/>
              <a:gd name="T6" fmla="*/ 0 w 12"/>
              <a:gd name="T7" fmla="*/ 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0" y="7"/>
                </a:moveTo>
                <a:lnTo>
                  <a:pt x="3" y="0"/>
                </a:lnTo>
                <a:lnTo>
                  <a:pt x="12" y="7"/>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3019" name="Freeform 492"/>
          <p:cNvSpPr>
            <a:spLocks noChangeAspect="1"/>
          </p:cNvSpPr>
          <p:nvPr/>
        </p:nvSpPr>
        <p:spPr bwMode="auto">
          <a:xfrm>
            <a:off x="2373313" y="3909471"/>
            <a:ext cx="292100" cy="406400"/>
          </a:xfrm>
          <a:custGeom>
            <a:avLst/>
            <a:gdLst>
              <a:gd name="T0" fmla="*/ 0 w 152"/>
              <a:gd name="T1" fmla="*/ 141 h 212"/>
              <a:gd name="T2" fmla="*/ 19 w 152"/>
              <a:gd name="T3" fmla="*/ 157 h 212"/>
              <a:gd name="T4" fmla="*/ 46 w 152"/>
              <a:gd name="T5" fmla="*/ 160 h 212"/>
              <a:gd name="T6" fmla="*/ 74 w 152"/>
              <a:gd name="T7" fmla="*/ 189 h 212"/>
              <a:gd name="T8" fmla="*/ 110 w 152"/>
              <a:gd name="T9" fmla="*/ 192 h 212"/>
              <a:gd name="T10" fmla="*/ 104 w 152"/>
              <a:gd name="T11" fmla="*/ 207 h 212"/>
              <a:gd name="T12" fmla="*/ 113 w 152"/>
              <a:gd name="T13" fmla="*/ 212 h 212"/>
              <a:gd name="T14" fmla="*/ 119 w 152"/>
              <a:gd name="T15" fmla="*/ 175 h 212"/>
              <a:gd name="T16" fmla="*/ 112 w 152"/>
              <a:gd name="T17" fmla="*/ 152 h 212"/>
              <a:gd name="T18" fmla="*/ 124 w 152"/>
              <a:gd name="T19" fmla="*/ 151 h 212"/>
              <a:gd name="T20" fmla="*/ 115 w 152"/>
              <a:gd name="T21" fmla="*/ 138 h 212"/>
              <a:gd name="T22" fmla="*/ 145 w 152"/>
              <a:gd name="T23" fmla="*/ 134 h 212"/>
              <a:gd name="T24" fmla="*/ 152 w 152"/>
              <a:gd name="T25" fmla="*/ 142 h 212"/>
              <a:gd name="T26" fmla="*/ 141 w 152"/>
              <a:gd name="T27" fmla="*/ 124 h 212"/>
              <a:gd name="T28" fmla="*/ 145 w 152"/>
              <a:gd name="T29" fmla="*/ 79 h 212"/>
              <a:gd name="T30" fmla="*/ 120 w 152"/>
              <a:gd name="T31" fmla="*/ 81 h 212"/>
              <a:gd name="T32" fmla="*/ 112 w 152"/>
              <a:gd name="T33" fmla="*/ 71 h 212"/>
              <a:gd name="T34" fmla="*/ 87 w 152"/>
              <a:gd name="T35" fmla="*/ 68 h 212"/>
              <a:gd name="T36" fmla="*/ 71 w 152"/>
              <a:gd name="T37" fmla="*/ 42 h 212"/>
              <a:gd name="T38" fmla="*/ 96 w 152"/>
              <a:gd name="T39" fmla="*/ 8 h 212"/>
              <a:gd name="T40" fmla="*/ 92 w 152"/>
              <a:gd name="T41" fmla="*/ 0 h 212"/>
              <a:gd name="T42" fmla="*/ 50 w 152"/>
              <a:gd name="T43" fmla="*/ 19 h 212"/>
              <a:gd name="T44" fmla="*/ 26 w 152"/>
              <a:gd name="T45" fmla="*/ 57 h 212"/>
              <a:gd name="T46" fmla="*/ 19 w 152"/>
              <a:gd name="T47" fmla="*/ 48 h 212"/>
              <a:gd name="T48" fmla="*/ 12 w 152"/>
              <a:gd name="T49" fmla="*/ 66 h 212"/>
              <a:gd name="T50" fmla="*/ 19 w 152"/>
              <a:gd name="T51" fmla="*/ 109 h 212"/>
              <a:gd name="T52" fmla="*/ 24 w 152"/>
              <a:gd name="T53" fmla="*/ 109 h 212"/>
              <a:gd name="T54" fmla="*/ 0 w 152"/>
              <a:gd name="T55" fmla="*/ 141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212"/>
              <a:gd name="T86" fmla="*/ 152 w 152"/>
              <a:gd name="T87" fmla="*/ 212 h 2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212">
                <a:moveTo>
                  <a:pt x="0" y="141"/>
                </a:moveTo>
                <a:lnTo>
                  <a:pt x="19" y="157"/>
                </a:lnTo>
                <a:lnTo>
                  <a:pt x="46" y="160"/>
                </a:lnTo>
                <a:lnTo>
                  <a:pt x="74" y="189"/>
                </a:lnTo>
                <a:lnTo>
                  <a:pt x="110" y="192"/>
                </a:lnTo>
                <a:lnTo>
                  <a:pt x="104" y="207"/>
                </a:lnTo>
                <a:lnTo>
                  <a:pt x="113" y="212"/>
                </a:lnTo>
                <a:lnTo>
                  <a:pt x="119" y="175"/>
                </a:lnTo>
                <a:lnTo>
                  <a:pt x="112" y="152"/>
                </a:lnTo>
                <a:lnTo>
                  <a:pt x="124" y="151"/>
                </a:lnTo>
                <a:lnTo>
                  <a:pt x="115" y="138"/>
                </a:lnTo>
                <a:lnTo>
                  <a:pt x="145" y="134"/>
                </a:lnTo>
                <a:lnTo>
                  <a:pt x="152" y="142"/>
                </a:lnTo>
                <a:lnTo>
                  <a:pt x="141" y="124"/>
                </a:lnTo>
                <a:lnTo>
                  <a:pt x="145" y="79"/>
                </a:lnTo>
                <a:lnTo>
                  <a:pt x="120" y="81"/>
                </a:lnTo>
                <a:lnTo>
                  <a:pt x="112" y="71"/>
                </a:lnTo>
                <a:lnTo>
                  <a:pt x="87" y="68"/>
                </a:lnTo>
                <a:lnTo>
                  <a:pt x="71" y="42"/>
                </a:lnTo>
                <a:lnTo>
                  <a:pt x="96" y="8"/>
                </a:lnTo>
                <a:lnTo>
                  <a:pt x="92" y="0"/>
                </a:lnTo>
                <a:lnTo>
                  <a:pt x="50" y="19"/>
                </a:lnTo>
                <a:lnTo>
                  <a:pt x="26" y="57"/>
                </a:lnTo>
                <a:lnTo>
                  <a:pt x="19" y="48"/>
                </a:lnTo>
                <a:lnTo>
                  <a:pt x="12" y="66"/>
                </a:lnTo>
                <a:lnTo>
                  <a:pt x="19" y="109"/>
                </a:lnTo>
                <a:lnTo>
                  <a:pt x="24" y="109"/>
                </a:lnTo>
                <a:lnTo>
                  <a:pt x="0" y="141"/>
                </a:lnTo>
                <a:close/>
              </a:path>
            </a:pathLst>
          </a:custGeom>
          <a:solidFill>
            <a:srgbClr val="FFFFCC"/>
          </a:solidFill>
          <a:ln w="9525">
            <a:noFill/>
            <a:round/>
            <a:headEnd/>
            <a:tailEnd/>
          </a:ln>
        </p:spPr>
        <p:txBody>
          <a:bodyPr/>
          <a:lstStyle/>
          <a:p>
            <a:endParaRPr lang="en-US"/>
          </a:p>
        </p:txBody>
      </p:sp>
      <p:sp>
        <p:nvSpPr>
          <p:cNvPr id="23020" name="Freeform 493"/>
          <p:cNvSpPr>
            <a:spLocks noChangeAspect="1"/>
          </p:cNvSpPr>
          <p:nvPr/>
        </p:nvSpPr>
        <p:spPr bwMode="auto">
          <a:xfrm>
            <a:off x="2373313" y="3909471"/>
            <a:ext cx="292100" cy="406400"/>
          </a:xfrm>
          <a:custGeom>
            <a:avLst/>
            <a:gdLst>
              <a:gd name="T0" fmla="*/ 0 w 152"/>
              <a:gd name="T1" fmla="*/ 141 h 212"/>
              <a:gd name="T2" fmla="*/ 19 w 152"/>
              <a:gd name="T3" fmla="*/ 157 h 212"/>
              <a:gd name="T4" fmla="*/ 46 w 152"/>
              <a:gd name="T5" fmla="*/ 160 h 212"/>
              <a:gd name="T6" fmla="*/ 74 w 152"/>
              <a:gd name="T7" fmla="*/ 189 h 212"/>
              <a:gd name="T8" fmla="*/ 110 w 152"/>
              <a:gd name="T9" fmla="*/ 192 h 212"/>
              <a:gd name="T10" fmla="*/ 104 w 152"/>
              <a:gd name="T11" fmla="*/ 207 h 212"/>
              <a:gd name="T12" fmla="*/ 113 w 152"/>
              <a:gd name="T13" fmla="*/ 212 h 212"/>
              <a:gd name="T14" fmla="*/ 119 w 152"/>
              <a:gd name="T15" fmla="*/ 175 h 212"/>
              <a:gd name="T16" fmla="*/ 112 w 152"/>
              <a:gd name="T17" fmla="*/ 152 h 212"/>
              <a:gd name="T18" fmla="*/ 124 w 152"/>
              <a:gd name="T19" fmla="*/ 151 h 212"/>
              <a:gd name="T20" fmla="*/ 115 w 152"/>
              <a:gd name="T21" fmla="*/ 138 h 212"/>
              <a:gd name="T22" fmla="*/ 145 w 152"/>
              <a:gd name="T23" fmla="*/ 134 h 212"/>
              <a:gd name="T24" fmla="*/ 152 w 152"/>
              <a:gd name="T25" fmla="*/ 142 h 212"/>
              <a:gd name="T26" fmla="*/ 141 w 152"/>
              <a:gd name="T27" fmla="*/ 124 h 212"/>
              <a:gd name="T28" fmla="*/ 145 w 152"/>
              <a:gd name="T29" fmla="*/ 79 h 212"/>
              <a:gd name="T30" fmla="*/ 120 w 152"/>
              <a:gd name="T31" fmla="*/ 81 h 212"/>
              <a:gd name="T32" fmla="*/ 112 w 152"/>
              <a:gd name="T33" fmla="*/ 71 h 212"/>
              <a:gd name="T34" fmla="*/ 87 w 152"/>
              <a:gd name="T35" fmla="*/ 68 h 212"/>
              <a:gd name="T36" fmla="*/ 71 w 152"/>
              <a:gd name="T37" fmla="*/ 42 h 212"/>
              <a:gd name="T38" fmla="*/ 96 w 152"/>
              <a:gd name="T39" fmla="*/ 8 h 212"/>
              <a:gd name="T40" fmla="*/ 92 w 152"/>
              <a:gd name="T41" fmla="*/ 0 h 212"/>
              <a:gd name="T42" fmla="*/ 50 w 152"/>
              <a:gd name="T43" fmla="*/ 19 h 212"/>
              <a:gd name="T44" fmla="*/ 26 w 152"/>
              <a:gd name="T45" fmla="*/ 57 h 212"/>
              <a:gd name="T46" fmla="*/ 19 w 152"/>
              <a:gd name="T47" fmla="*/ 48 h 212"/>
              <a:gd name="T48" fmla="*/ 12 w 152"/>
              <a:gd name="T49" fmla="*/ 66 h 212"/>
              <a:gd name="T50" fmla="*/ 19 w 152"/>
              <a:gd name="T51" fmla="*/ 109 h 212"/>
              <a:gd name="T52" fmla="*/ 24 w 152"/>
              <a:gd name="T53" fmla="*/ 109 h 212"/>
              <a:gd name="T54" fmla="*/ 0 w 152"/>
              <a:gd name="T55" fmla="*/ 141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212"/>
              <a:gd name="T86" fmla="*/ 152 w 152"/>
              <a:gd name="T87" fmla="*/ 212 h 2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212">
                <a:moveTo>
                  <a:pt x="0" y="141"/>
                </a:moveTo>
                <a:lnTo>
                  <a:pt x="19" y="157"/>
                </a:lnTo>
                <a:lnTo>
                  <a:pt x="46" y="160"/>
                </a:lnTo>
                <a:lnTo>
                  <a:pt x="74" y="189"/>
                </a:lnTo>
                <a:lnTo>
                  <a:pt x="110" y="192"/>
                </a:lnTo>
                <a:lnTo>
                  <a:pt x="104" y="207"/>
                </a:lnTo>
                <a:lnTo>
                  <a:pt x="113" y="212"/>
                </a:lnTo>
                <a:lnTo>
                  <a:pt x="119" y="175"/>
                </a:lnTo>
                <a:lnTo>
                  <a:pt x="112" y="152"/>
                </a:lnTo>
                <a:lnTo>
                  <a:pt x="124" y="151"/>
                </a:lnTo>
                <a:lnTo>
                  <a:pt x="115" y="138"/>
                </a:lnTo>
                <a:lnTo>
                  <a:pt x="145" y="134"/>
                </a:lnTo>
                <a:lnTo>
                  <a:pt x="152" y="142"/>
                </a:lnTo>
                <a:lnTo>
                  <a:pt x="141" y="124"/>
                </a:lnTo>
                <a:lnTo>
                  <a:pt x="145" y="79"/>
                </a:lnTo>
                <a:lnTo>
                  <a:pt x="120" y="81"/>
                </a:lnTo>
                <a:lnTo>
                  <a:pt x="112" y="71"/>
                </a:lnTo>
                <a:lnTo>
                  <a:pt x="87" y="68"/>
                </a:lnTo>
                <a:lnTo>
                  <a:pt x="71" y="42"/>
                </a:lnTo>
                <a:lnTo>
                  <a:pt x="96" y="8"/>
                </a:lnTo>
                <a:lnTo>
                  <a:pt x="92" y="0"/>
                </a:lnTo>
                <a:lnTo>
                  <a:pt x="50" y="19"/>
                </a:lnTo>
                <a:lnTo>
                  <a:pt x="26" y="57"/>
                </a:lnTo>
                <a:lnTo>
                  <a:pt x="19" y="48"/>
                </a:lnTo>
                <a:lnTo>
                  <a:pt x="12" y="66"/>
                </a:lnTo>
                <a:lnTo>
                  <a:pt x="19" y="109"/>
                </a:lnTo>
                <a:lnTo>
                  <a:pt x="24" y="109"/>
                </a:lnTo>
                <a:lnTo>
                  <a:pt x="0" y="141"/>
                </a:lnTo>
                <a:close/>
              </a:path>
            </a:pathLst>
          </a:custGeom>
          <a:solidFill>
            <a:srgbClr val="FFFFCC"/>
          </a:solidFill>
          <a:ln w="1588" cap="rnd">
            <a:solidFill>
              <a:srgbClr val="808080"/>
            </a:solidFill>
            <a:round/>
            <a:headEnd/>
            <a:tailEnd/>
          </a:ln>
        </p:spPr>
        <p:txBody>
          <a:bodyPr/>
          <a:lstStyle/>
          <a:p>
            <a:endParaRPr lang="en-US"/>
          </a:p>
        </p:txBody>
      </p:sp>
      <p:sp>
        <p:nvSpPr>
          <p:cNvPr id="23021" name="Freeform 494"/>
          <p:cNvSpPr>
            <a:spLocks noChangeAspect="1"/>
          </p:cNvSpPr>
          <p:nvPr/>
        </p:nvSpPr>
        <p:spPr bwMode="auto">
          <a:xfrm>
            <a:off x="2325688" y="4180933"/>
            <a:ext cx="136525" cy="152400"/>
          </a:xfrm>
          <a:custGeom>
            <a:avLst/>
            <a:gdLst>
              <a:gd name="T0" fmla="*/ 0 w 71"/>
              <a:gd name="T1" fmla="*/ 31 h 80"/>
              <a:gd name="T2" fmla="*/ 0 w 71"/>
              <a:gd name="T3" fmla="*/ 46 h 80"/>
              <a:gd name="T4" fmla="*/ 13 w 71"/>
              <a:gd name="T5" fmla="*/ 50 h 80"/>
              <a:gd name="T6" fmla="*/ 6 w 71"/>
              <a:gd name="T7" fmla="*/ 63 h 80"/>
              <a:gd name="T8" fmla="*/ 4 w 71"/>
              <a:gd name="T9" fmla="*/ 76 h 80"/>
              <a:gd name="T10" fmla="*/ 21 w 71"/>
              <a:gd name="T11" fmla="*/ 80 h 80"/>
              <a:gd name="T12" fmla="*/ 36 w 71"/>
              <a:gd name="T13" fmla="*/ 57 h 80"/>
              <a:gd name="T14" fmla="*/ 65 w 71"/>
              <a:gd name="T15" fmla="*/ 40 h 80"/>
              <a:gd name="T16" fmla="*/ 71 w 71"/>
              <a:gd name="T17" fmla="*/ 19 h 80"/>
              <a:gd name="T18" fmla="*/ 44 w 71"/>
              <a:gd name="T19" fmla="*/ 16 h 80"/>
              <a:gd name="T20" fmla="*/ 25 w 71"/>
              <a:gd name="T21" fmla="*/ 0 h 80"/>
              <a:gd name="T22" fmla="*/ 9 w 71"/>
              <a:gd name="T23" fmla="*/ 8 h 80"/>
              <a:gd name="T24" fmla="*/ 0 w 71"/>
              <a:gd name="T25" fmla="*/ 31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80"/>
              <a:gd name="T41" fmla="*/ 71 w 71"/>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80">
                <a:moveTo>
                  <a:pt x="0" y="31"/>
                </a:moveTo>
                <a:lnTo>
                  <a:pt x="0" y="46"/>
                </a:lnTo>
                <a:lnTo>
                  <a:pt x="13" y="50"/>
                </a:lnTo>
                <a:lnTo>
                  <a:pt x="6" y="63"/>
                </a:lnTo>
                <a:lnTo>
                  <a:pt x="4" y="76"/>
                </a:lnTo>
                <a:lnTo>
                  <a:pt x="21" y="80"/>
                </a:lnTo>
                <a:lnTo>
                  <a:pt x="36" y="57"/>
                </a:lnTo>
                <a:lnTo>
                  <a:pt x="65" y="40"/>
                </a:lnTo>
                <a:lnTo>
                  <a:pt x="71" y="19"/>
                </a:lnTo>
                <a:lnTo>
                  <a:pt x="44" y="16"/>
                </a:lnTo>
                <a:lnTo>
                  <a:pt x="25" y="0"/>
                </a:lnTo>
                <a:lnTo>
                  <a:pt x="9" y="8"/>
                </a:lnTo>
                <a:lnTo>
                  <a:pt x="0" y="31"/>
                </a:lnTo>
                <a:close/>
              </a:path>
            </a:pathLst>
          </a:custGeom>
          <a:solidFill>
            <a:srgbClr val="FFFFCC"/>
          </a:solidFill>
          <a:ln w="9525">
            <a:noFill/>
            <a:round/>
            <a:headEnd/>
            <a:tailEnd/>
          </a:ln>
        </p:spPr>
        <p:txBody>
          <a:bodyPr/>
          <a:lstStyle/>
          <a:p>
            <a:endParaRPr lang="en-US"/>
          </a:p>
        </p:txBody>
      </p:sp>
      <p:sp>
        <p:nvSpPr>
          <p:cNvPr id="23022" name="Freeform 495"/>
          <p:cNvSpPr>
            <a:spLocks noChangeAspect="1"/>
          </p:cNvSpPr>
          <p:nvPr/>
        </p:nvSpPr>
        <p:spPr bwMode="auto">
          <a:xfrm>
            <a:off x="2325688" y="4180933"/>
            <a:ext cx="136525" cy="152400"/>
          </a:xfrm>
          <a:custGeom>
            <a:avLst/>
            <a:gdLst>
              <a:gd name="T0" fmla="*/ 0 w 71"/>
              <a:gd name="T1" fmla="*/ 31 h 80"/>
              <a:gd name="T2" fmla="*/ 0 w 71"/>
              <a:gd name="T3" fmla="*/ 46 h 80"/>
              <a:gd name="T4" fmla="*/ 13 w 71"/>
              <a:gd name="T5" fmla="*/ 50 h 80"/>
              <a:gd name="T6" fmla="*/ 6 w 71"/>
              <a:gd name="T7" fmla="*/ 63 h 80"/>
              <a:gd name="T8" fmla="*/ 4 w 71"/>
              <a:gd name="T9" fmla="*/ 76 h 80"/>
              <a:gd name="T10" fmla="*/ 21 w 71"/>
              <a:gd name="T11" fmla="*/ 80 h 80"/>
              <a:gd name="T12" fmla="*/ 36 w 71"/>
              <a:gd name="T13" fmla="*/ 57 h 80"/>
              <a:gd name="T14" fmla="*/ 65 w 71"/>
              <a:gd name="T15" fmla="*/ 40 h 80"/>
              <a:gd name="T16" fmla="*/ 71 w 71"/>
              <a:gd name="T17" fmla="*/ 19 h 80"/>
              <a:gd name="T18" fmla="*/ 44 w 71"/>
              <a:gd name="T19" fmla="*/ 16 h 80"/>
              <a:gd name="T20" fmla="*/ 25 w 71"/>
              <a:gd name="T21" fmla="*/ 0 h 80"/>
              <a:gd name="T22" fmla="*/ 9 w 71"/>
              <a:gd name="T23" fmla="*/ 8 h 80"/>
              <a:gd name="T24" fmla="*/ 0 w 71"/>
              <a:gd name="T25" fmla="*/ 31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80"/>
              <a:gd name="T41" fmla="*/ 71 w 71"/>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80">
                <a:moveTo>
                  <a:pt x="0" y="31"/>
                </a:moveTo>
                <a:lnTo>
                  <a:pt x="0" y="46"/>
                </a:lnTo>
                <a:lnTo>
                  <a:pt x="13" y="50"/>
                </a:lnTo>
                <a:lnTo>
                  <a:pt x="6" y="63"/>
                </a:lnTo>
                <a:lnTo>
                  <a:pt x="4" y="76"/>
                </a:lnTo>
                <a:lnTo>
                  <a:pt x="21" y="80"/>
                </a:lnTo>
                <a:lnTo>
                  <a:pt x="36" y="57"/>
                </a:lnTo>
                <a:lnTo>
                  <a:pt x="65" y="40"/>
                </a:lnTo>
                <a:lnTo>
                  <a:pt x="71" y="19"/>
                </a:lnTo>
                <a:lnTo>
                  <a:pt x="44" y="16"/>
                </a:lnTo>
                <a:lnTo>
                  <a:pt x="25" y="0"/>
                </a:lnTo>
                <a:lnTo>
                  <a:pt x="9" y="8"/>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3023" name="Freeform 496"/>
          <p:cNvSpPr>
            <a:spLocks noChangeAspect="1"/>
          </p:cNvSpPr>
          <p:nvPr/>
        </p:nvSpPr>
        <p:spPr bwMode="auto">
          <a:xfrm>
            <a:off x="2509838" y="3911058"/>
            <a:ext cx="325437" cy="284163"/>
          </a:xfrm>
          <a:custGeom>
            <a:avLst/>
            <a:gdLst>
              <a:gd name="T0" fmla="*/ 0 w 169"/>
              <a:gd name="T1" fmla="*/ 41 h 148"/>
              <a:gd name="T2" fmla="*/ 16 w 169"/>
              <a:gd name="T3" fmla="*/ 66 h 148"/>
              <a:gd name="T4" fmla="*/ 41 w 169"/>
              <a:gd name="T5" fmla="*/ 69 h 148"/>
              <a:gd name="T6" fmla="*/ 49 w 169"/>
              <a:gd name="T7" fmla="*/ 80 h 148"/>
              <a:gd name="T8" fmla="*/ 73 w 169"/>
              <a:gd name="T9" fmla="*/ 78 h 148"/>
              <a:gd name="T10" fmla="*/ 69 w 169"/>
              <a:gd name="T11" fmla="*/ 123 h 148"/>
              <a:gd name="T12" fmla="*/ 81 w 169"/>
              <a:gd name="T13" fmla="*/ 141 h 148"/>
              <a:gd name="T14" fmla="*/ 95 w 169"/>
              <a:gd name="T15" fmla="*/ 148 h 148"/>
              <a:gd name="T16" fmla="*/ 126 w 169"/>
              <a:gd name="T17" fmla="*/ 130 h 148"/>
              <a:gd name="T18" fmla="*/ 114 w 169"/>
              <a:gd name="T19" fmla="*/ 127 h 148"/>
              <a:gd name="T20" fmla="*/ 107 w 169"/>
              <a:gd name="T21" fmla="*/ 103 h 148"/>
              <a:gd name="T22" fmla="*/ 129 w 169"/>
              <a:gd name="T23" fmla="*/ 107 h 148"/>
              <a:gd name="T24" fmla="*/ 160 w 169"/>
              <a:gd name="T25" fmla="*/ 92 h 148"/>
              <a:gd name="T26" fmla="*/ 151 w 169"/>
              <a:gd name="T27" fmla="*/ 80 h 148"/>
              <a:gd name="T28" fmla="*/ 162 w 169"/>
              <a:gd name="T29" fmla="*/ 69 h 148"/>
              <a:gd name="T30" fmla="*/ 158 w 169"/>
              <a:gd name="T31" fmla="*/ 60 h 148"/>
              <a:gd name="T32" fmla="*/ 169 w 169"/>
              <a:gd name="T33" fmla="*/ 51 h 148"/>
              <a:gd name="T34" fmla="*/ 155 w 169"/>
              <a:gd name="T35" fmla="*/ 49 h 148"/>
              <a:gd name="T36" fmla="*/ 155 w 169"/>
              <a:gd name="T37" fmla="*/ 37 h 148"/>
              <a:gd name="T38" fmla="*/ 130 w 169"/>
              <a:gd name="T39" fmla="*/ 24 h 148"/>
              <a:gd name="T40" fmla="*/ 141 w 169"/>
              <a:gd name="T41" fmla="*/ 21 h 148"/>
              <a:gd name="T42" fmla="*/ 67 w 169"/>
              <a:gd name="T43" fmla="*/ 24 h 148"/>
              <a:gd name="T44" fmla="*/ 42 w 169"/>
              <a:gd name="T45" fmla="*/ 0 h 148"/>
              <a:gd name="T46" fmla="*/ 43 w 169"/>
              <a:gd name="T47" fmla="*/ 11 h 148"/>
              <a:gd name="T48" fmla="*/ 22 w 169"/>
              <a:gd name="T49" fmla="*/ 20 h 148"/>
              <a:gd name="T50" fmla="*/ 29 w 169"/>
              <a:gd name="T51" fmla="*/ 37 h 148"/>
              <a:gd name="T52" fmla="*/ 21 w 169"/>
              <a:gd name="T53" fmla="*/ 44 h 148"/>
              <a:gd name="T54" fmla="*/ 16 w 169"/>
              <a:gd name="T55" fmla="*/ 28 h 148"/>
              <a:gd name="T56" fmla="*/ 24 w 169"/>
              <a:gd name="T57" fmla="*/ 7 h 148"/>
              <a:gd name="T58" fmla="*/ 0 w 169"/>
              <a:gd name="T59" fmla="*/ 41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9"/>
              <a:gd name="T91" fmla="*/ 0 h 148"/>
              <a:gd name="T92" fmla="*/ 169 w 169"/>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9" h="148">
                <a:moveTo>
                  <a:pt x="0" y="41"/>
                </a:moveTo>
                <a:lnTo>
                  <a:pt x="16" y="66"/>
                </a:lnTo>
                <a:lnTo>
                  <a:pt x="41" y="69"/>
                </a:lnTo>
                <a:lnTo>
                  <a:pt x="49" y="80"/>
                </a:lnTo>
                <a:lnTo>
                  <a:pt x="73" y="78"/>
                </a:lnTo>
                <a:lnTo>
                  <a:pt x="69" y="123"/>
                </a:lnTo>
                <a:lnTo>
                  <a:pt x="81" y="141"/>
                </a:lnTo>
                <a:lnTo>
                  <a:pt x="95" y="148"/>
                </a:lnTo>
                <a:lnTo>
                  <a:pt x="126" y="130"/>
                </a:lnTo>
                <a:lnTo>
                  <a:pt x="114" y="127"/>
                </a:lnTo>
                <a:lnTo>
                  <a:pt x="107" y="103"/>
                </a:lnTo>
                <a:lnTo>
                  <a:pt x="129" y="107"/>
                </a:lnTo>
                <a:lnTo>
                  <a:pt x="160" y="92"/>
                </a:lnTo>
                <a:lnTo>
                  <a:pt x="151" y="80"/>
                </a:lnTo>
                <a:lnTo>
                  <a:pt x="162" y="69"/>
                </a:lnTo>
                <a:lnTo>
                  <a:pt x="158" y="60"/>
                </a:lnTo>
                <a:lnTo>
                  <a:pt x="169" y="51"/>
                </a:lnTo>
                <a:lnTo>
                  <a:pt x="155" y="49"/>
                </a:lnTo>
                <a:lnTo>
                  <a:pt x="155" y="37"/>
                </a:lnTo>
                <a:lnTo>
                  <a:pt x="130" y="24"/>
                </a:lnTo>
                <a:lnTo>
                  <a:pt x="141" y="21"/>
                </a:lnTo>
                <a:lnTo>
                  <a:pt x="67" y="24"/>
                </a:lnTo>
                <a:lnTo>
                  <a:pt x="42" y="0"/>
                </a:lnTo>
                <a:lnTo>
                  <a:pt x="43" y="11"/>
                </a:lnTo>
                <a:lnTo>
                  <a:pt x="22" y="20"/>
                </a:lnTo>
                <a:lnTo>
                  <a:pt x="29" y="37"/>
                </a:lnTo>
                <a:lnTo>
                  <a:pt x="21" y="44"/>
                </a:lnTo>
                <a:lnTo>
                  <a:pt x="16" y="28"/>
                </a:lnTo>
                <a:lnTo>
                  <a:pt x="24" y="7"/>
                </a:lnTo>
                <a:lnTo>
                  <a:pt x="0" y="41"/>
                </a:lnTo>
                <a:close/>
              </a:path>
            </a:pathLst>
          </a:custGeom>
          <a:solidFill>
            <a:srgbClr val="FFFFCC"/>
          </a:solidFill>
          <a:ln w="9525">
            <a:noFill/>
            <a:round/>
            <a:headEnd/>
            <a:tailEnd/>
          </a:ln>
        </p:spPr>
        <p:txBody>
          <a:bodyPr/>
          <a:lstStyle/>
          <a:p>
            <a:endParaRPr lang="en-US"/>
          </a:p>
        </p:txBody>
      </p:sp>
      <p:sp>
        <p:nvSpPr>
          <p:cNvPr id="23024" name="Freeform 497"/>
          <p:cNvSpPr>
            <a:spLocks noChangeAspect="1"/>
          </p:cNvSpPr>
          <p:nvPr/>
        </p:nvSpPr>
        <p:spPr bwMode="auto">
          <a:xfrm>
            <a:off x="2509838" y="3911058"/>
            <a:ext cx="325437" cy="284163"/>
          </a:xfrm>
          <a:custGeom>
            <a:avLst/>
            <a:gdLst>
              <a:gd name="T0" fmla="*/ 0 w 169"/>
              <a:gd name="T1" fmla="*/ 41 h 148"/>
              <a:gd name="T2" fmla="*/ 16 w 169"/>
              <a:gd name="T3" fmla="*/ 66 h 148"/>
              <a:gd name="T4" fmla="*/ 41 w 169"/>
              <a:gd name="T5" fmla="*/ 69 h 148"/>
              <a:gd name="T6" fmla="*/ 49 w 169"/>
              <a:gd name="T7" fmla="*/ 80 h 148"/>
              <a:gd name="T8" fmla="*/ 73 w 169"/>
              <a:gd name="T9" fmla="*/ 78 h 148"/>
              <a:gd name="T10" fmla="*/ 69 w 169"/>
              <a:gd name="T11" fmla="*/ 123 h 148"/>
              <a:gd name="T12" fmla="*/ 81 w 169"/>
              <a:gd name="T13" fmla="*/ 141 h 148"/>
              <a:gd name="T14" fmla="*/ 95 w 169"/>
              <a:gd name="T15" fmla="*/ 148 h 148"/>
              <a:gd name="T16" fmla="*/ 126 w 169"/>
              <a:gd name="T17" fmla="*/ 130 h 148"/>
              <a:gd name="T18" fmla="*/ 114 w 169"/>
              <a:gd name="T19" fmla="*/ 127 h 148"/>
              <a:gd name="T20" fmla="*/ 107 w 169"/>
              <a:gd name="T21" fmla="*/ 103 h 148"/>
              <a:gd name="T22" fmla="*/ 129 w 169"/>
              <a:gd name="T23" fmla="*/ 107 h 148"/>
              <a:gd name="T24" fmla="*/ 160 w 169"/>
              <a:gd name="T25" fmla="*/ 92 h 148"/>
              <a:gd name="T26" fmla="*/ 151 w 169"/>
              <a:gd name="T27" fmla="*/ 80 h 148"/>
              <a:gd name="T28" fmla="*/ 162 w 169"/>
              <a:gd name="T29" fmla="*/ 69 h 148"/>
              <a:gd name="T30" fmla="*/ 158 w 169"/>
              <a:gd name="T31" fmla="*/ 60 h 148"/>
              <a:gd name="T32" fmla="*/ 169 w 169"/>
              <a:gd name="T33" fmla="*/ 51 h 148"/>
              <a:gd name="T34" fmla="*/ 155 w 169"/>
              <a:gd name="T35" fmla="*/ 49 h 148"/>
              <a:gd name="T36" fmla="*/ 155 w 169"/>
              <a:gd name="T37" fmla="*/ 37 h 148"/>
              <a:gd name="T38" fmla="*/ 130 w 169"/>
              <a:gd name="T39" fmla="*/ 24 h 148"/>
              <a:gd name="T40" fmla="*/ 141 w 169"/>
              <a:gd name="T41" fmla="*/ 21 h 148"/>
              <a:gd name="T42" fmla="*/ 67 w 169"/>
              <a:gd name="T43" fmla="*/ 24 h 148"/>
              <a:gd name="T44" fmla="*/ 42 w 169"/>
              <a:gd name="T45" fmla="*/ 0 h 148"/>
              <a:gd name="T46" fmla="*/ 43 w 169"/>
              <a:gd name="T47" fmla="*/ 11 h 148"/>
              <a:gd name="T48" fmla="*/ 22 w 169"/>
              <a:gd name="T49" fmla="*/ 20 h 148"/>
              <a:gd name="T50" fmla="*/ 29 w 169"/>
              <a:gd name="T51" fmla="*/ 37 h 148"/>
              <a:gd name="T52" fmla="*/ 21 w 169"/>
              <a:gd name="T53" fmla="*/ 44 h 148"/>
              <a:gd name="T54" fmla="*/ 16 w 169"/>
              <a:gd name="T55" fmla="*/ 28 h 148"/>
              <a:gd name="T56" fmla="*/ 24 w 169"/>
              <a:gd name="T57" fmla="*/ 7 h 148"/>
              <a:gd name="T58" fmla="*/ 0 w 169"/>
              <a:gd name="T59" fmla="*/ 41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9"/>
              <a:gd name="T91" fmla="*/ 0 h 148"/>
              <a:gd name="T92" fmla="*/ 169 w 169"/>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9" h="148">
                <a:moveTo>
                  <a:pt x="0" y="41"/>
                </a:moveTo>
                <a:lnTo>
                  <a:pt x="16" y="66"/>
                </a:lnTo>
                <a:lnTo>
                  <a:pt x="41" y="69"/>
                </a:lnTo>
                <a:lnTo>
                  <a:pt x="49" y="80"/>
                </a:lnTo>
                <a:lnTo>
                  <a:pt x="73" y="78"/>
                </a:lnTo>
                <a:lnTo>
                  <a:pt x="69" y="123"/>
                </a:lnTo>
                <a:lnTo>
                  <a:pt x="81" y="141"/>
                </a:lnTo>
                <a:lnTo>
                  <a:pt x="95" y="148"/>
                </a:lnTo>
                <a:lnTo>
                  <a:pt x="126" y="130"/>
                </a:lnTo>
                <a:lnTo>
                  <a:pt x="114" y="127"/>
                </a:lnTo>
                <a:lnTo>
                  <a:pt x="107" y="103"/>
                </a:lnTo>
                <a:lnTo>
                  <a:pt x="129" y="107"/>
                </a:lnTo>
                <a:lnTo>
                  <a:pt x="160" y="92"/>
                </a:lnTo>
                <a:lnTo>
                  <a:pt x="151" y="80"/>
                </a:lnTo>
                <a:lnTo>
                  <a:pt x="162" y="69"/>
                </a:lnTo>
                <a:lnTo>
                  <a:pt x="158" y="60"/>
                </a:lnTo>
                <a:lnTo>
                  <a:pt x="169" y="51"/>
                </a:lnTo>
                <a:lnTo>
                  <a:pt x="155" y="49"/>
                </a:lnTo>
                <a:lnTo>
                  <a:pt x="155" y="37"/>
                </a:lnTo>
                <a:lnTo>
                  <a:pt x="130" y="24"/>
                </a:lnTo>
                <a:lnTo>
                  <a:pt x="141" y="21"/>
                </a:lnTo>
                <a:lnTo>
                  <a:pt x="67" y="24"/>
                </a:lnTo>
                <a:lnTo>
                  <a:pt x="42" y="0"/>
                </a:lnTo>
                <a:lnTo>
                  <a:pt x="43" y="11"/>
                </a:lnTo>
                <a:lnTo>
                  <a:pt x="22" y="20"/>
                </a:lnTo>
                <a:lnTo>
                  <a:pt x="29" y="37"/>
                </a:lnTo>
                <a:lnTo>
                  <a:pt x="21" y="44"/>
                </a:lnTo>
                <a:lnTo>
                  <a:pt x="16" y="28"/>
                </a:lnTo>
                <a:lnTo>
                  <a:pt x="24" y="7"/>
                </a:lnTo>
                <a:lnTo>
                  <a:pt x="0" y="41"/>
                </a:lnTo>
                <a:close/>
              </a:path>
            </a:pathLst>
          </a:custGeom>
          <a:solidFill>
            <a:srgbClr val="FFFFCC"/>
          </a:solidFill>
          <a:ln w="1588" cap="rnd">
            <a:solidFill>
              <a:srgbClr val="808080"/>
            </a:solidFill>
            <a:round/>
            <a:headEnd/>
            <a:tailEnd/>
          </a:ln>
        </p:spPr>
        <p:txBody>
          <a:bodyPr/>
          <a:lstStyle/>
          <a:p>
            <a:endParaRPr lang="en-US"/>
          </a:p>
        </p:txBody>
      </p:sp>
      <p:sp>
        <p:nvSpPr>
          <p:cNvPr id="23025" name="Freeform 498"/>
          <p:cNvSpPr>
            <a:spLocks noChangeAspect="1"/>
          </p:cNvSpPr>
          <p:nvPr/>
        </p:nvSpPr>
        <p:spPr bwMode="auto">
          <a:xfrm>
            <a:off x="4075113" y="3261771"/>
            <a:ext cx="493712" cy="481012"/>
          </a:xfrm>
          <a:custGeom>
            <a:avLst/>
            <a:gdLst>
              <a:gd name="T0" fmla="*/ 0 w 257"/>
              <a:gd name="T1" fmla="*/ 133 h 250"/>
              <a:gd name="T2" fmla="*/ 2 w 257"/>
              <a:gd name="T3" fmla="*/ 138 h 250"/>
              <a:gd name="T4" fmla="*/ 48 w 257"/>
              <a:gd name="T5" fmla="*/ 170 h 250"/>
              <a:gd name="T6" fmla="*/ 150 w 257"/>
              <a:gd name="T7" fmla="*/ 238 h 250"/>
              <a:gd name="T8" fmla="*/ 151 w 257"/>
              <a:gd name="T9" fmla="*/ 250 h 250"/>
              <a:gd name="T10" fmla="*/ 161 w 257"/>
              <a:gd name="T11" fmla="*/ 248 h 250"/>
              <a:gd name="T12" fmla="*/ 181 w 257"/>
              <a:gd name="T13" fmla="*/ 243 h 250"/>
              <a:gd name="T14" fmla="*/ 257 w 257"/>
              <a:gd name="T15" fmla="*/ 189 h 250"/>
              <a:gd name="T16" fmla="*/ 227 w 257"/>
              <a:gd name="T17" fmla="*/ 154 h 250"/>
              <a:gd name="T18" fmla="*/ 228 w 257"/>
              <a:gd name="T19" fmla="*/ 96 h 250"/>
              <a:gd name="T20" fmla="*/ 224 w 257"/>
              <a:gd name="T21" fmla="*/ 70 h 250"/>
              <a:gd name="T22" fmla="*/ 203 w 257"/>
              <a:gd name="T23" fmla="*/ 44 h 250"/>
              <a:gd name="T24" fmla="*/ 214 w 257"/>
              <a:gd name="T25" fmla="*/ 35 h 250"/>
              <a:gd name="T26" fmla="*/ 219 w 257"/>
              <a:gd name="T27" fmla="*/ 0 h 250"/>
              <a:gd name="T28" fmla="*/ 128 w 257"/>
              <a:gd name="T29" fmla="*/ 6 h 250"/>
              <a:gd name="T30" fmla="*/ 81 w 257"/>
              <a:gd name="T31" fmla="*/ 27 h 250"/>
              <a:gd name="T32" fmla="*/ 94 w 257"/>
              <a:gd name="T33" fmla="*/ 69 h 250"/>
              <a:gd name="T34" fmla="*/ 73 w 257"/>
              <a:gd name="T35" fmla="*/ 70 h 250"/>
              <a:gd name="T36" fmla="*/ 62 w 257"/>
              <a:gd name="T37" fmla="*/ 75 h 250"/>
              <a:gd name="T38" fmla="*/ 64 w 257"/>
              <a:gd name="T39" fmla="*/ 86 h 250"/>
              <a:gd name="T40" fmla="*/ 7 w 257"/>
              <a:gd name="T41" fmla="*/ 112 h 250"/>
              <a:gd name="T42" fmla="*/ 0 w 257"/>
              <a:gd name="T43" fmla="*/ 133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7"/>
              <a:gd name="T67" fmla="*/ 0 h 250"/>
              <a:gd name="T68" fmla="*/ 257 w 257"/>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7" h="250">
                <a:moveTo>
                  <a:pt x="0" y="133"/>
                </a:moveTo>
                <a:lnTo>
                  <a:pt x="2" y="138"/>
                </a:lnTo>
                <a:lnTo>
                  <a:pt x="48" y="170"/>
                </a:lnTo>
                <a:lnTo>
                  <a:pt x="150" y="238"/>
                </a:lnTo>
                <a:lnTo>
                  <a:pt x="151" y="250"/>
                </a:lnTo>
                <a:lnTo>
                  <a:pt x="161" y="248"/>
                </a:lnTo>
                <a:lnTo>
                  <a:pt x="181" y="243"/>
                </a:lnTo>
                <a:lnTo>
                  <a:pt x="257" y="189"/>
                </a:lnTo>
                <a:lnTo>
                  <a:pt x="227" y="154"/>
                </a:lnTo>
                <a:lnTo>
                  <a:pt x="228" y="96"/>
                </a:lnTo>
                <a:lnTo>
                  <a:pt x="224" y="70"/>
                </a:lnTo>
                <a:lnTo>
                  <a:pt x="203" y="44"/>
                </a:lnTo>
                <a:lnTo>
                  <a:pt x="214" y="35"/>
                </a:lnTo>
                <a:lnTo>
                  <a:pt x="219" y="0"/>
                </a:lnTo>
                <a:lnTo>
                  <a:pt x="128" y="6"/>
                </a:lnTo>
                <a:lnTo>
                  <a:pt x="81" y="27"/>
                </a:lnTo>
                <a:lnTo>
                  <a:pt x="94" y="69"/>
                </a:lnTo>
                <a:lnTo>
                  <a:pt x="73" y="70"/>
                </a:lnTo>
                <a:lnTo>
                  <a:pt x="62" y="75"/>
                </a:lnTo>
                <a:lnTo>
                  <a:pt x="64" y="86"/>
                </a:lnTo>
                <a:lnTo>
                  <a:pt x="7" y="112"/>
                </a:lnTo>
                <a:lnTo>
                  <a:pt x="0" y="133"/>
                </a:lnTo>
                <a:close/>
              </a:path>
            </a:pathLst>
          </a:custGeom>
          <a:solidFill>
            <a:srgbClr val="FFFFCC"/>
          </a:solidFill>
          <a:ln w="9525">
            <a:noFill/>
            <a:round/>
            <a:headEnd/>
            <a:tailEnd/>
          </a:ln>
        </p:spPr>
        <p:txBody>
          <a:bodyPr/>
          <a:lstStyle/>
          <a:p>
            <a:endParaRPr lang="en-US"/>
          </a:p>
        </p:txBody>
      </p:sp>
      <p:sp>
        <p:nvSpPr>
          <p:cNvPr id="23026" name="Freeform 499"/>
          <p:cNvSpPr>
            <a:spLocks noChangeAspect="1"/>
          </p:cNvSpPr>
          <p:nvPr/>
        </p:nvSpPr>
        <p:spPr bwMode="auto">
          <a:xfrm>
            <a:off x="4075113" y="3261771"/>
            <a:ext cx="493712" cy="481012"/>
          </a:xfrm>
          <a:custGeom>
            <a:avLst/>
            <a:gdLst>
              <a:gd name="T0" fmla="*/ 0 w 257"/>
              <a:gd name="T1" fmla="*/ 133 h 250"/>
              <a:gd name="T2" fmla="*/ 2 w 257"/>
              <a:gd name="T3" fmla="*/ 138 h 250"/>
              <a:gd name="T4" fmla="*/ 48 w 257"/>
              <a:gd name="T5" fmla="*/ 170 h 250"/>
              <a:gd name="T6" fmla="*/ 150 w 257"/>
              <a:gd name="T7" fmla="*/ 238 h 250"/>
              <a:gd name="T8" fmla="*/ 151 w 257"/>
              <a:gd name="T9" fmla="*/ 250 h 250"/>
              <a:gd name="T10" fmla="*/ 161 w 257"/>
              <a:gd name="T11" fmla="*/ 248 h 250"/>
              <a:gd name="T12" fmla="*/ 181 w 257"/>
              <a:gd name="T13" fmla="*/ 243 h 250"/>
              <a:gd name="T14" fmla="*/ 257 w 257"/>
              <a:gd name="T15" fmla="*/ 189 h 250"/>
              <a:gd name="T16" fmla="*/ 227 w 257"/>
              <a:gd name="T17" fmla="*/ 154 h 250"/>
              <a:gd name="T18" fmla="*/ 228 w 257"/>
              <a:gd name="T19" fmla="*/ 96 h 250"/>
              <a:gd name="T20" fmla="*/ 224 w 257"/>
              <a:gd name="T21" fmla="*/ 70 h 250"/>
              <a:gd name="T22" fmla="*/ 203 w 257"/>
              <a:gd name="T23" fmla="*/ 44 h 250"/>
              <a:gd name="T24" fmla="*/ 214 w 257"/>
              <a:gd name="T25" fmla="*/ 35 h 250"/>
              <a:gd name="T26" fmla="*/ 219 w 257"/>
              <a:gd name="T27" fmla="*/ 0 h 250"/>
              <a:gd name="T28" fmla="*/ 128 w 257"/>
              <a:gd name="T29" fmla="*/ 6 h 250"/>
              <a:gd name="T30" fmla="*/ 81 w 257"/>
              <a:gd name="T31" fmla="*/ 27 h 250"/>
              <a:gd name="T32" fmla="*/ 94 w 257"/>
              <a:gd name="T33" fmla="*/ 69 h 250"/>
              <a:gd name="T34" fmla="*/ 73 w 257"/>
              <a:gd name="T35" fmla="*/ 70 h 250"/>
              <a:gd name="T36" fmla="*/ 62 w 257"/>
              <a:gd name="T37" fmla="*/ 75 h 250"/>
              <a:gd name="T38" fmla="*/ 64 w 257"/>
              <a:gd name="T39" fmla="*/ 86 h 250"/>
              <a:gd name="T40" fmla="*/ 7 w 257"/>
              <a:gd name="T41" fmla="*/ 112 h 250"/>
              <a:gd name="T42" fmla="*/ 0 w 257"/>
              <a:gd name="T43" fmla="*/ 133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7"/>
              <a:gd name="T67" fmla="*/ 0 h 250"/>
              <a:gd name="T68" fmla="*/ 257 w 257"/>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7" h="250">
                <a:moveTo>
                  <a:pt x="0" y="133"/>
                </a:moveTo>
                <a:lnTo>
                  <a:pt x="2" y="138"/>
                </a:lnTo>
                <a:lnTo>
                  <a:pt x="48" y="170"/>
                </a:lnTo>
                <a:lnTo>
                  <a:pt x="150" y="238"/>
                </a:lnTo>
                <a:lnTo>
                  <a:pt x="151" y="250"/>
                </a:lnTo>
                <a:lnTo>
                  <a:pt x="161" y="248"/>
                </a:lnTo>
                <a:lnTo>
                  <a:pt x="181" y="243"/>
                </a:lnTo>
                <a:lnTo>
                  <a:pt x="257" y="189"/>
                </a:lnTo>
                <a:lnTo>
                  <a:pt x="227" y="154"/>
                </a:lnTo>
                <a:lnTo>
                  <a:pt x="228" y="96"/>
                </a:lnTo>
                <a:lnTo>
                  <a:pt x="224" y="70"/>
                </a:lnTo>
                <a:lnTo>
                  <a:pt x="203" y="44"/>
                </a:lnTo>
                <a:lnTo>
                  <a:pt x="214" y="35"/>
                </a:lnTo>
                <a:lnTo>
                  <a:pt x="219" y="0"/>
                </a:lnTo>
                <a:lnTo>
                  <a:pt x="128" y="6"/>
                </a:lnTo>
                <a:lnTo>
                  <a:pt x="81" y="27"/>
                </a:lnTo>
                <a:lnTo>
                  <a:pt x="94" y="69"/>
                </a:lnTo>
                <a:lnTo>
                  <a:pt x="73" y="70"/>
                </a:lnTo>
                <a:lnTo>
                  <a:pt x="62" y="75"/>
                </a:lnTo>
                <a:lnTo>
                  <a:pt x="64" y="86"/>
                </a:lnTo>
                <a:lnTo>
                  <a:pt x="7" y="112"/>
                </a:lnTo>
                <a:lnTo>
                  <a:pt x="0" y="133"/>
                </a:lnTo>
                <a:close/>
              </a:path>
            </a:pathLst>
          </a:custGeom>
          <a:solidFill>
            <a:srgbClr val="FFFFCC"/>
          </a:solidFill>
          <a:ln w="1588" cap="rnd">
            <a:solidFill>
              <a:srgbClr val="808080"/>
            </a:solidFill>
            <a:round/>
            <a:headEnd/>
            <a:tailEnd/>
          </a:ln>
        </p:spPr>
        <p:txBody>
          <a:bodyPr/>
          <a:lstStyle/>
          <a:p>
            <a:endParaRPr lang="en-US"/>
          </a:p>
        </p:txBody>
      </p:sp>
      <p:sp>
        <p:nvSpPr>
          <p:cNvPr id="23027" name="Freeform 500"/>
          <p:cNvSpPr>
            <a:spLocks noChangeAspect="1"/>
          </p:cNvSpPr>
          <p:nvPr/>
        </p:nvSpPr>
        <p:spPr bwMode="auto">
          <a:xfrm>
            <a:off x="5145088" y="3255421"/>
            <a:ext cx="171450" cy="134937"/>
          </a:xfrm>
          <a:custGeom>
            <a:avLst/>
            <a:gdLst>
              <a:gd name="T0" fmla="*/ 0 w 89"/>
              <a:gd name="T1" fmla="*/ 66 h 71"/>
              <a:gd name="T2" fmla="*/ 2 w 89"/>
              <a:gd name="T3" fmla="*/ 58 h 71"/>
              <a:gd name="T4" fmla="*/ 14 w 89"/>
              <a:gd name="T5" fmla="*/ 43 h 71"/>
              <a:gd name="T6" fmla="*/ 7 w 89"/>
              <a:gd name="T7" fmla="*/ 36 h 71"/>
              <a:gd name="T8" fmla="*/ 6 w 89"/>
              <a:gd name="T9" fmla="*/ 19 h 71"/>
              <a:gd name="T10" fmla="*/ 14 w 89"/>
              <a:gd name="T11" fmla="*/ 4 h 71"/>
              <a:gd name="T12" fmla="*/ 89 w 89"/>
              <a:gd name="T13" fmla="*/ 0 h 71"/>
              <a:gd name="T14" fmla="*/ 75 w 89"/>
              <a:gd name="T15" fmla="*/ 11 h 71"/>
              <a:gd name="T16" fmla="*/ 71 w 89"/>
              <a:gd name="T17" fmla="*/ 39 h 71"/>
              <a:gd name="T18" fmla="*/ 40 w 89"/>
              <a:gd name="T19" fmla="*/ 56 h 71"/>
              <a:gd name="T20" fmla="*/ 13 w 89"/>
              <a:gd name="T21" fmla="*/ 71 h 71"/>
              <a:gd name="T22" fmla="*/ 0 w 89"/>
              <a:gd name="T23" fmla="*/ 66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1"/>
              <a:gd name="T38" fmla="*/ 89 w 8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1">
                <a:moveTo>
                  <a:pt x="0" y="66"/>
                </a:moveTo>
                <a:lnTo>
                  <a:pt x="2" y="58"/>
                </a:lnTo>
                <a:lnTo>
                  <a:pt x="14" y="43"/>
                </a:lnTo>
                <a:lnTo>
                  <a:pt x="7" y="36"/>
                </a:lnTo>
                <a:lnTo>
                  <a:pt x="6" y="19"/>
                </a:lnTo>
                <a:lnTo>
                  <a:pt x="14" y="4"/>
                </a:lnTo>
                <a:lnTo>
                  <a:pt x="89" y="0"/>
                </a:lnTo>
                <a:lnTo>
                  <a:pt x="75" y="11"/>
                </a:lnTo>
                <a:lnTo>
                  <a:pt x="71" y="39"/>
                </a:lnTo>
                <a:lnTo>
                  <a:pt x="40" y="56"/>
                </a:lnTo>
                <a:lnTo>
                  <a:pt x="13" y="71"/>
                </a:lnTo>
                <a:lnTo>
                  <a:pt x="0" y="66"/>
                </a:lnTo>
                <a:close/>
              </a:path>
            </a:pathLst>
          </a:custGeom>
          <a:solidFill>
            <a:srgbClr val="FFFFCC"/>
          </a:solidFill>
          <a:ln w="9525">
            <a:noFill/>
            <a:round/>
            <a:headEnd/>
            <a:tailEnd/>
          </a:ln>
        </p:spPr>
        <p:txBody>
          <a:bodyPr/>
          <a:lstStyle/>
          <a:p>
            <a:endParaRPr lang="en-US"/>
          </a:p>
        </p:txBody>
      </p:sp>
      <p:sp>
        <p:nvSpPr>
          <p:cNvPr id="23028" name="Freeform 501"/>
          <p:cNvSpPr>
            <a:spLocks noChangeAspect="1"/>
          </p:cNvSpPr>
          <p:nvPr/>
        </p:nvSpPr>
        <p:spPr bwMode="auto">
          <a:xfrm>
            <a:off x="5145088" y="3255421"/>
            <a:ext cx="171450" cy="134937"/>
          </a:xfrm>
          <a:custGeom>
            <a:avLst/>
            <a:gdLst>
              <a:gd name="T0" fmla="*/ 0 w 89"/>
              <a:gd name="T1" fmla="*/ 66 h 71"/>
              <a:gd name="T2" fmla="*/ 2 w 89"/>
              <a:gd name="T3" fmla="*/ 58 h 71"/>
              <a:gd name="T4" fmla="*/ 14 w 89"/>
              <a:gd name="T5" fmla="*/ 43 h 71"/>
              <a:gd name="T6" fmla="*/ 7 w 89"/>
              <a:gd name="T7" fmla="*/ 36 h 71"/>
              <a:gd name="T8" fmla="*/ 6 w 89"/>
              <a:gd name="T9" fmla="*/ 19 h 71"/>
              <a:gd name="T10" fmla="*/ 14 w 89"/>
              <a:gd name="T11" fmla="*/ 4 h 71"/>
              <a:gd name="T12" fmla="*/ 89 w 89"/>
              <a:gd name="T13" fmla="*/ 0 h 71"/>
              <a:gd name="T14" fmla="*/ 75 w 89"/>
              <a:gd name="T15" fmla="*/ 11 h 71"/>
              <a:gd name="T16" fmla="*/ 71 w 89"/>
              <a:gd name="T17" fmla="*/ 39 h 71"/>
              <a:gd name="T18" fmla="*/ 40 w 89"/>
              <a:gd name="T19" fmla="*/ 56 h 71"/>
              <a:gd name="T20" fmla="*/ 13 w 89"/>
              <a:gd name="T21" fmla="*/ 71 h 71"/>
              <a:gd name="T22" fmla="*/ 0 w 89"/>
              <a:gd name="T23" fmla="*/ 66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1"/>
              <a:gd name="T38" fmla="*/ 89 w 8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1">
                <a:moveTo>
                  <a:pt x="0" y="66"/>
                </a:moveTo>
                <a:lnTo>
                  <a:pt x="2" y="58"/>
                </a:lnTo>
                <a:lnTo>
                  <a:pt x="14" y="43"/>
                </a:lnTo>
                <a:lnTo>
                  <a:pt x="7" y="36"/>
                </a:lnTo>
                <a:lnTo>
                  <a:pt x="6" y="19"/>
                </a:lnTo>
                <a:lnTo>
                  <a:pt x="14" y="4"/>
                </a:lnTo>
                <a:lnTo>
                  <a:pt x="89" y="0"/>
                </a:lnTo>
                <a:lnTo>
                  <a:pt x="75" y="11"/>
                </a:lnTo>
                <a:lnTo>
                  <a:pt x="71" y="39"/>
                </a:lnTo>
                <a:lnTo>
                  <a:pt x="40" y="56"/>
                </a:lnTo>
                <a:lnTo>
                  <a:pt x="13" y="71"/>
                </a:lnTo>
                <a:lnTo>
                  <a:pt x="0" y="66"/>
                </a:lnTo>
                <a:close/>
              </a:path>
            </a:pathLst>
          </a:custGeom>
          <a:solidFill>
            <a:srgbClr val="FFFFCC"/>
          </a:solidFill>
          <a:ln w="1588" cap="rnd">
            <a:solidFill>
              <a:srgbClr val="808080"/>
            </a:solidFill>
            <a:round/>
            <a:headEnd/>
            <a:tailEnd/>
          </a:ln>
        </p:spPr>
        <p:txBody>
          <a:bodyPr/>
          <a:lstStyle/>
          <a:p>
            <a:endParaRPr lang="en-US"/>
          </a:p>
        </p:txBody>
      </p:sp>
      <p:sp>
        <p:nvSpPr>
          <p:cNvPr id="23029" name="Freeform 502"/>
          <p:cNvSpPr>
            <a:spLocks noChangeAspect="1"/>
          </p:cNvSpPr>
          <p:nvPr/>
        </p:nvSpPr>
        <p:spPr bwMode="auto">
          <a:xfrm>
            <a:off x="5110163" y="3366546"/>
            <a:ext cx="38100" cy="104775"/>
          </a:xfrm>
          <a:custGeom>
            <a:avLst/>
            <a:gdLst>
              <a:gd name="T0" fmla="*/ 0 w 20"/>
              <a:gd name="T1" fmla="*/ 27 h 55"/>
              <a:gd name="T2" fmla="*/ 10 w 20"/>
              <a:gd name="T3" fmla="*/ 55 h 55"/>
              <a:gd name="T4" fmla="*/ 12 w 20"/>
              <a:gd name="T5" fmla="*/ 54 h 55"/>
              <a:gd name="T6" fmla="*/ 18 w 20"/>
              <a:gd name="T7" fmla="*/ 25 h 55"/>
              <a:gd name="T8" fmla="*/ 10 w 20"/>
              <a:gd name="T9" fmla="*/ 27 h 55"/>
              <a:gd name="T10" fmla="*/ 12 w 20"/>
              <a:gd name="T11" fmla="*/ 14 h 55"/>
              <a:gd name="T12" fmla="*/ 18 w 20"/>
              <a:gd name="T13" fmla="*/ 8 h 55"/>
              <a:gd name="T14" fmla="*/ 20 w 20"/>
              <a:gd name="T15" fmla="*/ 0 h 55"/>
              <a:gd name="T16" fmla="*/ 13 w 20"/>
              <a:gd name="T17" fmla="*/ 1 h 55"/>
              <a:gd name="T18" fmla="*/ 0 w 20"/>
              <a:gd name="T19" fmla="*/ 2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5"/>
              <a:gd name="T32" fmla="*/ 20 w 20"/>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5">
                <a:moveTo>
                  <a:pt x="0" y="27"/>
                </a:moveTo>
                <a:lnTo>
                  <a:pt x="10" y="55"/>
                </a:lnTo>
                <a:lnTo>
                  <a:pt x="12" y="54"/>
                </a:lnTo>
                <a:lnTo>
                  <a:pt x="18" y="25"/>
                </a:lnTo>
                <a:lnTo>
                  <a:pt x="10" y="27"/>
                </a:lnTo>
                <a:lnTo>
                  <a:pt x="12" y="14"/>
                </a:lnTo>
                <a:lnTo>
                  <a:pt x="18" y="8"/>
                </a:lnTo>
                <a:lnTo>
                  <a:pt x="20" y="0"/>
                </a:lnTo>
                <a:lnTo>
                  <a:pt x="13" y="1"/>
                </a:lnTo>
                <a:lnTo>
                  <a:pt x="0" y="27"/>
                </a:lnTo>
                <a:close/>
              </a:path>
            </a:pathLst>
          </a:custGeom>
          <a:solidFill>
            <a:srgbClr val="FFFFCC"/>
          </a:solidFill>
          <a:ln w="9525">
            <a:noFill/>
            <a:round/>
            <a:headEnd/>
            <a:tailEnd/>
          </a:ln>
        </p:spPr>
        <p:txBody>
          <a:bodyPr/>
          <a:lstStyle/>
          <a:p>
            <a:endParaRPr lang="en-US"/>
          </a:p>
        </p:txBody>
      </p:sp>
      <p:sp>
        <p:nvSpPr>
          <p:cNvPr id="23030" name="Freeform 503"/>
          <p:cNvSpPr>
            <a:spLocks noChangeAspect="1"/>
          </p:cNvSpPr>
          <p:nvPr/>
        </p:nvSpPr>
        <p:spPr bwMode="auto">
          <a:xfrm>
            <a:off x="5110163" y="3366546"/>
            <a:ext cx="38100" cy="104775"/>
          </a:xfrm>
          <a:custGeom>
            <a:avLst/>
            <a:gdLst>
              <a:gd name="T0" fmla="*/ 0 w 20"/>
              <a:gd name="T1" fmla="*/ 27 h 55"/>
              <a:gd name="T2" fmla="*/ 10 w 20"/>
              <a:gd name="T3" fmla="*/ 55 h 55"/>
              <a:gd name="T4" fmla="*/ 12 w 20"/>
              <a:gd name="T5" fmla="*/ 54 h 55"/>
              <a:gd name="T6" fmla="*/ 18 w 20"/>
              <a:gd name="T7" fmla="*/ 25 h 55"/>
              <a:gd name="T8" fmla="*/ 10 w 20"/>
              <a:gd name="T9" fmla="*/ 27 h 55"/>
              <a:gd name="T10" fmla="*/ 12 w 20"/>
              <a:gd name="T11" fmla="*/ 14 h 55"/>
              <a:gd name="T12" fmla="*/ 18 w 20"/>
              <a:gd name="T13" fmla="*/ 8 h 55"/>
              <a:gd name="T14" fmla="*/ 20 w 20"/>
              <a:gd name="T15" fmla="*/ 0 h 55"/>
              <a:gd name="T16" fmla="*/ 13 w 20"/>
              <a:gd name="T17" fmla="*/ 1 h 55"/>
              <a:gd name="T18" fmla="*/ 0 w 20"/>
              <a:gd name="T19" fmla="*/ 2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5"/>
              <a:gd name="T32" fmla="*/ 20 w 20"/>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5">
                <a:moveTo>
                  <a:pt x="0" y="27"/>
                </a:moveTo>
                <a:lnTo>
                  <a:pt x="10" y="55"/>
                </a:lnTo>
                <a:lnTo>
                  <a:pt x="12" y="54"/>
                </a:lnTo>
                <a:lnTo>
                  <a:pt x="18" y="25"/>
                </a:lnTo>
                <a:lnTo>
                  <a:pt x="10" y="27"/>
                </a:lnTo>
                <a:lnTo>
                  <a:pt x="12" y="14"/>
                </a:lnTo>
                <a:lnTo>
                  <a:pt x="18" y="8"/>
                </a:lnTo>
                <a:lnTo>
                  <a:pt x="20" y="0"/>
                </a:lnTo>
                <a:lnTo>
                  <a:pt x="13" y="1"/>
                </a:lnTo>
                <a:lnTo>
                  <a:pt x="0" y="27"/>
                </a:lnTo>
                <a:close/>
              </a:path>
            </a:pathLst>
          </a:custGeom>
          <a:solidFill>
            <a:srgbClr val="FFFFCC"/>
          </a:solidFill>
          <a:ln w="1588" cap="rnd">
            <a:solidFill>
              <a:srgbClr val="808080"/>
            </a:solidFill>
            <a:round/>
            <a:headEnd/>
            <a:tailEnd/>
          </a:ln>
        </p:spPr>
        <p:txBody>
          <a:bodyPr/>
          <a:lstStyle/>
          <a:p>
            <a:endParaRPr lang="en-US"/>
          </a:p>
        </p:txBody>
      </p:sp>
      <p:sp>
        <p:nvSpPr>
          <p:cNvPr id="23031" name="Freeform 504"/>
          <p:cNvSpPr>
            <a:spLocks noChangeAspect="1"/>
          </p:cNvSpPr>
          <p:nvPr/>
        </p:nvSpPr>
        <p:spPr bwMode="auto">
          <a:xfrm>
            <a:off x="6072188" y="2755358"/>
            <a:ext cx="1481137" cy="954088"/>
          </a:xfrm>
          <a:custGeom>
            <a:avLst/>
            <a:gdLst>
              <a:gd name="T0" fmla="*/ 5 w 771"/>
              <a:gd name="T1" fmla="*/ 218 h 497"/>
              <a:gd name="T2" fmla="*/ 82 w 771"/>
              <a:gd name="T3" fmla="*/ 187 h 497"/>
              <a:gd name="T4" fmla="*/ 79 w 771"/>
              <a:gd name="T5" fmla="*/ 144 h 497"/>
              <a:gd name="T6" fmla="*/ 118 w 771"/>
              <a:gd name="T7" fmla="*/ 106 h 497"/>
              <a:gd name="T8" fmla="*/ 154 w 771"/>
              <a:gd name="T9" fmla="*/ 87 h 497"/>
              <a:gd name="T10" fmla="*/ 191 w 771"/>
              <a:gd name="T11" fmla="*/ 94 h 497"/>
              <a:gd name="T12" fmla="*/ 216 w 771"/>
              <a:gd name="T13" fmla="*/ 137 h 497"/>
              <a:gd name="T14" fmla="*/ 295 w 771"/>
              <a:gd name="T15" fmla="*/ 177 h 497"/>
              <a:gd name="T16" fmla="*/ 392 w 771"/>
              <a:gd name="T17" fmla="*/ 195 h 497"/>
              <a:gd name="T18" fmla="*/ 482 w 771"/>
              <a:gd name="T19" fmla="*/ 162 h 497"/>
              <a:gd name="T20" fmla="*/ 502 w 771"/>
              <a:gd name="T21" fmla="*/ 145 h 497"/>
              <a:gd name="T22" fmla="*/ 577 w 771"/>
              <a:gd name="T23" fmla="*/ 114 h 497"/>
              <a:gd name="T24" fmla="*/ 529 w 771"/>
              <a:gd name="T25" fmla="*/ 99 h 497"/>
              <a:gd name="T26" fmla="*/ 537 w 771"/>
              <a:gd name="T27" fmla="*/ 61 h 497"/>
              <a:gd name="T28" fmla="*/ 574 w 771"/>
              <a:gd name="T29" fmla="*/ 60 h 497"/>
              <a:gd name="T30" fmla="*/ 584 w 771"/>
              <a:gd name="T31" fmla="*/ 15 h 497"/>
              <a:gd name="T32" fmla="*/ 655 w 771"/>
              <a:gd name="T33" fmla="*/ 10 h 497"/>
              <a:gd name="T34" fmla="*/ 716 w 771"/>
              <a:gd name="T35" fmla="*/ 78 h 497"/>
              <a:gd name="T36" fmla="*/ 771 w 771"/>
              <a:gd name="T37" fmla="*/ 85 h 497"/>
              <a:gd name="T38" fmla="*/ 722 w 771"/>
              <a:gd name="T39" fmla="*/ 147 h 497"/>
              <a:gd name="T40" fmla="*/ 716 w 771"/>
              <a:gd name="T41" fmla="*/ 179 h 497"/>
              <a:gd name="T42" fmla="*/ 688 w 771"/>
              <a:gd name="T43" fmla="*/ 190 h 497"/>
              <a:gd name="T44" fmla="*/ 670 w 771"/>
              <a:gd name="T45" fmla="*/ 196 h 497"/>
              <a:gd name="T46" fmla="*/ 601 w 771"/>
              <a:gd name="T47" fmla="*/ 239 h 497"/>
              <a:gd name="T48" fmla="*/ 607 w 771"/>
              <a:gd name="T49" fmla="*/ 204 h 497"/>
              <a:gd name="T50" fmla="*/ 554 w 771"/>
              <a:gd name="T51" fmla="*/ 241 h 497"/>
              <a:gd name="T52" fmla="*/ 594 w 771"/>
              <a:gd name="T53" fmla="*/ 253 h 497"/>
              <a:gd name="T54" fmla="*/ 586 w 771"/>
              <a:gd name="T55" fmla="*/ 275 h 497"/>
              <a:gd name="T56" fmla="*/ 608 w 771"/>
              <a:gd name="T57" fmla="*/ 340 h 497"/>
              <a:gd name="T58" fmla="*/ 608 w 771"/>
              <a:gd name="T59" fmla="*/ 352 h 497"/>
              <a:gd name="T60" fmla="*/ 609 w 771"/>
              <a:gd name="T61" fmla="*/ 366 h 497"/>
              <a:gd name="T62" fmla="*/ 538 w 771"/>
              <a:gd name="T63" fmla="*/ 459 h 497"/>
              <a:gd name="T64" fmla="*/ 508 w 771"/>
              <a:gd name="T65" fmla="*/ 467 h 497"/>
              <a:gd name="T66" fmla="*/ 494 w 771"/>
              <a:gd name="T67" fmla="*/ 475 h 497"/>
              <a:gd name="T68" fmla="*/ 459 w 771"/>
              <a:gd name="T69" fmla="*/ 497 h 497"/>
              <a:gd name="T70" fmla="*/ 431 w 771"/>
              <a:gd name="T71" fmla="*/ 480 h 497"/>
              <a:gd name="T72" fmla="*/ 360 w 771"/>
              <a:gd name="T73" fmla="*/ 468 h 497"/>
              <a:gd name="T74" fmla="*/ 353 w 771"/>
              <a:gd name="T75" fmla="*/ 482 h 497"/>
              <a:gd name="T76" fmla="*/ 323 w 771"/>
              <a:gd name="T77" fmla="*/ 472 h 497"/>
              <a:gd name="T78" fmla="*/ 301 w 771"/>
              <a:gd name="T79" fmla="*/ 449 h 497"/>
              <a:gd name="T80" fmla="*/ 314 w 771"/>
              <a:gd name="T81" fmla="*/ 398 h 497"/>
              <a:gd name="T82" fmla="*/ 286 w 771"/>
              <a:gd name="T83" fmla="*/ 385 h 497"/>
              <a:gd name="T84" fmla="*/ 228 w 771"/>
              <a:gd name="T85" fmla="*/ 395 h 497"/>
              <a:gd name="T86" fmla="*/ 191 w 771"/>
              <a:gd name="T87" fmla="*/ 401 h 497"/>
              <a:gd name="T88" fmla="*/ 182 w 771"/>
              <a:gd name="T89" fmla="*/ 394 h 497"/>
              <a:gd name="T90" fmla="*/ 133 w 771"/>
              <a:gd name="T91" fmla="*/ 374 h 497"/>
              <a:gd name="T92" fmla="*/ 67 w 771"/>
              <a:gd name="T93" fmla="*/ 351 h 497"/>
              <a:gd name="T94" fmla="*/ 74 w 771"/>
              <a:gd name="T95" fmla="*/ 326 h 497"/>
              <a:gd name="T96" fmla="*/ 84 w 771"/>
              <a:gd name="T97" fmla="*/ 286 h 497"/>
              <a:gd name="T98" fmla="*/ 51 w 771"/>
              <a:gd name="T99" fmla="*/ 287 h 497"/>
              <a:gd name="T100" fmla="*/ 13 w 771"/>
              <a:gd name="T101" fmla="*/ 260 h 497"/>
              <a:gd name="T102" fmla="*/ 0 w 771"/>
              <a:gd name="T103" fmla="*/ 237 h 4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1"/>
              <a:gd name="T157" fmla="*/ 0 h 497"/>
              <a:gd name="T158" fmla="*/ 771 w 771"/>
              <a:gd name="T159" fmla="*/ 497 h 4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1" h="497">
                <a:moveTo>
                  <a:pt x="0" y="237"/>
                </a:moveTo>
                <a:lnTo>
                  <a:pt x="5" y="218"/>
                </a:lnTo>
                <a:lnTo>
                  <a:pt x="33" y="213"/>
                </a:lnTo>
                <a:lnTo>
                  <a:pt x="82" y="187"/>
                </a:lnTo>
                <a:lnTo>
                  <a:pt x="89" y="167"/>
                </a:lnTo>
                <a:lnTo>
                  <a:pt x="79" y="144"/>
                </a:lnTo>
                <a:lnTo>
                  <a:pt x="110" y="137"/>
                </a:lnTo>
                <a:lnTo>
                  <a:pt x="118" y="106"/>
                </a:lnTo>
                <a:lnTo>
                  <a:pt x="150" y="108"/>
                </a:lnTo>
                <a:lnTo>
                  <a:pt x="154" y="87"/>
                </a:lnTo>
                <a:lnTo>
                  <a:pt x="178" y="77"/>
                </a:lnTo>
                <a:lnTo>
                  <a:pt x="191" y="94"/>
                </a:lnTo>
                <a:lnTo>
                  <a:pt x="209" y="101"/>
                </a:lnTo>
                <a:lnTo>
                  <a:pt x="216" y="137"/>
                </a:lnTo>
                <a:lnTo>
                  <a:pt x="271" y="152"/>
                </a:lnTo>
                <a:lnTo>
                  <a:pt x="295" y="177"/>
                </a:lnTo>
                <a:lnTo>
                  <a:pt x="340" y="175"/>
                </a:lnTo>
                <a:lnTo>
                  <a:pt x="392" y="195"/>
                </a:lnTo>
                <a:lnTo>
                  <a:pt x="461" y="177"/>
                </a:lnTo>
                <a:lnTo>
                  <a:pt x="482" y="162"/>
                </a:lnTo>
                <a:lnTo>
                  <a:pt x="482" y="143"/>
                </a:lnTo>
                <a:lnTo>
                  <a:pt x="502" y="145"/>
                </a:lnTo>
                <a:lnTo>
                  <a:pt x="543" y="116"/>
                </a:lnTo>
                <a:lnTo>
                  <a:pt x="577" y="114"/>
                </a:lnTo>
                <a:lnTo>
                  <a:pt x="561" y="93"/>
                </a:lnTo>
                <a:lnTo>
                  <a:pt x="529" y="99"/>
                </a:lnTo>
                <a:lnTo>
                  <a:pt x="529" y="74"/>
                </a:lnTo>
                <a:lnTo>
                  <a:pt x="537" y="61"/>
                </a:lnTo>
                <a:lnTo>
                  <a:pt x="556" y="68"/>
                </a:lnTo>
                <a:lnTo>
                  <a:pt x="574" y="60"/>
                </a:lnTo>
                <a:lnTo>
                  <a:pt x="593" y="27"/>
                </a:lnTo>
                <a:lnTo>
                  <a:pt x="584" y="15"/>
                </a:lnTo>
                <a:lnTo>
                  <a:pt x="630" y="0"/>
                </a:lnTo>
                <a:lnTo>
                  <a:pt x="655" y="10"/>
                </a:lnTo>
                <a:lnTo>
                  <a:pt x="678" y="66"/>
                </a:lnTo>
                <a:lnTo>
                  <a:pt x="716" y="78"/>
                </a:lnTo>
                <a:lnTo>
                  <a:pt x="724" y="98"/>
                </a:lnTo>
                <a:lnTo>
                  <a:pt x="771" y="85"/>
                </a:lnTo>
                <a:lnTo>
                  <a:pt x="749" y="139"/>
                </a:lnTo>
                <a:lnTo>
                  <a:pt x="722" y="147"/>
                </a:lnTo>
                <a:lnTo>
                  <a:pt x="725" y="167"/>
                </a:lnTo>
                <a:lnTo>
                  <a:pt x="716" y="179"/>
                </a:lnTo>
                <a:lnTo>
                  <a:pt x="712" y="175"/>
                </a:lnTo>
                <a:lnTo>
                  <a:pt x="688" y="190"/>
                </a:lnTo>
                <a:lnTo>
                  <a:pt x="688" y="199"/>
                </a:lnTo>
                <a:lnTo>
                  <a:pt x="670" y="196"/>
                </a:lnTo>
                <a:lnTo>
                  <a:pt x="638" y="220"/>
                </a:lnTo>
                <a:lnTo>
                  <a:pt x="601" y="239"/>
                </a:lnTo>
                <a:lnTo>
                  <a:pt x="612" y="213"/>
                </a:lnTo>
                <a:lnTo>
                  <a:pt x="607" y="204"/>
                </a:lnTo>
                <a:lnTo>
                  <a:pt x="556" y="234"/>
                </a:lnTo>
                <a:lnTo>
                  <a:pt x="554" y="241"/>
                </a:lnTo>
                <a:lnTo>
                  <a:pt x="572" y="261"/>
                </a:lnTo>
                <a:lnTo>
                  <a:pt x="594" y="253"/>
                </a:lnTo>
                <a:lnTo>
                  <a:pt x="617" y="260"/>
                </a:lnTo>
                <a:lnTo>
                  <a:pt x="586" y="275"/>
                </a:lnTo>
                <a:lnTo>
                  <a:pt x="575" y="295"/>
                </a:lnTo>
                <a:lnTo>
                  <a:pt x="608" y="340"/>
                </a:lnTo>
                <a:lnTo>
                  <a:pt x="585" y="336"/>
                </a:lnTo>
                <a:lnTo>
                  <a:pt x="608" y="352"/>
                </a:lnTo>
                <a:lnTo>
                  <a:pt x="586" y="362"/>
                </a:lnTo>
                <a:lnTo>
                  <a:pt x="609" y="366"/>
                </a:lnTo>
                <a:lnTo>
                  <a:pt x="566" y="438"/>
                </a:lnTo>
                <a:lnTo>
                  <a:pt x="538" y="459"/>
                </a:lnTo>
                <a:lnTo>
                  <a:pt x="511" y="466"/>
                </a:lnTo>
                <a:lnTo>
                  <a:pt x="508" y="467"/>
                </a:lnTo>
                <a:lnTo>
                  <a:pt x="502" y="462"/>
                </a:lnTo>
                <a:lnTo>
                  <a:pt x="494" y="475"/>
                </a:lnTo>
                <a:lnTo>
                  <a:pt x="461" y="482"/>
                </a:lnTo>
                <a:lnTo>
                  <a:pt x="459" y="497"/>
                </a:lnTo>
                <a:lnTo>
                  <a:pt x="453" y="479"/>
                </a:lnTo>
                <a:lnTo>
                  <a:pt x="431" y="480"/>
                </a:lnTo>
                <a:lnTo>
                  <a:pt x="397" y="458"/>
                </a:lnTo>
                <a:lnTo>
                  <a:pt x="360" y="468"/>
                </a:lnTo>
                <a:lnTo>
                  <a:pt x="352" y="468"/>
                </a:lnTo>
                <a:lnTo>
                  <a:pt x="353" y="482"/>
                </a:lnTo>
                <a:lnTo>
                  <a:pt x="347" y="479"/>
                </a:lnTo>
                <a:lnTo>
                  <a:pt x="323" y="472"/>
                </a:lnTo>
                <a:lnTo>
                  <a:pt x="316" y="445"/>
                </a:lnTo>
                <a:lnTo>
                  <a:pt x="301" y="449"/>
                </a:lnTo>
                <a:lnTo>
                  <a:pt x="315" y="411"/>
                </a:lnTo>
                <a:lnTo>
                  <a:pt x="314" y="398"/>
                </a:lnTo>
                <a:lnTo>
                  <a:pt x="299" y="390"/>
                </a:lnTo>
                <a:lnTo>
                  <a:pt x="286" y="385"/>
                </a:lnTo>
                <a:lnTo>
                  <a:pt x="282" y="371"/>
                </a:lnTo>
                <a:lnTo>
                  <a:pt x="228" y="395"/>
                </a:lnTo>
                <a:lnTo>
                  <a:pt x="204" y="388"/>
                </a:lnTo>
                <a:lnTo>
                  <a:pt x="191" y="401"/>
                </a:lnTo>
                <a:lnTo>
                  <a:pt x="190" y="392"/>
                </a:lnTo>
                <a:lnTo>
                  <a:pt x="182" y="394"/>
                </a:lnTo>
                <a:lnTo>
                  <a:pt x="154" y="394"/>
                </a:lnTo>
                <a:lnTo>
                  <a:pt x="133" y="374"/>
                </a:lnTo>
                <a:lnTo>
                  <a:pt x="93" y="360"/>
                </a:lnTo>
                <a:lnTo>
                  <a:pt x="67" y="351"/>
                </a:lnTo>
                <a:lnTo>
                  <a:pt x="61" y="329"/>
                </a:lnTo>
                <a:lnTo>
                  <a:pt x="74" y="326"/>
                </a:lnTo>
                <a:lnTo>
                  <a:pt x="66" y="308"/>
                </a:lnTo>
                <a:lnTo>
                  <a:pt x="84" y="286"/>
                </a:lnTo>
                <a:lnTo>
                  <a:pt x="70" y="279"/>
                </a:lnTo>
                <a:lnTo>
                  <a:pt x="51" y="287"/>
                </a:lnTo>
                <a:lnTo>
                  <a:pt x="12" y="263"/>
                </a:lnTo>
                <a:lnTo>
                  <a:pt x="13" y="260"/>
                </a:lnTo>
                <a:lnTo>
                  <a:pt x="14" y="242"/>
                </a:lnTo>
                <a:lnTo>
                  <a:pt x="0" y="237"/>
                </a:lnTo>
                <a:close/>
              </a:path>
            </a:pathLst>
          </a:custGeom>
          <a:solidFill>
            <a:srgbClr val="FFFFCC"/>
          </a:solidFill>
          <a:ln w="9525">
            <a:noFill/>
            <a:round/>
            <a:headEnd/>
            <a:tailEnd/>
          </a:ln>
        </p:spPr>
        <p:txBody>
          <a:bodyPr/>
          <a:lstStyle/>
          <a:p>
            <a:endParaRPr lang="en-US"/>
          </a:p>
        </p:txBody>
      </p:sp>
      <p:sp>
        <p:nvSpPr>
          <p:cNvPr id="23032" name="Freeform 505"/>
          <p:cNvSpPr>
            <a:spLocks noChangeAspect="1"/>
          </p:cNvSpPr>
          <p:nvPr/>
        </p:nvSpPr>
        <p:spPr bwMode="auto">
          <a:xfrm>
            <a:off x="6072188" y="2755358"/>
            <a:ext cx="1481137" cy="954088"/>
          </a:xfrm>
          <a:custGeom>
            <a:avLst/>
            <a:gdLst>
              <a:gd name="T0" fmla="*/ 5 w 771"/>
              <a:gd name="T1" fmla="*/ 218 h 497"/>
              <a:gd name="T2" fmla="*/ 82 w 771"/>
              <a:gd name="T3" fmla="*/ 187 h 497"/>
              <a:gd name="T4" fmla="*/ 79 w 771"/>
              <a:gd name="T5" fmla="*/ 144 h 497"/>
              <a:gd name="T6" fmla="*/ 118 w 771"/>
              <a:gd name="T7" fmla="*/ 106 h 497"/>
              <a:gd name="T8" fmla="*/ 154 w 771"/>
              <a:gd name="T9" fmla="*/ 87 h 497"/>
              <a:gd name="T10" fmla="*/ 191 w 771"/>
              <a:gd name="T11" fmla="*/ 94 h 497"/>
              <a:gd name="T12" fmla="*/ 216 w 771"/>
              <a:gd name="T13" fmla="*/ 137 h 497"/>
              <a:gd name="T14" fmla="*/ 295 w 771"/>
              <a:gd name="T15" fmla="*/ 177 h 497"/>
              <a:gd name="T16" fmla="*/ 392 w 771"/>
              <a:gd name="T17" fmla="*/ 195 h 497"/>
              <a:gd name="T18" fmla="*/ 482 w 771"/>
              <a:gd name="T19" fmla="*/ 162 h 497"/>
              <a:gd name="T20" fmla="*/ 502 w 771"/>
              <a:gd name="T21" fmla="*/ 145 h 497"/>
              <a:gd name="T22" fmla="*/ 577 w 771"/>
              <a:gd name="T23" fmla="*/ 114 h 497"/>
              <a:gd name="T24" fmla="*/ 529 w 771"/>
              <a:gd name="T25" fmla="*/ 99 h 497"/>
              <a:gd name="T26" fmla="*/ 537 w 771"/>
              <a:gd name="T27" fmla="*/ 61 h 497"/>
              <a:gd name="T28" fmla="*/ 574 w 771"/>
              <a:gd name="T29" fmla="*/ 60 h 497"/>
              <a:gd name="T30" fmla="*/ 584 w 771"/>
              <a:gd name="T31" fmla="*/ 15 h 497"/>
              <a:gd name="T32" fmla="*/ 655 w 771"/>
              <a:gd name="T33" fmla="*/ 10 h 497"/>
              <a:gd name="T34" fmla="*/ 716 w 771"/>
              <a:gd name="T35" fmla="*/ 78 h 497"/>
              <a:gd name="T36" fmla="*/ 771 w 771"/>
              <a:gd name="T37" fmla="*/ 85 h 497"/>
              <a:gd name="T38" fmla="*/ 722 w 771"/>
              <a:gd name="T39" fmla="*/ 147 h 497"/>
              <a:gd name="T40" fmla="*/ 716 w 771"/>
              <a:gd name="T41" fmla="*/ 179 h 497"/>
              <a:gd name="T42" fmla="*/ 688 w 771"/>
              <a:gd name="T43" fmla="*/ 190 h 497"/>
              <a:gd name="T44" fmla="*/ 670 w 771"/>
              <a:gd name="T45" fmla="*/ 196 h 497"/>
              <a:gd name="T46" fmla="*/ 601 w 771"/>
              <a:gd name="T47" fmla="*/ 239 h 497"/>
              <a:gd name="T48" fmla="*/ 607 w 771"/>
              <a:gd name="T49" fmla="*/ 204 h 497"/>
              <a:gd name="T50" fmla="*/ 554 w 771"/>
              <a:gd name="T51" fmla="*/ 241 h 497"/>
              <a:gd name="T52" fmla="*/ 594 w 771"/>
              <a:gd name="T53" fmla="*/ 253 h 497"/>
              <a:gd name="T54" fmla="*/ 586 w 771"/>
              <a:gd name="T55" fmla="*/ 275 h 497"/>
              <a:gd name="T56" fmla="*/ 608 w 771"/>
              <a:gd name="T57" fmla="*/ 340 h 497"/>
              <a:gd name="T58" fmla="*/ 608 w 771"/>
              <a:gd name="T59" fmla="*/ 352 h 497"/>
              <a:gd name="T60" fmla="*/ 609 w 771"/>
              <a:gd name="T61" fmla="*/ 366 h 497"/>
              <a:gd name="T62" fmla="*/ 538 w 771"/>
              <a:gd name="T63" fmla="*/ 459 h 497"/>
              <a:gd name="T64" fmla="*/ 508 w 771"/>
              <a:gd name="T65" fmla="*/ 467 h 497"/>
              <a:gd name="T66" fmla="*/ 494 w 771"/>
              <a:gd name="T67" fmla="*/ 475 h 497"/>
              <a:gd name="T68" fmla="*/ 459 w 771"/>
              <a:gd name="T69" fmla="*/ 497 h 497"/>
              <a:gd name="T70" fmla="*/ 431 w 771"/>
              <a:gd name="T71" fmla="*/ 480 h 497"/>
              <a:gd name="T72" fmla="*/ 360 w 771"/>
              <a:gd name="T73" fmla="*/ 468 h 497"/>
              <a:gd name="T74" fmla="*/ 353 w 771"/>
              <a:gd name="T75" fmla="*/ 482 h 497"/>
              <a:gd name="T76" fmla="*/ 323 w 771"/>
              <a:gd name="T77" fmla="*/ 472 h 497"/>
              <a:gd name="T78" fmla="*/ 301 w 771"/>
              <a:gd name="T79" fmla="*/ 449 h 497"/>
              <a:gd name="T80" fmla="*/ 314 w 771"/>
              <a:gd name="T81" fmla="*/ 398 h 497"/>
              <a:gd name="T82" fmla="*/ 286 w 771"/>
              <a:gd name="T83" fmla="*/ 385 h 497"/>
              <a:gd name="T84" fmla="*/ 228 w 771"/>
              <a:gd name="T85" fmla="*/ 395 h 497"/>
              <a:gd name="T86" fmla="*/ 191 w 771"/>
              <a:gd name="T87" fmla="*/ 401 h 497"/>
              <a:gd name="T88" fmla="*/ 182 w 771"/>
              <a:gd name="T89" fmla="*/ 394 h 497"/>
              <a:gd name="T90" fmla="*/ 133 w 771"/>
              <a:gd name="T91" fmla="*/ 374 h 497"/>
              <a:gd name="T92" fmla="*/ 67 w 771"/>
              <a:gd name="T93" fmla="*/ 351 h 497"/>
              <a:gd name="T94" fmla="*/ 74 w 771"/>
              <a:gd name="T95" fmla="*/ 326 h 497"/>
              <a:gd name="T96" fmla="*/ 84 w 771"/>
              <a:gd name="T97" fmla="*/ 286 h 497"/>
              <a:gd name="T98" fmla="*/ 51 w 771"/>
              <a:gd name="T99" fmla="*/ 287 h 497"/>
              <a:gd name="T100" fmla="*/ 13 w 771"/>
              <a:gd name="T101" fmla="*/ 260 h 497"/>
              <a:gd name="T102" fmla="*/ 0 w 771"/>
              <a:gd name="T103" fmla="*/ 237 h 4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1"/>
              <a:gd name="T157" fmla="*/ 0 h 497"/>
              <a:gd name="T158" fmla="*/ 771 w 771"/>
              <a:gd name="T159" fmla="*/ 497 h 4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1" h="497">
                <a:moveTo>
                  <a:pt x="0" y="237"/>
                </a:moveTo>
                <a:lnTo>
                  <a:pt x="5" y="218"/>
                </a:lnTo>
                <a:lnTo>
                  <a:pt x="33" y="213"/>
                </a:lnTo>
                <a:lnTo>
                  <a:pt x="82" y="187"/>
                </a:lnTo>
                <a:lnTo>
                  <a:pt x="89" y="167"/>
                </a:lnTo>
                <a:lnTo>
                  <a:pt x="79" y="144"/>
                </a:lnTo>
                <a:lnTo>
                  <a:pt x="110" y="137"/>
                </a:lnTo>
                <a:lnTo>
                  <a:pt x="118" y="106"/>
                </a:lnTo>
                <a:lnTo>
                  <a:pt x="150" y="108"/>
                </a:lnTo>
                <a:lnTo>
                  <a:pt x="154" y="87"/>
                </a:lnTo>
                <a:lnTo>
                  <a:pt x="178" y="77"/>
                </a:lnTo>
                <a:lnTo>
                  <a:pt x="191" y="94"/>
                </a:lnTo>
                <a:lnTo>
                  <a:pt x="209" y="101"/>
                </a:lnTo>
                <a:lnTo>
                  <a:pt x="216" y="137"/>
                </a:lnTo>
                <a:lnTo>
                  <a:pt x="271" y="152"/>
                </a:lnTo>
                <a:lnTo>
                  <a:pt x="295" y="177"/>
                </a:lnTo>
                <a:lnTo>
                  <a:pt x="340" y="175"/>
                </a:lnTo>
                <a:lnTo>
                  <a:pt x="392" y="195"/>
                </a:lnTo>
                <a:lnTo>
                  <a:pt x="461" y="177"/>
                </a:lnTo>
                <a:lnTo>
                  <a:pt x="482" y="162"/>
                </a:lnTo>
                <a:lnTo>
                  <a:pt x="482" y="143"/>
                </a:lnTo>
                <a:lnTo>
                  <a:pt x="502" y="145"/>
                </a:lnTo>
                <a:lnTo>
                  <a:pt x="543" y="116"/>
                </a:lnTo>
                <a:lnTo>
                  <a:pt x="577" y="114"/>
                </a:lnTo>
                <a:lnTo>
                  <a:pt x="561" y="93"/>
                </a:lnTo>
                <a:lnTo>
                  <a:pt x="529" y="99"/>
                </a:lnTo>
                <a:lnTo>
                  <a:pt x="529" y="74"/>
                </a:lnTo>
                <a:lnTo>
                  <a:pt x="537" y="61"/>
                </a:lnTo>
                <a:lnTo>
                  <a:pt x="556" y="68"/>
                </a:lnTo>
                <a:lnTo>
                  <a:pt x="574" y="60"/>
                </a:lnTo>
                <a:lnTo>
                  <a:pt x="593" y="27"/>
                </a:lnTo>
                <a:lnTo>
                  <a:pt x="584" y="15"/>
                </a:lnTo>
                <a:lnTo>
                  <a:pt x="630" y="0"/>
                </a:lnTo>
                <a:lnTo>
                  <a:pt x="655" y="10"/>
                </a:lnTo>
                <a:lnTo>
                  <a:pt x="678" y="66"/>
                </a:lnTo>
                <a:lnTo>
                  <a:pt x="716" y="78"/>
                </a:lnTo>
                <a:lnTo>
                  <a:pt x="724" y="98"/>
                </a:lnTo>
                <a:lnTo>
                  <a:pt x="771" y="85"/>
                </a:lnTo>
                <a:lnTo>
                  <a:pt x="749" y="139"/>
                </a:lnTo>
                <a:lnTo>
                  <a:pt x="722" y="147"/>
                </a:lnTo>
                <a:lnTo>
                  <a:pt x="725" y="167"/>
                </a:lnTo>
                <a:lnTo>
                  <a:pt x="716" y="179"/>
                </a:lnTo>
                <a:lnTo>
                  <a:pt x="712" y="175"/>
                </a:lnTo>
                <a:lnTo>
                  <a:pt x="688" y="190"/>
                </a:lnTo>
                <a:lnTo>
                  <a:pt x="688" y="199"/>
                </a:lnTo>
                <a:lnTo>
                  <a:pt x="670" y="196"/>
                </a:lnTo>
                <a:lnTo>
                  <a:pt x="638" y="220"/>
                </a:lnTo>
                <a:lnTo>
                  <a:pt x="601" y="239"/>
                </a:lnTo>
                <a:lnTo>
                  <a:pt x="612" y="213"/>
                </a:lnTo>
                <a:lnTo>
                  <a:pt x="607" y="204"/>
                </a:lnTo>
                <a:lnTo>
                  <a:pt x="556" y="234"/>
                </a:lnTo>
                <a:lnTo>
                  <a:pt x="554" y="241"/>
                </a:lnTo>
                <a:lnTo>
                  <a:pt x="572" y="261"/>
                </a:lnTo>
                <a:lnTo>
                  <a:pt x="594" y="253"/>
                </a:lnTo>
                <a:lnTo>
                  <a:pt x="617" y="260"/>
                </a:lnTo>
                <a:lnTo>
                  <a:pt x="586" y="275"/>
                </a:lnTo>
                <a:lnTo>
                  <a:pt x="575" y="295"/>
                </a:lnTo>
                <a:lnTo>
                  <a:pt x="608" y="340"/>
                </a:lnTo>
                <a:lnTo>
                  <a:pt x="585" y="336"/>
                </a:lnTo>
                <a:lnTo>
                  <a:pt x="608" y="352"/>
                </a:lnTo>
                <a:lnTo>
                  <a:pt x="586" y="362"/>
                </a:lnTo>
                <a:lnTo>
                  <a:pt x="609" y="366"/>
                </a:lnTo>
                <a:lnTo>
                  <a:pt x="566" y="438"/>
                </a:lnTo>
                <a:lnTo>
                  <a:pt x="538" y="459"/>
                </a:lnTo>
                <a:lnTo>
                  <a:pt x="511" y="466"/>
                </a:lnTo>
                <a:lnTo>
                  <a:pt x="508" y="467"/>
                </a:lnTo>
                <a:lnTo>
                  <a:pt x="502" y="462"/>
                </a:lnTo>
                <a:lnTo>
                  <a:pt x="494" y="475"/>
                </a:lnTo>
                <a:lnTo>
                  <a:pt x="461" y="482"/>
                </a:lnTo>
                <a:lnTo>
                  <a:pt x="459" y="497"/>
                </a:lnTo>
                <a:lnTo>
                  <a:pt x="453" y="479"/>
                </a:lnTo>
                <a:lnTo>
                  <a:pt x="431" y="480"/>
                </a:lnTo>
                <a:lnTo>
                  <a:pt x="397" y="458"/>
                </a:lnTo>
                <a:lnTo>
                  <a:pt x="360" y="468"/>
                </a:lnTo>
                <a:lnTo>
                  <a:pt x="352" y="468"/>
                </a:lnTo>
                <a:lnTo>
                  <a:pt x="353" y="482"/>
                </a:lnTo>
                <a:lnTo>
                  <a:pt x="347" y="479"/>
                </a:lnTo>
                <a:lnTo>
                  <a:pt x="323" y="472"/>
                </a:lnTo>
                <a:lnTo>
                  <a:pt x="316" y="445"/>
                </a:lnTo>
                <a:lnTo>
                  <a:pt x="301" y="449"/>
                </a:lnTo>
                <a:lnTo>
                  <a:pt x="315" y="411"/>
                </a:lnTo>
                <a:lnTo>
                  <a:pt x="314" y="398"/>
                </a:lnTo>
                <a:lnTo>
                  <a:pt x="299" y="390"/>
                </a:lnTo>
                <a:lnTo>
                  <a:pt x="286" y="385"/>
                </a:lnTo>
                <a:lnTo>
                  <a:pt x="282" y="371"/>
                </a:lnTo>
                <a:lnTo>
                  <a:pt x="228" y="395"/>
                </a:lnTo>
                <a:lnTo>
                  <a:pt x="204" y="388"/>
                </a:lnTo>
                <a:lnTo>
                  <a:pt x="191" y="401"/>
                </a:lnTo>
                <a:lnTo>
                  <a:pt x="190" y="392"/>
                </a:lnTo>
                <a:lnTo>
                  <a:pt x="182" y="394"/>
                </a:lnTo>
                <a:lnTo>
                  <a:pt x="154" y="394"/>
                </a:lnTo>
                <a:lnTo>
                  <a:pt x="133" y="374"/>
                </a:lnTo>
                <a:lnTo>
                  <a:pt x="93" y="360"/>
                </a:lnTo>
                <a:lnTo>
                  <a:pt x="67" y="351"/>
                </a:lnTo>
                <a:lnTo>
                  <a:pt x="61" y="329"/>
                </a:lnTo>
                <a:lnTo>
                  <a:pt x="74" y="326"/>
                </a:lnTo>
                <a:lnTo>
                  <a:pt x="66" y="308"/>
                </a:lnTo>
                <a:lnTo>
                  <a:pt x="84" y="286"/>
                </a:lnTo>
                <a:lnTo>
                  <a:pt x="70" y="279"/>
                </a:lnTo>
                <a:lnTo>
                  <a:pt x="51" y="287"/>
                </a:lnTo>
                <a:lnTo>
                  <a:pt x="12" y="263"/>
                </a:lnTo>
                <a:lnTo>
                  <a:pt x="13" y="260"/>
                </a:lnTo>
                <a:lnTo>
                  <a:pt x="14" y="242"/>
                </a:lnTo>
                <a:lnTo>
                  <a:pt x="0" y="237"/>
                </a:lnTo>
                <a:close/>
              </a:path>
            </a:pathLst>
          </a:custGeom>
          <a:solidFill>
            <a:srgbClr val="FFFFCC"/>
          </a:solidFill>
          <a:ln w="1651" cap="rnd">
            <a:solidFill>
              <a:schemeClr val="bg2"/>
            </a:solidFill>
            <a:round/>
            <a:headEnd/>
            <a:tailEnd/>
          </a:ln>
        </p:spPr>
        <p:txBody>
          <a:bodyPr/>
          <a:lstStyle/>
          <a:p>
            <a:endParaRPr lang="en-US"/>
          </a:p>
        </p:txBody>
      </p:sp>
      <p:sp>
        <p:nvSpPr>
          <p:cNvPr id="23033" name="Rectangle 506"/>
          <p:cNvSpPr>
            <a:spLocks noChangeAspect="1" noChangeArrowheads="1"/>
          </p:cNvSpPr>
          <p:nvPr/>
        </p:nvSpPr>
        <p:spPr bwMode="auto">
          <a:xfrm>
            <a:off x="1573213" y="3907883"/>
            <a:ext cx="63500" cy="136525"/>
          </a:xfrm>
          <a:prstGeom prst="rect">
            <a:avLst/>
          </a:prstGeom>
          <a:solidFill>
            <a:srgbClr val="FFFFCC"/>
          </a:solidFill>
          <a:ln w="9525">
            <a:noFill/>
            <a:miter lim="800000"/>
            <a:headEnd/>
            <a:tailEnd/>
          </a:ln>
        </p:spPr>
        <p:txBody>
          <a:bodyPr wrap="none" lIns="0" tIns="0" rIns="0" bIns="0">
            <a:spAutoFit/>
          </a:bodyPr>
          <a:lstStyle/>
          <a:p>
            <a:r>
              <a:rPr lang="en-US" sz="900">
                <a:solidFill>
                  <a:srgbClr val="FFFFFF"/>
                </a:solidFill>
              </a:rPr>
              <a:t>2</a:t>
            </a:r>
            <a:endParaRPr lang="en-US"/>
          </a:p>
        </p:txBody>
      </p:sp>
      <p:sp>
        <p:nvSpPr>
          <p:cNvPr id="23034" name="Freeform 507"/>
          <p:cNvSpPr>
            <a:spLocks noChangeAspect="1"/>
          </p:cNvSpPr>
          <p:nvPr/>
        </p:nvSpPr>
        <p:spPr bwMode="auto">
          <a:xfrm>
            <a:off x="2655888" y="3753896"/>
            <a:ext cx="34925" cy="14287"/>
          </a:xfrm>
          <a:custGeom>
            <a:avLst/>
            <a:gdLst>
              <a:gd name="T0" fmla="*/ 0 w 18"/>
              <a:gd name="T1" fmla="*/ 0 h 7"/>
              <a:gd name="T2" fmla="*/ 1 w 18"/>
              <a:gd name="T3" fmla="*/ 7 h 7"/>
              <a:gd name="T4" fmla="*/ 18 w 18"/>
              <a:gd name="T5" fmla="*/ 4 h 7"/>
              <a:gd name="T6" fmla="*/ 0 w 18"/>
              <a:gd name="T7" fmla="*/ 0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0" y="0"/>
                </a:moveTo>
                <a:lnTo>
                  <a:pt x="1" y="7"/>
                </a:lnTo>
                <a:lnTo>
                  <a:pt x="18" y="4"/>
                </a:lnTo>
                <a:lnTo>
                  <a:pt x="0" y="0"/>
                </a:lnTo>
                <a:close/>
              </a:path>
            </a:pathLst>
          </a:custGeom>
          <a:solidFill>
            <a:srgbClr val="FFFFCC"/>
          </a:solidFill>
          <a:ln w="9525">
            <a:noFill/>
            <a:round/>
            <a:headEnd/>
            <a:tailEnd/>
          </a:ln>
        </p:spPr>
        <p:txBody>
          <a:bodyPr/>
          <a:lstStyle/>
          <a:p>
            <a:endParaRPr lang="en-US"/>
          </a:p>
        </p:txBody>
      </p:sp>
      <p:sp>
        <p:nvSpPr>
          <p:cNvPr id="23035" name="Freeform 508"/>
          <p:cNvSpPr>
            <a:spLocks noChangeAspect="1"/>
          </p:cNvSpPr>
          <p:nvPr/>
        </p:nvSpPr>
        <p:spPr bwMode="auto">
          <a:xfrm>
            <a:off x="2655888" y="3753896"/>
            <a:ext cx="34925" cy="14287"/>
          </a:xfrm>
          <a:custGeom>
            <a:avLst/>
            <a:gdLst>
              <a:gd name="T0" fmla="*/ 0 w 18"/>
              <a:gd name="T1" fmla="*/ 0 h 7"/>
              <a:gd name="T2" fmla="*/ 1 w 18"/>
              <a:gd name="T3" fmla="*/ 7 h 7"/>
              <a:gd name="T4" fmla="*/ 18 w 18"/>
              <a:gd name="T5" fmla="*/ 4 h 7"/>
              <a:gd name="T6" fmla="*/ 0 w 18"/>
              <a:gd name="T7" fmla="*/ 0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0" y="0"/>
                </a:moveTo>
                <a:lnTo>
                  <a:pt x="1" y="7"/>
                </a:lnTo>
                <a:lnTo>
                  <a:pt x="18" y="4"/>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36" name="Freeform 509"/>
          <p:cNvSpPr>
            <a:spLocks noChangeAspect="1"/>
          </p:cNvSpPr>
          <p:nvPr/>
        </p:nvSpPr>
        <p:spPr bwMode="auto">
          <a:xfrm>
            <a:off x="5753100" y="3220496"/>
            <a:ext cx="342900" cy="250825"/>
          </a:xfrm>
          <a:custGeom>
            <a:avLst/>
            <a:gdLst>
              <a:gd name="T0" fmla="*/ 0 w 178"/>
              <a:gd name="T1" fmla="*/ 63 h 131"/>
              <a:gd name="T2" fmla="*/ 2 w 178"/>
              <a:gd name="T3" fmla="*/ 97 h 131"/>
              <a:gd name="T4" fmla="*/ 15 w 178"/>
              <a:gd name="T5" fmla="*/ 107 h 131"/>
              <a:gd name="T6" fmla="*/ 5 w 178"/>
              <a:gd name="T7" fmla="*/ 124 h 131"/>
              <a:gd name="T8" fmla="*/ 24 w 178"/>
              <a:gd name="T9" fmla="*/ 131 h 131"/>
              <a:gd name="T10" fmla="*/ 70 w 178"/>
              <a:gd name="T11" fmla="*/ 124 h 131"/>
              <a:gd name="T12" fmla="*/ 79 w 178"/>
              <a:gd name="T13" fmla="*/ 105 h 131"/>
              <a:gd name="T14" fmla="*/ 110 w 178"/>
              <a:gd name="T15" fmla="*/ 94 h 131"/>
              <a:gd name="T16" fmla="*/ 113 w 178"/>
              <a:gd name="T17" fmla="*/ 79 h 131"/>
              <a:gd name="T18" fmla="*/ 123 w 178"/>
              <a:gd name="T19" fmla="*/ 74 h 131"/>
              <a:gd name="T20" fmla="*/ 119 w 178"/>
              <a:gd name="T21" fmla="*/ 66 h 131"/>
              <a:gd name="T22" fmla="*/ 130 w 178"/>
              <a:gd name="T23" fmla="*/ 65 h 131"/>
              <a:gd name="T24" fmla="*/ 139 w 178"/>
              <a:gd name="T25" fmla="*/ 49 h 131"/>
              <a:gd name="T26" fmla="*/ 135 w 178"/>
              <a:gd name="T27" fmla="*/ 33 h 131"/>
              <a:gd name="T28" fmla="*/ 177 w 178"/>
              <a:gd name="T29" fmla="*/ 21 h 131"/>
              <a:gd name="T30" fmla="*/ 178 w 178"/>
              <a:gd name="T31" fmla="*/ 18 h 131"/>
              <a:gd name="T32" fmla="*/ 162 w 178"/>
              <a:gd name="T33" fmla="*/ 15 h 131"/>
              <a:gd name="T34" fmla="*/ 140 w 178"/>
              <a:gd name="T35" fmla="*/ 26 h 131"/>
              <a:gd name="T36" fmla="*/ 130 w 178"/>
              <a:gd name="T37" fmla="*/ 0 h 131"/>
              <a:gd name="T38" fmla="*/ 111 w 178"/>
              <a:gd name="T39" fmla="*/ 19 h 131"/>
              <a:gd name="T40" fmla="*/ 56 w 178"/>
              <a:gd name="T41" fmla="*/ 18 h 131"/>
              <a:gd name="T42" fmla="*/ 28 w 178"/>
              <a:gd name="T43" fmla="*/ 48 h 131"/>
              <a:gd name="T44" fmla="*/ 10 w 178"/>
              <a:gd name="T45" fmla="*/ 38 h 131"/>
              <a:gd name="T46" fmla="*/ 0 w 178"/>
              <a:gd name="T47" fmla="*/ 63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
              <a:gd name="T73" fmla="*/ 0 h 131"/>
              <a:gd name="T74" fmla="*/ 178 w 17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 h="131">
                <a:moveTo>
                  <a:pt x="0" y="63"/>
                </a:moveTo>
                <a:lnTo>
                  <a:pt x="2" y="97"/>
                </a:lnTo>
                <a:lnTo>
                  <a:pt x="15" y="107"/>
                </a:lnTo>
                <a:lnTo>
                  <a:pt x="5" y="124"/>
                </a:lnTo>
                <a:lnTo>
                  <a:pt x="24" y="131"/>
                </a:lnTo>
                <a:lnTo>
                  <a:pt x="70" y="124"/>
                </a:lnTo>
                <a:lnTo>
                  <a:pt x="79" y="105"/>
                </a:lnTo>
                <a:lnTo>
                  <a:pt x="110" y="94"/>
                </a:lnTo>
                <a:lnTo>
                  <a:pt x="113" y="79"/>
                </a:lnTo>
                <a:lnTo>
                  <a:pt x="123" y="74"/>
                </a:lnTo>
                <a:lnTo>
                  <a:pt x="119" y="66"/>
                </a:lnTo>
                <a:lnTo>
                  <a:pt x="130" y="65"/>
                </a:lnTo>
                <a:lnTo>
                  <a:pt x="139" y="49"/>
                </a:lnTo>
                <a:lnTo>
                  <a:pt x="135" y="33"/>
                </a:lnTo>
                <a:lnTo>
                  <a:pt x="177" y="21"/>
                </a:lnTo>
                <a:lnTo>
                  <a:pt x="178" y="18"/>
                </a:lnTo>
                <a:lnTo>
                  <a:pt x="162" y="15"/>
                </a:lnTo>
                <a:lnTo>
                  <a:pt x="140" y="26"/>
                </a:lnTo>
                <a:lnTo>
                  <a:pt x="130" y="0"/>
                </a:lnTo>
                <a:lnTo>
                  <a:pt x="111" y="19"/>
                </a:lnTo>
                <a:lnTo>
                  <a:pt x="56" y="18"/>
                </a:lnTo>
                <a:lnTo>
                  <a:pt x="28" y="48"/>
                </a:lnTo>
                <a:lnTo>
                  <a:pt x="10" y="38"/>
                </a:lnTo>
                <a:lnTo>
                  <a:pt x="0" y="63"/>
                </a:lnTo>
                <a:close/>
              </a:path>
            </a:pathLst>
          </a:custGeom>
          <a:solidFill>
            <a:srgbClr val="FFFFCC"/>
          </a:solidFill>
          <a:ln w="9525">
            <a:noFill/>
            <a:round/>
            <a:headEnd/>
            <a:tailEnd/>
          </a:ln>
        </p:spPr>
        <p:txBody>
          <a:bodyPr/>
          <a:lstStyle/>
          <a:p>
            <a:endParaRPr lang="en-US"/>
          </a:p>
        </p:txBody>
      </p:sp>
      <p:sp>
        <p:nvSpPr>
          <p:cNvPr id="23037" name="Freeform 510"/>
          <p:cNvSpPr>
            <a:spLocks noChangeAspect="1"/>
          </p:cNvSpPr>
          <p:nvPr/>
        </p:nvSpPr>
        <p:spPr bwMode="auto">
          <a:xfrm>
            <a:off x="5753100" y="3220496"/>
            <a:ext cx="342900" cy="250825"/>
          </a:xfrm>
          <a:custGeom>
            <a:avLst/>
            <a:gdLst>
              <a:gd name="T0" fmla="*/ 0 w 178"/>
              <a:gd name="T1" fmla="*/ 63 h 131"/>
              <a:gd name="T2" fmla="*/ 2 w 178"/>
              <a:gd name="T3" fmla="*/ 97 h 131"/>
              <a:gd name="T4" fmla="*/ 15 w 178"/>
              <a:gd name="T5" fmla="*/ 107 h 131"/>
              <a:gd name="T6" fmla="*/ 5 w 178"/>
              <a:gd name="T7" fmla="*/ 124 h 131"/>
              <a:gd name="T8" fmla="*/ 24 w 178"/>
              <a:gd name="T9" fmla="*/ 131 h 131"/>
              <a:gd name="T10" fmla="*/ 70 w 178"/>
              <a:gd name="T11" fmla="*/ 124 h 131"/>
              <a:gd name="T12" fmla="*/ 79 w 178"/>
              <a:gd name="T13" fmla="*/ 105 h 131"/>
              <a:gd name="T14" fmla="*/ 110 w 178"/>
              <a:gd name="T15" fmla="*/ 94 h 131"/>
              <a:gd name="T16" fmla="*/ 113 w 178"/>
              <a:gd name="T17" fmla="*/ 79 h 131"/>
              <a:gd name="T18" fmla="*/ 123 w 178"/>
              <a:gd name="T19" fmla="*/ 74 h 131"/>
              <a:gd name="T20" fmla="*/ 119 w 178"/>
              <a:gd name="T21" fmla="*/ 66 h 131"/>
              <a:gd name="T22" fmla="*/ 130 w 178"/>
              <a:gd name="T23" fmla="*/ 65 h 131"/>
              <a:gd name="T24" fmla="*/ 139 w 178"/>
              <a:gd name="T25" fmla="*/ 49 h 131"/>
              <a:gd name="T26" fmla="*/ 135 w 178"/>
              <a:gd name="T27" fmla="*/ 33 h 131"/>
              <a:gd name="T28" fmla="*/ 177 w 178"/>
              <a:gd name="T29" fmla="*/ 21 h 131"/>
              <a:gd name="T30" fmla="*/ 178 w 178"/>
              <a:gd name="T31" fmla="*/ 18 h 131"/>
              <a:gd name="T32" fmla="*/ 162 w 178"/>
              <a:gd name="T33" fmla="*/ 15 h 131"/>
              <a:gd name="T34" fmla="*/ 140 w 178"/>
              <a:gd name="T35" fmla="*/ 26 h 131"/>
              <a:gd name="T36" fmla="*/ 130 w 178"/>
              <a:gd name="T37" fmla="*/ 0 h 131"/>
              <a:gd name="T38" fmla="*/ 111 w 178"/>
              <a:gd name="T39" fmla="*/ 19 h 131"/>
              <a:gd name="T40" fmla="*/ 56 w 178"/>
              <a:gd name="T41" fmla="*/ 18 h 131"/>
              <a:gd name="T42" fmla="*/ 28 w 178"/>
              <a:gd name="T43" fmla="*/ 48 h 131"/>
              <a:gd name="T44" fmla="*/ 10 w 178"/>
              <a:gd name="T45" fmla="*/ 38 h 131"/>
              <a:gd name="T46" fmla="*/ 0 w 178"/>
              <a:gd name="T47" fmla="*/ 63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
              <a:gd name="T73" fmla="*/ 0 h 131"/>
              <a:gd name="T74" fmla="*/ 178 w 17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 h="131">
                <a:moveTo>
                  <a:pt x="0" y="63"/>
                </a:moveTo>
                <a:lnTo>
                  <a:pt x="2" y="97"/>
                </a:lnTo>
                <a:lnTo>
                  <a:pt x="15" y="107"/>
                </a:lnTo>
                <a:lnTo>
                  <a:pt x="5" y="124"/>
                </a:lnTo>
                <a:lnTo>
                  <a:pt x="24" y="131"/>
                </a:lnTo>
                <a:lnTo>
                  <a:pt x="70" y="124"/>
                </a:lnTo>
                <a:lnTo>
                  <a:pt x="79" y="105"/>
                </a:lnTo>
                <a:lnTo>
                  <a:pt x="110" y="94"/>
                </a:lnTo>
                <a:lnTo>
                  <a:pt x="113" y="79"/>
                </a:lnTo>
                <a:lnTo>
                  <a:pt x="123" y="74"/>
                </a:lnTo>
                <a:lnTo>
                  <a:pt x="119" y="66"/>
                </a:lnTo>
                <a:lnTo>
                  <a:pt x="130" y="65"/>
                </a:lnTo>
                <a:lnTo>
                  <a:pt x="139" y="49"/>
                </a:lnTo>
                <a:lnTo>
                  <a:pt x="135" y="33"/>
                </a:lnTo>
                <a:lnTo>
                  <a:pt x="177" y="21"/>
                </a:lnTo>
                <a:lnTo>
                  <a:pt x="178" y="18"/>
                </a:lnTo>
                <a:lnTo>
                  <a:pt x="162" y="15"/>
                </a:lnTo>
                <a:lnTo>
                  <a:pt x="140" y="26"/>
                </a:lnTo>
                <a:lnTo>
                  <a:pt x="130" y="0"/>
                </a:lnTo>
                <a:lnTo>
                  <a:pt x="111" y="19"/>
                </a:lnTo>
                <a:lnTo>
                  <a:pt x="56" y="18"/>
                </a:lnTo>
                <a:lnTo>
                  <a:pt x="28" y="48"/>
                </a:lnTo>
                <a:lnTo>
                  <a:pt x="10" y="38"/>
                </a:lnTo>
                <a:lnTo>
                  <a:pt x="0" y="63"/>
                </a:lnTo>
                <a:close/>
              </a:path>
            </a:pathLst>
          </a:custGeom>
          <a:solidFill>
            <a:srgbClr val="FFFFCC"/>
          </a:solidFill>
          <a:ln w="1588" cap="rnd">
            <a:solidFill>
              <a:srgbClr val="808080"/>
            </a:solidFill>
            <a:round/>
            <a:headEnd/>
            <a:tailEnd/>
          </a:ln>
        </p:spPr>
        <p:txBody>
          <a:bodyPr/>
          <a:lstStyle/>
          <a:p>
            <a:endParaRPr lang="en-US"/>
          </a:p>
        </p:txBody>
      </p:sp>
      <p:sp>
        <p:nvSpPr>
          <p:cNvPr id="23038" name="Freeform 511"/>
          <p:cNvSpPr>
            <a:spLocks noChangeAspect="1"/>
          </p:cNvSpPr>
          <p:nvPr/>
        </p:nvSpPr>
        <p:spPr bwMode="auto">
          <a:xfrm>
            <a:off x="4751388" y="3099846"/>
            <a:ext cx="44450" cy="84137"/>
          </a:xfrm>
          <a:custGeom>
            <a:avLst/>
            <a:gdLst>
              <a:gd name="T0" fmla="*/ 0 w 23"/>
              <a:gd name="T1" fmla="*/ 34 h 44"/>
              <a:gd name="T2" fmla="*/ 1 w 23"/>
              <a:gd name="T3" fmla="*/ 11 h 44"/>
              <a:gd name="T4" fmla="*/ 11 w 23"/>
              <a:gd name="T5" fmla="*/ 0 h 44"/>
              <a:gd name="T6" fmla="*/ 23 w 23"/>
              <a:gd name="T7" fmla="*/ 26 h 44"/>
              <a:gd name="T8" fmla="*/ 12 w 23"/>
              <a:gd name="T9" fmla="*/ 44 h 44"/>
              <a:gd name="T10" fmla="*/ 0 w 23"/>
              <a:gd name="T11" fmla="*/ 34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34"/>
                </a:moveTo>
                <a:lnTo>
                  <a:pt x="1" y="11"/>
                </a:lnTo>
                <a:lnTo>
                  <a:pt x="11" y="0"/>
                </a:lnTo>
                <a:lnTo>
                  <a:pt x="23" y="26"/>
                </a:lnTo>
                <a:lnTo>
                  <a:pt x="12" y="44"/>
                </a:lnTo>
                <a:lnTo>
                  <a:pt x="0" y="34"/>
                </a:lnTo>
                <a:close/>
              </a:path>
            </a:pathLst>
          </a:custGeom>
          <a:solidFill>
            <a:srgbClr val="FFFFCC"/>
          </a:solidFill>
          <a:ln w="9525">
            <a:noFill/>
            <a:round/>
            <a:headEnd/>
            <a:tailEnd/>
          </a:ln>
        </p:spPr>
        <p:txBody>
          <a:bodyPr/>
          <a:lstStyle/>
          <a:p>
            <a:endParaRPr lang="en-US"/>
          </a:p>
        </p:txBody>
      </p:sp>
      <p:sp>
        <p:nvSpPr>
          <p:cNvPr id="23039" name="Freeform 512"/>
          <p:cNvSpPr>
            <a:spLocks noChangeAspect="1"/>
          </p:cNvSpPr>
          <p:nvPr/>
        </p:nvSpPr>
        <p:spPr bwMode="auto">
          <a:xfrm>
            <a:off x="4751388" y="3099846"/>
            <a:ext cx="44450" cy="84137"/>
          </a:xfrm>
          <a:custGeom>
            <a:avLst/>
            <a:gdLst>
              <a:gd name="T0" fmla="*/ 0 w 23"/>
              <a:gd name="T1" fmla="*/ 34 h 44"/>
              <a:gd name="T2" fmla="*/ 1 w 23"/>
              <a:gd name="T3" fmla="*/ 11 h 44"/>
              <a:gd name="T4" fmla="*/ 11 w 23"/>
              <a:gd name="T5" fmla="*/ 0 h 44"/>
              <a:gd name="T6" fmla="*/ 23 w 23"/>
              <a:gd name="T7" fmla="*/ 26 h 44"/>
              <a:gd name="T8" fmla="*/ 12 w 23"/>
              <a:gd name="T9" fmla="*/ 44 h 44"/>
              <a:gd name="T10" fmla="*/ 0 w 23"/>
              <a:gd name="T11" fmla="*/ 34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34"/>
                </a:moveTo>
                <a:lnTo>
                  <a:pt x="1" y="11"/>
                </a:lnTo>
                <a:lnTo>
                  <a:pt x="11" y="0"/>
                </a:lnTo>
                <a:lnTo>
                  <a:pt x="23" y="26"/>
                </a:lnTo>
                <a:lnTo>
                  <a:pt x="12" y="44"/>
                </a:lnTo>
                <a:lnTo>
                  <a:pt x="0" y="34"/>
                </a:lnTo>
                <a:close/>
              </a:path>
            </a:pathLst>
          </a:custGeom>
          <a:solidFill>
            <a:srgbClr val="FFFFCC"/>
          </a:solidFill>
          <a:ln w="1588" cap="rnd">
            <a:solidFill>
              <a:srgbClr val="808080"/>
            </a:solidFill>
            <a:round/>
            <a:headEnd/>
            <a:tailEnd/>
          </a:ln>
        </p:spPr>
        <p:txBody>
          <a:bodyPr/>
          <a:lstStyle/>
          <a:p>
            <a:endParaRPr lang="en-US"/>
          </a:p>
        </p:txBody>
      </p:sp>
      <p:sp>
        <p:nvSpPr>
          <p:cNvPr id="23040" name="Freeform 513"/>
          <p:cNvSpPr>
            <a:spLocks noChangeAspect="1"/>
          </p:cNvSpPr>
          <p:nvPr/>
        </p:nvSpPr>
        <p:spPr bwMode="auto">
          <a:xfrm>
            <a:off x="4514850" y="2910933"/>
            <a:ext cx="184150" cy="71438"/>
          </a:xfrm>
          <a:custGeom>
            <a:avLst/>
            <a:gdLst>
              <a:gd name="T0" fmla="*/ 0 w 96"/>
              <a:gd name="T1" fmla="*/ 21 h 37"/>
              <a:gd name="T2" fmla="*/ 1 w 96"/>
              <a:gd name="T3" fmla="*/ 22 h 37"/>
              <a:gd name="T4" fmla="*/ 1 w 96"/>
              <a:gd name="T5" fmla="*/ 29 h 37"/>
              <a:gd name="T6" fmla="*/ 12 w 96"/>
              <a:gd name="T7" fmla="*/ 31 h 37"/>
              <a:gd name="T8" fmla="*/ 32 w 96"/>
              <a:gd name="T9" fmla="*/ 27 h 37"/>
              <a:gd name="T10" fmla="*/ 53 w 96"/>
              <a:gd name="T11" fmla="*/ 37 h 37"/>
              <a:gd name="T12" fmla="*/ 83 w 96"/>
              <a:gd name="T13" fmla="*/ 30 h 37"/>
              <a:gd name="T14" fmla="*/ 96 w 96"/>
              <a:gd name="T15" fmla="*/ 11 h 37"/>
              <a:gd name="T16" fmla="*/ 91 w 96"/>
              <a:gd name="T17" fmla="*/ 0 h 37"/>
              <a:gd name="T18" fmla="*/ 54 w 96"/>
              <a:gd name="T19" fmla="*/ 0 h 37"/>
              <a:gd name="T20" fmla="*/ 42 w 96"/>
              <a:gd name="T21" fmla="*/ 20 h 37"/>
              <a:gd name="T22" fmla="*/ 0 w 96"/>
              <a:gd name="T23" fmla="*/ 21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37"/>
              <a:gd name="T38" fmla="*/ 96 w 9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37">
                <a:moveTo>
                  <a:pt x="0" y="21"/>
                </a:moveTo>
                <a:lnTo>
                  <a:pt x="1" y="22"/>
                </a:lnTo>
                <a:lnTo>
                  <a:pt x="1" y="29"/>
                </a:lnTo>
                <a:lnTo>
                  <a:pt x="12" y="31"/>
                </a:lnTo>
                <a:lnTo>
                  <a:pt x="32" y="27"/>
                </a:lnTo>
                <a:lnTo>
                  <a:pt x="53" y="37"/>
                </a:lnTo>
                <a:lnTo>
                  <a:pt x="83" y="30"/>
                </a:lnTo>
                <a:lnTo>
                  <a:pt x="96" y="11"/>
                </a:lnTo>
                <a:lnTo>
                  <a:pt x="91" y="0"/>
                </a:lnTo>
                <a:lnTo>
                  <a:pt x="54" y="0"/>
                </a:lnTo>
                <a:lnTo>
                  <a:pt x="42" y="20"/>
                </a:lnTo>
                <a:lnTo>
                  <a:pt x="0" y="21"/>
                </a:lnTo>
                <a:close/>
              </a:path>
            </a:pathLst>
          </a:custGeom>
          <a:solidFill>
            <a:srgbClr val="FFFFCC"/>
          </a:solidFill>
          <a:ln w="9525">
            <a:noFill/>
            <a:round/>
            <a:headEnd/>
            <a:tailEnd/>
          </a:ln>
        </p:spPr>
        <p:txBody>
          <a:bodyPr/>
          <a:lstStyle/>
          <a:p>
            <a:endParaRPr lang="en-US"/>
          </a:p>
        </p:txBody>
      </p:sp>
      <p:sp>
        <p:nvSpPr>
          <p:cNvPr id="23041" name="Freeform 514"/>
          <p:cNvSpPr>
            <a:spLocks noChangeAspect="1"/>
          </p:cNvSpPr>
          <p:nvPr/>
        </p:nvSpPr>
        <p:spPr bwMode="auto">
          <a:xfrm>
            <a:off x="4514850" y="2910933"/>
            <a:ext cx="184150" cy="71438"/>
          </a:xfrm>
          <a:custGeom>
            <a:avLst/>
            <a:gdLst>
              <a:gd name="T0" fmla="*/ 0 w 96"/>
              <a:gd name="T1" fmla="*/ 21 h 37"/>
              <a:gd name="T2" fmla="*/ 1 w 96"/>
              <a:gd name="T3" fmla="*/ 22 h 37"/>
              <a:gd name="T4" fmla="*/ 1 w 96"/>
              <a:gd name="T5" fmla="*/ 29 h 37"/>
              <a:gd name="T6" fmla="*/ 12 w 96"/>
              <a:gd name="T7" fmla="*/ 31 h 37"/>
              <a:gd name="T8" fmla="*/ 32 w 96"/>
              <a:gd name="T9" fmla="*/ 27 h 37"/>
              <a:gd name="T10" fmla="*/ 53 w 96"/>
              <a:gd name="T11" fmla="*/ 37 h 37"/>
              <a:gd name="T12" fmla="*/ 83 w 96"/>
              <a:gd name="T13" fmla="*/ 30 h 37"/>
              <a:gd name="T14" fmla="*/ 96 w 96"/>
              <a:gd name="T15" fmla="*/ 11 h 37"/>
              <a:gd name="T16" fmla="*/ 91 w 96"/>
              <a:gd name="T17" fmla="*/ 0 h 37"/>
              <a:gd name="T18" fmla="*/ 54 w 96"/>
              <a:gd name="T19" fmla="*/ 0 h 37"/>
              <a:gd name="T20" fmla="*/ 42 w 96"/>
              <a:gd name="T21" fmla="*/ 20 h 37"/>
              <a:gd name="T22" fmla="*/ 0 w 96"/>
              <a:gd name="T23" fmla="*/ 21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37"/>
              <a:gd name="T38" fmla="*/ 96 w 9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37">
                <a:moveTo>
                  <a:pt x="0" y="21"/>
                </a:moveTo>
                <a:lnTo>
                  <a:pt x="1" y="22"/>
                </a:lnTo>
                <a:lnTo>
                  <a:pt x="1" y="29"/>
                </a:lnTo>
                <a:lnTo>
                  <a:pt x="12" y="31"/>
                </a:lnTo>
                <a:lnTo>
                  <a:pt x="32" y="27"/>
                </a:lnTo>
                <a:lnTo>
                  <a:pt x="53" y="37"/>
                </a:lnTo>
                <a:lnTo>
                  <a:pt x="83" y="30"/>
                </a:lnTo>
                <a:lnTo>
                  <a:pt x="96" y="11"/>
                </a:lnTo>
                <a:lnTo>
                  <a:pt x="91" y="0"/>
                </a:lnTo>
                <a:lnTo>
                  <a:pt x="54" y="0"/>
                </a:lnTo>
                <a:lnTo>
                  <a:pt x="42" y="20"/>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3042" name="Freeform 515"/>
          <p:cNvSpPr>
            <a:spLocks noChangeAspect="1"/>
          </p:cNvSpPr>
          <p:nvPr/>
        </p:nvSpPr>
        <p:spPr bwMode="auto">
          <a:xfrm>
            <a:off x="6416675" y="3545933"/>
            <a:ext cx="112713" cy="146050"/>
          </a:xfrm>
          <a:custGeom>
            <a:avLst/>
            <a:gdLst>
              <a:gd name="T0" fmla="*/ 0 w 59"/>
              <a:gd name="T1" fmla="*/ 22 h 76"/>
              <a:gd name="T2" fmla="*/ 8 w 59"/>
              <a:gd name="T3" fmla="*/ 30 h 76"/>
              <a:gd name="T4" fmla="*/ 13 w 59"/>
              <a:gd name="T5" fmla="*/ 66 h 76"/>
              <a:gd name="T6" fmla="*/ 28 w 59"/>
              <a:gd name="T7" fmla="*/ 64 h 76"/>
              <a:gd name="T8" fmla="*/ 37 w 59"/>
              <a:gd name="T9" fmla="*/ 48 h 76"/>
              <a:gd name="T10" fmla="*/ 47 w 59"/>
              <a:gd name="T11" fmla="*/ 52 h 76"/>
              <a:gd name="T12" fmla="*/ 54 w 59"/>
              <a:gd name="T13" fmla="*/ 76 h 76"/>
              <a:gd name="T14" fmla="*/ 59 w 59"/>
              <a:gd name="T15" fmla="*/ 62 h 76"/>
              <a:gd name="T16" fmla="*/ 53 w 59"/>
              <a:gd name="T17" fmla="*/ 37 h 76"/>
              <a:gd name="T18" fmla="*/ 47 w 59"/>
              <a:gd name="T19" fmla="*/ 47 h 76"/>
              <a:gd name="T20" fmla="*/ 39 w 59"/>
              <a:gd name="T21" fmla="*/ 35 h 76"/>
              <a:gd name="T22" fmla="*/ 54 w 59"/>
              <a:gd name="T23" fmla="*/ 19 h 76"/>
              <a:gd name="T24" fmla="*/ 26 w 59"/>
              <a:gd name="T25" fmla="*/ 17 h 76"/>
              <a:gd name="T26" fmla="*/ 7 w 59"/>
              <a:gd name="T27" fmla="*/ 0 h 76"/>
              <a:gd name="T28" fmla="*/ 1 w 59"/>
              <a:gd name="T29" fmla="*/ 9 h 76"/>
              <a:gd name="T30" fmla="*/ 8 w 59"/>
              <a:gd name="T31" fmla="*/ 17 h 76"/>
              <a:gd name="T32" fmla="*/ 0 w 59"/>
              <a:gd name="T33" fmla="*/ 22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0" y="22"/>
                </a:moveTo>
                <a:lnTo>
                  <a:pt x="8" y="30"/>
                </a:lnTo>
                <a:lnTo>
                  <a:pt x="13" y="66"/>
                </a:lnTo>
                <a:lnTo>
                  <a:pt x="28" y="64"/>
                </a:lnTo>
                <a:lnTo>
                  <a:pt x="37" y="48"/>
                </a:lnTo>
                <a:lnTo>
                  <a:pt x="47" y="52"/>
                </a:lnTo>
                <a:lnTo>
                  <a:pt x="54" y="76"/>
                </a:lnTo>
                <a:lnTo>
                  <a:pt x="59" y="62"/>
                </a:lnTo>
                <a:lnTo>
                  <a:pt x="53" y="37"/>
                </a:lnTo>
                <a:lnTo>
                  <a:pt x="47" y="47"/>
                </a:lnTo>
                <a:lnTo>
                  <a:pt x="39" y="35"/>
                </a:lnTo>
                <a:lnTo>
                  <a:pt x="54" y="19"/>
                </a:lnTo>
                <a:lnTo>
                  <a:pt x="26" y="17"/>
                </a:lnTo>
                <a:lnTo>
                  <a:pt x="7" y="0"/>
                </a:lnTo>
                <a:lnTo>
                  <a:pt x="1" y="9"/>
                </a:lnTo>
                <a:lnTo>
                  <a:pt x="8" y="17"/>
                </a:lnTo>
                <a:lnTo>
                  <a:pt x="0" y="22"/>
                </a:lnTo>
                <a:close/>
              </a:path>
            </a:pathLst>
          </a:custGeom>
          <a:solidFill>
            <a:srgbClr val="FFFFCC"/>
          </a:solidFill>
          <a:ln w="9525">
            <a:noFill/>
            <a:round/>
            <a:headEnd/>
            <a:tailEnd/>
          </a:ln>
        </p:spPr>
        <p:txBody>
          <a:bodyPr/>
          <a:lstStyle/>
          <a:p>
            <a:endParaRPr lang="en-US"/>
          </a:p>
        </p:txBody>
      </p:sp>
      <p:sp>
        <p:nvSpPr>
          <p:cNvPr id="23043" name="Freeform 516"/>
          <p:cNvSpPr>
            <a:spLocks noChangeAspect="1"/>
          </p:cNvSpPr>
          <p:nvPr/>
        </p:nvSpPr>
        <p:spPr bwMode="auto">
          <a:xfrm>
            <a:off x="6416675" y="3545933"/>
            <a:ext cx="112713" cy="146050"/>
          </a:xfrm>
          <a:custGeom>
            <a:avLst/>
            <a:gdLst>
              <a:gd name="T0" fmla="*/ 0 w 59"/>
              <a:gd name="T1" fmla="*/ 22 h 76"/>
              <a:gd name="T2" fmla="*/ 8 w 59"/>
              <a:gd name="T3" fmla="*/ 30 h 76"/>
              <a:gd name="T4" fmla="*/ 13 w 59"/>
              <a:gd name="T5" fmla="*/ 66 h 76"/>
              <a:gd name="T6" fmla="*/ 28 w 59"/>
              <a:gd name="T7" fmla="*/ 64 h 76"/>
              <a:gd name="T8" fmla="*/ 37 w 59"/>
              <a:gd name="T9" fmla="*/ 48 h 76"/>
              <a:gd name="T10" fmla="*/ 47 w 59"/>
              <a:gd name="T11" fmla="*/ 52 h 76"/>
              <a:gd name="T12" fmla="*/ 54 w 59"/>
              <a:gd name="T13" fmla="*/ 76 h 76"/>
              <a:gd name="T14" fmla="*/ 59 w 59"/>
              <a:gd name="T15" fmla="*/ 62 h 76"/>
              <a:gd name="T16" fmla="*/ 53 w 59"/>
              <a:gd name="T17" fmla="*/ 37 h 76"/>
              <a:gd name="T18" fmla="*/ 47 w 59"/>
              <a:gd name="T19" fmla="*/ 47 h 76"/>
              <a:gd name="T20" fmla="*/ 39 w 59"/>
              <a:gd name="T21" fmla="*/ 35 h 76"/>
              <a:gd name="T22" fmla="*/ 54 w 59"/>
              <a:gd name="T23" fmla="*/ 19 h 76"/>
              <a:gd name="T24" fmla="*/ 26 w 59"/>
              <a:gd name="T25" fmla="*/ 17 h 76"/>
              <a:gd name="T26" fmla="*/ 7 w 59"/>
              <a:gd name="T27" fmla="*/ 0 h 76"/>
              <a:gd name="T28" fmla="*/ 1 w 59"/>
              <a:gd name="T29" fmla="*/ 9 h 76"/>
              <a:gd name="T30" fmla="*/ 8 w 59"/>
              <a:gd name="T31" fmla="*/ 17 h 76"/>
              <a:gd name="T32" fmla="*/ 0 w 59"/>
              <a:gd name="T33" fmla="*/ 22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0" y="22"/>
                </a:moveTo>
                <a:lnTo>
                  <a:pt x="8" y="30"/>
                </a:lnTo>
                <a:lnTo>
                  <a:pt x="13" y="66"/>
                </a:lnTo>
                <a:lnTo>
                  <a:pt x="28" y="64"/>
                </a:lnTo>
                <a:lnTo>
                  <a:pt x="37" y="48"/>
                </a:lnTo>
                <a:lnTo>
                  <a:pt x="47" y="52"/>
                </a:lnTo>
                <a:lnTo>
                  <a:pt x="54" y="76"/>
                </a:lnTo>
                <a:lnTo>
                  <a:pt x="59" y="62"/>
                </a:lnTo>
                <a:lnTo>
                  <a:pt x="53" y="37"/>
                </a:lnTo>
                <a:lnTo>
                  <a:pt x="47" y="47"/>
                </a:lnTo>
                <a:lnTo>
                  <a:pt x="39" y="35"/>
                </a:lnTo>
                <a:lnTo>
                  <a:pt x="54" y="19"/>
                </a:lnTo>
                <a:lnTo>
                  <a:pt x="26" y="17"/>
                </a:lnTo>
                <a:lnTo>
                  <a:pt x="7" y="0"/>
                </a:lnTo>
                <a:lnTo>
                  <a:pt x="1" y="9"/>
                </a:lnTo>
                <a:lnTo>
                  <a:pt x="8" y="17"/>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044" name="Freeform 517"/>
          <p:cNvSpPr>
            <a:spLocks noChangeAspect="1"/>
          </p:cNvSpPr>
          <p:nvPr/>
        </p:nvSpPr>
        <p:spPr bwMode="auto">
          <a:xfrm>
            <a:off x="4356100" y="2825208"/>
            <a:ext cx="76200" cy="60325"/>
          </a:xfrm>
          <a:custGeom>
            <a:avLst/>
            <a:gdLst>
              <a:gd name="T0" fmla="*/ 0 w 40"/>
              <a:gd name="T1" fmla="*/ 6 h 32"/>
              <a:gd name="T2" fmla="*/ 9 w 40"/>
              <a:gd name="T3" fmla="*/ 2 h 32"/>
              <a:gd name="T4" fmla="*/ 27 w 40"/>
              <a:gd name="T5" fmla="*/ 0 h 32"/>
              <a:gd name="T6" fmla="*/ 39 w 40"/>
              <a:gd name="T7" fmla="*/ 13 h 32"/>
              <a:gd name="T8" fmla="*/ 40 w 40"/>
              <a:gd name="T9" fmla="*/ 23 h 32"/>
              <a:gd name="T10" fmla="*/ 35 w 40"/>
              <a:gd name="T11" fmla="*/ 32 h 32"/>
              <a:gd name="T12" fmla="*/ 0 w 40"/>
              <a:gd name="T13" fmla="*/ 6 h 32"/>
              <a:gd name="T14" fmla="*/ 0 60000 65536"/>
              <a:gd name="T15" fmla="*/ 0 60000 65536"/>
              <a:gd name="T16" fmla="*/ 0 60000 65536"/>
              <a:gd name="T17" fmla="*/ 0 60000 65536"/>
              <a:gd name="T18" fmla="*/ 0 60000 65536"/>
              <a:gd name="T19" fmla="*/ 0 60000 65536"/>
              <a:gd name="T20" fmla="*/ 0 60000 65536"/>
              <a:gd name="T21" fmla="*/ 0 w 40"/>
              <a:gd name="T22" fmla="*/ 0 h 32"/>
              <a:gd name="T23" fmla="*/ 40 w 4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2">
                <a:moveTo>
                  <a:pt x="0" y="6"/>
                </a:moveTo>
                <a:lnTo>
                  <a:pt x="9" y="2"/>
                </a:lnTo>
                <a:lnTo>
                  <a:pt x="27" y="0"/>
                </a:lnTo>
                <a:lnTo>
                  <a:pt x="39" y="13"/>
                </a:lnTo>
                <a:lnTo>
                  <a:pt x="40" y="23"/>
                </a:lnTo>
                <a:lnTo>
                  <a:pt x="35" y="32"/>
                </a:lnTo>
                <a:lnTo>
                  <a:pt x="0" y="6"/>
                </a:lnTo>
                <a:close/>
              </a:path>
            </a:pathLst>
          </a:custGeom>
          <a:solidFill>
            <a:srgbClr val="FFFFCC"/>
          </a:solidFill>
          <a:ln w="9525">
            <a:noFill/>
            <a:round/>
            <a:headEnd/>
            <a:tailEnd/>
          </a:ln>
        </p:spPr>
        <p:txBody>
          <a:bodyPr/>
          <a:lstStyle/>
          <a:p>
            <a:endParaRPr lang="en-US"/>
          </a:p>
        </p:txBody>
      </p:sp>
      <p:sp>
        <p:nvSpPr>
          <p:cNvPr id="23045" name="Freeform 518"/>
          <p:cNvSpPr>
            <a:spLocks noChangeAspect="1"/>
          </p:cNvSpPr>
          <p:nvPr/>
        </p:nvSpPr>
        <p:spPr bwMode="auto">
          <a:xfrm>
            <a:off x="4356100" y="2825208"/>
            <a:ext cx="76200" cy="60325"/>
          </a:xfrm>
          <a:custGeom>
            <a:avLst/>
            <a:gdLst>
              <a:gd name="T0" fmla="*/ 0 w 40"/>
              <a:gd name="T1" fmla="*/ 6 h 32"/>
              <a:gd name="T2" fmla="*/ 9 w 40"/>
              <a:gd name="T3" fmla="*/ 2 h 32"/>
              <a:gd name="T4" fmla="*/ 27 w 40"/>
              <a:gd name="T5" fmla="*/ 0 h 32"/>
              <a:gd name="T6" fmla="*/ 39 w 40"/>
              <a:gd name="T7" fmla="*/ 13 h 32"/>
              <a:gd name="T8" fmla="*/ 40 w 40"/>
              <a:gd name="T9" fmla="*/ 23 h 32"/>
              <a:gd name="T10" fmla="*/ 35 w 40"/>
              <a:gd name="T11" fmla="*/ 32 h 32"/>
              <a:gd name="T12" fmla="*/ 0 w 40"/>
              <a:gd name="T13" fmla="*/ 6 h 32"/>
              <a:gd name="T14" fmla="*/ 0 60000 65536"/>
              <a:gd name="T15" fmla="*/ 0 60000 65536"/>
              <a:gd name="T16" fmla="*/ 0 60000 65536"/>
              <a:gd name="T17" fmla="*/ 0 60000 65536"/>
              <a:gd name="T18" fmla="*/ 0 60000 65536"/>
              <a:gd name="T19" fmla="*/ 0 60000 65536"/>
              <a:gd name="T20" fmla="*/ 0 60000 65536"/>
              <a:gd name="T21" fmla="*/ 0 w 40"/>
              <a:gd name="T22" fmla="*/ 0 h 32"/>
              <a:gd name="T23" fmla="*/ 40 w 4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2">
                <a:moveTo>
                  <a:pt x="0" y="6"/>
                </a:moveTo>
                <a:lnTo>
                  <a:pt x="9" y="2"/>
                </a:lnTo>
                <a:lnTo>
                  <a:pt x="27" y="0"/>
                </a:lnTo>
                <a:lnTo>
                  <a:pt x="39" y="13"/>
                </a:lnTo>
                <a:lnTo>
                  <a:pt x="40" y="23"/>
                </a:lnTo>
                <a:lnTo>
                  <a:pt x="35" y="32"/>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046" name="Freeform 519"/>
          <p:cNvSpPr>
            <a:spLocks noChangeAspect="1"/>
          </p:cNvSpPr>
          <p:nvPr/>
        </p:nvSpPr>
        <p:spPr bwMode="auto">
          <a:xfrm>
            <a:off x="6440488" y="3498308"/>
            <a:ext cx="73025" cy="44450"/>
          </a:xfrm>
          <a:custGeom>
            <a:avLst/>
            <a:gdLst>
              <a:gd name="T0" fmla="*/ 0 w 38"/>
              <a:gd name="T1" fmla="*/ 14 h 23"/>
              <a:gd name="T2" fmla="*/ 5 w 38"/>
              <a:gd name="T3" fmla="*/ 23 h 23"/>
              <a:gd name="T4" fmla="*/ 38 w 38"/>
              <a:gd name="T5" fmla="*/ 19 h 23"/>
              <a:gd name="T6" fmla="*/ 36 w 38"/>
              <a:gd name="T7" fmla="*/ 7 h 23"/>
              <a:gd name="T8" fmla="*/ 12 w 38"/>
              <a:gd name="T9" fmla="*/ 0 h 23"/>
              <a:gd name="T10" fmla="*/ 0 w 38"/>
              <a:gd name="T11" fmla="*/ 14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14"/>
                </a:moveTo>
                <a:lnTo>
                  <a:pt x="5" y="23"/>
                </a:lnTo>
                <a:lnTo>
                  <a:pt x="38" y="19"/>
                </a:lnTo>
                <a:lnTo>
                  <a:pt x="36" y="7"/>
                </a:lnTo>
                <a:lnTo>
                  <a:pt x="12" y="0"/>
                </a:lnTo>
                <a:lnTo>
                  <a:pt x="0" y="14"/>
                </a:lnTo>
                <a:close/>
              </a:path>
            </a:pathLst>
          </a:custGeom>
          <a:solidFill>
            <a:srgbClr val="FFFFCC"/>
          </a:solidFill>
          <a:ln w="9525">
            <a:noFill/>
            <a:round/>
            <a:headEnd/>
            <a:tailEnd/>
          </a:ln>
        </p:spPr>
        <p:txBody>
          <a:bodyPr/>
          <a:lstStyle/>
          <a:p>
            <a:endParaRPr lang="en-US"/>
          </a:p>
        </p:txBody>
      </p:sp>
      <p:sp>
        <p:nvSpPr>
          <p:cNvPr id="23047" name="Freeform 520"/>
          <p:cNvSpPr>
            <a:spLocks noChangeAspect="1"/>
          </p:cNvSpPr>
          <p:nvPr/>
        </p:nvSpPr>
        <p:spPr bwMode="auto">
          <a:xfrm>
            <a:off x="6440488" y="3498308"/>
            <a:ext cx="73025" cy="44450"/>
          </a:xfrm>
          <a:custGeom>
            <a:avLst/>
            <a:gdLst>
              <a:gd name="T0" fmla="*/ 0 w 38"/>
              <a:gd name="T1" fmla="*/ 14 h 23"/>
              <a:gd name="T2" fmla="*/ 5 w 38"/>
              <a:gd name="T3" fmla="*/ 23 h 23"/>
              <a:gd name="T4" fmla="*/ 38 w 38"/>
              <a:gd name="T5" fmla="*/ 19 h 23"/>
              <a:gd name="T6" fmla="*/ 36 w 38"/>
              <a:gd name="T7" fmla="*/ 7 h 23"/>
              <a:gd name="T8" fmla="*/ 12 w 38"/>
              <a:gd name="T9" fmla="*/ 0 h 23"/>
              <a:gd name="T10" fmla="*/ 0 w 38"/>
              <a:gd name="T11" fmla="*/ 14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14"/>
                </a:moveTo>
                <a:lnTo>
                  <a:pt x="5" y="23"/>
                </a:lnTo>
                <a:lnTo>
                  <a:pt x="38" y="19"/>
                </a:lnTo>
                <a:lnTo>
                  <a:pt x="36" y="7"/>
                </a:lnTo>
                <a:lnTo>
                  <a:pt x="12"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3048" name="Freeform 521"/>
          <p:cNvSpPr>
            <a:spLocks noChangeAspect="1"/>
          </p:cNvSpPr>
          <p:nvPr/>
        </p:nvSpPr>
        <p:spPr bwMode="auto">
          <a:xfrm>
            <a:off x="2122488" y="3753896"/>
            <a:ext cx="20637" cy="66675"/>
          </a:xfrm>
          <a:custGeom>
            <a:avLst/>
            <a:gdLst>
              <a:gd name="T0" fmla="*/ 0 w 11"/>
              <a:gd name="T1" fmla="*/ 8 h 35"/>
              <a:gd name="T2" fmla="*/ 4 w 11"/>
              <a:gd name="T3" fmla="*/ 35 h 35"/>
              <a:gd name="T4" fmla="*/ 11 w 11"/>
              <a:gd name="T5" fmla="*/ 0 h 35"/>
              <a:gd name="T6" fmla="*/ 0 w 11"/>
              <a:gd name="T7" fmla="*/ 8 h 35"/>
              <a:gd name="T8" fmla="*/ 0 60000 65536"/>
              <a:gd name="T9" fmla="*/ 0 60000 65536"/>
              <a:gd name="T10" fmla="*/ 0 60000 65536"/>
              <a:gd name="T11" fmla="*/ 0 60000 65536"/>
              <a:gd name="T12" fmla="*/ 0 w 11"/>
              <a:gd name="T13" fmla="*/ 0 h 35"/>
              <a:gd name="T14" fmla="*/ 11 w 11"/>
              <a:gd name="T15" fmla="*/ 35 h 35"/>
            </a:gdLst>
            <a:ahLst/>
            <a:cxnLst>
              <a:cxn ang="T8">
                <a:pos x="T0" y="T1"/>
              </a:cxn>
              <a:cxn ang="T9">
                <a:pos x="T2" y="T3"/>
              </a:cxn>
              <a:cxn ang="T10">
                <a:pos x="T4" y="T5"/>
              </a:cxn>
              <a:cxn ang="T11">
                <a:pos x="T6" y="T7"/>
              </a:cxn>
            </a:cxnLst>
            <a:rect l="T12" t="T13" r="T14" b="T15"/>
            <a:pathLst>
              <a:path w="11" h="35">
                <a:moveTo>
                  <a:pt x="0" y="8"/>
                </a:moveTo>
                <a:lnTo>
                  <a:pt x="4" y="35"/>
                </a:lnTo>
                <a:lnTo>
                  <a:pt x="11" y="0"/>
                </a:lnTo>
                <a:lnTo>
                  <a:pt x="0" y="8"/>
                </a:lnTo>
                <a:close/>
              </a:path>
            </a:pathLst>
          </a:custGeom>
          <a:solidFill>
            <a:srgbClr val="FFFFCC"/>
          </a:solidFill>
          <a:ln w="9525">
            <a:noFill/>
            <a:round/>
            <a:headEnd/>
            <a:tailEnd/>
          </a:ln>
        </p:spPr>
        <p:txBody>
          <a:bodyPr/>
          <a:lstStyle/>
          <a:p>
            <a:endParaRPr lang="en-US"/>
          </a:p>
        </p:txBody>
      </p:sp>
      <p:sp>
        <p:nvSpPr>
          <p:cNvPr id="23049" name="Freeform 522"/>
          <p:cNvSpPr>
            <a:spLocks noChangeAspect="1"/>
          </p:cNvSpPr>
          <p:nvPr/>
        </p:nvSpPr>
        <p:spPr bwMode="auto">
          <a:xfrm>
            <a:off x="2122488" y="3753896"/>
            <a:ext cx="20637" cy="66675"/>
          </a:xfrm>
          <a:custGeom>
            <a:avLst/>
            <a:gdLst>
              <a:gd name="T0" fmla="*/ 0 w 11"/>
              <a:gd name="T1" fmla="*/ 8 h 35"/>
              <a:gd name="T2" fmla="*/ 4 w 11"/>
              <a:gd name="T3" fmla="*/ 35 h 35"/>
              <a:gd name="T4" fmla="*/ 11 w 11"/>
              <a:gd name="T5" fmla="*/ 0 h 35"/>
              <a:gd name="T6" fmla="*/ 0 w 11"/>
              <a:gd name="T7" fmla="*/ 8 h 35"/>
              <a:gd name="T8" fmla="*/ 0 60000 65536"/>
              <a:gd name="T9" fmla="*/ 0 60000 65536"/>
              <a:gd name="T10" fmla="*/ 0 60000 65536"/>
              <a:gd name="T11" fmla="*/ 0 60000 65536"/>
              <a:gd name="T12" fmla="*/ 0 w 11"/>
              <a:gd name="T13" fmla="*/ 0 h 35"/>
              <a:gd name="T14" fmla="*/ 11 w 11"/>
              <a:gd name="T15" fmla="*/ 35 h 35"/>
            </a:gdLst>
            <a:ahLst/>
            <a:cxnLst>
              <a:cxn ang="T8">
                <a:pos x="T0" y="T1"/>
              </a:cxn>
              <a:cxn ang="T9">
                <a:pos x="T2" y="T3"/>
              </a:cxn>
              <a:cxn ang="T10">
                <a:pos x="T4" y="T5"/>
              </a:cxn>
              <a:cxn ang="T11">
                <a:pos x="T6" y="T7"/>
              </a:cxn>
            </a:cxnLst>
            <a:rect l="T12" t="T13" r="T14" b="T15"/>
            <a:pathLst>
              <a:path w="11" h="35">
                <a:moveTo>
                  <a:pt x="0" y="8"/>
                </a:moveTo>
                <a:lnTo>
                  <a:pt x="4" y="35"/>
                </a:lnTo>
                <a:lnTo>
                  <a:pt x="11" y="0"/>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050" name="Freeform 523"/>
          <p:cNvSpPr>
            <a:spLocks noChangeAspect="1"/>
          </p:cNvSpPr>
          <p:nvPr/>
        </p:nvSpPr>
        <p:spPr bwMode="auto">
          <a:xfrm>
            <a:off x="7050088" y="4090446"/>
            <a:ext cx="28575" cy="23812"/>
          </a:xfrm>
          <a:custGeom>
            <a:avLst/>
            <a:gdLst>
              <a:gd name="T0" fmla="*/ 0 w 15"/>
              <a:gd name="T1" fmla="*/ 6 h 13"/>
              <a:gd name="T2" fmla="*/ 8 w 15"/>
              <a:gd name="T3" fmla="*/ 13 h 13"/>
              <a:gd name="T4" fmla="*/ 15 w 15"/>
              <a:gd name="T5" fmla="*/ 0 h 13"/>
              <a:gd name="T6" fmla="*/ 0 w 15"/>
              <a:gd name="T7" fmla="*/ 6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0" y="6"/>
                </a:moveTo>
                <a:lnTo>
                  <a:pt x="8" y="13"/>
                </a:lnTo>
                <a:lnTo>
                  <a:pt x="15" y="0"/>
                </a:lnTo>
                <a:lnTo>
                  <a:pt x="0" y="6"/>
                </a:lnTo>
                <a:close/>
              </a:path>
            </a:pathLst>
          </a:custGeom>
          <a:solidFill>
            <a:srgbClr val="FFFFCC"/>
          </a:solidFill>
          <a:ln w="9525">
            <a:noFill/>
            <a:round/>
            <a:headEnd/>
            <a:tailEnd/>
          </a:ln>
        </p:spPr>
        <p:txBody>
          <a:bodyPr/>
          <a:lstStyle/>
          <a:p>
            <a:endParaRPr lang="en-US"/>
          </a:p>
        </p:txBody>
      </p:sp>
      <p:sp>
        <p:nvSpPr>
          <p:cNvPr id="23051" name="Freeform 524"/>
          <p:cNvSpPr>
            <a:spLocks noChangeAspect="1"/>
          </p:cNvSpPr>
          <p:nvPr/>
        </p:nvSpPr>
        <p:spPr bwMode="auto">
          <a:xfrm>
            <a:off x="7050088" y="4090446"/>
            <a:ext cx="28575" cy="23812"/>
          </a:xfrm>
          <a:custGeom>
            <a:avLst/>
            <a:gdLst>
              <a:gd name="T0" fmla="*/ 0 w 15"/>
              <a:gd name="T1" fmla="*/ 6 h 13"/>
              <a:gd name="T2" fmla="*/ 8 w 15"/>
              <a:gd name="T3" fmla="*/ 13 h 13"/>
              <a:gd name="T4" fmla="*/ 15 w 15"/>
              <a:gd name="T5" fmla="*/ 0 h 13"/>
              <a:gd name="T6" fmla="*/ 0 w 15"/>
              <a:gd name="T7" fmla="*/ 6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0" y="6"/>
                </a:moveTo>
                <a:lnTo>
                  <a:pt x="8" y="13"/>
                </a:lnTo>
                <a:lnTo>
                  <a:pt x="15" y="0"/>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052" name="Freeform 525"/>
          <p:cNvSpPr>
            <a:spLocks noChangeAspect="1"/>
          </p:cNvSpPr>
          <p:nvPr/>
        </p:nvSpPr>
        <p:spPr bwMode="auto">
          <a:xfrm>
            <a:off x="6521450" y="3504658"/>
            <a:ext cx="217488" cy="458788"/>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solidFill>
            <a:srgbClr val="FFFFCC"/>
          </a:solidFill>
          <a:ln w="9525">
            <a:noFill/>
            <a:round/>
            <a:headEnd/>
            <a:tailEnd/>
          </a:ln>
        </p:spPr>
        <p:txBody>
          <a:bodyPr/>
          <a:lstStyle/>
          <a:p>
            <a:endParaRPr lang="en-US"/>
          </a:p>
        </p:txBody>
      </p:sp>
      <p:sp>
        <p:nvSpPr>
          <p:cNvPr id="23053" name="Freeform 526"/>
          <p:cNvSpPr>
            <a:spLocks noChangeAspect="1"/>
          </p:cNvSpPr>
          <p:nvPr/>
        </p:nvSpPr>
        <p:spPr bwMode="auto">
          <a:xfrm>
            <a:off x="6521450" y="3504658"/>
            <a:ext cx="217488" cy="458788"/>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solidFill>
            <a:srgbClr val="FFFFCC"/>
          </a:solidFill>
          <a:ln w="3175" cap="rnd">
            <a:solidFill>
              <a:srgbClr val="808080"/>
            </a:solidFill>
            <a:round/>
            <a:headEnd/>
            <a:tailEnd/>
          </a:ln>
        </p:spPr>
        <p:txBody>
          <a:bodyPr/>
          <a:lstStyle/>
          <a:p>
            <a:endParaRPr lang="en-US"/>
          </a:p>
        </p:txBody>
      </p:sp>
      <p:sp>
        <p:nvSpPr>
          <p:cNvPr id="23054" name="Freeform 527"/>
          <p:cNvSpPr>
            <a:spLocks noChangeAspect="1"/>
          </p:cNvSpPr>
          <p:nvPr/>
        </p:nvSpPr>
        <p:spPr bwMode="auto">
          <a:xfrm>
            <a:off x="6772275" y="3847558"/>
            <a:ext cx="122238" cy="107950"/>
          </a:xfrm>
          <a:custGeom>
            <a:avLst/>
            <a:gdLst>
              <a:gd name="T0" fmla="*/ 0 w 64"/>
              <a:gd name="T1" fmla="*/ 12 h 56"/>
              <a:gd name="T2" fmla="*/ 4 w 64"/>
              <a:gd name="T3" fmla="*/ 39 h 56"/>
              <a:gd name="T4" fmla="*/ 13 w 64"/>
              <a:gd name="T5" fmla="*/ 54 h 56"/>
              <a:gd name="T6" fmla="*/ 25 w 64"/>
              <a:gd name="T7" fmla="*/ 56 h 56"/>
              <a:gd name="T8" fmla="*/ 64 w 64"/>
              <a:gd name="T9" fmla="*/ 30 h 56"/>
              <a:gd name="T10" fmla="*/ 62 w 64"/>
              <a:gd name="T11" fmla="*/ 0 h 56"/>
              <a:gd name="T12" fmla="*/ 34 w 64"/>
              <a:gd name="T13" fmla="*/ 5 h 56"/>
              <a:gd name="T14" fmla="*/ 8 w 64"/>
              <a:gd name="T15" fmla="*/ 4 h 56"/>
              <a:gd name="T16" fmla="*/ 0 w 64"/>
              <a:gd name="T17" fmla="*/ 1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6"/>
              <a:gd name="T29" fmla="*/ 64 w 64"/>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6">
                <a:moveTo>
                  <a:pt x="0" y="12"/>
                </a:moveTo>
                <a:lnTo>
                  <a:pt x="4" y="39"/>
                </a:lnTo>
                <a:lnTo>
                  <a:pt x="13" y="54"/>
                </a:lnTo>
                <a:lnTo>
                  <a:pt x="25" y="56"/>
                </a:lnTo>
                <a:lnTo>
                  <a:pt x="64" y="30"/>
                </a:lnTo>
                <a:lnTo>
                  <a:pt x="62" y="0"/>
                </a:lnTo>
                <a:lnTo>
                  <a:pt x="34" y="5"/>
                </a:lnTo>
                <a:lnTo>
                  <a:pt x="8" y="4"/>
                </a:lnTo>
                <a:lnTo>
                  <a:pt x="0" y="12"/>
                </a:lnTo>
                <a:close/>
              </a:path>
            </a:pathLst>
          </a:custGeom>
          <a:solidFill>
            <a:srgbClr val="FFFFCC"/>
          </a:solidFill>
          <a:ln w="9525">
            <a:noFill/>
            <a:round/>
            <a:headEnd/>
            <a:tailEnd/>
          </a:ln>
        </p:spPr>
        <p:txBody>
          <a:bodyPr/>
          <a:lstStyle/>
          <a:p>
            <a:endParaRPr lang="en-US"/>
          </a:p>
        </p:txBody>
      </p:sp>
      <p:sp>
        <p:nvSpPr>
          <p:cNvPr id="23055" name="Freeform 528"/>
          <p:cNvSpPr>
            <a:spLocks noChangeAspect="1"/>
          </p:cNvSpPr>
          <p:nvPr/>
        </p:nvSpPr>
        <p:spPr bwMode="auto">
          <a:xfrm>
            <a:off x="6772275" y="3847558"/>
            <a:ext cx="122238" cy="107950"/>
          </a:xfrm>
          <a:custGeom>
            <a:avLst/>
            <a:gdLst>
              <a:gd name="T0" fmla="*/ 0 w 64"/>
              <a:gd name="T1" fmla="*/ 12 h 56"/>
              <a:gd name="T2" fmla="*/ 4 w 64"/>
              <a:gd name="T3" fmla="*/ 39 h 56"/>
              <a:gd name="T4" fmla="*/ 13 w 64"/>
              <a:gd name="T5" fmla="*/ 54 h 56"/>
              <a:gd name="T6" fmla="*/ 25 w 64"/>
              <a:gd name="T7" fmla="*/ 56 h 56"/>
              <a:gd name="T8" fmla="*/ 64 w 64"/>
              <a:gd name="T9" fmla="*/ 30 h 56"/>
              <a:gd name="T10" fmla="*/ 62 w 64"/>
              <a:gd name="T11" fmla="*/ 0 h 56"/>
              <a:gd name="T12" fmla="*/ 34 w 64"/>
              <a:gd name="T13" fmla="*/ 5 h 56"/>
              <a:gd name="T14" fmla="*/ 8 w 64"/>
              <a:gd name="T15" fmla="*/ 4 h 56"/>
              <a:gd name="T16" fmla="*/ 0 w 64"/>
              <a:gd name="T17" fmla="*/ 1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6"/>
              <a:gd name="T29" fmla="*/ 64 w 64"/>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6">
                <a:moveTo>
                  <a:pt x="0" y="12"/>
                </a:moveTo>
                <a:lnTo>
                  <a:pt x="4" y="39"/>
                </a:lnTo>
                <a:lnTo>
                  <a:pt x="13" y="54"/>
                </a:lnTo>
                <a:lnTo>
                  <a:pt x="25" y="56"/>
                </a:lnTo>
                <a:lnTo>
                  <a:pt x="64" y="30"/>
                </a:lnTo>
                <a:lnTo>
                  <a:pt x="62" y="0"/>
                </a:lnTo>
                <a:lnTo>
                  <a:pt x="34" y="5"/>
                </a:lnTo>
                <a:lnTo>
                  <a:pt x="8" y="4"/>
                </a:lnTo>
                <a:lnTo>
                  <a:pt x="0" y="12"/>
                </a:lnTo>
                <a:close/>
              </a:path>
            </a:pathLst>
          </a:custGeom>
          <a:solidFill>
            <a:srgbClr val="FFFFCC"/>
          </a:solidFill>
          <a:ln w="3175" cap="rnd">
            <a:solidFill>
              <a:srgbClr val="C0C0C0"/>
            </a:solidFill>
            <a:round/>
            <a:headEnd/>
            <a:tailEnd/>
          </a:ln>
        </p:spPr>
        <p:txBody>
          <a:bodyPr/>
          <a:lstStyle/>
          <a:p>
            <a:endParaRPr lang="en-US"/>
          </a:p>
        </p:txBody>
      </p:sp>
      <p:sp>
        <p:nvSpPr>
          <p:cNvPr id="23056" name="Freeform 529"/>
          <p:cNvSpPr>
            <a:spLocks noChangeAspect="1"/>
          </p:cNvSpPr>
          <p:nvPr/>
        </p:nvSpPr>
        <p:spPr bwMode="auto">
          <a:xfrm>
            <a:off x="866775" y="2044158"/>
            <a:ext cx="2070100" cy="1074738"/>
          </a:xfrm>
          <a:custGeom>
            <a:avLst/>
            <a:gdLst>
              <a:gd name="T0" fmla="*/ 81 w 1078"/>
              <a:gd name="T1" fmla="*/ 67 h 559"/>
              <a:gd name="T2" fmla="*/ 125 w 1078"/>
              <a:gd name="T3" fmla="*/ 58 h 559"/>
              <a:gd name="T4" fmla="*/ 191 w 1078"/>
              <a:gd name="T5" fmla="*/ 60 h 559"/>
              <a:gd name="T6" fmla="*/ 295 w 1078"/>
              <a:gd name="T7" fmla="*/ 69 h 559"/>
              <a:gd name="T8" fmla="*/ 332 w 1078"/>
              <a:gd name="T9" fmla="*/ 94 h 559"/>
              <a:gd name="T10" fmla="*/ 425 w 1078"/>
              <a:gd name="T11" fmla="*/ 109 h 559"/>
              <a:gd name="T12" fmla="*/ 407 w 1078"/>
              <a:gd name="T13" fmla="*/ 82 h 559"/>
              <a:gd name="T14" fmla="*/ 488 w 1078"/>
              <a:gd name="T15" fmla="*/ 96 h 559"/>
              <a:gd name="T16" fmla="*/ 553 w 1078"/>
              <a:gd name="T17" fmla="*/ 90 h 559"/>
              <a:gd name="T18" fmla="*/ 560 w 1078"/>
              <a:gd name="T19" fmla="*/ 89 h 559"/>
              <a:gd name="T20" fmla="*/ 574 w 1078"/>
              <a:gd name="T21" fmla="*/ 88 h 559"/>
              <a:gd name="T22" fmla="*/ 597 w 1078"/>
              <a:gd name="T23" fmla="*/ 57 h 559"/>
              <a:gd name="T24" fmla="*/ 579 w 1078"/>
              <a:gd name="T25" fmla="*/ 0 h 559"/>
              <a:gd name="T26" fmla="*/ 613 w 1078"/>
              <a:gd name="T27" fmla="*/ 41 h 559"/>
              <a:gd name="T28" fmla="*/ 627 w 1078"/>
              <a:gd name="T29" fmla="*/ 60 h 559"/>
              <a:gd name="T30" fmla="*/ 672 w 1078"/>
              <a:gd name="T31" fmla="*/ 86 h 559"/>
              <a:gd name="T32" fmla="*/ 698 w 1078"/>
              <a:gd name="T33" fmla="*/ 76 h 559"/>
              <a:gd name="T34" fmla="*/ 753 w 1078"/>
              <a:gd name="T35" fmla="*/ 66 h 559"/>
              <a:gd name="T36" fmla="*/ 752 w 1078"/>
              <a:gd name="T37" fmla="*/ 110 h 559"/>
              <a:gd name="T38" fmla="*/ 687 w 1078"/>
              <a:gd name="T39" fmla="*/ 122 h 559"/>
              <a:gd name="T40" fmla="*/ 657 w 1078"/>
              <a:gd name="T41" fmla="*/ 147 h 559"/>
              <a:gd name="T42" fmla="*/ 636 w 1078"/>
              <a:gd name="T43" fmla="*/ 186 h 559"/>
              <a:gd name="T44" fmla="*/ 613 w 1078"/>
              <a:gd name="T45" fmla="*/ 200 h 559"/>
              <a:gd name="T46" fmla="*/ 586 w 1078"/>
              <a:gd name="T47" fmla="*/ 227 h 559"/>
              <a:gd name="T48" fmla="*/ 610 w 1078"/>
              <a:gd name="T49" fmla="*/ 311 h 559"/>
              <a:gd name="T50" fmla="*/ 698 w 1078"/>
              <a:gd name="T51" fmla="*/ 348 h 559"/>
              <a:gd name="T52" fmla="*/ 751 w 1078"/>
              <a:gd name="T53" fmla="*/ 393 h 559"/>
              <a:gd name="T54" fmla="*/ 773 w 1078"/>
              <a:gd name="T55" fmla="*/ 414 h 559"/>
              <a:gd name="T56" fmla="*/ 818 w 1078"/>
              <a:gd name="T57" fmla="*/ 322 h 559"/>
              <a:gd name="T58" fmla="*/ 807 w 1078"/>
              <a:gd name="T59" fmla="*/ 261 h 559"/>
              <a:gd name="T60" fmla="*/ 803 w 1078"/>
              <a:gd name="T61" fmla="*/ 224 h 559"/>
              <a:gd name="T62" fmla="*/ 847 w 1078"/>
              <a:gd name="T63" fmla="*/ 205 h 559"/>
              <a:gd name="T64" fmla="*/ 904 w 1078"/>
              <a:gd name="T65" fmla="*/ 252 h 559"/>
              <a:gd name="T66" fmla="*/ 886 w 1078"/>
              <a:gd name="T67" fmla="*/ 283 h 559"/>
              <a:gd name="T68" fmla="*/ 923 w 1078"/>
              <a:gd name="T69" fmla="*/ 280 h 559"/>
              <a:gd name="T70" fmla="*/ 957 w 1078"/>
              <a:gd name="T71" fmla="*/ 263 h 559"/>
              <a:gd name="T72" fmla="*/ 969 w 1078"/>
              <a:gd name="T73" fmla="*/ 273 h 559"/>
              <a:gd name="T74" fmla="*/ 991 w 1078"/>
              <a:gd name="T75" fmla="*/ 283 h 559"/>
              <a:gd name="T76" fmla="*/ 994 w 1078"/>
              <a:gd name="T77" fmla="*/ 302 h 559"/>
              <a:gd name="T78" fmla="*/ 998 w 1078"/>
              <a:gd name="T79" fmla="*/ 324 h 559"/>
              <a:gd name="T80" fmla="*/ 1056 w 1078"/>
              <a:gd name="T81" fmla="*/ 353 h 559"/>
              <a:gd name="T82" fmla="*/ 1058 w 1078"/>
              <a:gd name="T83" fmla="*/ 373 h 559"/>
              <a:gd name="T84" fmla="*/ 1078 w 1078"/>
              <a:gd name="T85" fmla="*/ 394 h 559"/>
              <a:gd name="T86" fmla="*/ 884 w 1078"/>
              <a:gd name="T87" fmla="*/ 483 h 559"/>
              <a:gd name="T88" fmla="*/ 941 w 1078"/>
              <a:gd name="T89" fmla="*/ 463 h 559"/>
              <a:gd name="T90" fmla="*/ 1007 w 1078"/>
              <a:gd name="T91" fmla="*/ 504 h 559"/>
              <a:gd name="T92" fmla="*/ 1009 w 1078"/>
              <a:gd name="T93" fmla="*/ 508 h 559"/>
              <a:gd name="T94" fmla="*/ 982 w 1078"/>
              <a:gd name="T95" fmla="*/ 507 h 559"/>
              <a:gd name="T96" fmla="*/ 925 w 1078"/>
              <a:gd name="T97" fmla="*/ 501 h 559"/>
              <a:gd name="T98" fmla="*/ 824 w 1078"/>
              <a:gd name="T99" fmla="*/ 520 h 559"/>
              <a:gd name="T100" fmla="*/ 785 w 1078"/>
              <a:gd name="T101" fmla="*/ 545 h 559"/>
              <a:gd name="T102" fmla="*/ 740 w 1078"/>
              <a:gd name="T103" fmla="*/ 542 h 559"/>
              <a:gd name="T104" fmla="*/ 774 w 1078"/>
              <a:gd name="T105" fmla="*/ 514 h 559"/>
              <a:gd name="T106" fmla="*/ 708 w 1078"/>
              <a:gd name="T107" fmla="*/ 465 h 559"/>
              <a:gd name="T108" fmla="*/ 680 w 1078"/>
              <a:gd name="T109" fmla="*/ 460 h 559"/>
              <a:gd name="T110" fmla="*/ 579 w 1078"/>
              <a:gd name="T111" fmla="*/ 441 h 559"/>
              <a:gd name="T112" fmla="*/ 207 w 1078"/>
              <a:gd name="T113" fmla="*/ 432 h 559"/>
              <a:gd name="T114" fmla="*/ 165 w 1078"/>
              <a:gd name="T115" fmla="*/ 390 h 559"/>
              <a:gd name="T116" fmla="*/ 138 w 1078"/>
              <a:gd name="T117" fmla="*/ 327 h 559"/>
              <a:gd name="T118" fmla="*/ 37 w 1078"/>
              <a:gd name="T119" fmla="*/ 266 h 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8"/>
              <a:gd name="T181" fmla="*/ 0 h 559"/>
              <a:gd name="T182" fmla="*/ 1078 w 1078"/>
              <a:gd name="T183" fmla="*/ 559 h 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8" h="559">
                <a:moveTo>
                  <a:pt x="0" y="248"/>
                </a:moveTo>
                <a:lnTo>
                  <a:pt x="0" y="52"/>
                </a:lnTo>
                <a:lnTo>
                  <a:pt x="86" y="78"/>
                </a:lnTo>
                <a:lnTo>
                  <a:pt x="81" y="67"/>
                </a:lnTo>
                <a:lnTo>
                  <a:pt x="90" y="61"/>
                </a:lnTo>
                <a:lnTo>
                  <a:pt x="142" y="39"/>
                </a:lnTo>
                <a:lnTo>
                  <a:pt x="101" y="66"/>
                </a:lnTo>
                <a:lnTo>
                  <a:pt x="125" y="58"/>
                </a:lnTo>
                <a:lnTo>
                  <a:pt x="125" y="63"/>
                </a:lnTo>
                <a:lnTo>
                  <a:pt x="169" y="40"/>
                </a:lnTo>
                <a:lnTo>
                  <a:pt x="163" y="33"/>
                </a:lnTo>
                <a:lnTo>
                  <a:pt x="191" y="60"/>
                </a:lnTo>
                <a:lnTo>
                  <a:pt x="210" y="44"/>
                </a:lnTo>
                <a:lnTo>
                  <a:pt x="208" y="60"/>
                </a:lnTo>
                <a:lnTo>
                  <a:pt x="231" y="49"/>
                </a:lnTo>
                <a:lnTo>
                  <a:pt x="295" y="69"/>
                </a:lnTo>
                <a:lnTo>
                  <a:pt x="324" y="68"/>
                </a:lnTo>
                <a:lnTo>
                  <a:pt x="340" y="80"/>
                </a:lnTo>
                <a:lnTo>
                  <a:pt x="321" y="90"/>
                </a:lnTo>
                <a:lnTo>
                  <a:pt x="332" y="94"/>
                </a:lnTo>
                <a:lnTo>
                  <a:pt x="390" y="89"/>
                </a:lnTo>
                <a:lnTo>
                  <a:pt x="415" y="105"/>
                </a:lnTo>
                <a:lnTo>
                  <a:pt x="419" y="116"/>
                </a:lnTo>
                <a:lnTo>
                  <a:pt x="425" y="109"/>
                </a:lnTo>
                <a:lnTo>
                  <a:pt x="415" y="94"/>
                </a:lnTo>
                <a:lnTo>
                  <a:pt x="443" y="76"/>
                </a:lnTo>
                <a:lnTo>
                  <a:pt x="416" y="87"/>
                </a:lnTo>
                <a:lnTo>
                  <a:pt x="407" y="82"/>
                </a:lnTo>
                <a:lnTo>
                  <a:pt x="440" y="67"/>
                </a:lnTo>
                <a:lnTo>
                  <a:pt x="457" y="88"/>
                </a:lnTo>
                <a:lnTo>
                  <a:pt x="476" y="87"/>
                </a:lnTo>
                <a:lnTo>
                  <a:pt x="488" y="96"/>
                </a:lnTo>
                <a:lnTo>
                  <a:pt x="538" y="94"/>
                </a:lnTo>
                <a:lnTo>
                  <a:pt x="537" y="88"/>
                </a:lnTo>
                <a:lnTo>
                  <a:pt x="551" y="99"/>
                </a:lnTo>
                <a:lnTo>
                  <a:pt x="553" y="90"/>
                </a:lnTo>
                <a:lnTo>
                  <a:pt x="542" y="93"/>
                </a:lnTo>
                <a:lnTo>
                  <a:pt x="533" y="81"/>
                </a:lnTo>
                <a:lnTo>
                  <a:pt x="552" y="80"/>
                </a:lnTo>
                <a:lnTo>
                  <a:pt x="560" y="89"/>
                </a:lnTo>
                <a:lnTo>
                  <a:pt x="567" y="86"/>
                </a:lnTo>
                <a:lnTo>
                  <a:pt x="564" y="100"/>
                </a:lnTo>
                <a:lnTo>
                  <a:pt x="577" y="107"/>
                </a:lnTo>
                <a:lnTo>
                  <a:pt x="574" y="88"/>
                </a:lnTo>
                <a:lnTo>
                  <a:pt x="599" y="77"/>
                </a:lnTo>
                <a:lnTo>
                  <a:pt x="593" y="67"/>
                </a:lnTo>
                <a:lnTo>
                  <a:pt x="585" y="74"/>
                </a:lnTo>
                <a:lnTo>
                  <a:pt x="597" y="57"/>
                </a:lnTo>
                <a:lnTo>
                  <a:pt x="561" y="45"/>
                </a:lnTo>
                <a:lnTo>
                  <a:pt x="565" y="16"/>
                </a:lnTo>
                <a:lnTo>
                  <a:pt x="574" y="17"/>
                </a:lnTo>
                <a:lnTo>
                  <a:pt x="579" y="0"/>
                </a:lnTo>
                <a:lnTo>
                  <a:pt x="606" y="16"/>
                </a:lnTo>
                <a:lnTo>
                  <a:pt x="607" y="27"/>
                </a:lnTo>
                <a:lnTo>
                  <a:pt x="625" y="42"/>
                </a:lnTo>
                <a:lnTo>
                  <a:pt x="613" y="41"/>
                </a:lnTo>
                <a:lnTo>
                  <a:pt x="618" y="46"/>
                </a:lnTo>
                <a:lnTo>
                  <a:pt x="611" y="53"/>
                </a:lnTo>
                <a:lnTo>
                  <a:pt x="633" y="57"/>
                </a:lnTo>
                <a:lnTo>
                  <a:pt x="627" y="60"/>
                </a:lnTo>
                <a:lnTo>
                  <a:pt x="640" y="84"/>
                </a:lnTo>
                <a:lnTo>
                  <a:pt x="651" y="63"/>
                </a:lnTo>
                <a:lnTo>
                  <a:pt x="667" y="71"/>
                </a:lnTo>
                <a:lnTo>
                  <a:pt x="672" y="86"/>
                </a:lnTo>
                <a:lnTo>
                  <a:pt x="664" y="90"/>
                </a:lnTo>
                <a:lnTo>
                  <a:pt x="678" y="107"/>
                </a:lnTo>
                <a:lnTo>
                  <a:pt x="687" y="103"/>
                </a:lnTo>
                <a:lnTo>
                  <a:pt x="698" y="76"/>
                </a:lnTo>
                <a:lnTo>
                  <a:pt x="711" y="73"/>
                </a:lnTo>
                <a:lnTo>
                  <a:pt x="702" y="50"/>
                </a:lnTo>
                <a:lnTo>
                  <a:pt x="737" y="52"/>
                </a:lnTo>
                <a:lnTo>
                  <a:pt x="753" y="66"/>
                </a:lnTo>
                <a:lnTo>
                  <a:pt x="747" y="73"/>
                </a:lnTo>
                <a:lnTo>
                  <a:pt x="754" y="76"/>
                </a:lnTo>
                <a:lnTo>
                  <a:pt x="738" y="80"/>
                </a:lnTo>
                <a:lnTo>
                  <a:pt x="752" y="110"/>
                </a:lnTo>
                <a:lnTo>
                  <a:pt x="729" y="126"/>
                </a:lnTo>
                <a:lnTo>
                  <a:pt x="720" y="118"/>
                </a:lnTo>
                <a:lnTo>
                  <a:pt x="724" y="129"/>
                </a:lnTo>
                <a:lnTo>
                  <a:pt x="687" y="122"/>
                </a:lnTo>
                <a:lnTo>
                  <a:pt x="695" y="132"/>
                </a:lnTo>
                <a:lnTo>
                  <a:pt x="680" y="146"/>
                </a:lnTo>
                <a:lnTo>
                  <a:pt x="643" y="135"/>
                </a:lnTo>
                <a:lnTo>
                  <a:pt x="657" y="147"/>
                </a:lnTo>
                <a:lnTo>
                  <a:pt x="683" y="149"/>
                </a:lnTo>
                <a:lnTo>
                  <a:pt x="665" y="174"/>
                </a:lnTo>
                <a:lnTo>
                  <a:pt x="646" y="173"/>
                </a:lnTo>
                <a:lnTo>
                  <a:pt x="636" y="186"/>
                </a:lnTo>
                <a:lnTo>
                  <a:pt x="601" y="175"/>
                </a:lnTo>
                <a:lnTo>
                  <a:pt x="633" y="186"/>
                </a:lnTo>
                <a:lnTo>
                  <a:pt x="637" y="196"/>
                </a:lnTo>
                <a:lnTo>
                  <a:pt x="613" y="200"/>
                </a:lnTo>
                <a:lnTo>
                  <a:pt x="618" y="203"/>
                </a:lnTo>
                <a:lnTo>
                  <a:pt x="611" y="203"/>
                </a:lnTo>
                <a:lnTo>
                  <a:pt x="611" y="213"/>
                </a:lnTo>
                <a:lnTo>
                  <a:pt x="586" y="227"/>
                </a:lnTo>
                <a:lnTo>
                  <a:pt x="580" y="272"/>
                </a:lnTo>
                <a:lnTo>
                  <a:pt x="590" y="282"/>
                </a:lnTo>
                <a:lnTo>
                  <a:pt x="604" y="276"/>
                </a:lnTo>
                <a:lnTo>
                  <a:pt x="610" y="311"/>
                </a:lnTo>
                <a:lnTo>
                  <a:pt x="630" y="304"/>
                </a:lnTo>
                <a:lnTo>
                  <a:pt x="654" y="313"/>
                </a:lnTo>
                <a:lnTo>
                  <a:pt x="702" y="338"/>
                </a:lnTo>
                <a:lnTo>
                  <a:pt x="698" y="348"/>
                </a:lnTo>
                <a:lnTo>
                  <a:pt x="704" y="341"/>
                </a:lnTo>
                <a:lnTo>
                  <a:pt x="740" y="343"/>
                </a:lnTo>
                <a:lnTo>
                  <a:pt x="740" y="380"/>
                </a:lnTo>
                <a:lnTo>
                  <a:pt x="751" y="393"/>
                </a:lnTo>
                <a:lnTo>
                  <a:pt x="743" y="396"/>
                </a:lnTo>
                <a:lnTo>
                  <a:pt x="761" y="403"/>
                </a:lnTo>
                <a:lnTo>
                  <a:pt x="756" y="414"/>
                </a:lnTo>
                <a:lnTo>
                  <a:pt x="773" y="414"/>
                </a:lnTo>
                <a:lnTo>
                  <a:pt x="797" y="394"/>
                </a:lnTo>
                <a:lnTo>
                  <a:pt x="787" y="389"/>
                </a:lnTo>
                <a:lnTo>
                  <a:pt x="773" y="353"/>
                </a:lnTo>
                <a:lnTo>
                  <a:pt x="818" y="322"/>
                </a:lnTo>
                <a:lnTo>
                  <a:pt x="812" y="322"/>
                </a:lnTo>
                <a:lnTo>
                  <a:pt x="802" y="285"/>
                </a:lnTo>
                <a:lnTo>
                  <a:pt x="786" y="276"/>
                </a:lnTo>
                <a:lnTo>
                  <a:pt x="807" y="261"/>
                </a:lnTo>
                <a:lnTo>
                  <a:pt x="799" y="253"/>
                </a:lnTo>
                <a:lnTo>
                  <a:pt x="803" y="239"/>
                </a:lnTo>
                <a:lnTo>
                  <a:pt x="793" y="238"/>
                </a:lnTo>
                <a:lnTo>
                  <a:pt x="803" y="224"/>
                </a:lnTo>
                <a:lnTo>
                  <a:pt x="793" y="215"/>
                </a:lnTo>
                <a:lnTo>
                  <a:pt x="798" y="204"/>
                </a:lnTo>
                <a:lnTo>
                  <a:pt x="833" y="211"/>
                </a:lnTo>
                <a:lnTo>
                  <a:pt x="847" y="205"/>
                </a:lnTo>
                <a:lnTo>
                  <a:pt x="877" y="224"/>
                </a:lnTo>
                <a:lnTo>
                  <a:pt x="877" y="232"/>
                </a:lnTo>
                <a:lnTo>
                  <a:pt x="902" y="233"/>
                </a:lnTo>
                <a:lnTo>
                  <a:pt x="904" y="252"/>
                </a:lnTo>
                <a:lnTo>
                  <a:pt x="882" y="252"/>
                </a:lnTo>
                <a:lnTo>
                  <a:pt x="901" y="256"/>
                </a:lnTo>
                <a:lnTo>
                  <a:pt x="907" y="266"/>
                </a:lnTo>
                <a:lnTo>
                  <a:pt x="886" y="283"/>
                </a:lnTo>
                <a:lnTo>
                  <a:pt x="916" y="275"/>
                </a:lnTo>
                <a:lnTo>
                  <a:pt x="918" y="288"/>
                </a:lnTo>
                <a:lnTo>
                  <a:pt x="905" y="294"/>
                </a:lnTo>
                <a:lnTo>
                  <a:pt x="923" y="280"/>
                </a:lnTo>
                <a:lnTo>
                  <a:pt x="925" y="289"/>
                </a:lnTo>
                <a:lnTo>
                  <a:pt x="943" y="275"/>
                </a:lnTo>
                <a:lnTo>
                  <a:pt x="946" y="283"/>
                </a:lnTo>
                <a:lnTo>
                  <a:pt x="957" y="263"/>
                </a:lnTo>
                <a:lnTo>
                  <a:pt x="953" y="259"/>
                </a:lnTo>
                <a:lnTo>
                  <a:pt x="967" y="248"/>
                </a:lnTo>
                <a:lnTo>
                  <a:pt x="982" y="269"/>
                </a:lnTo>
                <a:lnTo>
                  <a:pt x="969" y="273"/>
                </a:lnTo>
                <a:lnTo>
                  <a:pt x="983" y="271"/>
                </a:lnTo>
                <a:lnTo>
                  <a:pt x="988" y="279"/>
                </a:lnTo>
                <a:lnTo>
                  <a:pt x="979" y="282"/>
                </a:lnTo>
                <a:lnTo>
                  <a:pt x="991" y="283"/>
                </a:lnTo>
                <a:lnTo>
                  <a:pt x="983" y="290"/>
                </a:lnTo>
                <a:lnTo>
                  <a:pt x="992" y="288"/>
                </a:lnTo>
                <a:lnTo>
                  <a:pt x="999" y="297"/>
                </a:lnTo>
                <a:lnTo>
                  <a:pt x="994" y="302"/>
                </a:lnTo>
                <a:lnTo>
                  <a:pt x="1006" y="309"/>
                </a:lnTo>
                <a:lnTo>
                  <a:pt x="986" y="316"/>
                </a:lnTo>
                <a:lnTo>
                  <a:pt x="1001" y="316"/>
                </a:lnTo>
                <a:lnTo>
                  <a:pt x="998" y="324"/>
                </a:lnTo>
                <a:lnTo>
                  <a:pt x="1019" y="331"/>
                </a:lnTo>
                <a:lnTo>
                  <a:pt x="1027" y="348"/>
                </a:lnTo>
                <a:lnTo>
                  <a:pt x="1035" y="341"/>
                </a:lnTo>
                <a:lnTo>
                  <a:pt x="1056" y="353"/>
                </a:lnTo>
                <a:lnTo>
                  <a:pt x="1010" y="368"/>
                </a:lnTo>
                <a:lnTo>
                  <a:pt x="1019" y="376"/>
                </a:lnTo>
                <a:lnTo>
                  <a:pt x="1058" y="359"/>
                </a:lnTo>
                <a:lnTo>
                  <a:pt x="1058" y="373"/>
                </a:lnTo>
                <a:lnTo>
                  <a:pt x="1076" y="370"/>
                </a:lnTo>
                <a:lnTo>
                  <a:pt x="1078" y="377"/>
                </a:lnTo>
                <a:lnTo>
                  <a:pt x="1070" y="377"/>
                </a:lnTo>
                <a:lnTo>
                  <a:pt x="1078" y="394"/>
                </a:lnTo>
                <a:lnTo>
                  <a:pt x="1023" y="427"/>
                </a:lnTo>
                <a:lnTo>
                  <a:pt x="944" y="427"/>
                </a:lnTo>
                <a:lnTo>
                  <a:pt x="911" y="450"/>
                </a:lnTo>
                <a:lnTo>
                  <a:pt x="884" y="483"/>
                </a:lnTo>
                <a:lnTo>
                  <a:pt x="911" y="458"/>
                </a:lnTo>
                <a:lnTo>
                  <a:pt x="954" y="443"/>
                </a:lnTo>
                <a:lnTo>
                  <a:pt x="969" y="455"/>
                </a:lnTo>
                <a:lnTo>
                  <a:pt x="941" y="463"/>
                </a:lnTo>
                <a:lnTo>
                  <a:pt x="963" y="468"/>
                </a:lnTo>
                <a:lnTo>
                  <a:pt x="957" y="478"/>
                </a:lnTo>
                <a:lnTo>
                  <a:pt x="974" y="497"/>
                </a:lnTo>
                <a:lnTo>
                  <a:pt x="1007" y="504"/>
                </a:lnTo>
                <a:lnTo>
                  <a:pt x="1016" y="480"/>
                </a:lnTo>
                <a:lnTo>
                  <a:pt x="1016" y="495"/>
                </a:lnTo>
                <a:lnTo>
                  <a:pt x="1025" y="493"/>
                </a:lnTo>
                <a:lnTo>
                  <a:pt x="1009" y="508"/>
                </a:lnTo>
                <a:lnTo>
                  <a:pt x="970" y="518"/>
                </a:lnTo>
                <a:lnTo>
                  <a:pt x="956" y="535"/>
                </a:lnTo>
                <a:lnTo>
                  <a:pt x="946" y="520"/>
                </a:lnTo>
                <a:lnTo>
                  <a:pt x="982" y="507"/>
                </a:lnTo>
                <a:lnTo>
                  <a:pt x="963" y="507"/>
                </a:lnTo>
                <a:lnTo>
                  <a:pt x="967" y="497"/>
                </a:lnTo>
                <a:lnTo>
                  <a:pt x="935" y="508"/>
                </a:lnTo>
                <a:lnTo>
                  <a:pt x="925" y="501"/>
                </a:lnTo>
                <a:lnTo>
                  <a:pt x="925" y="480"/>
                </a:lnTo>
                <a:lnTo>
                  <a:pt x="904" y="474"/>
                </a:lnTo>
                <a:lnTo>
                  <a:pt x="889" y="507"/>
                </a:lnTo>
                <a:lnTo>
                  <a:pt x="824" y="520"/>
                </a:lnTo>
                <a:lnTo>
                  <a:pt x="780" y="533"/>
                </a:lnTo>
                <a:lnTo>
                  <a:pt x="773" y="539"/>
                </a:lnTo>
                <a:lnTo>
                  <a:pt x="783" y="541"/>
                </a:lnTo>
                <a:lnTo>
                  <a:pt x="785" y="545"/>
                </a:lnTo>
                <a:lnTo>
                  <a:pt x="731" y="559"/>
                </a:lnTo>
                <a:lnTo>
                  <a:pt x="734" y="553"/>
                </a:lnTo>
                <a:lnTo>
                  <a:pt x="738" y="549"/>
                </a:lnTo>
                <a:lnTo>
                  <a:pt x="740" y="542"/>
                </a:lnTo>
                <a:lnTo>
                  <a:pt x="748" y="538"/>
                </a:lnTo>
                <a:lnTo>
                  <a:pt x="750" y="508"/>
                </a:lnTo>
                <a:lnTo>
                  <a:pt x="759" y="518"/>
                </a:lnTo>
                <a:lnTo>
                  <a:pt x="774" y="514"/>
                </a:lnTo>
                <a:lnTo>
                  <a:pt x="761" y="497"/>
                </a:lnTo>
                <a:lnTo>
                  <a:pt x="715" y="488"/>
                </a:lnTo>
                <a:lnTo>
                  <a:pt x="712" y="488"/>
                </a:lnTo>
                <a:lnTo>
                  <a:pt x="708" y="465"/>
                </a:lnTo>
                <a:lnTo>
                  <a:pt x="698" y="466"/>
                </a:lnTo>
                <a:lnTo>
                  <a:pt x="690" y="452"/>
                </a:lnTo>
                <a:lnTo>
                  <a:pt x="680" y="451"/>
                </a:lnTo>
                <a:lnTo>
                  <a:pt x="680" y="460"/>
                </a:lnTo>
                <a:lnTo>
                  <a:pt x="668" y="448"/>
                </a:lnTo>
                <a:lnTo>
                  <a:pt x="647" y="465"/>
                </a:lnTo>
                <a:lnTo>
                  <a:pt x="587" y="452"/>
                </a:lnTo>
                <a:lnTo>
                  <a:pt x="579" y="441"/>
                </a:lnTo>
                <a:lnTo>
                  <a:pt x="579" y="448"/>
                </a:lnTo>
                <a:lnTo>
                  <a:pt x="230" y="448"/>
                </a:lnTo>
                <a:lnTo>
                  <a:pt x="225" y="435"/>
                </a:lnTo>
                <a:lnTo>
                  <a:pt x="207" y="432"/>
                </a:lnTo>
                <a:lnTo>
                  <a:pt x="208" y="423"/>
                </a:lnTo>
                <a:lnTo>
                  <a:pt x="169" y="412"/>
                </a:lnTo>
                <a:lnTo>
                  <a:pt x="173" y="406"/>
                </a:lnTo>
                <a:lnTo>
                  <a:pt x="165" y="390"/>
                </a:lnTo>
                <a:lnTo>
                  <a:pt x="154" y="389"/>
                </a:lnTo>
                <a:lnTo>
                  <a:pt x="133" y="356"/>
                </a:lnTo>
                <a:lnTo>
                  <a:pt x="137" y="345"/>
                </a:lnTo>
                <a:lnTo>
                  <a:pt x="138" y="327"/>
                </a:lnTo>
                <a:lnTo>
                  <a:pt x="114" y="316"/>
                </a:lnTo>
                <a:lnTo>
                  <a:pt x="69" y="257"/>
                </a:lnTo>
                <a:lnTo>
                  <a:pt x="44" y="274"/>
                </a:lnTo>
                <a:lnTo>
                  <a:pt x="37" y="266"/>
                </a:lnTo>
                <a:lnTo>
                  <a:pt x="36" y="265"/>
                </a:lnTo>
                <a:lnTo>
                  <a:pt x="23" y="248"/>
                </a:lnTo>
                <a:lnTo>
                  <a:pt x="0" y="248"/>
                </a:lnTo>
                <a:close/>
              </a:path>
            </a:pathLst>
          </a:custGeom>
          <a:solidFill>
            <a:srgbClr val="FFFFCC"/>
          </a:solidFill>
          <a:ln w="9525">
            <a:noFill/>
            <a:round/>
            <a:headEnd/>
            <a:tailEnd/>
          </a:ln>
        </p:spPr>
        <p:txBody>
          <a:bodyPr/>
          <a:lstStyle/>
          <a:p>
            <a:endParaRPr lang="en-US"/>
          </a:p>
        </p:txBody>
      </p:sp>
      <p:sp>
        <p:nvSpPr>
          <p:cNvPr id="23057" name="Freeform 530"/>
          <p:cNvSpPr>
            <a:spLocks noChangeAspect="1"/>
          </p:cNvSpPr>
          <p:nvPr/>
        </p:nvSpPr>
        <p:spPr bwMode="auto">
          <a:xfrm>
            <a:off x="866775" y="2044158"/>
            <a:ext cx="2070100" cy="1074738"/>
          </a:xfrm>
          <a:custGeom>
            <a:avLst/>
            <a:gdLst>
              <a:gd name="T0" fmla="*/ 81 w 1078"/>
              <a:gd name="T1" fmla="*/ 67 h 559"/>
              <a:gd name="T2" fmla="*/ 125 w 1078"/>
              <a:gd name="T3" fmla="*/ 58 h 559"/>
              <a:gd name="T4" fmla="*/ 191 w 1078"/>
              <a:gd name="T5" fmla="*/ 60 h 559"/>
              <a:gd name="T6" fmla="*/ 295 w 1078"/>
              <a:gd name="T7" fmla="*/ 69 h 559"/>
              <a:gd name="T8" fmla="*/ 332 w 1078"/>
              <a:gd name="T9" fmla="*/ 94 h 559"/>
              <a:gd name="T10" fmla="*/ 425 w 1078"/>
              <a:gd name="T11" fmla="*/ 109 h 559"/>
              <a:gd name="T12" fmla="*/ 407 w 1078"/>
              <a:gd name="T13" fmla="*/ 82 h 559"/>
              <a:gd name="T14" fmla="*/ 488 w 1078"/>
              <a:gd name="T15" fmla="*/ 96 h 559"/>
              <a:gd name="T16" fmla="*/ 553 w 1078"/>
              <a:gd name="T17" fmla="*/ 90 h 559"/>
              <a:gd name="T18" fmla="*/ 560 w 1078"/>
              <a:gd name="T19" fmla="*/ 89 h 559"/>
              <a:gd name="T20" fmla="*/ 574 w 1078"/>
              <a:gd name="T21" fmla="*/ 88 h 559"/>
              <a:gd name="T22" fmla="*/ 597 w 1078"/>
              <a:gd name="T23" fmla="*/ 57 h 559"/>
              <a:gd name="T24" fmla="*/ 579 w 1078"/>
              <a:gd name="T25" fmla="*/ 0 h 559"/>
              <a:gd name="T26" fmla="*/ 613 w 1078"/>
              <a:gd name="T27" fmla="*/ 41 h 559"/>
              <a:gd name="T28" fmla="*/ 627 w 1078"/>
              <a:gd name="T29" fmla="*/ 60 h 559"/>
              <a:gd name="T30" fmla="*/ 672 w 1078"/>
              <a:gd name="T31" fmla="*/ 86 h 559"/>
              <a:gd name="T32" fmla="*/ 698 w 1078"/>
              <a:gd name="T33" fmla="*/ 76 h 559"/>
              <a:gd name="T34" fmla="*/ 753 w 1078"/>
              <a:gd name="T35" fmla="*/ 66 h 559"/>
              <a:gd name="T36" fmla="*/ 752 w 1078"/>
              <a:gd name="T37" fmla="*/ 110 h 559"/>
              <a:gd name="T38" fmla="*/ 687 w 1078"/>
              <a:gd name="T39" fmla="*/ 122 h 559"/>
              <a:gd name="T40" fmla="*/ 657 w 1078"/>
              <a:gd name="T41" fmla="*/ 147 h 559"/>
              <a:gd name="T42" fmla="*/ 636 w 1078"/>
              <a:gd name="T43" fmla="*/ 186 h 559"/>
              <a:gd name="T44" fmla="*/ 613 w 1078"/>
              <a:gd name="T45" fmla="*/ 200 h 559"/>
              <a:gd name="T46" fmla="*/ 586 w 1078"/>
              <a:gd name="T47" fmla="*/ 227 h 559"/>
              <a:gd name="T48" fmla="*/ 610 w 1078"/>
              <a:gd name="T49" fmla="*/ 311 h 559"/>
              <a:gd name="T50" fmla="*/ 698 w 1078"/>
              <a:gd name="T51" fmla="*/ 348 h 559"/>
              <a:gd name="T52" fmla="*/ 751 w 1078"/>
              <a:gd name="T53" fmla="*/ 393 h 559"/>
              <a:gd name="T54" fmla="*/ 773 w 1078"/>
              <a:gd name="T55" fmla="*/ 414 h 559"/>
              <a:gd name="T56" fmla="*/ 818 w 1078"/>
              <a:gd name="T57" fmla="*/ 322 h 559"/>
              <a:gd name="T58" fmla="*/ 807 w 1078"/>
              <a:gd name="T59" fmla="*/ 261 h 559"/>
              <a:gd name="T60" fmla="*/ 803 w 1078"/>
              <a:gd name="T61" fmla="*/ 224 h 559"/>
              <a:gd name="T62" fmla="*/ 847 w 1078"/>
              <a:gd name="T63" fmla="*/ 205 h 559"/>
              <a:gd name="T64" fmla="*/ 904 w 1078"/>
              <a:gd name="T65" fmla="*/ 252 h 559"/>
              <a:gd name="T66" fmla="*/ 886 w 1078"/>
              <a:gd name="T67" fmla="*/ 283 h 559"/>
              <a:gd name="T68" fmla="*/ 923 w 1078"/>
              <a:gd name="T69" fmla="*/ 280 h 559"/>
              <a:gd name="T70" fmla="*/ 957 w 1078"/>
              <a:gd name="T71" fmla="*/ 263 h 559"/>
              <a:gd name="T72" fmla="*/ 969 w 1078"/>
              <a:gd name="T73" fmla="*/ 273 h 559"/>
              <a:gd name="T74" fmla="*/ 991 w 1078"/>
              <a:gd name="T75" fmla="*/ 283 h 559"/>
              <a:gd name="T76" fmla="*/ 994 w 1078"/>
              <a:gd name="T77" fmla="*/ 302 h 559"/>
              <a:gd name="T78" fmla="*/ 998 w 1078"/>
              <a:gd name="T79" fmla="*/ 324 h 559"/>
              <a:gd name="T80" fmla="*/ 1056 w 1078"/>
              <a:gd name="T81" fmla="*/ 353 h 559"/>
              <a:gd name="T82" fmla="*/ 1058 w 1078"/>
              <a:gd name="T83" fmla="*/ 373 h 559"/>
              <a:gd name="T84" fmla="*/ 1078 w 1078"/>
              <a:gd name="T85" fmla="*/ 394 h 559"/>
              <a:gd name="T86" fmla="*/ 884 w 1078"/>
              <a:gd name="T87" fmla="*/ 483 h 559"/>
              <a:gd name="T88" fmla="*/ 941 w 1078"/>
              <a:gd name="T89" fmla="*/ 463 h 559"/>
              <a:gd name="T90" fmla="*/ 1007 w 1078"/>
              <a:gd name="T91" fmla="*/ 504 h 559"/>
              <a:gd name="T92" fmla="*/ 1009 w 1078"/>
              <a:gd name="T93" fmla="*/ 508 h 559"/>
              <a:gd name="T94" fmla="*/ 982 w 1078"/>
              <a:gd name="T95" fmla="*/ 507 h 559"/>
              <a:gd name="T96" fmla="*/ 925 w 1078"/>
              <a:gd name="T97" fmla="*/ 501 h 559"/>
              <a:gd name="T98" fmla="*/ 824 w 1078"/>
              <a:gd name="T99" fmla="*/ 520 h 559"/>
              <a:gd name="T100" fmla="*/ 785 w 1078"/>
              <a:gd name="T101" fmla="*/ 545 h 559"/>
              <a:gd name="T102" fmla="*/ 740 w 1078"/>
              <a:gd name="T103" fmla="*/ 542 h 559"/>
              <a:gd name="T104" fmla="*/ 774 w 1078"/>
              <a:gd name="T105" fmla="*/ 514 h 559"/>
              <a:gd name="T106" fmla="*/ 708 w 1078"/>
              <a:gd name="T107" fmla="*/ 465 h 559"/>
              <a:gd name="T108" fmla="*/ 680 w 1078"/>
              <a:gd name="T109" fmla="*/ 460 h 559"/>
              <a:gd name="T110" fmla="*/ 579 w 1078"/>
              <a:gd name="T111" fmla="*/ 441 h 559"/>
              <a:gd name="T112" fmla="*/ 207 w 1078"/>
              <a:gd name="T113" fmla="*/ 432 h 559"/>
              <a:gd name="T114" fmla="*/ 165 w 1078"/>
              <a:gd name="T115" fmla="*/ 390 h 559"/>
              <a:gd name="T116" fmla="*/ 138 w 1078"/>
              <a:gd name="T117" fmla="*/ 327 h 559"/>
              <a:gd name="T118" fmla="*/ 37 w 1078"/>
              <a:gd name="T119" fmla="*/ 266 h 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8"/>
              <a:gd name="T181" fmla="*/ 0 h 559"/>
              <a:gd name="T182" fmla="*/ 1078 w 1078"/>
              <a:gd name="T183" fmla="*/ 559 h 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8" h="559">
                <a:moveTo>
                  <a:pt x="0" y="248"/>
                </a:moveTo>
                <a:lnTo>
                  <a:pt x="0" y="52"/>
                </a:lnTo>
                <a:lnTo>
                  <a:pt x="86" y="78"/>
                </a:lnTo>
                <a:lnTo>
                  <a:pt x="81" y="67"/>
                </a:lnTo>
                <a:lnTo>
                  <a:pt x="90" y="61"/>
                </a:lnTo>
                <a:lnTo>
                  <a:pt x="142" y="39"/>
                </a:lnTo>
                <a:lnTo>
                  <a:pt x="101" y="66"/>
                </a:lnTo>
                <a:lnTo>
                  <a:pt x="125" y="58"/>
                </a:lnTo>
                <a:lnTo>
                  <a:pt x="125" y="63"/>
                </a:lnTo>
                <a:lnTo>
                  <a:pt x="169" y="40"/>
                </a:lnTo>
                <a:lnTo>
                  <a:pt x="163" y="33"/>
                </a:lnTo>
                <a:lnTo>
                  <a:pt x="191" y="60"/>
                </a:lnTo>
                <a:lnTo>
                  <a:pt x="210" y="44"/>
                </a:lnTo>
                <a:lnTo>
                  <a:pt x="208" y="60"/>
                </a:lnTo>
                <a:lnTo>
                  <a:pt x="231" y="49"/>
                </a:lnTo>
                <a:lnTo>
                  <a:pt x="295" y="69"/>
                </a:lnTo>
                <a:lnTo>
                  <a:pt x="324" y="68"/>
                </a:lnTo>
                <a:lnTo>
                  <a:pt x="340" y="80"/>
                </a:lnTo>
                <a:lnTo>
                  <a:pt x="321" y="90"/>
                </a:lnTo>
                <a:lnTo>
                  <a:pt x="332" y="94"/>
                </a:lnTo>
                <a:lnTo>
                  <a:pt x="390" y="89"/>
                </a:lnTo>
                <a:lnTo>
                  <a:pt x="415" y="105"/>
                </a:lnTo>
                <a:lnTo>
                  <a:pt x="419" y="116"/>
                </a:lnTo>
                <a:lnTo>
                  <a:pt x="425" y="109"/>
                </a:lnTo>
                <a:lnTo>
                  <a:pt x="415" y="94"/>
                </a:lnTo>
                <a:lnTo>
                  <a:pt x="443" y="76"/>
                </a:lnTo>
                <a:lnTo>
                  <a:pt x="416" y="87"/>
                </a:lnTo>
                <a:lnTo>
                  <a:pt x="407" y="82"/>
                </a:lnTo>
                <a:lnTo>
                  <a:pt x="440" y="67"/>
                </a:lnTo>
                <a:lnTo>
                  <a:pt x="457" y="88"/>
                </a:lnTo>
                <a:lnTo>
                  <a:pt x="476" y="87"/>
                </a:lnTo>
                <a:lnTo>
                  <a:pt x="488" y="96"/>
                </a:lnTo>
                <a:lnTo>
                  <a:pt x="538" y="94"/>
                </a:lnTo>
                <a:lnTo>
                  <a:pt x="537" y="88"/>
                </a:lnTo>
                <a:lnTo>
                  <a:pt x="551" y="99"/>
                </a:lnTo>
                <a:lnTo>
                  <a:pt x="553" y="90"/>
                </a:lnTo>
                <a:lnTo>
                  <a:pt x="542" y="93"/>
                </a:lnTo>
                <a:lnTo>
                  <a:pt x="533" y="81"/>
                </a:lnTo>
                <a:lnTo>
                  <a:pt x="552" y="80"/>
                </a:lnTo>
                <a:lnTo>
                  <a:pt x="560" y="89"/>
                </a:lnTo>
                <a:lnTo>
                  <a:pt x="567" y="86"/>
                </a:lnTo>
                <a:lnTo>
                  <a:pt x="564" y="100"/>
                </a:lnTo>
                <a:lnTo>
                  <a:pt x="577" y="107"/>
                </a:lnTo>
                <a:lnTo>
                  <a:pt x="574" y="88"/>
                </a:lnTo>
                <a:lnTo>
                  <a:pt x="599" y="77"/>
                </a:lnTo>
                <a:lnTo>
                  <a:pt x="593" y="67"/>
                </a:lnTo>
                <a:lnTo>
                  <a:pt x="585" y="74"/>
                </a:lnTo>
                <a:lnTo>
                  <a:pt x="597" y="57"/>
                </a:lnTo>
                <a:lnTo>
                  <a:pt x="561" y="45"/>
                </a:lnTo>
                <a:lnTo>
                  <a:pt x="565" y="16"/>
                </a:lnTo>
                <a:lnTo>
                  <a:pt x="574" y="17"/>
                </a:lnTo>
                <a:lnTo>
                  <a:pt x="579" y="0"/>
                </a:lnTo>
                <a:lnTo>
                  <a:pt x="606" y="16"/>
                </a:lnTo>
                <a:lnTo>
                  <a:pt x="607" y="27"/>
                </a:lnTo>
                <a:lnTo>
                  <a:pt x="625" y="42"/>
                </a:lnTo>
                <a:lnTo>
                  <a:pt x="613" y="41"/>
                </a:lnTo>
                <a:lnTo>
                  <a:pt x="618" y="46"/>
                </a:lnTo>
                <a:lnTo>
                  <a:pt x="611" y="53"/>
                </a:lnTo>
                <a:lnTo>
                  <a:pt x="633" y="57"/>
                </a:lnTo>
                <a:lnTo>
                  <a:pt x="627" y="60"/>
                </a:lnTo>
                <a:lnTo>
                  <a:pt x="640" y="84"/>
                </a:lnTo>
                <a:lnTo>
                  <a:pt x="651" y="63"/>
                </a:lnTo>
                <a:lnTo>
                  <a:pt x="667" y="71"/>
                </a:lnTo>
                <a:lnTo>
                  <a:pt x="672" y="86"/>
                </a:lnTo>
                <a:lnTo>
                  <a:pt x="664" y="90"/>
                </a:lnTo>
                <a:lnTo>
                  <a:pt x="678" y="107"/>
                </a:lnTo>
                <a:lnTo>
                  <a:pt x="687" y="103"/>
                </a:lnTo>
                <a:lnTo>
                  <a:pt x="698" y="76"/>
                </a:lnTo>
                <a:lnTo>
                  <a:pt x="711" y="73"/>
                </a:lnTo>
                <a:lnTo>
                  <a:pt x="702" y="50"/>
                </a:lnTo>
                <a:lnTo>
                  <a:pt x="737" y="52"/>
                </a:lnTo>
                <a:lnTo>
                  <a:pt x="753" y="66"/>
                </a:lnTo>
                <a:lnTo>
                  <a:pt x="747" y="73"/>
                </a:lnTo>
                <a:lnTo>
                  <a:pt x="754" y="76"/>
                </a:lnTo>
                <a:lnTo>
                  <a:pt x="738" y="80"/>
                </a:lnTo>
                <a:lnTo>
                  <a:pt x="752" y="110"/>
                </a:lnTo>
                <a:lnTo>
                  <a:pt x="729" y="126"/>
                </a:lnTo>
                <a:lnTo>
                  <a:pt x="720" y="118"/>
                </a:lnTo>
                <a:lnTo>
                  <a:pt x="724" y="129"/>
                </a:lnTo>
                <a:lnTo>
                  <a:pt x="687" y="122"/>
                </a:lnTo>
                <a:lnTo>
                  <a:pt x="695" y="132"/>
                </a:lnTo>
                <a:lnTo>
                  <a:pt x="680" y="146"/>
                </a:lnTo>
                <a:lnTo>
                  <a:pt x="643" y="135"/>
                </a:lnTo>
                <a:lnTo>
                  <a:pt x="657" y="147"/>
                </a:lnTo>
                <a:lnTo>
                  <a:pt x="683" y="149"/>
                </a:lnTo>
                <a:lnTo>
                  <a:pt x="665" y="174"/>
                </a:lnTo>
                <a:lnTo>
                  <a:pt x="646" y="173"/>
                </a:lnTo>
                <a:lnTo>
                  <a:pt x="636" y="186"/>
                </a:lnTo>
                <a:lnTo>
                  <a:pt x="601" y="175"/>
                </a:lnTo>
                <a:lnTo>
                  <a:pt x="633" y="186"/>
                </a:lnTo>
                <a:lnTo>
                  <a:pt x="637" y="196"/>
                </a:lnTo>
                <a:lnTo>
                  <a:pt x="613" y="200"/>
                </a:lnTo>
                <a:lnTo>
                  <a:pt x="618" y="203"/>
                </a:lnTo>
                <a:lnTo>
                  <a:pt x="611" y="203"/>
                </a:lnTo>
                <a:lnTo>
                  <a:pt x="611" y="213"/>
                </a:lnTo>
                <a:lnTo>
                  <a:pt x="586" y="227"/>
                </a:lnTo>
                <a:lnTo>
                  <a:pt x="580" y="272"/>
                </a:lnTo>
                <a:lnTo>
                  <a:pt x="590" y="282"/>
                </a:lnTo>
                <a:lnTo>
                  <a:pt x="604" y="276"/>
                </a:lnTo>
                <a:lnTo>
                  <a:pt x="610" y="311"/>
                </a:lnTo>
                <a:lnTo>
                  <a:pt x="630" y="304"/>
                </a:lnTo>
                <a:lnTo>
                  <a:pt x="654" y="313"/>
                </a:lnTo>
                <a:lnTo>
                  <a:pt x="702" y="338"/>
                </a:lnTo>
                <a:lnTo>
                  <a:pt x="698" y="348"/>
                </a:lnTo>
                <a:lnTo>
                  <a:pt x="704" y="341"/>
                </a:lnTo>
                <a:lnTo>
                  <a:pt x="740" y="343"/>
                </a:lnTo>
                <a:lnTo>
                  <a:pt x="740" y="380"/>
                </a:lnTo>
                <a:lnTo>
                  <a:pt x="751" y="393"/>
                </a:lnTo>
                <a:lnTo>
                  <a:pt x="743" y="396"/>
                </a:lnTo>
                <a:lnTo>
                  <a:pt x="761" y="403"/>
                </a:lnTo>
                <a:lnTo>
                  <a:pt x="756" y="414"/>
                </a:lnTo>
                <a:lnTo>
                  <a:pt x="773" y="414"/>
                </a:lnTo>
                <a:lnTo>
                  <a:pt x="797" y="394"/>
                </a:lnTo>
                <a:lnTo>
                  <a:pt x="787" y="389"/>
                </a:lnTo>
                <a:lnTo>
                  <a:pt x="773" y="353"/>
                </a:lnTo>
                <a:lnTo>
                  <a:pt x="818" y="322"/>
                </a:lnTo>
                <a:lnTo>
                  <a:pt x="812" y="322"/>
                </a:lnTo>
                <a:lnTo>
                  <a:pt x="802" y="285"/>
                </a:lnTo>
                <a:lnTo>
                  <a:pt x="786" y="276"/>
                </a:lnTo>
                <a:lnTo>
                  <a:pt x="807" y="261"/>
                </a:lnTo>
                <a:lnTo>
                  <a:pt x="799" y="253"/>
                </a:lnTo>
                <a:lnTo>
                  <a:pt x="803" y="239"/>
                </a:lnTo>
                <a:lnTo>
                  <a:pt x="793" y="238"/>
                </a:lnTo>
                <a:lnTo>
                  <a:pt x="803" y="224"/>
                </a:lnTo>
                <a:lnTo>
                  <a:pt x="793" y="215"/>
                </a:lnTo>
                <a:lnTo>
                  <a:pt x="798" y="204"/>
                </a:lnTo>
                <a:lnTo>
                  <a:pt x="833" y="211"/>
                </a:lnTo>
                <a:lnTo>
                  <a:pt x="847" y="205"/>
                </a:lnTo>
                <a:lnTo>
                  <a:pt x="877" y="224"/>
                </a:lnTo>
                <a:lnTo>
                  <a:pt x="877" y="232"/>
                </a:lnTo>
                <a:lnTo>
                  <a:pt x="902" y="233"/>
                </a:lnTo>
                <a:lnTo>
                  <a:pt x="904" y="252"/>
                </a:lnTo>
                <a:lnTo>
                  <a:pt x="882" y="252"/>
                </a:lnTo>
                <a:lnTo>
                  <a:pt x="901" y="256"/>
                </a:lnTo>
                <a:lnTo>
                  <a:pt x="907" y="266"/>
                </a:lnTo>
                <a:lnTo>
                  <a:pt x="886" y="283"/>
                </a:lnTo>
                <a:lnTo>
                  <a:pt x="916" y="275"/>
                </a:lnTo>
                <a:lnTo>
                  <a:pt x="918" y="288"/>
                </a:lnTo>
                <a:lnTo>
                  <a:pt x="905" y="294"/>
                </a:lnTo>
                <a:lnTo>
                  <a:pt x="923" y="280"/>
                </a:lnTo>
                <a:lnTo>
                  <a:pt x="925" y="289"/>
                </a:lnTo>
                <a:lnTo>
                  <a:pt x="943" y="275"/>
                </a:lnTo>
                <a:lnTo>
                  <a:pt x="946" y="283"/>
                </a:lnTo>
                <a:lnTo>
                  <a:pt x="957" y="263"/>
                </a:lnTo>
                <a:lnTo>
                  <a:pt x="953" y="259"/>
                </a:lnTo>
                <a:lnTo>
                  <a:pt x="967" y="248"/>
                </a:lnTo>
                <a:lnTo>
                  <a:pt x="982" y="269"/>
                </a:lnTo>
                <a:lnTo>
                  <a:pt x="969" y="273"/>
                </a:lnTo>
                <a:lnTo>
                  <a:pt x="983" y="271"/>
                </a:lnTo>
                <a:lnTo>
                  <a:pt x="988" y="279"/>
                </a:lnTo>
                <a:lnTo>
                  <a:pt x="979" y="282"/>
                </a:lnTo>
                <a:lnTo>
                  <a:pt x="991" y="283"/>
                </a:lnTo>
                <a:lnTo>
                  <a:pt x="983" y="290"/>
                </a:lnTo>
                <a:lnTo>
                  <a:pt x="992" y="288"/>
                </a:lnTo>
                <a:lnTo>
                  <a:pt x="999" y="297"/>
                </a:lnTo>
                <a:lnTo>
                  <a:pt x="994" y="302"/>
                </a:lnTo>
                <a:lnTo>
                  <a:pt x="1006" y="309"/>
                </a:lnTo>
                <a:lnTo>
                  <a:pt x="986" y="316"/>
                </a:lnTo>
                <a:lnTo>
                  <a:pt x="1001" y="316"/>
                </a:lnTo>
                <a:lnTo>
                  <a:pt x="998" y="324"/>
                </a:lnTo>
                <a:lnTo>
                  <a:pt x="1019" y="331"/>
                </a:lnTo>
                <a:lnTo>
                  <a:pt x="1027" y="348"/>
                </a:lnTo>
                <a:lnTo>
                  <a:pt x="1035" y="341"/>
                </a:lnTo>
                <a:lnTo>
                  <a:pt x="1056" y="353"/>
                </a:lnTo>
                <a:lnTo>
                  <a:pt x="1010" y="368"/>
                </a:lnTo>
                <a:lnTo>
                  <a:pt x="1019" y="376"/>
                </a:lnTo>
                <a:lnTo>
                  <a:pt x="1058" y="359"/>
                </a:lnTo>
                <a:lnTo>
                  <a:pt x="1058" y="373"/>
                </a:lnTo>
                <a:lnTo>
                  <a:pt x="1076" y="370"/>
                </a:lnTo>
                <a:lnTo>
                  <a:pt x="1078" y="377"/>
                </a:lnTo>
                <a:lnTo>
                  <a:pt x="1070" y="377"/>
                </a:lnTo>
                <a:lnTo>
                  <a:pt x="1078" y="394"/>
                </a:lnTo>
                <a:lnTo>
                  <a:pt x="1023" y="427"/>
                </a:lnTo>
                <a:lnTo>
                  <a:pt x="944" y="427"/>
                </a:lnTo>
                <a:lnTo>
                  <a:pt x="911" y="450"/>
                </a:lnTo>
                <a:lnTo>
                  <a:pt x="884" y="483"/>
                </a:lnTo>
                <a:lnTo>
                  <a:pt x="911" y="458"/>
                </a:lnTo>
                <a:lnTo>
                  <a:pt x="954" y="443"/>
                </a:lnTo>
                <a:lnTo>
                  <a:pt x="969" y="455"/>
                </a:lnTo>
                <a:lnTo>
                  <a:pt x="941" y="463"/>
                </a:lnTo>
                <a:lnTo>
                  <a:pt x="963" y="468"/>
                </a:lnTo>
                <a:lnTo>
                  <a:pt x="957" y="478"/>
                </a:lnTo>
                <a:lnTo>
                  <a:pt x="974" y="497"/>
                </a:lnTo>
                <a:lnTo>
                  <a:pt x="1007" y="504"/>
                </a:lnTo>
                <a:lnTo>
                  <a:pt x="1016" y="480"/>
                </a:lnTo>
                <a:lnTo>
                  <a:pt x="1016" y="495"/>
                </a:lnTo>
                <a:lnTo>
                  <a:pt x="1025" y="493"/>
                </a:lnTo>
                <a:lnTo>
                  <a:pt x="1009" y="508"/>
                </a:lnTo>
                <a:lnTo>
                  <a:pt x="970" y="518"/>
                </a:lnTo>
                <a:lnTo>
                  <a:pt x="956" y="535"/>
                </a:lnTo>
                <a:lnTo>
                  <a:pt x="946" y="520"/>
                </a:lnTo>
                <a:lnTo>
                  <a:pt x="982" y="507"/>
                </a:lnTo>
                <a:lnTo>
                  <a:pt x="963" y="507"/>
                </a:lnTo>
                <a:lnTo>
                  <a:pt x="967" y="497"/>
                </a:lnTo>
                <a:lnTo>
                  <a:pt x="935" y="508"/>
                </a:lnTo>
                <a:lnTo>
                  <a:pt x="925" y="501"/>
                </a:lnTo>
                <a:lnTo>
                  <a:pt x="925" y="480"/>
                </a:lnTo>
                <a:lnTo>
                  <a:pt x="904" y="474"/>
                </a:lnTo>
                <a:lnTo>
                  <a:pt x="889" y="507"/>
                </a:lnTo>
                <a:lnTo>
                  <a:pt x="824" y="520"/>
                </a:lnTo>
                <a:lnTo>
                  <a:pt x="780" y="533"/>
                </a:lnTo>
                <a:lnTo>
                  <a:pt x="773" y="539"/>
                </a:lnTo>
                <a:lnTo>
                  <a:pt x="783" y="541"/>
                </a:lnTo>
                <a:lnTo>
                  <a:pt x="785" y="545"/>
                </a:lnTo>
                <a:lnTo>
                  <a:pt x="731" y="559"/>
                </a:lnTo>
                <a:lnTo>
                  <a:pt x="734" y="553"/>
                </a:lnTo>
                <a:lnTo>
                  <a:pt x="738" y="549"/>
                </a:lnTo>
                <a:lnTo>
                  <a:pt x="740" y="542"/>
                </a:lnTo>
                <a:lnTo>
                  <a:pt x="748" y="538"/>
                </a:lnTo>
                <a:lnTo>
                  <a:pt x="750" y="508"/>
                </a:lnTo>
                <a:lnTo>
                  <a:pt x="759" y="518"/>
                </a:lnTo>
                <a:lnTo>
                  <a:pt x="774" y="514"/>
                </a:lnTo>
                <a:lnTo>
                  <a:pt x="761" y="497"/>
                </a:lnTo>
                <a:lnTo>
                  <a:pt x="715" y="488"/>
                </a:lnTo>
                <a:lnTo>
                  <a:pt x="712" y="488"/>
                </a:lnTo>
                <a:lnTo>
                  <a:pt x="708" y="465"/>
                </a:lnTo>
                <a:lnTo>
                  <a:pt x="698" y="466"/>
                </a:lnTo>
                <a:lnTo>
                  <a:pt x="690" y="452"/>
                </a:lnTo>
                <a:lnTo>
                  <a:pt x="680" y="451"/>
                </a:lnTo>
                <a:lnTo>
                  <a:pt x="680" y="460"/>
                </a:lnTo>
                <a:lnTo>
                  <a:pt x="668" y="448"/>
                </a:lnTo>
                <a:lnTo>
                  <a:pt x="647" y="465"/>
                </a:lnTo>
                <a:lnTo>
                  <a:pt x="587" y="452"/>
                </a:lnTo>
                <a:lnTo>
                  <a:pt x="579" y="441"/>
                </a:lnTo>
                <a:lnTo>
                  <a:pt x="579" y="448"/>
                </a:lnTo>
                <a:lnTo>
                  <a:pt x="230" y="448"/>
                </a:lnTo>
                <a:lnTo>
                  <a:pt x="225" y="435"/>
                </a:lnTo>
                <a:lnTo>
                  <a:pt x="207" y="432"/>
                </a:lnTo>
                <a:lnTo>
                  <a:pt x="208" y="423"/>
                </a:lnTo>
                <a:lnTo>
                  <a:pt x="169" y="412"/>
                </a:lnTo>
                <a:lnTo>
                  <a:pt x="173" y="406"/>
                </a:lnTo>
                <a:lnTo>
                  <a:pt x="165" y="390"/>
                </a:lnTo>
                <a:lnTo>
                  <a:pt x="154" y="389"/>
                </a:lnTo>
                <a:lnTo>
                  <a:pt x="133" y="356"/>
                </a:lnTo>
                <a:lnTo>
                  <a:pt x="137" y="345"/>
                </a:lnTo>
                <a:lnTo>
                  <a:pt x="138" y="327"/>
                </a:lnTo>
                <a:lnTo>
                  <a:pt x="114" y="316"/>
                </a:lnTo>
                <a:lnTo>
                  <a:pt x="69" y="257"/>
                </a:lnTo>
                <a:lnTo>
                  <a:pt x="44" y="274"/>
                </a:lnTo>
                <a:lnTo>
                  <a:pt x="37" y="266"/>
                </a:lnTo>
                <a:lnTo>
                  <a:pt x="36" y="265"/>
                </a:lnTo>
                <a:lnTo>
                  <a:pt x="23" y="248"/>
                </a:lnTo>
                <a:lnTo>
                  <a:pt x="0" y="248"/>
                </a:lnTo>
                <a:close/>
              </a:path>
            </a:pathLst>
          </a:custGeom>
          <a:solidFill>
            <a:srgbClr val="FFFFCC"/>
          </a:solidFill>
          <a:ln w="1588" cap="rnd">
            <a:solidFill>
              <a:srgbClr val="808080"/>
            </a:solidFill>
            <a:round/>
            <a:headEnd/>
            <a:tailEnd/>
          </a:ln>
        </p:spPr>
        <p:txBody>
          <a:bodyPr/>
          <a:lstStyle/>
          <a:p>
            <a:endParaRPr lang="en-US"/>
          </a:p>
        </p:txBody>
      </p:sp>
      <p:sp>
        <p:nvSpPr>
          <p:cNvPr id="23058" name="Freeform 531"/>
          <p:cNvSpPr>
            <a:spLocks noChangeAspect="1"/>
          </p:cNvSpPr>
          <p:nvPr/>
        </p:nvSpPr>
        <p:spPr bwMode="auto">
          <a:xfrm>
            <a:off x="1176338" y="2849021"/>
            <a:ext cx="120650" cy="71437"/>
          </a:xfrm>
          <a:custGeom>
            <a:avLst/>
            <a:gdLst>
              <a:gd name="T0" fmla="*/ 0 w 63"/>
              <a:gd name="T1" fmla="*/ 0 h 37"/>
              <a:gd name="T2" fmla="*/ 34 w 63"/>
              <a:gd name="T3" fmla="*/ 7 h 37"/>
              <a:gd name="T4" fmla="*/ 63 w 63"/>
              <a:gd name="T5" fmla="*/ 37 h 37"/>
              <a:gd name="T6" fmla="*/ 46 w 63"/>
              <a:gd name="T7" fmla="*/ 31 h 37"/>
              <a:gd name="T8" fmla="*/ 0 w 63"/>
              <a:gd name="T9" fmla="*/ 0 h 37"/>
              <a:gd name="T10" fmla="*/ 0 60000 65536"/>
              <a:gd name="T11" fmla="*/ 0 60000 65536"/>
              <a:gd name="T12" fmla="*/ 0 60000 65536"/>
              <a:gd name="T13" fmla="*/ 0 60000 65536"/>
              <a:gd name="T14" fmla="*/ 0 60000 65536"/>
              <a:gd name="T15" fmla="*/ 0 w 63"/>
              <a:gd name="T16" fmla="*/ 0 h 37"/>
              <a:gd name="T17" fmla="*/ 63 w 63"/>
              <a:gd name="T18" fmla="*/ 37 h 37"/>
            </a:gdLst>
            <a:ahLst/>
            <a:cxnLst>
              <a:cxn ang="T10">
                <a:pos x="T0" y="T1"/>
              </a:cxn>
              <a:cxn ang="T11">
                <a:pos x="T2" y="T3"/>
              </a:cxn>
              <a:cxn ang="T12">
                <a:pos x="T4" y="T5"/>
              </a:cxn>
              <a:cxn ang="T13">
                <a:pos x="T6" y="T7"/>
              </a:cxn>
              <a:cxn ang="T14">
                <a:pos x="T8" y="T9"/>
              </a:cxn>
            </a:cxnLst>
            <a:rect l="T15" t="T16" r="T17" b="T18"/>
            <a:pathLst>
              <a:path w="63" h="37">
                <a:moveTo>
                  <a:pt x="0" y="0"/>
                </a:moveTo>
                <a:lnTo>
                  <a:pt x="34" y="7"/>
                </a:lnTo>
                <a:lnTo>
                  <a:pt x="63" y="37"/>
                </a:lnTo>
                <a:lnTo>
                  <a:pt x="46" y="31"/>
                </a:lnTo>
                <a:lnTo>
                  <a:pt x="0" y="0"/>
                </a:lnTo>
                <a:close/>
              </a:path>
            </a:pathLst>
          </a:custGeom>
          <a:solidFill>
            <a:srgbClr val="FFFFCC"/>
          </a:solidFill>
          <a:ln w="9525">
            <a:noFill/>
            <a:round/>
            <a:headEnd/>
            <a:tailEnd/>
          </a:ln>
        </p:spPr>
        <p:txBody>
          <a:bodyPr/>
          <a:lstStyle/>
          <a:p>
            <a:endParaRPr lang="en-US"/>
          </a:p>
        </p:txBody>
      </p:sp>
      <p:sp>
        <p:nvSpPr>
          <p:cNvPr id="23059" name="Freeform 532"/>
          <p:cNvSpPr>
            <a:spLocks noChangeAspect="1"/>
          </p:cNvSpPr>
          <p:nvPr/>
        </p:nvSpPr>
        <p:spPr bwMode="auto">
          <a:xfrm>
            <a:off x="1176338" y="2849021"/>
            <a:ext cx="120650" cy="71437"/>
          </a:xfrm>
          <a:custGeom>
            <a:avLst/>
            <a:gdLst>
              <a:gd name="T0" fmla="*/ 0 w 63"/>
              <a:gd name="T1" fmla="*/ 0 h 37"/>
              <a:gd name="T2" fmla="*/ 34 w 63"/>
              <a:gd name="T3" fmla="*/ 7 h 37"/>
              <a:gd name="T4" fmla="*/ 63 w 63"/>
              <a:gd name="T5" fmla="*/ 37 h 37"/>
              <a:gd name="T6" fmla="*/ 46 w 63"/>
              <a:gd name="T7" fmla="*/ 31 h 37"/>
              <a:gd name="T8" fmla="*/ 0 w 63"/>
              <a:gd name="T9" fmla="*/ 0 h 37"/>
              <a:gd name="T10" fmla="*/ 0 60000 65536"/>
              <a:gd name="T11" fmla="*/ 0 60000 65536"/>
              <a:gd name="T12" fmla="*/ 0 60000 65536"/>
              <a:gd name="T13" fmla="*/ 0 60000 65536"/>
              <a:gd name="T14" fmla="*/ 0 60000 65536"/>
              <a:gd name="T15" fmla="*/ 0 w 63"/>
              <a:gd name="T16" fmla="*/ 0 h 37"/>
              <a:gd name="T17" fmla="*/ 63 w 63"/>
              <a:gd name="T18" fmla="*/ 37 h 37"/>
            </a:gdLst>
            <a:ahLst/>
            <a:cxnLst>
              <a:cxn ang="T10">
                <a:pos x="T0" y="T1"/>
              </a:cxn>
              <a:cxn ang="T11">
                <a:pos x="T2" y="T3"/>
              </a:cxn>
              <a:cxn ang="T12">
                <a:pos x="T4" y="T5"/>
              </a:cxn>
              <a:cxn ang="T13">
                <a:pos x="T6" y="T7"/>
              </a:cxn>
              <a:cxn ang="T14">
                <a:pos x="T8" y="T9"/>
              </a:cxn>
            </a:cxnLst>
            <a:rect l="T15" t="T16" r="T17" b="T18"/>
            <a:pathLst>
              <a:path w="63" h="37">
                <a:moveTo>
                  <a:pt x="0" y="0"/>
                </a:moveTo>
                <a:lnTo>
                  <a:pt x="34" y="7"/>
                </a:lnTo>
                <a:lnTo>
                  <a:pt x="63" y="37"/>
                </a:lnTo>
                <a:lnTo>
                  <a:pt x="46" y="3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60" name="Freeform 533"/>
          <p:cNvSpPr>
            <a:spLocks noChangeAspect="1"/>
          </p:cNvSpPr>
          <p:nvPr/>
        </p:nvSpPr>
        <p:spPr bwMode="auto">
          <a:xfrm>
            <a:off x="1231900" y="1920333"/>
            <a:ext cx="255588" cy="160338"/>
          </a:xfrm>
          <a:custGeom>
            <a:avLst/>
            <a:gdLst>
              <a:gd name="T0" fmla="*/ 0 w 133"/>
              <a:gd name="T1" fmla="*/ 64 h 84"/>
              <a:gd name="T2" fmla="*/ 6 w 133"/>
              <a:gd name="T3" fmla="*/ 53 h 84"/>
              <a:gd name="T4" fmla="*/ 25 w 133"/>
              <a:gd name="T5" fmla="*/ 18 h 84"/>
              <a:gd name="T6" fmla="*/ 16 w 133"/>
              <a:gd name="T7" fmla="*/ 3 h 84"/>
              <a:gd name="T8" fmla="*/ 57 w 133"/>
              <a:gd name="T9" fmla="*/ 0 h 84"/>
              <a:gd name="T10" fmla="*/ 85 w 133"/>
              <a:gd name="T11" fmla="*/ 14 h 84"/>
              <a:gd name="T12" fmla="*/ 104 w 133"/>
              <a:gd name="T13" fmla="*/ 6 h 84"/>
              <a:gd name="T14" fmla="*/ 133 w 133"/>
              <a:gd name="T15" fmla="*/ 26 h 84"/>
              <a:gd name="T16" fmla="*/ 72 w 133"/>
              <a:gd name="T17" fmla="*/ 57 h 84"/>
              <a:gd name="T18" fmla="*/ 67 w 133"/>
              <a:gd name="T19" fmla="*/ 75 h 84"/>
              <a:gd name="T20" fmla="*/ 36 w 133"/>
              <a:gd name="T21" fmla="*/ 84 h 84"/>
              <a:gd name="T22" fmla="*/ 23 w 133"/>
              <a:gd name="T23" fmla="*/ 69 h 84"/>
              <a:gd name="T24" fmla="*/ 0 w 133"/>
              <a:gd name="T25" fmla="*/ 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84"/>
              <a:gd name="T41" fmla="*/ 133 w 133"/>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84">
                <a:moveTo>
                  <a:pt x="0" y="64"/>
                </a:moveTo>
                <a:lnTo>
                  <a:pt x="6" y="53"/>
                </a:lnTo>
                <a:lnTo>
                  <a:pt x="25" y="18"/>
                </a:lnTo>
                <a:lnTo>
                  <a:pt x="16" y="3"/>
                </a:lnTo>
                <a:lnTo>
                  <a:pt x="57" y="0"/>
                </a:lnTo>
                <a:lnTo>
                  <a:pt x="85" y="14"/>
                </a:lnTo>
                <a:lnTo>
                  <a:pt x="104" y="6"/>
                </a:lnTo>
                <a:lnTo>
                  <a:pt x="133" y="26"/>
                </a:lnTo>
                <a:lnTo>
                  <a:pt x="72" y="57"/>
                </a:lnTo>
                <a:lnTo>
                  <a:pt x="67" y="75"/>
                </a:lnTo>
                <a:lnTo>
                  <a:pt x="36" y="84"/>
                </a:lnTo>
                <a:lnTo>
                  <a:pt x="23" y="69"/>
                </a:lnTo>
                <a:lnTo>
                  <a:pt x="0" y="64"/>
                </a:lnTo>
                <a:close/>
              </a:path>
            </a:pathLst>
          </a:custGeom>
          <a:solidFill>
            <a:srgbClr val="FFFFCC"/>
          </a:solidFill>
          <a:ln w="9525">
            <a:noFill/>
            <a:round/>
            <a:headEnd/>
            <a:tailEnd/>
          </a:ln>
        </p:spPr>
        <p:txBody>
          <a:bodyPr/>
          <a:lstStyle/>
          <a:p>
            <a:endParaRPr lang="en-US"/>
          </a:p>
        </p:txBody>
      </p:sp>
      <p:sp>
        <p:nvSpPr>
          <p:cNvPr id="23061" name="Freeform 534"/>
          <p:cNvSpPr>
            <a:spLocks noChangeAspect="1"/>
          </p:cNvSpPr>
          <p:nvPr/>
        </p:nvSpPr>
        <p:spPr bwMode="auto">
          <a:xfrm>
            <a:off x="1231900" y="1920333"/>
            <a:ext cx="255588" cy="160338"/>
          </a:xfrm>
          <a:custGeom>
            <a:avLst/>
            <a:gdLst>
              <a:gd name="T0" fmla="*/ 0 w 133"/>
              <a:gd name="T1" fmla="*/ 64 h 84"/>
              <a:gd name="T2" fmla="*/ 6 w 133"/>
              <a:gd name="T3" fmla="*/ 53 h 84"/>
              <a:gd name="T4" fmla="*/ 25 w 133"/>
              <a:gd name="T5" fmla="*/ 18 h 84"/>
              <a:gd name="T6" fmla="*/ 16 w 133"/>
              <a:gd name="T7" fmla="*/ 3 h 84"/>
              <a:gd name="T8" fmla="*/ 57 w 133"/>
              <a:gd name="T9" fmla="*/ 0 h 84"/>
              <a:gd name="T10" fmla="*/ 85 w 133"/>
              <a:gd name="T11" fmla="*/ 14 h 84"/>
              <a:gd name="T12" fmla="*/ 104 w 133"/>
              <a:gd name="T13" fmla="*/ 6 h 84"/>
              <a:gd name="T14" fmla="*/ 133 w 133"/>
              <a:gd name="T15" fmla="*/ 26 h 84"/>
              <a:gd name="T16" fmla="*/ 72 w 133"/>
              <a:gd name="T17" fmla="*/ 57 h 84"/>
              <a:gd name="T18" fmla="*/ 67 w 133"/>
              <a:gd name="T19" fmla="*/ 75 h 84"/>
              <a:gd name="T20" fmla="*/ 36 w 133"/>
              <a:gd name="T21" fmla="*/ 84 h 84"/>
              <a:gd name="T22" fmla="*/ 23 w 133"/>
              <a:gd name="T23" fmla="*/ 69 h 84"/>
              <a:gd name="T24" fmla="*/ 0 w 133"/>
              <a:gd name="T25" fmla="*/ 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84"/>
              <a:gd name="T41" fmla="*/ 133 w 133"/>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84">
                <a:moveTo>
                  <a:pt x="0" y="64"/>
                </a:moveTo>
                <a:lnTo>
                  <a:pt x="6" y="53"/>
                </a:lnTo>
                <a:lnTo>
                  <a:pt x="25" y="18"/>
                </a:lnTo>
                <a:lnTo>
                  <a:pt x="16" y="3"/>
                </a:lnTo>
                <a:lnTo>
                  <a:pt x="57" y="0"/>
                </a:lnTo>
                <a:lnTo>
                  <a:pt x="85" y="14"/>
                </a:lnTo>
                <a:lnTo>
                  <a:pt x="104" y="6"/>
                </a:lnTo>
                <a:lnTo>
                  <a:pt x="133" y="26"/>
                </a:lnTo>
                <a:lnTo>
                  <a:pt x="72" y="57"/>
                </a:lnTo>
                <a:lnTo>
                  <a:pt x="67" y="75"/>
                </a:lnTo>
                <a:lnTo>
                  <a:pt x="36" y="84"/>
                </a:lnTo>
                <a:lnTo>
                  <a:pt x="23" y="69"/>
                </a:lnTo>
                <a:lnTo>
                  <a:pt x="0" y="64"/>
                </a:lnTo>
                <a:close/>
              </a:path>
            </a:pathLst>
          </a:custGeom>
          <a:solidFill>
            <a:srgbClr val="FFFFCC"/>
          </a:solidFill>
          <a:ln w="1588" cap="rnd">
            <a:solidFill>
              <a:srgbClr val="808080"/>
            </a:solidFill>
            <a:round/>
            <a:headEnd/>
            <a:tailEnd/>
          </a:ln>
        </p:spPr>
        <p:txBody>
          <a:bodyPr/>
          <a:lstStyle/>
          <a:p>
            <a:endParaRPr lang="en-US"/>
          </a:p>
        </p:txBody>
      </p:sp>
      <p:sp>
        <p:nvSpPr>
          <p:cNvPr id="23062" name="Freeform 535"/>
          <p:cNvSpPr>
            <a:spLocks noChangeAspect="1"/>
          </p:cNvSpPr>
          <p:nvPr/>
        </p:nvSpPr>
        <p:spPr bwMode="auto">
          <a:xfrm>
            <a:off x="1306513" y="1771108"/>
            <a:ext cx="177800" cy="87313"/>
          </a:xfrm>
          <a:custGeom>
            <a:avLst/>
            <a:gdLst>
              <a:gd name="T0" fmla="*/ 0 w 93"/>
              <a:gd name="T1" fmla="*/ 35 h 46"/>
              <a:gd name="T2" fmla="*/ 21 w 93"/>
              <a:gd name="T3" fmla="*/ 42 h 46"/>
              <a:gd name="T4" fmla="*/ 26 w 93"/>
              <a:gd name="T5" fmla="*/ 35 h 46"/>
              <a:gd name="T6" fmla="*/ 31 w 93"/>
              <a:gd name="T7" fmla="*/ 46 h 46"/>
              <a:gd name="T8" fmla="*/ 41 w 93"/>
              <a:gd name="T9" fmla="*/ 41 h 46"/>
              <a:gd name="T10" fmla="*/ 39 w 93"/>
              <a:gd name="T11" fmla="*/ 30 h 46"/>
              <a:gd name="T12" fmla="*/ 49 w 93"/>
              <a:gd name="T13" fmla="*/ 37 h 46"/>
              <a:gd name="T14" fmla="*/ 55 w 93"/>
              <a:gd name="T15" fmla="*/ 20 h 46"/>
              <a:gd name="T16" fmla="*/ 63 w 93"/>
              <a:gd name="T17" fmla="*/ 19 h 46"/>
              <a:gd name="T18" fmla="*/ 67 w 93"/>
              <a:gd name="T19" fmla="*/ 34 h 46"/>
              <a:gd name="T20" fmla="*/ 87 w 93"/>
              <a:gd name="T21" fmla="*/ 23 h 46"/>
              <a:gd name="T22" fmla="*/ 80 w 93"/>
              <a:gd name="T23" fmla="*/ 10 h 46"/>
              <a:gd name="T24" fmla="*/ 93 w 93"/>
              <a:gd name="T25" fmla="*/ 6 h 46"/>
              <a:gd name="T26" fmla="*/ 80 w 93"/>
              <a:gd name="T27" fmla="*/ 0 h 46"/>
              <a:gd name="T28" fmla="*/ 46 w 93"/>
              <a:gd name="T29" fmla="*/ 6 h 46"/>
              <a:gd name="T30" fmla="*/ 0 w 93"/>
              <a:gd name="T31" fmla="*/ 3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46"/>
              <a:gd name="T50" fmla="*/ 93 w 93"/>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46">
                <a:moveTo>
                  <a:pt x="0" y="35"/>
                </a:moveTo>
                <a:lnTo>
                  <a:pt x="21" y="42"/>
                </a:lnTo>
                <a:lnTo>
                  <a:pt x="26" y="35"/>
                </a:lnTo>
                <a:lnTo>
                  <a:pt x="31" y="46"/>
                </a:lnTo>
                <a:lnTo>
                  <a:pt x="41" y="41"/>
                </a:lnTo>
                <a:lnTo>
                  <a:pt x="39" y="30"/>
                </a:lnTo>
                <a:lnTo>
                  <a:pt x="49" y="37"/>
                </a:lnTo>
                <a:lnTo>
                  <a:pt x="55" y="20"/>
                </a:lnTo>
                <a:lnTo>
                  <a:pt x="63" y="19"/>
                </a:lnTo>
                <a:lnTo>
                  <a:pt x="67" y="34"/>
                </a:lnTo>
                <a:lnTo>
                  <a:pt x="87" y="23"/>
                </a:lnTo>
                <a:lnTo>
                  <a:pt x="80" y="10"/>
                </a:lnTo>
                <a:lnTo>
                  <a:pt x="93" y="6"/>
                </a:lnTo>
                <a:lnTo>
                  <a:pt x="80" y="0"/>
                </a:lnTo>
                <a:lnTo>
                  <a:pt x="46" y="6"/>
                </a:lnTo>
                <a:lnTo>
                  <a:pt x="0" y="35"/>
                </a:lnTo>
                <a:close/>
              </a:path>
            </a:pathLst>
          </a:custGeom>
          <a:solidFill>
            <a:srgbClr val="FFFFCC"/>
          </a:solidFill>
          <a:ln w="9525">
            <a:noFill/>
            <a:round/>
            <a:headEnd/>
            <a:tailEnd/>
          </a:ln>
        </p:spPr>
        <p:txBody>
          <a:bodyPr/>
          <a:lstStyle/>
          <a:p>
            <a:endParaRPr lang="en-US"/>
          </a:p>
        </p:txBody>
      </p:sp>
      <p:sp>
        <p:nvSpPr>
          <p:cNvPr id="23063" name="Freeform 536"/>
          <p:cNvSpPr>
            <a:spLocks noChangeAspect="1"/>
          </p:cNvSpPr>
          <p:nvPr/>
        </p:nvSpPr>
        <p:spPr bwMode="auto">
          <a:xfrm>
            <a:off x="1306513" y="1771108"/>
            <a:ext cx="177800" cy="87313"/>
          </a:xfrm>
          <a:custGeom>
            <a:avLst/>
            <a:gdLst>
              <a:gd name="T0" fmla="*/ 0 w 93"/>
              <a:gd name="T1" fmla="*/ 35 h 46"/>
              <a:gd name="T2" fmla="*/ 21 w 93"/>
              <a:gd name="T3" fmla="*/ 42 h 46"/>
              <a:gd name="T4" fmla="*/ 26 w 93"/>
              <a:gd name="T5" fmla="*/ 35 h 46"/>
              <a:gd name="T6" fmla="*/ 31 w 93"/>
              <a:gd name="T7" fmla="*/ 46 h 46"/>
              <a:gd name="T8" fmla="*/ 41 w 93"/>
              <a:gd name="T9" fmla="*/ 41 h 46"/>
              <a:gd name="T10" fmla="*/ 39 w 93"/>
              <a:gd name="T11" fmla="*/ 30 h 46"/>
              <a:gd name="T12" fmla="*/ 49 w 93"/>
              <a:gd name="T13" fmla="*/ 37 h 46"/>
              <a:gd name="T14" fmla="*/ 55 w 93"/>
              <a:gd name="T15" fmla="*/ 20 h 46"/>
              <a:gd name="T16" fmla="*/ 63 w 93"/>
              <a:gd name="T17" fmla="*/ 19 h 46"/>
              <a:gd name="T18" fmla="*/ 67 w 93"/>
              <a:gd name="T19" fmla="*/ 34 h 46"/>
              <a:gd name="T20" fmla="*/ 87 w 93"/>
              <a:gd name="T21" fmla="*/ 23 h 46"/>
              <a:gd name="T22" fmla="*/ 80 w 93"/>
              <a:gd name="T23" fmla="*/ 10 h 46"/>
              <a:gd name="T24" fmla="*/ 93 w 93"/>
              <a:gd name="T25" fmla="*/ 6 h 46"/>
              <a:gd name="T26" fmla="*/ 80 w 93"/>
              <a:gd name="T27" fmla="*/ 0 h 46"/>
              <a:gd name="T28" fmla="*/ 46 w 93"/>
              <a:gd name="T29" fmla="*/ 6 h 46"/>
              <a:gd name="T30" fmla="*/ 0 w 93"/>
              <a:gd name="T31" fmla="*/ 3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46"/>
              <a:gd name="T50" fmla="*/ 93 w 93"/>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46">
                <a:moveTo>
                  <a:pt x="0" y="35"/>
                </a:moveTo>
                <a:lnTo>
                  <a:pt x="21" y="42"/>
                </a:lnTo>
                <a:lnTo>
                  <a:pt x="26" y="35"/>
                </a:lnTo>
                <a:lnTo>
                  <a:pt x="31" y="46"/>
                </a:lnTo>
                <a:lnTo>
                  <a:pt x="41" y="41"/>
                </a:lnTo>
                <a:lnTo>
                  <a:pt x="39" y="30"/>
                </a:lnTo>
                <a:lnTo>
                  <a:pt x="49" y="37"/>
                </a:lnTo>
                <a:lnTo>
                  <a:pt x="55" y="20"/>
                </a:lnTo>
                <a:lnTo>
                  <a:pt x="63" y="19"/>
                </a:lnTo>
                <a:lnTo>
                  <a:pt x="67" y="34"/>
                </a:lnTo>
                <a:lnTo>
                  <a:pt x="87" y="23"/>
                </a:lnTo>
                <a:lnTo>
                  <a:pt x="80" y="10"/>
                </a:lnTo>
                <a:lnTo>
                  <a:pt x="93" y="6"/>
                </a:lnTo>
                <a:lnTo>
                  <a:pt x="80" y="0"/>
                </a:lnTo>
                <a:lnTo>
                  <a:pt x="46" y="6"/>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3064" name="Freeform 537"/>
          <p:cNvSpPr>
            <a:spLocks noChangeAspect="1"/>
          </p:cNvSpPr>
          <p:nvPr/>
        </p:nvSpPr>
        <p:spPr bwMode="auto">
          <a:xfrm>
            <a:off x="1398588" y="1977483"/>
            <a:ext cx="438150" cy="217488"/>
          </a:xfrm>
          <a:custGeom>
            <a:avLst/>
            <a:gdLst>
              <a:gd name="T0" fmla="*/ 0 w 228"/>
              <a:gd name="T1" fmla="*/ 36 h 113"/>
              <a:gd name="T2" fmla="*/ 12 w 228"/>
              <a:gd name="T3" fmla="*/ 27 h 113"/>
              <a:gd name="T4" fmla="*/ 6 w 228"/>
              <a:gd name="T5" fmla="*/ 22 h 113"/>
              <a:gd name="T6" fmla="*/ 33 w 228"/>
              <a:gd name="T7" fmla="*/ 6 h 113"/>
              <a:gd name="T8" fmla="*/ 56 w 228"/>
              <a:gd name="T9" fmla="*/ 0 h 113"/>
              <a:gd name="T10" fmla="*/ 63 w 228"/>
              <a:gd name="T11" fmla="*/ 11 h 113"/>
              <a:gd name="T12" fmla="*/ 55 w 228"/>
              <a:gd name="T13" fmla="*/ 18 h 113"/>
              <a:gd name="T14" fmla="*/ 75 w 228"/>
              <a:gd name="T15" fmla="*/ 9 h 113"/>
              <a:gd name="T16" fmla="*/ 97 w 228"/>
              <a:gd name="T17" fmla="*/ 17 h 113"/>
              <a:gd name="T18" fmla="*/ 89 w 228"/>
              <a:gd name="T19" fmla="*/ 25 h 113"/>
              <a:gd name="T20" fmla="*/ 115 w 228"/>
              <a:gd name="T21" fmla="*/ 19 h 113"/>
              <a:gd name="T22" fmla="*/ 108 w 228"/>
              <a:gd name="T23" fmla="*/ 10 h 113"/>
              <a:gd name="T24" fmla="*/ 118 w 228"/>
              <a:gd name="T25" fmla="*/ 11 h 113"/>
              <a:gd name="T26" fmla="*/ 139 w 228"/>
              <a:gd name="T27" fmla="*/ 41 h 113"/>
              <a:gd name="T28" fmla="*/ 146 w 228"/>
              <a:gd name="T29" fmla="*/ 34 h 113"/>
              <a:gd name="T30" fmla="*/ 137 w 228"/>
              <a:gd name="T31" fmla="*/ 1 h 113"/>
              <a:gd name="T32" fmla="*/ 154 w 228"/>
              <a:gd name="T33" fmla="*/ 1 h 113"/>
              <a:gd name="T34" fmla="*/ 172 w 228"/>
              <a:gd name="T35" fmla="*/ 13 h 113"/>
              <a:gd name="T36" fmla="*/ 183 w 228"/>
              <a:gd name="T37" fmla="*/ 55 h 113"/>
              <a:gd name="T38" fmla="*/ 228 w 228"/>
              <a:gd name="T39" fmla="*/ 74 h 113"/>
              <a:gd name="T40" fmla="*/ 227 w 228"/>
              <a:gd name="T41" fmla="*/ 86 h 113"/>
              <a:gd name="T42" fmla="*/ 215 w 228"/>
              <a:gd name="T43" fmla="*/ 81 h 113"/>
              <a:gd name="T44" fmla="*/ 201 w 228"/>
              <a:gd name="T45" fmla="*/ 88 h 113"/>
              <a:gd name="T46" fmla="*/ 221 w 228"/>
              <a:gd name="T47" fmla="*/ 97 h 113"/>
              <a:gd name="T48" fmla="*/ 203 w 228"/>
              <a:gd name="T49" fmla="*/ 107 h 113"/>
              <a:gd name="T50" fmla="*/ 174 w 228"/>
              <a:gd name="T51" fmla="*/ 102 h 113"/>
              <a:gd name="T52" fmla="*/ 157 w 228"/>
              <a:gd name="T53" fmla="*/ 91 h 113"/>
              <a:gd name="T54" fmla="*/ 119 w 228"/>
              <a:gd name="T55" fmla="*/ 109 h 113"/>
              <a:gd name="T56" fmla="*/ 73 w 228"/>
              <a:gd name="T57" fmla="*/ 113 h 113"/>
              <a:gd name="T58" fmla="*/ 63 w 228"/>
              <a:gd name="T59" fmla="*/ 95 h 113"/>
              <a:gd name="T60" fmla="*/ 37 w 228"/>
              <a:gd name="T61" fmla="*/ 94 h 113"/>
              <a:gd name="T62" fmla="*/ 21 w 228"/>
              <a:gd name="T63" fmla="*/ 79 h 113"/>
              <a:gd name="T64" fmla="*/ 87 w 228"/>
              <a:gd name="T65" fmla="*/ 69 h 113"/>
              <a:gd name="T66" fmla="*/ 18 w 228"/>
              <a:gd name="T67" fmla="*/ 64 h 113"/>
              <a:gd name="T68" fmla="*/ 10 w 228"/>
              <a:gd name="T69" fmla="*/ 55 h 113"/>
              <a:gd name="T70" fmla="*/ 45 w 228"/>
              <a:gd name="T71" fmla="*/ 45 h 113"/>
              <a:gd name="T72" fmla="*/ 12 w 228"/>
              <a:gd name="T73" fmla="*/ 46 h 113"/>
              <a:gd name="T74" fmla="*/ 14 w 228"/>
              <a:gd name="T75" fmla="*/ 41 h 113"/>
              <a:gd name="T76" fmla="*/ 0 w 228"/>
              <a:gd name="T77" fmla="*/ 3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113"/>
              <a:gd name="T119" fmla="*/ 228 w 228"/>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113">
                <a:moveTo>
                  <a:pt x="0" y="36"/>
                </a:moveTo>
                <a:lnTo>
                  <a:pt x="12" y="27"/>
                </a:lnTo>
                <a:lnTo>
                  <a:pt x="6" y="22"/>
                </a:lnTo>
                <a:lnTo>
                  <a:pt x="33" y="6"/>
                </a:lnTo>
                <a:lnTo>
                  <a:pt x="56" y="0"/>
                </a:lnTo>
                <a:lnTo>
                  <a:pt x="63" y="11"/>
                </a:lnTo>
                <a:lnTo>
                  <a:pt x="55" y="18"/>
                </a:lnTo>
                <a:lnTo>
                  <a:pt x="75" y="9"/>
                </a:lnTo>
                <a:lnTo>
                  <a:pt x="97" y="17"/>
                </a:lnTo>
                <a:lnTo>
                  <a:pt x="89" y="25"/>
                </a:lnTo>
                <a:lnTo>
                  <a:pt x="115" y="19"/>
                </a:lnTo>
                <a:lnTo>
                  <a:pt x="108" y="10"/>
                </a:lnTo>
                <a:lnTo>
                  <a:pt x="118" y="11"/>
                </a:lnTo>
                <a:lnTo>
                  <a:pt x="139" y="41"/>
                </a:lnTo>
                <a:lnTo>
                  <a:pt x="146" y="34"/>
                </a:lnTo>
                <a:lnTo>
                  <a:pt x="137" y="1"/>
                </a:lnTo>
                <a:lnTo>
                  <a:pt x="154" y="1"/>
                </a:lnTo>
                <a:lnTo>
                  <a:pt x="172" y="13"/>
                </a:lnTo>
                <a:lnTo>
                  <a:pt x="183" y="55"/>
                </a:lnTo>
                <a:lnTo>
                  <a:pt x="228" y="74"/>
                </a:lnTo>
                <a:lnTo>
                  <a:pt x="227" y="86"/>
                </a:lnTo>
                <a:lnTo>
                  <a:pt x="215" y="81"/>
                </a:lnTo>
                <a:lnTo>
                  <a:pt x="201" y="88"/>
                </a:lnTo>
                <a:lnTo>
                  <a:pt x="221" y="97"/>
                </a:lnTo>
                <a:lnTo>
                  <a:pt x="203" y="107"/>
                </a:lnTo>
                <a:lnTo>
                  <a:pt x="174" y="102"/>
                </a:lnTo>
                <a:lnTo>
                  <a:pt x="157" y="91"/>
                </a:lnTo>
                <a:lnTo>
                  <a:pt x="119" y="109"/>
                </a:lnTo>
                <a:lnTo>
                  <a:pt x="73" y="113"/>
                </a:lnTo>
                <a:lnTo>
                  <a:pt x="63" y="95"/>
                </a:lnTo>
                <a:lnTo>
                  <a:pt x="37" y="94"/>
                </a:lnTo>
                <a:lnTo>
                  <a:pt x="21" y="79"/>
                </a:lnTo>
                <a:lnTo>
                  <a:pt x="87" y="69"/>
                </a:lnTo>
                <a:lnTo>
                  <a:pt x="18" y="64"/>
                </a:lnTo>
                <a:lnTo>
                  <a:pt x="10" y="55"/>
                </a:lnTo>
                <a:lnTo>
                  <a:pt x="45" y="45"/>
                </a:lnTo>
                <a:lnTo>
                  <a:pt x="12" y="46"/>
                </a:lnTo>
                <a:lnTo>
                  <a:pt x="14" y="41"/>
                </a:lnTo>
                <a:lnTo>
                  <a:pt x="0" y="36"/>
                </a:lnTo>
                <a:close/>
              </a:path>
            </a:pathLst>
          </a:custGeom>
          <a:solidFill>
            <a:srgbClr val="FFFFCC"/>
          </a:solidFill>
          <a:ln w="9525">
            <a:noFill/>
            <a:round/>
            <a:headEnd/>
            <a:tailEnd/>
          </a:ln>
        </p:spPr>
        <p:txBody>
          <a:bodyPr/>
          <a:lstStyle/>
          <a:p>
            <a:endParaRPr lang="en-US"/>
          </a:p>
        </p:txBody>
      </p:sp>
      <p:sp>
        <p:nvSpPr>
          <p:cNvPr id="23065" name="Freeform 538"/>
          <p:cNvSpPr>
            <a:spLocks noChangeAspect="1"/>
          </p:cNvSpPr>
          <p:nvPr/>
        </p:nvSpPr>
        <p:spPr bwMode="auto">
          <a:xfrm>
            <a:off x="1398588" y="1977483"/>
            <a:ext cx="438150" cy="217488"/>
          </a:xfrm>
          <a:custGeom>
            <a:avLst/>
            <a:gdLst>
              <a:gd name="T0" fmla="*/ 0 w 228"/>
              <a:gd name="T1" fmla="*/ 36 h 113"/>
              <a:gd name="T2" fmla="*/ 12 w 228"/>
              <a:gd name="T3" fmla="*/ 27 h 113"/>
              <a:gd name="T4" fmla="*/ 6 w 228"/>
              <a:gd name="T5" fmla="*/ 22 h 113"/>
              <a:gd name="T6" fmla="*/ 33 w 228"/>
              <a:gd name="T7" fmla="*/ 6 h 113"/>
              <a:gd name="T8" fmla="*/ 56 w 228"/>
              <a:gd name="T9" fmla="*/ 0 h 113"/>
              <a:gd name="T10" fmla="*/ 63 w 228"/>
              <a:gd name="T11" fmla="*/ 11 h 113"/>
              <a:gd name="T12" fmla="*/ 55 w 228"/>
              <a:gd name="T13" fmla="*/ 18 h 113"/>
              <a:gd name="T14" fmla="*/ 75 w 228"/>
              <a:gd name="T15" fmla="*/ 9 h 113"/>
              <a:gd name="T16" fmla="*/ 97 w 228"/>
              <a:gd name="T17" fmla="*/ 17 h 113"/>
              <a:gd name="T18" fmla="*/ 89 w 228"/>
              <a:gd name="T19" fmla="*/ 25 h 113"/>
              <a:gd name="T20" fmla="*/ 115 w 228"/>
              <a:gd name="T21" fmla="*/ 19 h 113"/>
              <a:gd name="T22" fmla="*/ 108 w 228"/>
              <a:gd name="T23" fmla="*/ 10 h 113"/>
              <a:gd name="T24" fmla="*/ 118 w 228"/>
              <a:gd name="T25" fmla="*/ 11 h 113"/>
              <a:gd name="T26" fmla="*/ 139 w 228"/>
              <a:gd name="T27" fmla="*/ 41 h 113"/>
              <a:gd name="T28" fmla="*/ 146 w 228"/>
              <a:gd name="T29" fmla="*/ 34 h 113"/>
              <a:gd name="T30" fmla="*/ 137 w 228"/>
              <a:gd name="T31" fmla="*/ 1 h 113"/>
              <a:gd name="T32" fmla="*/ 154 w 228"/>
              <a:gd name="T33" fmla="*/ 1 h 113"/>
              <a:gd name="T34" fmla="*/ 172 w 228"/>
              <a:gd name="T35" fmla="*/ 13 h 113"/>
              <a:gd name="T36" fmla="*/ 183 w 228"/>
              <a:gd name="T37" fmla="*/ 55 h 113"/>
              <a:gd name="T38" fmla="*/ 228 w 228"/>
              <a:gd name="T39" fmla="*/ 74 h 113"/>
              <a:gd name="T40" fmla="*/ 227 w 228"/>
              <a:gd name="T41" fmla="*/ 86 h 113"/>
              <a:gd name="T42" fmla="*/ 215 w 228"/>
              <a:gd name="T43" fmla="*/ 81 h 113"/>
              <a:gd name="T44" fmla="*/ 201 w 228"/>
              <a:gd name="T45" fmla="*/ 88 h 113"/>
              <a:gd name="T46" fmla="*/ 221 w 228"/>
              <a:gd name="T47" fmla="*/ 97 h 113"/>
              <a:gd name="T48" fmla="*/ 203 w 228"/>
              <a:gd name="T49" fmla="*/ 107 h 113"/>
              <a:gd name="T50" fmla="*/ 174 w 228"/>
              <a:gd name="T51" fmla="*/ 102 h 113"/>
              <a:gd name="T52" fmla="*/ 157 w 228"/>
              <a:gd name="T53" fmla="*/ 91 h 113"/>
              <a:gd name="T54" fmla="*/ 119 w 228"/>
              <a:gd name="T55" fmla="*/ 109 h 113"/>
              <a:gd name="T56" fmla="*/ 73 w 228"/>
              <a:gd name="T57" fmla="*/ 113 h 113"/>
              <a:gd name="T58" fmla="*/ 63 w 228"/>
              <a:gd name="T59" fmla="*/ 95 h 113"/>
              <a:gd name="T60" fmla="*/ 37 w 228"/>
              <a:gd name="T61" fmla="*/ 94 h 113"/>
              <a:gd name="T62" fmla="*/ 21 w 228"/>
              <a:gd name="T63" fmla="*/ 79 h 113"/>
              <a:gd name="T64" fmla="*/ 87 w 228"/>
              <a:gd name="T65" fmla="*/ 69 h 113"/>
              <a:gd name="T66" fmla="*/ 18 w 228"/>
              <a:gd name="T67" fmla="*/ 64 h 113"/>
              <a:gd name="T68" fmla="*/ 10 w 228"/>
              <a:gd name="T69" fmla="*/ 55 h 113"/>
              <a:gd name="T70" fmla="*/ 45 w 228"/>
              <a:gd name="T71" fmla="*/ 45 h 113"/>
              <a:gd name="T72" fmla="*/ 12 w 228"/>
              <a:gd name="T73" fmla="*/ 46 h 113"/>
              <a:gd name="T74" fmla="*/ 14 w 228"/>
              <a:gd name="T75" fmla="*/ 41 h 113"/>
              <a:gd name="T76" fmla="*/ 0 w 228"/>
              <a:gd name="T77" fmla="*/ 3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113"/>
              <a:gd name="T119" fmla="*/ 228 w 228"/>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113">
                <a:moveTo>
                  <a:pt x="0" y="36"/>
                </a:moveTo>
                <a:lnTo>
                  <a:pt x="12" y="27"/>
                </a:lnTo>
                <a:lnTo>
                  <a:pt x="6" y="22"/>
                </a:lnTo>
                <a:lnTo>
                  <a:pt x="33" y="6"/>
                </a:lnTo>
                <a:lnTo>
                  <a:pt x="56" y="0"/>
                </a:lnTo>
                <a:lnTo>
                  <a:pt x="63" y="11"/>
                </a:lnTo>
                <a:lnTo>
                  <a:pt x="55" y="18"/>
                </a:lnTo>
                <a:lnTo>
                  <a:pt x="75" y="9"/>
                </a:lnTo>
                <a:lnTo>
                  <a:pt x="97" y="17"/>
                </a:lnTo>
                <a:lnTo>
                  <a:pt x="89" y="25"/>
                </a:lnTo>
                <a:lnTo>
                  <a:pt x="115" y="19"/>
                </a:lnTo>
                <a:lnTo>
                  <a:pt x="108" y="10"/>
                </a:lnTo>
                <a:lnTo>
                  <a:pt x="118" y="11"/>
                </a:lnTo>
                <a:lnTo>
                  <a:pt x="139" y="41"/>
                </a:lnTo>
                <a:lnTo>
                  <a:pt x="146" y="34"/>
                </a:lnTo>
                <a:lnTo>
                  <a:pt x="137" y="1"/>
                </a:lnTo>
                <a:lnTo>
                  <a:pt x="154" y="1"/>
                </a:lnTo>
                <a:lnTo>
                  <a:pt x="172" y="13"/>
                </a:lnTo>
                <a:lnTo>
                  <a:pt x="183" y="55"/>
                </a:lnTo>
                <a:lnTo>
                  <a:pt x="228" y="74"/>
                </a:lnTo>
                <a:lnTo>
                  <a:pt x="227" y="86"/>
                </a:lnTo>
                <a:lnTo>
                  <a:pt x="215" y="81"/>
                </a:lnTo>
                <a:lnTo>
                  <a:pt x="201" y="88"/>
                </a:lnTo>
                <a:lnTo>
                  <a:pt x="221" y="97"/>
                </a:lnTo>
                <a:lnTo>
                  <a:pt x="203" y="107"/>
                </a:lnTo>
                <a:lnTo>
                  <a:pt x="174" y="102"/>
                </a:lnTo>
                <a:lnTo>
                  <a:pt x="157" y="91"/>
                </a:lnTo>
                <a:lnTo>
                  <a:pt x="119" y="109"/>
                </a:lnTo>
                <a:lnTo>
                  <a:pt x="73" y="113"/>
                </a:lnTo>
                <a:lnTo>
                  <a:pt x="63" y="95"/>
                </a:lnTo>
                <a:lnTo>
                  <a:pt x="37" y="94"/>
                </a:lnTo>
                <a:lnTo>
                  <a:pt x="21" y="79"/>
                </a:lnTo>
                <a:lnTo>
                  <a:pt x="87" y="69"/>
                </a:lnTo>
                <a:lnTo>
                  <a:pt x="18" y="64"/>
                </a:lnTo>
                <a:lnTo>
                  <a:pt x="10" y="55"/>
                </a:lnTo>
                <a:lnTo>
                  <a:pt x="45" y="45"/>
                </a:lnTo>
                <a:lnTo>
                  <a:pt x="12" y="46"/>
                </a:lnTo>
                <a:lnTo>
                  <a:pt x="14" y="41"/>
                </a:lnTo>
                <a:lnTo>
                  <a:pt x="0" y="36"/>
                </a:lnTo>
                <a:close/>
              </a:path>
            </a:pathLst>
          </a:custGeom>
          <a:solidFill>
            <a:srgbClr val="FFFFCC"/>
          </a:solidFill>
          <a:ln w="1588" cap="rnd">
            <a:solidFill>
              <a:srgbClr val="808080"/>
            </a:solidFill>
            <a:round/>
            <a:headEnd/>
            <a:tailEnd/>
          </a:ln>
        </p:spPr>
        <p:txBody>
          <a:bodyPr/>
          <a:lstStyle/>
          <a:p>
            <a:endParaRPr lang="en-US"/>
          </a:p>
        </p:txBody>
      </p:sp>
      <p:sp>
        <p:nvSpPr>
          <p:cNvPr id="23066" name="Freeform 539"/>
          <p:cNvSpPr>
            <a:spLocks noChangeAspect="1"/>
          </p:cNvSpPr>
          <p:nvPr/>
        </p:nvSpPr>
        <p:spPr bwMode="auto">
          <a:xfrm>
            <a:off x="1431925" y="1802858"/>
            <a:ext cx="296863" cy="120650"/>
          </a:xfrm>
          <a:custGeom>
            <a:avLst/>
            <a:gdLst>
              <a:gd name="T0" fmla="*/ 0 w 155"/>
              <a:gd name="T1" fmla="*/ 42 h 63"/>
              <a:gd name="T2" fmla="*/ 6 w 155"/>
              <a:gd name="T3" fmla="*/ 37 h 63"/>
              <a:gd name="T4" fmla="*/ 32 w 155"/>
              <a:gd name="T5" fmla="*/ 31 h 63"/>
              <a:gd name="T6" fmla="*/ 6 w 155"/>
              <a:gd name="T7" fmla="*/ 32 h 63"/>
              <a:gd name="T8" fmla="*/ 36 w 155"/>
              <a:gd name="T9" fmla="*/ 26 h 63"/>
              <a:gd name="T10" fmla="*/ 11 w 155"/>
              <a:gd name="T11" fmla="*/ 26 h 63"/>
              <a:gd name="T12" fmla="*/ 14 w 155"/>
              <a:gd name="T13" fmla="*/ 19 h 63"/>
              <a:gd name="T14" fmla="*/ 38 w 155"/>
              <a:gd name="T15" fmla="*/ 18 h 63"/>
              <a:gd name="T16" fmla="*/ 21 w 155"/>
              <a:gd name="T17" fmla="*/ 17 h 63"/>
              <a:gd name="T18" fmla="*/ 34 w 155"/>
              <a:gd name="T19" fmla="*/ 10 h 63"/>
              <a:gd name="T20" fmla="*/ 65 w 155"/>
              <a:gd name="T21" fmla="*/ 18 h 63"/>
              <a:gd name="T22" fmla="*/ 81 w 155"/>
              <a:gd name="T23" fmla="*/ 34 h 63"/>
              <a:gd name="T24" fmla="*/ 110 w 155"/>
              <a:gd name="T25" fmla="*/ 35 h 63"/>
              <a:gd name="T26" fmla="*/ 99 w 155"/>
              <a:gd name="T27" fmla="*/ 26 h 63"/>
              <a:gd name="T28" fmla="*/ 105 w 155"/>
              <a:gd name="T29" fmla="*/ 20 h 63"/>
              <a:gd name="T30" fmla="*/ 92 w 155"/>
              <a:gd name="T31" fmla="*/ 12 h 63"/>
              <a:gd name="T32" fmla="*/ 113 w 155"/>
              <a:gd name="T33" fmla="*/ 0 h 63"/>
              <a:gd name="T34" fmla="*/ 121 w 155"/>
              <a:gd name="T35" fmla="*/ 14 h 63"/>
              <a:gd name="T36" fmla="*/ 115 w 155"/>
              <a:gd name="T37" fmla="*/ 21 h 63"/>
              <a:gd name="T38" fmla="*/ 127 w 155"/>
              <a:gd name="T39" fmla="*/ 23 h 63"/>
              <a:gd name="T40" fmla="*/ 122 w 155"/>
              <a:gd name="T41" fmla="*/ 29 h 63"/>
              <a:gd name="T42" fmla="*/ 137 w 155"/>
              <a:gd name="T43" fmla="*/ 31 h 63"/>
              <a:gd name="T44" fmla="*/ 145 w 155"/>
              <a:gd name="T45" fmla="*/ 22 h 63"/>
              <a:gd name="T46" fmla="*/ 155 w 155"/>
              <a:gd name="T47" fmla="*/ 33 h 63"/>
              <a:gd name="T48" fmla="*/ 147 w 155"/>
              <a:gd name="T49" fmla="*/ 47 h 63"/>
              <a:gd name="T50" fmla="*/ 114 w 155"/>
              <a:gd name="T51" fmla="*/ 46 h 63"/>
              <a:gd name="T52" fmla="*/ 63 w 155"/>
              <a:gd name="T53" fmla="*/ 63 h 63"/>
              <a:gd name="T54" fmla="*/ 42 w 155"/>
              <a:gd name="T55" fmla="*/ 54 h 63"/>
              <a:gd name="T56" fmla="*/ 85 w 155"/>
              <a:gd name="T57" fmla="*/ 41 h 63"/>
              <a:gd name="T58" fmla="*/ 48 w 155"/>
              <a:gd name="T59" fmla="*/ 49 h 63"/>
              <a:gd name="T60" fmla="*/ 54 w 155"/>
              <a:gd name="T61" fmla="*/ 37 h 63"/>
              <a:gd name="T62" fmla="*/ 36 w 155"/>
              <a:gd name="T63" fmla="*/ 49 h 63"/>
              <a:gd name="T64" fmla="*/ 14 w 155"/>
              <a:gd name="T65" fmla="*/ 46 h 63"/>
              <a:gd name="T66" fmla="*/ 0 w 155"/>
              <a:gd name="T67" fmla="*/ 42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63"/>
              <a:gd name="T104" fmla="*/ 155 w 155"/>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63">
                <a:moveTo>
                  <a:pt x="0" y="42"/>
                </a:moveTo>
                <a:lnTo>
                  <a:pt x="6" y="37"/>
                </a:lnTo>
                <a:lnTo>
                  <a:pt x="32" y="31"/>
                </a:lnTo>
                <a:lnTo>
                  <a:pt x="6" y="32"/>
                </a:lnTo>
                <a:lnTo>
                  <a:pt x="36" y="26"/>
                </a:lnTo>
                <a:lnTo>
                  <a:pt x="11" y="26"/>
                </a:lnTo>
                <a:lnTo>
                  <a:pt x="14" y="19"/>
                </a:lnTo>
                <a:lnTo>
                  <a:pt x="38" y="18"/>
                </a:lnTo>
                <a:lnTo>
                  <a:pt x="21" y="17"/>
                </a:lnTo>
                <a:lnTo>
                  <a:pt x="34" y="10"/>
                </a:lnTo>
                <a:lnTo>
                  <a:pt x="65" y="18"/>
                </a:lnTo>
                <a:lnTo>
                  <a:pt x="81" y="34"/>
                </a:lnTo>
                <a:lnTo>
                  <a:pt x="110" y="35"/>
                </a:lnTo>
                <a:lnTo>
                  <a:pt x="99" y="26"/>
                </a:lnTo>
                <a:lnTo>
                  <a:pt x="105" y="20"/>
                </a:lnTo>
                <a:lnTo>
                  <a:pt x="92" y="12"/>
                </a:lnTo>
                <a:lnTo>
                  <a:pt x="113" y="0"/>
                </a:lnTo>
                <a:lnTo>
                  <a:pt x="121" y="14"/>
                </a:lnTo>
                <a:lnTo>
                  <a:pt x="115" y="21"/>
                </a:lnTo>
                <a:lnTo>
                  <a:pt x="127" y="23"/>
                </a:lnTo>
                <a:lnTo>
                  <a:pt x="122" y="29"/>
                </a:lnTo>
                <a:lnTo>
                  <a:pt x="137" y="31"/>
                </a:lnTo>
                <a:lnTo>
                  <a:pt x="145" y="22"/>
                </a:lnTo>
                <a:lnTo>
                  <a:pt x="155" y="33"/>
                </a:lnTo>
                <a:lnTo>
                  <a:pt x="147" y="47"/>
                </a:lnTo>
                <a:lnTo>
                  <a:pt x="114" y="46"/>
                </a:lnTo>
                <a:lnTo>
                  <a:pt x="63" y="63"/>
                </a:lnTo>
                <a:lnTo>
                  <a:pt x="42" y="54"/>
                </a:lnTo>
                <a:lnTo>
                  <a:pt x="85" y="41"/>
                </a:lnTo>
                <a:lnTo>
                  <a:pt x="48" y="49"/>
                </a:lnTo>
                <a:lnTo>
                  <a:pt x="54" y="37"/>
                </a:lnTo>
                <a:lnTo>
                  <a:pt x="36" y="49"/>
                </a:lnTo>
                <a:lnTo>
                  <a:pt x="14" y="46"/>
                </a:lnTo>
                <a:lnTo>
                  <a:pt x="0" y="42"/>
                </a:lnTo>
                <a:close/>
              </a:path>
            </a:pathLst>
          </a:custGeom>
          <a:solidFill>
            <a:srgbClr val="FFFFCC"/>
          </a:solidFill>
          <a:ln w="9525">
            <a:noFill/>
            <a:round/>
            <a:headEnd/>
            <a:tailEnd/>
          </a:ln>
        </p:spPr>
        <p:txBody>
          <a:bodyPr/>
          <a:lstStyle/>
          <a:p>
            <a:endParaRPr lang="en-US"/>
          </a:p>
        </p:txBody>
      </p:sp>
      <p:sp>
        <p:nvSpPr>
          <p:cNvPr id="23067" name="Freeform 540"/>
          <p:cNvSpPr>
            <a:spLocks noChangeAspect="1"/>
          </p:cNvSpPr>
          <p:nvPr/>
        </p:nvSpPr>
        <p:spPr bwMode="auto">
          <a:xfrm>
            <a:off x="1431925" y="1802858"/>
            <a:ext cx="296863" cy="120650"/>
          </a:xfrm>
          <a:custGeom>
            <a:avLst/>
            <a:gdLst>
              <a:gd name="T0" fmla="*/ 0 w 155"/>
              <a:gd name="T1" fmla="*/ 42 h 63"/>
              <a:gd name="T2" fmla="*/ 6 w 155"/>
              <a:gd name="T3" fmla="*/ 37 h 63"/>
              <a:gd name="T4" fmla="*/ 32 w 155"/>
              <a:gd name="T5" fmla="*/ 31 h 63"/>
              <a:gd name="T6" fmla="*/ 6 w 155"/>
              <a:gd name="T7" fmla="*/ 32 h 63"/>
              <a:gd name="T8" fmla="*/ 36 w 155"/>
              <a:gd name="T9" fmla="*/ 26 h 63"/>
              <a:gd name="T10" fmla="*/ 11 w 155"/>
              <a:gd name="T11" fmla="*/ 26 h 63"/>
              <a:gd name="T12" fmla="*/ 14 w 155"/>
              <a:gd name="T13" fmla="*/ 19 h 63"/>
              <a:gd name="T14" fmla="*/ 38 w 155"/>
              <a:gd name="T15" fmla="*/ 18 h 63"/>
              <a:gd name="T16" fmla="*/ 21 w 155"/>
              <a:gd name="T17" fmla="*/ 17 h 63"/>
              <a:gd name="T18" fmla="*/ 34 w 155"/>
              <a:gd name="T19" fmla="*/ 10 h 63"/>
              <a:gd name="T20" fmla="*/ 65 w 155"/>
              <a:gd name="T21" fmla="*/ 18 h 63"/>
              <a:gd name="T22" fmla="*/ 81 w 155"/>
              <a:gd name="T23" fmla="*/ 34 h 63"/>
              <a:gd name="T24" fmla="*/ 110 w 155"/>
              <a:gd name="T25" fmla="*/ 35 h 63"/>
              <a:gd name="T26" fmla="*/ 99 w 155"/>
              <a:gd name="T27" fmla="*/ 26 h 63"/>
              <a:gd name="T28" fmla="*/ 105 w 155"/>
              <a:gd name="T29" fmla="*/ 20 h 63"/>
              <a:gd name="T30" fmla="*/ 92 w 155"/>
              <a:gd name="T31" fmla="*/ 12 h 63"/>
              <a:gd name="T32" fmla="*/ 113 w 155"/>
              <a:gd name="T33" fmla="*/ 0 h 63"/>
              <a:gd name="T34" fmla="*/ 121 w 155"/>
              <a:gd name="T35" fmla="*/ 14 h 63"/>
              <a:gd name="T36" fmla="*/ 115 w 155"/>
              <a:gd name="T37" fmla="*/ 21 h 63"/>
              <a:gd name="T38" fmla="*/ 127 w 155"/>
              <a:gd name="T39" fmla="*/ 23 h 63"/>
              <a:gd name="T40" fmla="*/ 122 w 155"/>
              <a:gd name="T41" fmla="*/ 29 h 63"/>
              <a:gd name="T42" fmla="*/ 137 w 155"/>
              <a:gd name="T43" fmla="*/ 31 h 63"/>
              <a:gd name="T44" fmla="*/ 145 w 155"/>
              <a:gd name="T45" fmla="*/ 22 h 63"/>
              <a:gd name="T46" fmla="*/ 155 w 155"/>
              <a:gd name="T47" fmla="*/ 33 h 63"/>
              <a:gd name="T48" fmla="*/ 147 w 155"/>
              <a:gd name="T49" fmla="*/ 47 h 63"/>
              <a:gd name="T50" fmla="*/ 114 w 155"/>
              <a:gd name="T51" fmla="*/ 46 h 63"/>
              <a:gd name="T52" fmla="*/ 63 w 155"/>
              <a:gd name="T53" fmla="*/ 63 h 63"/>
              <a:gd name="T54" fmla="*/ 42 w 155"/>
              <a:gd name="T55" fmla="*/ 54 h 63"/>
              <a:gd name="T56" fmla="*/ 85 w 155"/>
              <a:gd name="T57" fmla="*/ 41 h 63"/>
              <a:gd name="T58" fmla="*/ 48 w 155"/>
              <a:gd name="T59" fmla="*/ 49 h 63"/>
              <a:gd name="T60" fmla="*/ 54 w 155"/>
              <a:gd name="T61" fmla="*/ 37 h 63"/>
              <a:gd name="T62" fmla="*/ 36 w 155"/>
              <a:gd name="T63" fmla="*/ 49 h 63"/>
              <a:gd name="T64" fmla="*/ 14 w 155"/>
              <a:gd name="T65" fmla="*/ 46 h 63"/>
              <a:gd name="T66" fmla="*/ 0 w 155"/>
              <a:gd name="T67" fmla="*/ 42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63"/>
              <a:gd name="T104" fmla="*/ 155 w 155"/>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63">
                <a:moveTo>
                  <a:pt x="0" y="42"/>
                </a:moveTo>
                <a:lnTo>
                  <a:pt x="6" y="37"/>
                </a:lnTo>
                <a:lnTo>
                  <a:pt x="32" y="31"/>
                </a:lnTo>
                <a:lnTo>
                  <a:pt x="6" y="32"/>
                </a:lnTo>
                <a:lnTo>
                  <a:pt x="36" y="26"/>
                </a:lnTo>
                <a:lnTo>
                  <a:pt x="11" y="26"/>
                </a:lnTo>
                <a:lnTo>
                  <a:pt x="14" y="19"/>
                </a:lnTo>
                <a:lnTo>
                  <a:pt x="38" y="18"/>
                </a:lnTo>
                <a:lnTo>
                  <a:pt x="21" y="17"/>
                </a:lnTo>
                <a:lnTo>
                  <a:pt x="34" y="10"/>
                </a:lnTo>
                <a:lnTo>
                  <a:pt x="65" y="18"/>
                </a:lnTo>
                <a:lnTo>
                  <a:pt x="81" y="34"/>
                </a:lnTo>
                <a:lnTo>
                  <a:pt x="110" y="35"/>
                </a:lnTo>
                <a:lnTo>
                  <a:pt x="99" y="26"/>
                </a:lnTo>
                <a:lnTo>
                  <a:pt x="105" y="20"/>
                </a:lnTo>
                <a:lnTo>
                  <a:pt x="92" y="12"/>
                </a:lnTo>
                <a:lnTo>
                  <a:pt x="113" y="0"/>
                </a:lnTo>
                <a:lnTo>
                  <a:pt x="121" y="14"/>
                </a:lnTo>
                <a:lnTo>
                  <a:pt x="115" y="21"/>
                </a:lnTo>
                <a:lnTo>
                  <a:pt x="127" y="23"/>
                </a:lnTo>
                <a:lnTo>
                  <a:pt x="122" y="29"/>
                </a:lnTo>
                <a:lnTo>
                  <a:pt x="137" y="31"/>
                </a:lnTo>
                <a:lnTo>
                  <a:pt x="145" y="22"/>
                </a:lnTo>
                <a:lnTo>
                  <a:pt x="155" y="33"/>
                </a:lnTo>
                <a:lnTo>
                  <a:pt x="147" y="47"/>
                </a:lnTo>
                <a:lnTo>
                  <a:pt x="114" y="46"/>
                </a:lnTo>
                <a:lnTo>
                  <a:pt x="63" y="63"/>
                </a:lnTo>
                <a:lnTo>
                  <a:pt x="42" y="54"/>
                </a:lnTo>
                <a:lnTo>
                  <a:pt x="85" y="41"/>
                </a:lnTo>
                <a:lnTo>
                  <a:pt x="48" y="49"/>
                </a:lnTo>
                <a:lnTo>
                  <a:pt x="54" y="37"/>
                </a:lnTo>
                <a:lnTo>
                  <a:pt x="36" y="49"/>
                </a:lnTo>
                <a:lnTo>
                  <a:pt x="14" y="46"/>
                </a:lnTo>
                <a:lnTo>
                  <a:pt x="0" y="42"/>
                </a:lnTo>
                <a:close/>
              </a:path>
            </a:pathLst>
          </a:custGeom>
          <a:solidFill>
            <a:srgbClr val="FFFFCC"/>
          </a:solidFill>
          <a:ln w="1588" cap="rnd">
            <a:solidFill>
              <a:srgbClr val="808080"/>
            </a:solidFill>
            <a:round/>
            <a:headEnd/>
            <a:tailEnd/>
          </a:ln>
        </p:spPr>
        <p:txBody>
          <a:bodyPr/>
          <a:lstStyle/>
          <a:p>
            <a:endParaRPr lang="en-US"/>
          </a:p>
        </p:txBody>
      </p:sp>
      <p:sp>
        <p:nvSpPr>
          <p:cNvPr id="23068" name="Freeform 541"/>
          <p:cNvSpPr>
            <a:spLocks noChangeAspect="1"/>
          </p:cNvSpPr>
          <p:nvPr/>
        </p:nvSpPr>
        <p:spPr bwMode="auto">
          <a:xfrm>
            <a:off x="1727200" y="1675858"/>
            <a:ext cx="153988" cy="77788"/>
          </a:xfrm>
          <a:custGeom>
            <a:avLst/>
            <a:gdLst>
              <a:gd name="T0" fmla="*/ 0 w 80"/>
              <a:gd name="T1" fmla="*/ 0 h 40"/>
              <a:gd name="T2" fmla="*/ 6 w 80"/>
              <a:gd name="T3" fmla="*/ 14 h 40"/>
              <a:gd name="T4" fmla="*/ 26 w 80"/>
              <a:gd name="T5" fmla="*/ 14 h 40"/>
              <a:gd name="T6" fmla="*/ 19 w 80"/>
              <a:gd name="T7" fmla="*/ 17 h 40"/>
              <a:gd name="T8" fmla="*/ 24 w 80"/>
              <a:gd name="T9" fmla="*/ 22 h 40"/>
              <a:gd name="T10" fmla="*/ 7 w 80"/>
              <a:gd name="T11" fmla="*/ 24 h 40"/>
              <a:gd name="T12" fmla="*/ 35 w 80"/>
              <a:gd name="T13" fmla="*/ 29 h 40"/>
              <a:gd name="T14" fmla="*/ 80 w 80"/>
              <a:gd name="T15" fmla="*/ 40 h 40"/>
              <a:gd name="T16" fmla="*/ 73 w 80"/>
              <a:gd name="T17" fmla="*/ 16 h 40"/>
              <a:gd name="T18" fmla="*/ 41 w 80"/>
              <a:gd name="T19" fmla="*/ 3 h 40"/>
              <a:gd name="T20" fmla="*/ 30 w 80"/>
              <a:gd name="T21" fmla="*/ 9 h 40"/>
              <a:gd name="T22" fmla="*/ 27 w 80"/>
              <a:gd name="T23" fmla="*/ 0 h 40"/>
              <a:gd name="T24" fmla="*/ 0 w 80"/>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40"/>
              <a:gd name="T41" fmla="*/ 80 w 8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40">
                <a:moveTo>
                  <a:pt x="0" y="0"/>
                </a:moveTo>
                <a:lnTo>
                  <a:pt x="6" y="14"/>
                </a:lnTo>
                <a:lnTo>
                  <a:pt x="26" y="14"/>
                </a:lnTo>
                <a:lnTo>
                  <a:pt x="19" y="17"/>
                </a:lnTo>
                <a:lnTo>
                  <a:pt x="24" y="22"/>
                </a:lnTo>
                <a:lnTo>
                  <a:pt x="7" y="24"/>
                </a:lnTo>
                <a:lnTo>
                  <a:pt x="35" y="29"/>
                </a:lnTo>
                <a:lnTo>
                  <a:pt x="80" y="40"/>
                </a:lnTo>
                <a:lnTo>
                  <a:pt x="73" y="16"/>
                </a:lnTo>
                <a:lnTo>
                  <a:pt x="41" y="3"/>
                </a:lnTo>
                <a:lnTo>
                  <a:pt x="30" y="9"/>
                </a:lnTo>
                <a:lnTo>
                  <a:pt x="27" y="0"/>
                </a:lnTo>
                <a:lnTo>
                  <a:pt x="0" y="0"/>
                </a:lnTo>
                <a:close/>
              </a:path>
            </a:pathLst>
          </a:custGeom>
          <a:solidFill>
            <a:srgbClr val="FFFFCC"/>
          </a:solidFill>
          <a:ln w="9525">
            <a:noFill/>
            <a:round/>
            <a:headEnd/>
            <a:tailEnd/>
          </a:ln>
        </p:spPr>
        <p:txBody>
          <a:bodyPr/>
          <a:lstStyle/>
          <a:p>
            <a:endParaRPr lang="en-US"/>
          </a:p>
        </p:txBody>
      </p:sp>
      <p:sp>
        <p:nvSpPr>
          <p:cNvPr id="23069" name="Freeform 542"/>
          <p:cNvSpPr>
            <a:spLocks noChangeAspect="1"/>
          </p:cNvSpPr>
          <p:nvPr/>
        </p:nvSpPr>
        <p:spPr bwMode="auto">
          <a:xfrm>
            <a:off x="1727200" y="1675858"/>
            <a:ext cx="153988" cy="77788"/>
          </a:xfrm>
          <a:custGeom>
            <a:avLst/>
            <a:gdLst>
              <a:gd name="T0" fmla="*/ 0 w 80"/>
              <a:gd name="T1" fmla="*/ 0 h 40"/>
              <a:gd name="T2" fmla="*/ 6 w 80"/>
              <a:gd name="T3" fmla="*/ 14 h 40"/>
              <a:gd name="T4" fmla="*/ 26 w 80"/>
              <a:gd name="T5" fmla="*/ 14 h 40"/>
              <a:gd name="T6" fmla="*/ 19 w 80"/>
              <a:gd name="T7" fmla="*/ 17 h 40"/>
              <a:gd name="T8" fmla="*/ 24 w 80"/>
              <a:gd name="T9" fmla="*/ 22 h 40"/>
              <a:gd name="T10" fmla="*/ 7 w 80"/>
              <a:gd name="T11" fmla="*/ 24 h 40"/>
              <a:gd name="T12" fmla="*/ 35 w 80"/>
              <a:gd name="T13" fmla="*/ 29 h 40"/>
              <a:gd name="T14" fmla="*/ 80 w 80"/>
              <a:gd name="T15" fmla="*/ 40 h 40"/>
              <a:gd name="T16" fmla="*/ 73 w 80"/>
              <a:gd name="T17" fmla="*/ 16 h 40"/>
              <a:gd name="T18" fmla="*/ 41 w 80"/>
              <a:gd name="T19" fmla="*/ 3 h 40"/>
              <a:gd name="T20" fmla="*/ 30 w 80"/>
              <a:gd name="T21" fmla="*/ 9 h 40"/>
              <a:gd name="T22" fmla="*/ 27 w 80"/>
              <a:gd name="T23" fmla="*/ 0 h 40"/>
              <a:gd name="T24" fmla="*/ 0 w 80"/>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40"/>
              <a:gd name="T41" fmla="*/ 80 w 8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40">
                <a:moveTo>
                  <a:pt x="0" y="0"/>
                </a:moveTo>
                <a:lnTo>
                  <a:pt x="6" y="14"/>
                </a:lnTo>
                <a:lnTo>
                  <a:pt x="26" y="14"/>
                </a:lnTo>
                <a:lnTo>
                  <a:pt x="19" y="17"/>
                </a:lnTo>
                <a:lnTo>
                  <a:pt x="24" y="22"/>
                </a:lnTo>
                <a:lnTo>
                  <a:pt x="7" y="24"/>
                </a:lnTo>
                <a:lnTo>
                  <a:pt x="35" y="29"/>
                </a:lnTo>
                <a:lnTo>
                  <a:pt x="80" y="40"/>
                </a:lnTo>
                <a:lnTo>
                  <a:pt x="73" y="16"/>
                </a:lnTo>
                <a:lnTo>
                  <a:pt x="41" y="3"/>
                </a:lnTo>
                <a:lnTo>
                  <a:pt x="30" y="9"/>
                </a:lnTo>
                <a:lnTo>
                  <a:pt x="27" y="0"/>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70" name="Freeform 543"/>
          <p:cNvSpPr>
            <a:spLocks noChangeAspect="1"/>
          </p:cNvSpPr>
          <p:nvPr/>
        </p:nvSpPr>
        <p:spPr bwMode="auto">
          <a:xfrm>
            <a:off x="1798638" y="1820321"/>
            <a:ext cx="122237" cy="76200"/>
          </a:xfrm>
          <a:custGeom>
            <a:avLst/>
            <a:gdLst>
              <a:gd name="T0" fmla="*/ 0 w 64"/>
              <a:gd name="T1" fmla="*/ 26 h 40"/>
              <a:gd name="T2" fmla="*/ 7 w 64"/>
              <a:gd name="T3" fmla="*/ 16 h 40"/>
              <a:gd name="T4" fmla="*/ 20 w 64"/>
              <a:gd name="T5" fmla="*/ 18 h 40"/>
              <a:gd name="T6" fmla="*/ 4 w 64"/>
              <a:gd name="T7" fmla="*/ 8 h 40"/>
              <a:gd name="T8" fmla="*/ 8 w 64"/>
              <a:gd name="T9" fmla="*/ 2 h 40"/>
              <a:gd name="T10" fmla="*/ 33 w 64"/>
              <a:gd name="T11" fmla="*/ 15 h 40"/>
              <a:gd name="T12" fmla="*/ 19 w 64"/>
              <a:gd name="T13" fmla="*/ 1 h 40"/>
              <a:gd name="T14" fmla="*/ 57 w 64"/>
              <a:gd name="T15" fmla="*/ 0 h 40"/>
              <a:gd name="T16" fmla="*/ 64 w 64"/>
              <a:gd name="T17" fmla="*/ 29 h 40"/>
              <a:gd name="T18" fmla="*/ 56 w 64"/>
              <a:gd name="T19" fmla="*/ 25 h 40"/>
              <a:gd name="T20" fmla="*/ 56 w 64"/>
              <a:gd name="T21" fmla="*/ 40 h 40"/>
              <a:gd name="T22" fmla="*/ 24 w 64"/>
              <a:gd name="T23" fmla="*/ 39 h 40"/>
              <a:gd name="T24" fmla="*/ 31 w 64"/>
              <a:gd name="T25" fmla="*/ 34 h 40"/>
              <a:gd name="T26" fmla="*/ 23 w 64"/>
              <a:gd name="T27" fmla="*/ 28 h 40"/>
              <a:gd name="T28" fmla="*/ 45 w 64"/>
              <a:gd name="T29" fmla="*/ 20 h 40"/>
              <a:gd name="T30" fmla="*/ 0 w 64"/>
              <a:gd name="T31" fmla="*/ 2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40"/>
              <a:gd name="T50" fmla="*/ 64 w 6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40">
                <a:moveTo>
                  <a:pt x="0" y="26"/>
                </a:moveTo>
                <a:lnTo>
                  <a:pt x="7" y="16"/>
                </a:lnTo>
                <a:lnTo>
                  <a:pt x="20" y="18"/>
                </a:lnTo>
                <a:lnTo>
                  <a:pt x="4" y="8"/>
                </a:lnTo>
                <a:lnTo>
                  <a:pt x="8" y="2"/>
                </a:lnTo>
                <a:lnTo>
                  <a:pt x="33" y="15"/>
                </a:lnTo>
                <a:lnTo>
                  <a:pt x="19" y="1"/>
                </a:lnTo>
                <a:lnTo>
                  <a:pt x="57" y="0"/>
                </a:lnTo>
                <a:lnTo>
                  <a:pt x="64" y="29"/>
                </a:lnTo>
                <a:lnTo>
                  <a:pt x="56" y="25"/>
                </a:lnTo>
                <a:lnTo>
                  <a:pt x="56" y="40"/>
                </a:lnTo>
                <a:lnTo>
                  <a:pt x="24" y="39"/>
                </a:lnTo>
                <a:lnTo>
                  <a:pt x="31" y="34"/>
                </a:lnTo>
                <a:lnTo>
                  <a:pt x="23" y="28"/>
                </a:lnTo>
                <a:lnTo>
                  <a:pt x="45" y="20"/>
                </a:lnTo>
                <a:lnTo>
                  <a:pt x="0" y="26"/>
                </a:lnTo>
                <a:close/>
              </a:path>
            </a:pathLst>
          </a:custGeom>
          <a:solidFill>
            <a:srgbClr val="FFFFCC"/>
          </a:solidFill>
          <a:ln w="9525">
            <a:noFill/>
            <a:round/>
            <a:headEnd/>
            <a:tailEnd/>
          </a:ln>
        </p:spPr>
        <p:txBody>
          <a:bodyPr/>
          <a:lstStyle/>
          <a:p>
            <a:endParaRPr lang="en-US"/>
          </a:p>
        </p:txBody>
      </p:sp>
      <p:sp>
        <p:nvSpPr>
          <p:cNvPr id="23071" name="Freeform 544"/>
          <p:cNvSpPr>
            <a:spLocks noChangeAspect="1"/>
          </p:cNvSpPr>
          <p:nvPr/>
        </p:nvSpPr>
        <p:spPr bwMode="auto">
          <a:xfrm>
            <a:off x="1798638" y="1820321"/>
            <a:ext cx="122237" cy="76200"/>
          </a:xfrm>
          <a:custGeom>
            <a:avLst/>
            <a:gdLst>
              <a:gd name="T0" fmla="*/ 0 w 64"/>
              <a:gd name="T1" fmla="*/ 26 h 40"/>
              <a:gd name="T2" fmla="*/ 7 w 64"/>
              <a:gd name="T3" fmla="*/ 16 h 40"/>
              <a:gd name="T4" fmla="*/ 20 w 64"/>
              <a:gd name="T5" fmla="*/ 18 h 40"/>
              <a:gd name="T6" fmla="*/ 4 w 64"/>
              <a:gd name="T7" fmla="*/ 8 h 40"/>
              <a:gd name="T8" fmla="*/ 8 w 64"/>
              <a:gd name="T9" fmla="*/ 2 h 40"/>
              <a:gd name="T10" fmla="*/ 33 w 64"/>
              <a:gd name="T11" fmla="*/ 15 h 40"/>
              <a:gd name="T12" fmla="*/ 19 w 64"/>
              <a:gd name="T13" fmla="*/ 1 h 40"/>
              <a:gd name="T14" fmla="*/ 57 w 64"/>
              <a:gd name="T15" fmla="*/ 0 h 40"/>
              <a:gd name="T16" fmla="*/ 64 w 64"/>
              <a:gd name="T17" fmla="*/ 29 h 40"/>
              <a:gd name="T18" fmla="*/ 56 w 64"/>
              <a:gd name="T19" fmla="*/ 25 h 40"/>
              <a:gd name="T20" fmla="*/ 56 w 64"/>
              <a:gd name="T21" fmla="*/ 40 h 40"/>
              <a:gd name="T22" fmla="*/ 24 w 64"/>
              <a:gd name="T23" fmla="*/ 39 h 40"/>
              <a:gd name="T24" fmla="*/ 31 w 64"/>
              <a:gd name="T25" fmla="*/ 34 h 40"/>
              <a:gd name="T26" fmla="*/ 23 w 64"/>
              <a:gd name="T27" fmla="*/ 28 h 40"/>
              <a:gd name="T28" fmla="*/ 45 w 64"/>
              <a:gd name="T29" fmla="*/ 20 h 40"/>
              <a:gd name="T30" fmla="*/ 0 w 64"/>
              <a:gd name="T31" fmla="*/ 2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40"/>
              <a:gd name="T50" fmla="*/ 64 w 6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40">
                <a:moveTo>
                  <a:pt x="0" y="26"/>
                </a:moveTo>
                <a:lnTo>
                  <a:pt x="7" y="16"/>
                </a:lnTo>
                <a:lnTo>
                  <a:pt x="20" y="18"/>
                </a:lnTo>
                <a:lnTo>
                  <a:pt x="4" y="8"/>
                </a:lnTo>
                <a:lnTo>
                  <a:pt x="8" y="2"/>
                </a:lnTo>
                <a:lnTo>
                  <a:pt x="33" y="15"/>
                </a:lnTo>
                <a:lnTo>
                  <a:pt x="19" y="1"/>
                </a:lnTo>
                <a:lnTo>
                  <a:pt x="57" y="0"/>
                </a:lnTo>
                <a:lnTo>
                  <a:pt x="64" y="29"/>
                </a:lnTo>
                <a:lnTo>
                  <a:pt x="56" y="25"/>
                </a:lnTo>
                <a:lnTo>
                  <a:pt x="56" y="40"/>
                </a:lnTo>
                <a:lnTo>
                  <a:pt x="24" y="39"/>
                </a:lnTo>
                <a:lnTo>
                  <a:pt x="31" y="34"/>
                </a:lnTo>
                <a:lnTo>
                  <a:pt x="23" y="28"/>
                </a:lnTo>
                <a:lnTo>
                  <a:pt x="45" y="20"/>
                </a:lnTo>
                <a:lnTo>
                  <a:pt x="0" y="26"/>
                </a:lnTo>
                <a:close/>
              </a:path>
            </a:pathLst>
          </a:custGeom>
          <a:solidFill>
            <a:srgbClr val="FFFFCC"/>
          </a:solidFill>
          <a:ln w="1588" cap="rnd">
            <a:solidFill>
              <a:srgbClr val="808080"/>
            </a:solidFill>
            <a:round/>
            <a:headEnd/>
            <a:tailEnd/>
          </a:ln>
        </p:spPr>
        <p:txBody>
          <a:bodyPr/>
          <a:lstStyle/>
          <a:p>
            <a:endParaRPr lang="en-US"/>
          </a:p>
        </p:txBody>
      </p:sp>
      <p:sp>
        <p:nvSpPr>
          <p:cNvPr id="23072" name="Freeform 545"/>
          <p:cNvSpPr>
            <a:spLocks noChangeAspect="1"/>
          </p:cNvSpPr>
          <p:nvPr/>
        </p:nvSpPr>
        <p:spPr bwMode="auto">
          <a:xfrm>
            <a:off x="1801813" y="1955258"/>
            <a:ext cx="146050" cy="115888"/>
          </a:xfrm>
          <a:custGeom>
            <a:avLst/>
            <a:gdLst>
              <a:gd name="T0" fmla="*/ 0 w 76"/>
              <a:gd name="T1" fmla="*/ 30 h 61"/>
              <a:gd name="T2" fmla="*/ 4 w 76"/>
              <a:gd name="T3" fmla="*/ 23 h 61"/>
              <a:gd name="T4" fmla="*/ 29 w 76"/>
              <a:gd name="T5" fmla="*/ 27 h 61"/>
              <a:gd name="T6" fmla="*/ 25 w 76"/>
              <a:gd name="T7" fmla="*/ 17 h 61"/>
              <a:gd name="T8" fmla="*/ 32 w 76"/>
              <a:gd name="T9" fmla="*/ 18 h 61"/>
              <a:gd name="T10" fmla="*/ 15 w 76"/>
              <a:gd name="T11" fmla="*/ 13 h 61"/>
              <a:gd name="T12" fmla="*/ 23 w 76"/>
              <a:gd name="T13" fmla="*/ 10 h 61"/>
              <a:gd name="T14" fmla="*/ 16 w 76"/>
              <a:gd name="T15" fmla="*/ 5 h 61"/>
              <a:gd name="T16" fmla="*/ 64 w 76"/>
              <a:gd name="T17" fmla="*/ 0 h 61"/>
              <a:gd name="T18" fmla="*/ 66 w 76"/>
              <a:gd name="T19" fmla="*/ 13 h 61"/>
              <a:gd name="T20" fmla="*/ 51 w 76"/>
              <a:gd name="T21" fmla="*/ 24 h 61"/>
              <a:gd name="T22" fmla="*/ 73 w 76"/>
              <a:gd name="T23" fmla="*/ 27 h 61"/>
              <a:gd name="T24" fmla="*/ 76 w 76"/>
              <a:gd name="T25" fmla="*/ 49 h 61"/>
              <a:gd name="T26" fmla="*/ 43 w 76"/>
              <a:gd name="T27" fmla="*/ 61 h 61"/>
              <a:gd name="T28" fmla="*/ 29 w 76"/>
              <a:gd name="T29" fmla="*/ 44 h 61"/>
              <a:gd name="T30" fmla="*/ 0 w 76"/>
              <a:gd name="T31" fmla="*/ 3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61"/>
              <a:gd name="T50" fmla="*/ 76 w 76"/>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61">
                <a:moveTo>
                  <a:pt x="0" y="30"/>
                </a:moveTo>
                <a:lnTo>
                  <a:pt x="4" y="23"/>
                </a:lnTo>
                <a:lnTo>
                  <a:pt x="29" y="27"/>
                </a:lnTo>
                <a:lnTo>
                  <a:pt x="25" y="17"/>
                </a:lnTo>
                <a:lnTo>
                  <a:pt x="32" y="18"/>
                </a:lnTo>
                <a:lnTo>
                  <a:pt x="15" y="13"/>
                </a:lnTo>
                <a:lnTo>
                  <a:pt x="23" y="10"/>
                </a:lnTo>
                <a:lnTo>
                  <a:pt x="16" y="5"/>
                </a:lnTo>
                <a:lnTo>
                  <a:pt x="64" y="0"/>
                </a:lnTo>
                <a:lnTo>
                  <a:pt x="66" y="13"/>
                </a:lnTo>
                <a:lnTo>
                  <a:pt x="51" y="24"/>
                </a:lnTo>
                <a:lnTo>
                  <a:pt x="73" y="27"/>
                </a:lnTo>
                <a:lnTo>
                  <a:pt x="76" y="49"/>
                </a:lnTo>
                <a:lnTo>
                  <a:pt x="43" y="61"/>
                </a:lnTo>
                <a:lnTo>
                  <a:pt x="29" y="44"/>
                </a:lnTo>
                <a:lnTo>
                  <a:pt x="0" y="30"/>
                </a:lnTo>
                <a:close/>
              </a:path>
            </a:pathLst>
          </a:custGeom>
          <a:solidFill>
            <a:srgbClr val="FFFFCC"/>
          </a:solidFill>
          <a:ln w="9525">
            <a:noFill/>
            <a:round/>
            <a:headEnd/>
            <a:tailEnd/>
          </a:ln>
        </p:spPr>
        <p:txBody>
          <a:bodyPr/>
          <a:lstStyle/>
          <a:p>
            <a:endParaRPr lang="en-US"/>
          </a:p>
        </p:txBody>
      </p:sp>
      <p:sp>
        <p:nvSpPr>
          <p:cNvPr id="23073" name="Freeform 546"/>
          <p:cNvSpPr>
            <a:spLocks noChangeAspect="1"/>
          </p:cNvSpPr>
          <p:nvPr/>
        </p:nvSpPr>
        <p:spPr bwMode="auto">
          <a:xfrm>
            <a:off x="1801813" y="1955258"/>
            <a:ext cx="146050" cy="115888"/>
          </a:xfrm>
          <a:custGeom>
            <a:avLst/>
            <a:gdLst>
              <a:gd name="T0" fmla="*/ 0 w 76"/>
              <a:gd name="T1" fmla="*/ 30 h 61"/>
              <a:gd name="T2" fmla="*/ 4 w 76"/>
              <a:gd name="T3" fmla="*/ 23 h 61"/>
              <a:gd name="T4" fmla="*/ 29 w 76"/>
              <a:gd name="T5" fmla="*/ 27 h 61"/>
              <a:gd name="T6" fmla="*/ 25 w 76"/>
              <a:gd name="T7" fmla="*/ 17 h 61"/>
              <a:gd name="T8" fmla="*/ 32 w 76"/>
              <a:gd name="T9" fmla="*/ 18 h 61"/>
              <a:gd name="T10" fmla="*/ 15 w 76"/>
              <a:gd name="T11" fmla="*/ 13 h 61"/>
              <a:gd name="T12" fmla="*/ 23 w 76"/>
              <a:gd name="T13" fmla="*/ 10 h 61"/>
              <a:gd name="T14" fmla="*/ 16 w 76"/>
              <a:gd name="T15" fmla="*/ 5 h 61"/>
              <a:gd name="T16" fmla="*/ 64 w 76"/>
              <a:gd name="T17" fmla="*/ 0 h 61"/>
              <a:gd name="T18" fmla="*/ 66 w 76"/>
              <a:gd name="T19" fmla="*/ 13 h 61"/>
              <a:gd name="T20" fmla="*/ 51 w 76"/>
              <a:gd name="T21" fmla="*/ 24 h 61"/>
              <a:gd name="T22" fmla="*/ 73 w 76"/>
              <a:gd name="T23" fmla="*/ 27 h 61"/>
              <a:gd name="T24" fmla="*/ 76 w 76"/>
              <a:gd name="T25" fmla="*/ 49 h 61"/>
              <a:gd name="T26" fmla="*/ 43 w 76"/>
              <a:gd name="T27" fmla="*/ 61 h 61"/>
              <a:gd name="T28" fmla="*/ 29 w 76"/>
              <a:gd name="T29" fmla="*/ 44 h 61"/>
              <a:gd name="T30" fmla="*/ 0 w 76"/>
              <a:gd name="T31" fmla="*/ 3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61"/>
              <a:gd name="T50" fmla="*/ 76 w 76"/>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61">
                <a:moveTo>
                  <a:pt x="0" y="30"/>
                </a:moveTo>
                <a:lnTo>
                  <a:pt x="4" y="23"/>
                </a:lnTo>
                <a:lnTo>
                  <a:pt x="29" y="27"/>
                </a:lnTo>
                <a:lnTo>
                  <a:pt x="25" y="17"/>
                </a:lnTo>
                <a:lnTo>
                  <a:pt x="32" y="18"/>
                </a:lnTo>
                <a:lnTo>
                  <a:pt x="15" y="13"/>
                </a:lnTo>
                <a:lnTo>
                  <a:pt x="23" y="10"/>
                </a:lnTo>
                <a:lnTo>
                  <a:pt x="16" y="5"/>
                </a:lnTo>
                <a:lnTo>
                  <a:pt x="64" y="0"/>
                </a:lnTo>
                <a:lnTo>
                  <a:pt x="66" y="13"/>
                </a:lnTo>
                <a:lnTo>
                  <a:pt x="51" y="24"/>
                </a:lnTo>
                <a:lnTo>
                  <a:pt x="73" y="27"/>
                </a:lnTo>
                <a:lnTo>
                  <a:pt x="76" y="49"/>
                </a:lnTo>
                <a:lnTo>
                  <a:pt x="43" y="61"/>
                </a:lnTo>
                <a:lnTo>
                  <a:pt x="29" y="44"/>
                </a:lnTo>
                <a:lnTo>
                  <a:pt x="0" y="30"/>
                </a:lnTo>
                <a:close/>
              </a:path>
            </a:pathLst>
          </a:custGeom>
          <a:solidFill>
            <a:srgbClr val="FFFFCC"/>
          </a:solidFill>
          <a:ln w="1588" cap="rnd">
            <a:solidFill>
              <a:srgbClr val="808080"/>
            </a:solidFill>
            <a:round/>
            <a:headEnd/>
            <a:tailEnd/>
          </a:ln>
        </p:spPr>
        <p:txBody>
          <a:bodyPr/>
          <a:lstStyle/>
          <a:p>
            <a:endParaRPr lang="en-US"/>
          </a:p>
        </p:txBody>
      </p:sp>
      <p:sp>
        <p:nvSpPr>
          <p:cNvPr id="23074" name="Freeform 547"/>
          <p:cNvSpPr>
            <a:spLocks noChangeAspect="1"/>
          </p:cNvSpPr>
          <p:nvPr/>
        </p:nvSpPr>
        <p:spPr bwMode="auto">
          <a:xfrm>
            <a:off x="1903413" y="1694908"/>
            <a:ext cx="87312" cy="63500"/>
          </a:xfrm>
          <a:custGeom>
            <a:avLst/>
            <a:gdLst>
              <a:gd name="T0" fmla="*/ 0 w 45"/>
              <a:gd name="T1" fmla="*/ 0 h 33"/>
              <a:gd name="T2" fmla="*/ 5 w 45"/>
              <a:gd name="T3" fmla="*/ 20 h 33"/>
              <a:gd name="T4" fmla="*/ 19 w 45"/>
              <a:gd name="T5" fmla="*/ 21 h 33"/>
              <a:gd name="T6" fmla="*/ 7 w 45"/>
              <a:gd name="T7" fmla="*/ 24 h 33"/>
              <a:gd name="T8" fmla="*/ 13 w 45"/>
              <a:gd name="T9" fmla="*/ 33 h 33"/>
              <a:gd name="T10" fmla="*/ 41 w 45"/>
              <a:gd name="T11" fmla="*/ 28 h 33"/>
              <a:gd name="T12" fmla="*/ 45 w 45"/>
              <a:gd name="T13" fmla="*/ 17 h 33"/>
              <a:gd name="T14" fmla="*/ 0 w 4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3"/>
              <a:gd name="T26" fmla="*/ 45 w 4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3">
                <a:moveTo>
                  <a:pt x="0" y="0"/>
                </a:moveTo>
                <a:lnTo>
                  <a:pt x="5" y="20"/>
                </a:lnTo>
                <a:lnTo>
                  <a:pt x="19" y="21"/>
                </a:lnTo>
                <a:lnTo>
                  <a:pt x="7" y="24"/>
                </a:lnTo>
                <a:lnTo>
                  <a:pt x="13" y="33"/>
                </a:lnTo>
                <a:lnTo>
                  <a:pt x="41" y="28"/>
                </a:lnTo>
                <a:lnTo>
                  <a:pt x="45" y="17"/>
                </a:lnTo>
                <a:lnTo>
                  <a:pt x="0" y="0"/>
                </a:lnTo>
                <a:close/>
              </a:path>
            </a:pathLst>
          </a:custGeom>
          <a:solidFill>
            <a:srgbClr val="FFFFCC"/>
          </a:solidFill>
          <a:ln w="9525">
            <a:noFill/>
            <a:round/>
            <a:headEnd/>
            <a:tailEnd/>
          </a:ln>
        </p:spPr>
        <p:txBody>
          <a:bodyPr/>
          <a:lstStyle/>
          <a:p>
            <a:endParaRPr lang="en-US"/>
          </a:p>
        </p:txBody>
      </p:sp>
      <p:sp>
        <p:nvSpPr>
          <p:cNvPr id="23075" name="Freeform 548"/>
          <p:cNvSpPr>
            <a:spLocks noChangeAspect="1"/>
          </p:cNvSpPr>
          <p:nvPr/>
        </p:nvSpPr>
        <p:spPr bwMode="auto">
          <a:xfrm>
            <a:off x="1903413" y="1694908"/>
            <a:ext cx="87312" cy="63500"/>
          </a:xfrm>
          <a:custGeom>
            <a:avLst/>
            <a:gdLst>
              <a:gd name="T0" fmla="*/ 0 w 45"/>
              <a:gd name="T1" fmla="*/ 0 h 33"/>
              <a:gd name="T2" fmla="*/ 5 w 45"/>
              <a:gd name="T3" fmla="*/ 20 h 33"/>
              <a:gd name="T4" fmla="*/ 19 w 45"/>
              <a:gd name="T5" fmla="*/ 21 h 33"/>
              <a:gd name="T6" fmla="*/ 7 w 45"/>
              <a:gd name="T7" fmla="*/ 24 h 33"/>
              <a:gd name="T8" fmla="*/ 13 w 45"/>
              <a:gd name="T9" fmla="*/ 33 h 33"/>
              <a:gd name="T10" fmla="*/ 41 w 45"/>
              <a:gd name="T11" fmla="*/ 28 h 33"/>
              <a:gd name="T12" fmla="*/ 45 w 45"/>
              <a:gd name="T13" fmla="*/ 17 h 33"/>
              <a:gd name="T14" fmla="*/ 0 w 4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3"/>
              <a:gd name="T26" fmla="*/ 45 w 4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3">
                <a:moveTo>
                  <a:pt x="0" y="0"/>
                </a:moveTo>
                <a:lnTo>
                  <a:pt x="5" y="20"/>
                </a:lnTo>
                <a:lnTo>
                  <a:pt x="19" y="21"/>
                </a:lnTo>
                <a:lnTo>
                  <a:pt x="7" y="24"/>
                </a:lnTo>
                <a:lnTo>
                  <a:pt x="13" y="33"/>
                </a:lnTo>
                <a:lnTo>
                  <a:pt x="41" y="28"/>
                </a:lnTo>
                <a:lnTo>
                  <a:pt x="45" y="1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76" name="Freeform 549"/>
          <p:cNvSpPr>
            <a:spLocks noChangeAspect="1"/>
          </p:cNvSpPr>
          <p:nvPr/>
        </p:nvSpPr>
        <p:spPr bwMode="auto">
          <a:xfrm>
            <a:off x="1931988" y="1791746"/>
            <a:ext cx="419100" cy="131762"/>
          </a:xfrm>
          <a:custGeom>
            <a:avLst/>
            <a:gdLst>
              <a:gd name="T0" fmla="*/ 0 w 218"/>
              <a:gd name="T1" fmla="*/ 11 h 69"/>
              <a:gd name="T2" fmla="*/ 14 w 218"/>
              <a:gd name="T3" fmla="*/ 0 h 69"/>
              <a:gd name="T4" fmla="*/ 33 w 218"/>
              <a:gd name="T5" fmla="*/ 6 h 69"/>
              <a:gd name="T6" fmla="*/ 46 w 218"/>
              <a:gd name="T7" fmla="*/ 11 h 69"/>
              <a:gd name="T8" fmla="*/ 42 w 218"/>
              <a:gd name="T9" fmla="*/ 19 h 69"/>
              <a:gd name="T10" fmla="*/ 67 w 218"/>
              <a:gd name="T11" fmla="*/ 12 h 69"/>
              <a:gd name="T12" fmla="*/ 83 w 218"/>
              <a:gd name="T13" fmla="*/ 19 h 69"/>
              <a:gd name="T14" fmla="*/ 70 w 218"/>
              <a:gd name="T15" fmla="*/ 19 h 69"/>
              <a:gd name="T16" fmla="*/ 97 w 218"/>
              <a:gd name="T17" fmla="*/ 24 h 69"/>
              <a:gd name="T18" fmla="*/ 67 w 218"/>
              <a:gd name="T19" fmla="*/ 26 h 69"/>
              <a:gd name="T20" fmla="*/ 83 w 218"/>
              <a:gd name="T21" fmla="*/ 31 h 69"/>
              <a:gd name="T22" fmla="*/ 71 w 218"/>
              <a:gd name="T23" fmla="*/ 37 h 69"/>
              <a:gd name="T24" fmla="*/ 86 w 218"/>
              <a:gd name="T25" fmla="*/ 32 h 69"/>
              <a:gd name="T26" fmla="*/ 100 w 218"/>
              <a:gd name="T27" fmla="*/ 46 h 69"/>
              <a:gd name="T28" fmla="*/ 103 w 218"/>
              <a:gd name="T29" fmla="*/ 39 h 69"/>
              <a:gd name="T30" fmla="*/ 143 w 218"/>
              <a:gd name="T31" fmla="*/ 46 h 69"/>
              <a:gd name="T32" fmla="*/ 185 w 218"/>
              <a:gd name="T33" fmla="*/ 33 h 69"/>
              <a:gd name="T34" fmla="*/ 218 w 218"/>
              <a:gd name="T35" fmla="*/ 48 h 69"/>
              <a:gd name="T36" fmla="*/ 208 w 218"/>
              <a:gd name="T37" fmla="*/ 55 h 69"/>
              <a:gd name="T38" fmla="*/ 212 w 218"/>
              <a:gd name="T39" fmla="*/ 66 h 69"/>
              <a:gd name="T40" fmla="*/ 192 w 218"/>
              <a:gd name="T41" fmla="*/ 69 h 69"/>
              <a:gd name="T42" fmla="*/ 169 w 218"/>
              <a:gd name="T43" fmla="*/ 58 h 69"/>
              <a:gd name="T44" fmla="*/ 169 w 218"/>
              <a:gd name="T45" fmla="*/ 66 h 69"/>
              <a:gd name="T46" fmla="*/ 157 w 218"/>
              <a:gd name="T47" fmla="*/ 68 h 69"/>
              <a:gd name="T48" fmla="*/ 108 w 218"/>
              <a:gd name="T49" fmla="*/ 69 h 69"/>
              <a:gd name="T50" fmla="*/ 103 w 218"/>
              <a:gd name="T51" fmla="*/ 60 h 69"/>
              <a:gd name="T52" fmla="*/ 91 w 218"/>
              <a:gd name="T53" fmla="*/ 68 h 69"/>
              <a:gd name="T54" fmla="*/ 76 w 218"/>
              <a:gd name="T55" fmla="*/ 60 h 69"/>
              <a:gd name="T56" fmla="*/ 66 w 218"/>
              <a:gd name="T57" fmla="*/ 65 h 69"/>
              <a:gd name="T58" fmla="*/ 47 w 218"/>
              <a:gd name="T59" fmla="*/ 20 h 69"/>
              <a:gd name="T60" fmla="*/ 25 w 218"/>
              <a:gd name="T61" fmla="*/ 25 h 69"/>
              <a:gd name="T62" fmla="*/ 0 w 218"/>
              <a:gd name="T63" fmla="*/ 1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
              <a:gd name="T97" fmla="*/ 0 h 69"/>
              <a:gd name="T98" fmla="*/ 218 w 218"/>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 h="69">
                <a:moveTo>
                  <a:pt x="0" y="11"/>
                </a:moveTo>
                <a:lnTo>
                  <a:pt x="14" y="0"/>
                </a:lnTo>
                <a:lnTo>
                  <a:pt x="33" y="6"/>
                </a:lnTo>
                <a:lnTo>
                  <a:pt x="46" y="11"/>
                </a:lnTo>
                <a:lnTo>
                  <a:pt x="42" y="19"/>
                </a:lnTo>
                <a:lnTo>
                  <a:pt x="67" y="12"/>
                </a:lnTo>
                <a:lnTo>
                  <a:pt x="83" y="19"/>
                </a:lnTo>
                <a:lnTo>
                  <a:pt x="70" y="19"/>
                </a:lnTo>
                <a:lnTo>
                  <a:pt x="97" y="24"/>
                </a:lnTo>
                <a:lnTo>
                  <a:pt x="67" y="26"/>
                </a:lnTo>
                <a:lnTo>
                  <a:pt x="83" y="31"/>
                </a:lnTo>
                <a:lnTo>
                  <a:pt x="71" y="37"/>
                </a:lnTo>
                <a:lnTo>
                  <a:pt x="86" y="32"/>
                </a:lnTo>
                <a:lnTo>
                  <a:pt x="100" y="46"/>
                </a:lnTo>
                <a:lnTo>
                  <a:pt x="103" y="39"/>
                </a:lnTo>
                <a:lnTo>
                  <a:pt x="143" y="46"/>
                </a:lnTo>
                <a:lnTo>
                  <a:pt x="185" y="33"/>
                </a:lnTo>
                <a:lnTo>
                  <a:pt x="218" y="48"/>
                </a:lnTo>
                <a:lnTo>
                  <a:pt x="208" y="55"/>
                </a:lnTo>
                <a:lnTo>
                  <a:pt x="212" y="66"/>
                </a:lnTo>
                <a:lnTo>
                  <a:pt x="192" y="69"/>
                </a:lnTo>
                <a:lnTo>
                  <a:pt x="169" y="58"/>
                </a:lnTo>
                <a:lnTo>
                  <a:pt x="169" y="66"/>
                </a:lnTo>
                <a:lnTo>
                  <a:pt x="157" y="68"/>
                </a:lnTo>
                <a:lnTo>
                  <a:pt x="108" y="69"/>
                </a:lnTo>
                <a:lnTo>
                  <a:pt x="103" y="60"/>
                </a:lnTo>
                <a:lnTo>
                  <a:pt x="91" y="68"/>
                </a:lnTo>
                <a:lnTo>
                  <a:pt x="76" y="60"/>
                </a:lnTo>
                <a:lnTo>
                  <a:pt x="66" y="65"/>
                </a:lnTo>
                <a:lnTo>
                  <a:pt x="47" y="20"/>
                </a:lnTo>
                <a:lnTo>
                  <a:pt x="25" y="25"/>
                </a:lnTo>
                <a:lnTo>
                  <a:pt x="0" y="11"/>
                </a:lnTo>
                <a:close/>
              </a:path>
            </a:pathLst>
          </a:custGeom>
          <a:solidFill>
            <a:srgbClr val="FFFFCC"/>
          </a:solidFill>
          <a:ln w="9525">
            <a:noFill/>
            <a:round/>
            <a:headEnd/>
            <a:tailEnd/>
          </a:ln>
        </p:spPr>
        <p:txBody>
          <a:bodyPr/>
          <a:lstStyle/>
          <a:p>
            <a:endParaRPr lang="en-US"/>
          </a:p>
        </p:txBody>
      </p:sp>
      <p:sp>
        <p:nvSpPr>
          <p:cNvPr id="23077" name="Freeform 550"/>
          <p:cNvSpPr>
            <a:spLocks noChangeAspect="1"/>
          </p:cNvSpPr>
          <p:nvPr/>
        </p:nvSpPr>
        <p:spPr bwMode="auto">
          <a:xfrm>
            <a:off x="1931988" y="1791746"/>
            <a:ext cx="419100" cy="131762"/>
          </a:xfrm>
          <a:custGeom>
            <a:avLst/>
            <a:gdLst>
              <a:gd name="T0" fmla="*/ 0 w 218"/>
              <a:gd name="T1" fmla="*/ 11 h 69"/>
              <a:gd name="T2" fmla="*/ 14 w 218"/>
              <a:gd name="T3" fmla="*/ 0 h 69"/>
              <a:gd name="T4" fmla="*/ 33 w 218"/>
              <a:gd name="T5" fmla="*/ 6 h 69"/>
              <a:gd name="T6" fmla="*/ 46 w 218"/>
              <a:gd name="T7" fmla="*/ 11 h 69"/>
              <a:gd name="T8" fmla="*/ 42 w 218"/>
              <a:gd name="T9" fmla="*/ 19 h 69"/>
              <a:gd name="T10" fmla="*/ 67 w 218"/>
              <a:gd name="T11" fmla="*/ 12 h 69"/>
              <a:gd name="T12" fmla="*/ 83 w 218"/>
              <a:gd name="T13" fmla="*/ 19 h 69"/>
              <a:gd name="T14" fmla="*/ 70 w 218"/>
              <a:gd name="T15" fmla="*/ 19 h 69"/>
              <a:gd name="T16" fmla="*/ 97 w 218"/>
              <a:gd name="T17" fmla="*/ 24 h 69"/>
              <a:gd name="T18" fmla="*/ 67 w 218"/>
              <a:gd name="T19" fmla="*/ 26 h 69"/>
              <a:gd name="T20" fmla="*/ 83 w 218"/>
              <a:gd name="T21" fmla="*/ 31 h 69"/>
              <a:gd name="T22" fmla="*/ 71 w 218"/>
              <a:gd name="T23" fmla="*/ 37 h 69"/>
              <a:gd name="T24" fmla="*/ 86 w 218"/>
              <a:gd name="T25" fmla="*/ 32 h 69"/>
              <a:gd name="T26" fmla="*/ 100 w 218"/>
              <a:gd name="T27" fmla="*/ 46 h 69"/>
              <a:gd name="T28" fmla="*/ 103 w 218"/>
              <a:gd name="T29" fmla="*/ 39 h 69"/>
              <a:gd name="T30" fmla="*/ 143 w 218"/>
              <a:gd name="T31" fmla="*/ 46 h 69"/>
              <a:gd name="T32" fmla="*/ 185 w 218"/>
              <a:gd name="T33" fmla="*/ 33 h 69"/>
              <a:gd name="T34" fmla="*/ 218 w 218"/>
              <a:gd name="T35" fmla="*/ 48 h 69"/>
              <a:gd name="T36" fmla="*/ 208 w 218"/>
              <a:gd name="T37" fmla="*/ 55 h 69"/>
              <a:gd name="T38" fmla="*/ 212 w 218"/>
              <a:gd name="T39" fmla="*/ 66 h 69"/>
              <a:gd name="T40" fmla="*/ 192 w 218"/>
              <a:gd name="T41" fmla="*/ 69 h 69"/>
              <a:gd name="T42" fmla="*/ 169 w 218"/>
              <a:gd name="T43" fmla="*/ 58 h 69"/>
              <a:gd name="T44" fmla="*/ 169 w 218"/>
              <a:gd name="T45" fmla="*/ 66 h 69"/>
              <a:gd name="T46" fmla="*/ 157 w 218"/>
              <a:gd name="T47" fmla="*/ 68 h 69"/>
              <a:gd name="T48" fmla="*/ 108 w 218"/>
              <a:gd name="T49" fmla="*/ 69 h 69"/>
              <a:gd name="T50" fmla="*/ 103 w 218"/>
              <a:gd name="T51" fmla="*/ 60 h 69"/>
              <a:gd name="T52" fmla="*/ 91 w 218"/>
              <a:gd name="T53" fmla="*/ 68 h 69"/>
              <a:gd name="T54" fmla="*/ 76 w 218"/>
              <a:gd name="T55" fmla="*/ 60 h 69"/>
              <a:gd name="T56" fmla="*/ 66 w 218"/>
              <a:gd name="T57" fmla="*/ 65 h 69"/>
              <a:gd name="T58" fmla="*/ 47 w 218"/>
              <a:gd name="T59" fmla="*/ 20 h 69"/>
              <a:gd name="T60" fmla="*/ 25 w 218"/>
              <a:gd name="T61" fmla="*/ 25 h 69"/>
              <a:gd name="T62" fmla="*/ 0 w 218"/>
              <a:gd name="T63" fmla="*/ 1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
              <a:gd name="T97" fmla="*/ 0 h 69"/>
              <a:gd name="T98" fmla="*/ 218 w 218"/>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 h="69">
                <a:moveTo>
                  <a:pt x="0" y="11"/>
                </a:moveTo>
                <a:lnTo>
                  <a:pt x="14" y="0"/>
                </a:lnTo>
                <a:lnTo>
                  <a:pt x="33" y="6"/>
                </a:lnTo>
                <a:lnTo>
                  <a:pt x="46" y="11"/>
                </a:lnTo>
                <a:lnTo>
                  <a:pt x="42" y="19"/>
                </a:lnTo>
                <a:lnTo>
                  <a:pt x="67" y="12"/>
                </a:lnTo>
                <a:lnTo>
                  <a:pt x="83" y="19"/>
                </a:lnTo>
                <a:lnTo>
                  <a:pt x="70" y="19"/>
                </a:lnTo>
                <a:lnTo>
                  <a:pt x="97" y="24"/>
                </a:lnTo>
                <a:lnTo>
                  <a:pt x="67" y="26"/>
                </a:lnTo>
                <a:lnTo>
                  <a:pt x="83" y="31"/>
                </a:lnTo>
                <a:lnTo>
                  <a:pt x="71" y="37"/>
                </a:lnTo>
                <a:lnTo>
                  <a:pt x="86" y="32"/>
                </a:lnTo>
                <a:lnTo>
                  <a:pt x="100" y="46"/>
                </a:lnTo>
                <a:lnTo>
                  <a:pt x="103" y="39"/>
                </a:lnTo>
                <a:lnTo>
                  <a:pt x="143" y="46"/>
                </a:lnTo>
                <a:lnTo>
                  <a:pt x="185" y="33"/>
                </a:lnTo>
                <a:lnTo>
                  <a:pt x="218" y="48"/>
                </a:lnTo>
                <a:lnTo>
                  <a:pt x="208" y="55"/>
                </a:lnTo>
                <a:lnTo>
                  <a:pt x="212" y="66"/>
                </a:lnTo>
                <a:lnTo>
                  <a:pt x="192" y="69"/>
                </a:lnTo>
                <a:lnTo>
                  <a:pt x="169" y="58"/>
                </a:lnTo>
                <a:lnTo>
                  <a:pt x="169" y="66"/>
                </a:lnTo>
                <a:lnTo>
                  <a:pt x="157" y="68"/>
                </a:lnTo>
                <a:lnTo>
                  <a:pt x="108" y="69"/>
                </a:lnTo>
                <a:lnTo>
                  <a:pt x="103" y="60"/>
                </a:lnTo>
                <a:lnTo>
                  <a:pt x="91" y="68"/>
                </a:lnTo>
                <a:lnTo>
                  <a:pt x="76" y="60"/>
                </a:lnTo>
                <a:lnTo>
                  <a:pt x="66" y="65"/>
                </a:lnTo>
                <a:lnTo>
                  <a:pt x="47" y="20"/>
                </a:lnTo>
                <a:lnTo>
                  <a:pt x="25" y="25"/>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3078" name="Freeform 551"/>
          <p:cNvSpPr>
            <a:spLocks noChangeAspect="1"/>
          </p:cNvSpPr>
          <p:nvPr/>
        </p:nvSpPr>
        <p:spPr bwMode="auto">
          <a:xfrm>
            <a:off x="1949450" y="1561558"/>
            <a:ext cx="273050" cy="177800"/>
          </a:xfrm>
          <a:custGeom>
            <a:avLst/>
            <a:gdLst>
              <a:gd name="T0" fmla="*/ 0 w 142"/>
              <a:gd name="T1" fmla="*/ 29 h 93"/>
              <a:gd name="T2" fmla="*/ 34 w 142"/>
              <a:gd name="T3" fmla="*/ 24 h 93"/>
              <a:gd name="T4" fmla="*/ 16 w 142"/>
              <a:gd name="T5" fmla="*/ 11 h 93"/>
              <a:gd name="T6" fmla="*/ 47 w 142"/>
              <a:gd name="T7" fmla="*/ 5 h 93"/>
              <a:gd name="T8" fmla="*/ 23 w 142"/>
              <a:gd name="T9" fmla="*/ 0 h 93"/>
              <a:gd name="T10" fmla="*/ 61 w 142"/>
              <a:gd name="T11" fmla="*/ 7 h 93"/>
              <a:gd name="T12" fmla="*/ 72 w 142"/>
              <a:gd name="T13" fmla="*/ 24 h 93"/>
              <a:gd name="T14" fmla="*/ 91 w 142"/>
              <a:gd name="T15" fmla="*/ 25 h 93"/>
              <a:gd name="T16" fmla="*/ 99 w 142"/>
              <a:gd name="T17" fmla="*/ 37 h 93"/>
              <a:gd name="T18" fmla="*/ 100 w 142"/>
              <a:gd name="T19" fmla="*/ 29 h 93"/>
              <a:gd name="T20" fmla="*/ 110 w 142"/>
              <a:gd name="T21" fmla="*/ 29 h 93"/>
              <a:gd name="T22" fmla="*/ 106 w 142"/>
              <a:gd name="T23" fmla="*/ 37 h 93"/>
              <a:gd name="T24" fmla="*/ 117 w 142"/>
              <a:gd name="T25" fmla="*/ 43 h 93"/>
              <a:gd name="T26" fmla="*/ 110 w 142"/>
              <a:gd name="T27" fmla="*/ 51 h 93"/>
              <a:gd name="T28" fmla="*/ 132 w 142"/>
              <a:gd name="T29" fmla="*/ 50 h 93"/>
              <a:gd name="T30" fmla="*/ 142 w 142"/>
              <a:gd name="T31" fmla="*/ 62 h 93"/>
              <a:gd name="T32" fmla="*/ 115 w 142"/>
              <a:gd name="T33" fmla="*/ 67 h 93"/>
              <a:gd name="T34" fmla="*/ 108 w 142"/>
              <a:gd name="T35" fmla="*/ 78 h 93"/>
              <a:gd name="T36" fmla="*/ 103 w 142"/>
              <a:gd name="T37" fmla="*/ 66 h 93"/>
              <a:gd name="T38" fmla="*/ 95 w 142"/>
              <a:gd name="T39" fmla="*/ 92 h 93"/>
              <a:gd name="T40" fmla="*/ 78 w 142"/>
              <a:gd name="T41" fmla="*/ 79 h 93"/>
              <a:gd name="T42" fmla="*/ 87 w 142"/>
              <a:gd name="T43" fmla="*/ 93 h 93"/>
              <a:gd name="T44" fmla="*/ 54 w 142"/>
              <a:gd name="T45" fmla="*/ 91 h 93"/>
              <a:gd name="T46" fmla="*/ 44 w 142"/>
              <a:gd name="T47" fmla="*/ 84 h 93"/>
              <a:gd name="T48" fmla="*/ 59 w 142"/>
              <a:gd name="T49" fmla="*/ 82 h 93"/>
              <a:gd name="T50" fmla="*/ 42 w 142"/>
              <a:gd name="T51" fmla="*/ 80 h 93"/>
              <a:gd name="T52" fmla="*/ 38 w 142"/>
              <a:gd name="T53" fmla="*/ 75 h 93"/>
              <a:gd name="T54" fmla="*/ 47 w 142"/>
              <a:gd name="T55" fmla="*/ 75 h 93"/>
              <a:gd name="T56" fmla="*/ 33 w 142"/>
              <a:gd name="T57" fmla="*/ 69 h 93"/>
              <a:gd name="T58" fmla="*/ 77 w 142"/>
              <a:gd name="T59" fmla="*/ 61 h 93"/>
              <a:gd name="T60" fmla="*/ 23 w 142"/>
              <a:gd name="T61" fmla="*/ 62 h 93"/>
              <a:gd name="T62" fmla="*/ 13 w 142"/>
              <a:gd name="T63" fmla="*/ 53 h 93"/>
              <a:gd name="T64" fmla="*/ 33 w 142"/>
              <a:gd name="T65" fmla="*/ 49 h 93"/>
              <a:gd name="T66" fmla="*/ 2 w 142"/>
              <a:gd name="T67" fmla="*/ 43 h 93"/>
              <a:gd name="T68" fmla="*/ 9 w 142"/>
              <a:gd name="T69" fmla="*/ 42 h 93"/>
              <a:gd name="T70" fmla="*/ 1 w 142"/>
              <a:gd name="T71" fmla="*/ 36 h 93"/>
              <a:gd name="T72" fmla="*/ 34 w 142"/>
              <a:gd name="T73" fmla="*/ 36 h 93"/>
              <a:gd name="T74" fmla="*/ 0 w 142"/>
              <a:gd name="T75" fmla="*/ 2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93"/>
              <a:gd name="T116" fmla="*/ 142 w 142"/>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93">
                <a:moveTo>
                  <a:pt x="0" y="29"/>
                </a:moveTo>
                <a:lnTo>
                  <a:pt x="34" y="24"/>
                </a:lnTo>
                <a:lnTo>
                  <a:pt x="16" y="11"/>
                </a:lnTo>
                <a:lnTo>
                  <a:pt x="47" y="5"/>
                </a:lnTo>
                <a:lnTo>
                  <a:pt x="23" y="0"/>
                </a:lnTo>
                <a:lnTo>
                  <a:pt x="61" y="7"/>
                </a:lnTo>
                <a:lnTo>
                  <a:pt x="72" y="24"/>
                </a:lnTo>
                <a:lnTo>
                  <a:pt x="91" y="25"/>
                </a:lnTo>
                <a:lnTo>
                  <a:pt x="99" y="37"/>
                </a:lnTo>
                <a:lnTo>
                  <a:pt x="100" y="29"/>
                </a:lnTo>
                <a:lnTo>
                  <a:pt x="110" y="29"/>
                </a:lnTo>
                <a:lnTo>
                  <a:pt x="106" y="37"/>
                </a:lnTo>
                <a:lnTo>
                  <a:pt x="117" y="43"/>
                </a:lnTo>
                <a:lnTo>
                  <a:pt x="110" y="51"/>
                </a:lnTo>
                <a:lnTo>
                  <a:pt x="132" y="50"/>
                </a:lnTo>
                <a:lnTo>
                  <a:pt x="142" y="62"/>
                </a:lnTo>
                <a:lnTo>
                  <a:pt x="115" y="67"/>
                </a:lnTo>
                <a:lnTo>
                  <a:pt x="108" y="78"/>
                </a:lnTo>
                <a:lnTo>
                  <a:pt x="103" y="66"/>
                </a:lnTo>
                <a:lnTo>
                  <a:pt x="95" y="92"/>
                </a:lnTo>
                <a:lnTo>
                  <a:pt x="78" y="79"/>
                </a:lnTo>
                <a:lnTo>
                  <a:pt x="87" y="93"/>
                </a:lnTo>
                <a:lnTo>
                  <a:pt x="54" y="91"/>
                </a:lnTo>
                <a:lnTo>
                  <a:pt x="44" y="84"/>
                </a:lnTo>
                <a:lnTo>
                  <a:pt x="59" y="82"/>
                </a:lnTo>
                <a:lnTo>
                  <a:pt x="42" y="80"/>
                </a:lnTo>
                <a:lnTo>
                  <a:pt x="38" y="75"/>
                </a:lnTo>
                <a:lnTo>
                  <a:pt x="47" y="75"/>
                </a:lnTo>
                <a:lnTo>
                  <a:pt x="33" y="69"/>
                </a:lnTo>
                <a:lnTo>
                  <a:pt x="77" y="61"/>
                </a:lnTo>
                <a:lnTo>
                  <a:pt x="23" y="62"/>
                </a:lnTo>
                <a:lnTo>
                  <a:pt x="13" y="53"/>
                </a:lnTo>
                <a:lnTo>
                  <a:pt x="33" y="49"/>
                </a:lnTo>
                <a:lnTo>
                  <a:pt x="2" y="43"/>
                </a:lnTo>
                <a:lnTo>
                  <a:pt x="9" y="42"/>
                </a:lnTo>
                <a:lnTo>
                  <a:pt x="1" y="36"/>
                </a:lnTo>
                <a:lnTo>
                  <a:pt x="34" y="36"/>
                </a:lnTo>
                <a:lnTo>
                  <a:pt x="0" y="29"/>
                </a:lnTo>
                <a:close/>
              </a:path>
            </a:pathLst>
          </a:custGeom>
          <a:solidFill>
            <a:srgbClr val="FFFFCC"/>
          </a:solidFill>
          <a:ln w="9525">
            <a:noFill/>
            <a:round/>
            <a:headEnd/>
            <a:tailEnd/>
          </a:ln>
        </p:spPr>
        <p:txBody>
          <a:bodyPr/>
          <a:lstStyle/>
          <a:p>
            <a:endParaRPr lang="en-US"/>
          </a:p>
        </p:txBody>
      </p:sp>
      <p:sp>
        <p:nvSpPr>
          <p:cNvPr id="23079" name="Freeform 552"/>
          <p:cNvSpPr>
            <a:spLocks noChangeAspect="1"/>
          </p:cNvSpPr>
          <p:nvPr/>
        </p:nvSpPr>
        <p:spPr bwMode="auto">
          <a:xfrm>
            <a:off x="1949450" y="1561558"/>
            <a:ext cx="273050" cy="177800"/>
          </a:xfrm>
          <a:custGeom>
            <a:avLst/>
            <a:gdLst>
              <a:gd name="T0" fmla="*/ 0 w 142"/>
              <a:gd name="T1" fmla="*/ 29 h 93"/>
              <a:gd name="T2" fmla="*/ 34 w 142"/>
              <a:gd name="T3" fmla="*/ 24 h 93"/>
              <a:gd name="T4" fmla="*/ 16 w 142"/>
              <a:gd name="T5" fmla="*/ 11 h 93"/>
              <a:gd name="T6" fmla="*/ 47 w 142"/>
              <a:gd name="T7" fmla="*/ 5 h 93"/>
              <a:gd name="T8" fmla="*/ 23 w 142"/>
              <a:gd name="T9" fmla="*/ 0 h 93"/>
              <a:gd name="T10" fmla="*/ 61 w 142"/>
              <a:gd name="T11" fmla="*/ 7 h 93"/>
              <a:gd name="T12" fmla="*/ 72 w 142"/>
              <a:gd name="T13" fmla="*/ 24 h 93"/>
              <a:gd name="T14" fmla="*/ 91 w 142"/>
              <a:gd name="T15" fmla="*/ 25 h 93"/>
              <a:gd name="T16" fmla="*/ 99 w 142"/>
              <a:gd name="T17" fmla="*/ 37 h 93"/>
              <a:gd name="T18" fmla="*/ 100 w 142"/>
              <a:gd name="T19" fmla="*/ 29 h 93"/>
              <a:gd name="T20" fmla="*/ 110 w 142"/>
              <a:gd name="T21" fmla="*/ 29 h 93"/>
              <a:gd name="T22" fmla="*/ 106 w 142"/>
              <a:gd name="T23" fmla="*/ 37 h 93"/>
              <a:gd name="T24" fmla="*/ 117 w 142"/>
              <a:gd name="T25" fmla="*/ 43 h 93"/>
              <a:gd name="T26" fmla="*/ 110 w 142"/>
              <a:gd name="T27" fmla="*/ 51 h 93"/>
              <a:gd name="T28" fmla="*/ 132 w 142"/>
              <a:gd name="T29" fmla="*/ 50 h 93"/>
              <a:gd name="T30" fmla="*/ 142 w 142"/>
              <a:gd name="T31" fmla="*/ 62 h 93"/>
              <a:gd name="T32" fmla="*/ 115 w 142"/>
              <a:gd name="T33" fmla="*/ 67 h 93"/>
              <a:gd name="T34" fmla="*/ 108 w 142"/>
              <a:gd name="T35" fmla="*/ 78 h 93"/>
              <a:gd name="T36" fmla="*/ 103 w 142"/>
              <a:gd name="T37" fmla="*/ 66 h 93"/>
              <a:gd name="T38" fmla="*/ 95 w 142"/>
              <a:gd name="T39" fmla="*/ 92 h 93"/>
              <a:gd name="T40" fmla="*/ 78 w 142"/>
              <a:gd name="T41" fmla="*/ 79 h 93"/>
              <a:gd name="T42" fmla="*/ 87 w 142"/>
              <a:gd name="T43" fmla="*/ 93 h 93"/>
              <a:gd name="T44" fmla="*/ 54 w 142"/>
              <a:gd name="T45" fmla="*/ 91 h 93"/>
              <a:gd name="T46" fmla="*/ 44 w 142"/>
              <a:gd name="T47" fmla="*/ 84 h 93"/>
              <a:gd name="T48" fmla="*/ 59 w 142"/>
              <a:gd name="T49" fmla="*/ 82 h 93"/>
              <a:gd name="T50" fmla="*/ 42 w 142"/>
              <a:gd name="T51" fmla="*/ 80 h 93"/>
              <a:gd name="T52" fmla="*/ 38 w 142"/>
              <a:gd name="T53" fmla="*/ 75 h 93"/>
              <a:gd name="T54" fmla="*/ 47 w 142"/>
              <a:gd name="T55" fmla="*/ 75 h 93"/>
              <a:gd name="T56" fmla="*/ 33 w 142"/>
              <a:gd name="T57" fmla="*/ 69 h 93"/>
              <a:gd name="T58" fmla="*/ 77 w 142"/>
              <a:gd name="T59" fmla="*/ 61 h 93"/>
              <a:gd name="T60" fmla="*/ 23 w 142"/>
              <a:gd name="T61" fmla="*/ 62 h 93"/>
              <a:gd name="T62" fmla="*/ 13 w 142"/>
              <a:gd name="T63" fmla="*/ 53 h 93"/>
              <a:gd name="T64" fmla="*/ 33 w 142"/>
              <a:gd name="T65" fmla="*/ 49 h 93"/>
              <a:gd name="T66" fmla="*/ 2 w 142"/>
              <a:gd name="T67" fmla="*/ 43 h 93"/>
              <a:gd name="T68" fmla="*/ 9 w 142"/>
              <a:gd name="T69" fmla="*/ 42 h 93"/>
              <a:gd name="T70" fmla="*/ 1 w 142"/>
              <a:gd name="T71" fmla="*/ 36 h 93"/>
              <a:gd name="T72" fmla="*/ 34 w 142"/>
              <a:gd name="T73" fmla="*/ 36 h 93"/>
              <a:gd name="T74" fmla="*/ 0 w 142"/>
              <a:gd name="T75" fmla="*/ 2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93"/>
              <a:gd name="T116" fmla="*/ 142 w 142"/>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93">
                <a:moveTo>
                  <a:pt x="0" y="29"/>
                </a:moveTo>
                <a:lnTo>
                  <a:pt x="34" y="24"/>
                </a:lnTo>
                <a:lnTo>
                  <a:pt x="16" y="11"/>
                </a:lnTo>
                <a:lnTo>
                  <a:pt x="47" y="5"/>
                </a:lnTo>
                <a:lnTo>
                  <a:pt x="23" y="0"/>
                </a:lnTo>
                <a:lnTo>
                  <a:pt x="61" y="7"/>
                </a:lnTo>
                <a:lnTo>
                  <a:pt x="72" y="24"/>
                </a:lnTo>
                <a:lnTo>
                  <a:pt x="91" y="25"/>
                </a:lnTo>
                <a:lnTo>
                  <a:pt x="99" y="37"/>
                </a:lnTo>
                <a:lnTo>
                  <a:pt x="100" y="29"/>
                </a:lnTo>
                <a:lnTo>
                  <a:pt x="110" y="29"/>
                </a:lnTo>
                <a:lnTo>
                  <a:pt x="106" y="37"/>
                </a:lnTo>
                <a:lnTo>
                  <a:pt x="117" y="43"/>
                </a:lnTo>
                <a:lnTo>
                  <a:pt x="110" y="51"/>
                </a:lnTo>
                <a:lnTo>
                  <a:pt x="132" y="50"/>
                </a:lnTo>
                <a:lnTo>
                  <a:pt x="142" y="62"/>
                </a:lnTo>
                <a:lnTo>
                  <a:pt x="115" y="67"/>
                </a:lnTo>
                <a:lnTo>
                  <a:pt x="108" y="78"/>
                </a:lnTo>
                <a:lnTo>
                  <a:pt x="103" y="66"/>
                </a:lnTo>
                <a:lnTo>
                  <a:pt x="95" y="92"/>
                </a:lnTo>
                <a:lnTo>
                  <a:pt x="78" y="79"/>
                </a:lnTo>
                <a:lnTo>
                  <a:pt x="87" y="93"/>
                </a:lnTo>
                <a:lnTo>
                  <a:pt x="54" y="91"/>
                </a:lnTo>
                <a:lnTo>
                  <a:pt x="44" y="84"/>
                </a:lnTo>
                <a:lnTo>
                  <a:pt x="59" y="82"/>
                </a:lnTo>
                <a:lnTo>
                  <a:pt x="42" y="80"/>
                </a:lnTo>
                <a:lnTo>
                  <a:pt x="38" y="75"/>
                </a:lnTo>
                <a:lnTo>
                  <a:pt x="47" y="75"/>
                </a:lnTo>
                <a:lnTo>
                  <a:pt x="33" y="69"/>
                </a:lnTo>
                <a:lnTo>
                  <a:pt x="77" y="61"/>
                </a:lnTo>
                <a:lnTo>
                  <a:pt x="23" y="62"/>
                </a:lnTo>
                <a:lnTo>
                  <a:pt x="13" y="53"/>
                </a:lnTo>
                <a:lnTo>
                  <a:pt x="33" y="49"/>
                </a:lnTo>
                <a:lnTo>
                  <a:pt x="2" y="43"/>
                </a:lnTo>
                <a:lnTo>
                  <a:pt x="9" y="42"/>
                </a:lnTo>
                <a:lnTo>
                  <a:pt x="1" y="36"/>
                </a:lnTo>
                <a:lnTo>
                  <a:pt x="34" y="36"/>
                </a:lnTo>
                <a:lnTo>
                  <a:pt x="0" y="29"/>
                </a:lnTo>
                <a:close/>
              </a:path>
            </a:pathLst>
          </a:custGeom>
          <a:solidFill>
            <a:srgbClr val="FFFFCC"/>
          </a:solidFill>
          <a:ln w="1588" cap="rnd">
            <a:solidFill>
              <a:srgbClr val="808080"/>
            </a:solidFill>
            <a:round/>
            <a:headEnd/>
            <a:tailEnd/>
          </a:ln>
        </p:spPr>
        <p:txBody>
          <a:bodyPr/>
          <a:lstStyle/>
          <a:p>
            <a:endParaRPr lang="en-US"/>
          </a:p>
        </p:txBody>
      </p:sp>
      <p:sp>
        <p:nvSpPr>
          <p:cNvPr id="23080" name="Freeform 553"/>
          <p:cNvSpPr>
            <a:spLocks noChangeAspect="1"/>
          </p:cNvSpPr>
          <p:nvPr/>
        </p:nvSpPr>
        <p:spPr bwMode="auto">
          <a:xfrm>
            <a:off x="1949450" y="1869533"/>
            <a:ext cx="66675" cy="44450"/>
          </a:xfrm>
          <a:custGeom>
            <a:avLst/>
            <a:gdLst>
              <a:gd name="T0" fmla="*/ 0 w 35"/>
              <a:gd name="T1" fmla="*/ 16 h 23"/>
              <a:gd name="T2" fmla="*/ 6 w 35"/>
              <a:gd name="T3" fmla="*/ 0 h 23"/>
              <a:gd name="T4" fmla="*/ 29 w 35"/>
              <a:gd name="T5" fmla="*/ 5 h 23"/>
              <a:gd name="T6" fmla="*/ 35 w 35"/>
              <a:gd name="T7" fmla="*/ 23 h 23"/>
              <a:gd name="T8" fmla="*/ 0 w 35"/>
              <a:gd name="T9" fmla="*/ 16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6"/>
                </a:moveTo>
                <a:lnTo>
                  <a:pt x="6" y="0"/>
                </a:lnTo>
                <a:lnTo>
                  <a:pt x="29" y="5"/>
                </a:lnTo>
                <a:lnTo>
                  <a:pt x="35" y="23"/>
                </a:lnTo>
                <a:lnTo>
                  <a:pt x="0" y="16"/>
                </a:lnTo>
                <a:close/>
              </a:path>
            </a:pathLst>
          </a:custGeom>
          <a:solidFill>
            <a:srgbClr val="FFFFCC"/>
          </a:solidFill>
          <a:ln w="9525">
            <a:noFill/>
            <a:round/>
            <a:headEnd/>
            <a:tailEnd/>
          </a:ln>
        </p:spPr>
        <p:txBody>
          <a:bodyPr/>
          <a:lstStyle/>
          <a:p>
            <a:endParaRPr lang="en-US"/>
          </a:p>
        </p:txBody>
      </p:sp>
      <p:sp>
        <p:nvSpPr>
          <p:cNvPr id="23081" name="Freeform 554"/>
          <p:cNvSpPr>
            <a:spLocks noChangeAspect="1"/>
          </p:cNvSpPr>
          <p:nvPr/>
        </p:nvSpPr>
        <p:spPr bwMode="auto">
          <a:xfrm>
            <a:off x="1949450" y="1869533"/>
            <a:ext cx="66675" cy="44450"/>
          </a:xfrm>
          <a:custGeom>
            <a:avLst/>
            <a:gdLst>
              <a:gd name="T0" fmla="*/ 0 w 35"/>
              <a:gd name="T1" fmla="*/ 16 h 23"/>
              <a:gd name="T2" fmla="*/ 6 w 35"/>
              <a:gd name="T3" fmla="*/ 0 h 23"/>
              <a:gd name="T4" fmla="*/ 29 w 35"/>
              <a:gd name="T5" fmla="*/ 5 h 23"/>
              <a:gd name="T6" fmla="*/ 35 w 35"/>
              <a:gd name="T7" fmla="*/ 23 h 23"/>
              <a:gd name="T8" fmla="*/ 0 w 35"/>
              <a:gd name="T9" fmla="*/ 16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6"/>
                </a:moveTo>
                <a:lnTo>
                  <a:pt x="6" y="0"/>
                </a:lnTo>
                <a:lnTo>
                  <a:pt x="29" y="5"/>
                </a:lnTo>
                <a:lnTo>
                  <a:pt x="35" y="23"/>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3082" name="Freeform 555"/>
          <p:cNvSpPr>
            <a:spLocks noChangeAspect="1"/>
          </p:cNvSpPr>
          <p:nvPr/>
        </p:nvSpPr>
        <p:spPr bwMode="auto">
          <a:xfrm>
            <a:off x="1951038" y="1758408"/>
            <a:ext cx="73025" cy="15875"/>
          </a:xfrm>
          <a:custGeom>
            <a:avLst/>
            <a:gdLst>
              <a:gd name="T0" fmla="*/ 0 w 38"/>
              <a:gd name="T1" fmla="*/ 3 h 8"/>
              <a:gd name="T2" fmla="*/ 9 w 38"/>
              <a:gd name="T3" fmla="*/ 8 h 8"/>
              <a:gd name="T4" fmla="*/ 38 w 38"/>
              <a:gd name="T5" fmla="*/ 3 h 8"/>
              <a:gd name="T6" fmla="*/ 11 w 38"/>
              <a:gd name="T7" fmla="*/ 0 h 8"/>
              <a:gd name="T8" fmla="*/ 0 w 38"/>
              <a:gd name="T9" fmla="*/ 3 h 8"/>
              <a:gd name="T10" fmla="*/ 0 60000 65536"/>
              <a:gd name="T11" fmla="*/ 0 60000 65536"/>
              <a:gd name="T12" fmla="*/ 0 60000 65536"/>
              <a:gd name="T13" fmla="*/ 0 60000 65536"/>
              <a:gd name="T14" fmla="*/ 0 60000 65536"/>
              <a:gd name="T15" fmla="*/ 0 w 38"/>
              <a:gd name="T16" fmla="*/ 0 h 8"/>
              <a:gd name="T17" fmla="*/ 38 w 38"/>
              <a:gd name="T18" fmla="*/ 8 h 8"/>
            </a:gdLst>
            <a:ahLst/>
            <a:cxnLst>
              <a:cxn ang="T10">
                <a:pos x="T0" y="T1"/>
              </a:cxn>
              <a:cxn ang="T11">
                <a:pos x="T2" y="T3"/>
              </a:cxn>
              <a:cxn ang="T12">
                <a:pos x="T4" y="T5"/>
              </a:cxn>
              <a:cxn ang="T13">
                <a:pos x="T6" y="T7"/>
              </a:cxn>
              <a:cxn ang="T14">
                <a:pos x="T8" y="T9"/>
              </a:cxn>
            </a:cxnLst>
            <a:rect l="T15" t="T16" r="T17" b="T18"/>
            <a:pathLst>
              <a:path w="38" h="8">
                <a:moveTo>
                  <a:pt x="0" y="3"/>
                </a:moveTo>
                <a:lnTo>
                  <a:pt x="9" y="8"/>
                </a:lnTo>
                <a:lnTo>
                  <a:pt x="38" y="3"/>
                </a:lnTo>
                <a:lnTo>
                  <a:pt x="11" y="0"/>
                </a:lnTo>
                <a:lnTo>
                  <a:pt x="0" y="3"/>
                </a:lnTo>
                <a:close/>
              </a:path>
            </a:pathLst>
          </a:custGeom>
          <a:solidFill>
            <a:srgbClr val="FFFFCC"/>
          </a:solidFill>
          <a:ln w="9525">
            <a:noFill/>
            <a:round/>
            <a:headEnd/>
            <a:tailEnd/>
          </a:ln>
        </p:spPr>
        <p:txBody>
          <a:bodyPr/>
          <a:lstStyle/>
          <a:p>
            <a:endParaRPr lang="en-US"/>
          </a:p>
        </p:txBody>
      </p:sp>
      <p:sp>
        <p:nvSpPr>
          <p:cNvPr id="23083" name="Freeform 556"/>
          <p:cNvSpPr>
            <a:spLocks noChangeAspect="1"/>
          </p:cNvSpPr>
          <p:nvPr/>
        </p:nvSpPr>
        <p:spPr bwMode="auto">
          <a:xfrm>
            <a:off x="1951038" y="1758408"/>
            <a:ext cx="73025" cy="15875"/>
          </a:xfrm>
          <a:custGeom>
            <a:avLst/>
            <a:gdLst>
              <a:gd name="T0" fmla="*/ 0 w 38"/>
              <a:gd name="T1" fmla="*/ 3 h 8"/>
              <a:gd name="T2" fmla="*/ 9 w 38"/>
              <a:gd name="T3" fmla="*/ 8 h 8"/>
              <a:gd name="T4" fmla="*/ 38 w 38"/>
              <a:gd name="T5" fmla="*/ 3 h 8"/>
              <a:gd name="T6" fmla="*/ 11 w 38"/>
              <a:gd name="T7" fmla="*/ 0 h 8"/>
              <a:gd name="T8" fmla="*/ 0 w 38"/>
              <a:gd name="T9" fmla="*/ 3 h 8"/>
              <a:gd name="T10" fmla="*/ 0 60000 65536"/>
              <a:gd name="T11" fmla="*/ 0 60000 65536"/>
              <a:gd name="T12" fmla="*/ 0 60000 65536"/>
              <a:gd name="T13" fmla="*/ 0 60000 65536"/>
              <a:gd name="T14" fmla="*/ 0 60000 65536"/>
              <a:gd name="T15" fmla="*/ 0 w 38"/>
              <a:gd name="T16" fmla="*/ 0 h 8"/>
              <a:gd name="T17" fmla="*/ 38 w 38"/>
              <a:gd name="T18" fmla="*/ 8 h 8"/>
            </a:gdLst>
            <a:ahLst/>
            <a:cxnLst>
              <a:cxn ang="T10">
                <a:pos x="T0" y="T1"/>
              </a:cxn>
              <a:cxn ang="T11">
                <a:pos x="T2" y="T3"/>
              </a:cxn>
              <a:cxn ang="T12">
                <a:pos x="T4" y="T5"/>
              </a:cxn>
              <a:cxn ang="T13">
                <a:pos x="T6" y="T7"/>
              </a:cxn>
              <a:cxn ang="T14">
                <a:pos x="T8" y="T9"/>
              </a:cxn>
            </a:cxnLst>
            <a:rect l="T15" t="T16" r="T17" b="T18"/>
            <a:pathLst>
              <a:path w="38" h="8">
                <a:moveTo>
                  <a:pt x="0" y="3"/>
                </a:moveTo>
                <a:lnTo>
                  <a:pt x="9" y="8"/>
                </a:lnTo>
                <a:lnTo>
                  <a:pt x="38" y="3"/>
                </a:lnTo>
                <a:lnTo>
                  <a:pt x="11" y="0"/>
                </a:lnTo>
                <a:lnTo>
                  <a:pt x="0" y="3"/>
                </a:lnTo>
                <a:close/>
              </a:path>
            </a:pathLst>
          </a:custGeom>
          <a:solidFill>
            <a:srgbClr val="FFFFCC"/>
          </a:solidFill>
          <a:ln w="1588" cap="rnd">
            <a:solidFill>
              <a:srgbClr val="808080"/>
            </a:solidFill>
            <a:round/>
            <a:headEnd/>
            <a:tailEnd/>
          </a:ln>
        </p:spPr>
        <p:txBody>
          <a:bodyPr/>
          <a:lstStyle/>
          <a:p>
            <a:endParaRPr lang="en-US"/>
          </a:p>
        </p:txBody>
      </p:sp>
      <p:sp>
        <p:nvSpPr>
          <p:cNvPr id="23084" name="Freeform 557"/>
          <p:cNvSpPr>
            <a:spLocks noChangeAspect="1"/>
          </p:cNvSpPr>
          <p:nvPr/>
        </p:nvSpPr>
        <p:spPr bwMode="auto">
          <a:xfrm>
            <a:off x="1965325" y="1947321"/>
            <a:ext cx="128588" cy="95250"/>
          </a:xfrm>
          <a:custGeom>
            <a:avLst/>
            <a:gdLst>
              <a:gd name="T0" fmla="*/ 0 w 67"/>
              <a:gd name="T1" fmla="*/ 8 h 50"/>
              <a:gd name="T2" fmla="*/ 1 w 67"/>
              <a:gd name="T3" fmla="*/ 32 h 50"/>
              <a:gd name="T4" fmla="*/ 8 w 67"/>
              <a:gd name="T5" fmla="*/ 36 h 50"/>
              <a:gd name="T6" fmla="*/ 6 w 67"/>
              <a:gd name="T7" fmla="*/ 49 h 50"/>
              <a:gd name="T8" fmla="*/ 16 w 67"/>
              <a:gd name="T9" fmla="*/ 50 h 50"/>
              <a:gd name="T10" fmla="*/ 27 w 67"/>
              <a:gd name="T11" fmla="*/ 39 h 50"/>
              <a:gd name="T12" fmla="*/ 16 w 67"/>
              <a:gd name="T13" fmla="*/ 32 h 50"/>
              <a:gd name="T14" fmla="*/ 44 w 67"/>
              <a:gd name="T15" fmla="*/ 32 h 50"/>
              <a:gd name="T16" fmla="*/ 67 w 67"/>
              <a:gd name="T17" fmla="*/ 3 h 50"/>
              <a:gd name="T18" fmla="*/ 5 w 67"/>
              <a:gd name="T19" fmla="*/ 0 h 50"/>
              <a:gd name="T20" fmla="*/ 13 w 67"/>
              <a:gd name="T21" fmla="*/ 9 h 50"/>
              <a:gd name="T22" fmla="*/ 0 w 67"/>
              <a:gd name="T23" fmla="*/ 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50"/>
              <a:gd name="T38" fmla="*/ 67 w 67"/>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50">
                <a:moveTo>
                  <a:pt x="0" y="8"/>
                </a:moveTo>
                <a:lnTo>
                  <a:pt x="1" y="32"/>
                </a:lnTo>
                <a:lnTo>
                  <a:pt x="8" y="36"/>
                </a:lnTo>
                <a:lnTo>
                  <a:pt x="6" y="49"/>
                </a:lnTo>
                <a:lnTo>
                  <a:pt x="16" y="50"/>
                </a:lnTo>
                <a:lnTo>
                  <a:pt x="27" y="39"/>
                </a:lnTo>
                <a:lnTo>
                  <a:pt x="16" y="32"/>
                </a:lnTo>
                <a:lnTo>
                  <a:pt x="44" y="32"/>
                </a:lnTo>
                <a:lnTo>
                  <a:pt x="67" y="3"/>
                </a:lnTo>
                <a:lnTo>
                  <a:pt x="5" y="0"/>
                </a:lnTo>
                <a:lnTo>
                  <a:pt x="13" y="9"/>
                </a:lnTo>
                <a:lnTo>
                  <a:pt x="0" y="8"/>
                </a:lnTo>
                <a:close/>
              </a:path>
            </a:pathLst>
          </a:custGeom>
          <a:solidFill>
            <a:srgbClr val="FFFFCC"/>
          </a:solidFill>
          <a:ln w="9525">
            <a:noFill/>
            <a:round/>
            <a:headEnd/>
            <a:tailEnd/>
          </a:ln>
        </p:spPr>
        <p:txBody>
          <a:bodyPr/>
          <a:lstStyle/>
          <a:p>
            <a:endParaRPr lang="en-US"/>
          </a:p>
        </p:txBody>
      </p:sp>
      <p:sp>
        <p:nvSpPr>
          <p:cNvPr id="23085" name="Freeform 558"/>
          <p:cNvSpPr>
            <a:spLocks noChangeAspect="1"/>
          </p:cNvSpPr>
          <p:nvPr/>
        </p:nvSpPr>
        <p:spPr bwMode="auto">
          <a:xfrm>
            <a:off x="1965325" y="1947321"/>
            <a:ext cx="128588" cy="95250"/>
          </a:xfrm>
          <a:custGeom>
            <a:avLst/>
            <a:gdLst>
              <a:gd name="T0" fmla="*/ 0 w 67"/>
              <a:gd name="T1" fmla="*/ 8 h 50"/>
              <a:gd name="T2" fmla="*/ 1 w 67"/>
              <a:gd name="T3" fmla="*/ 32 h 50"/>
              <a:gd name="T4" fmla="*/ 8 w 67"/>
              <a:gd name="T5" fmla="*/ 36 h 50"/>
              <a:gd name="T6" fmla="*/ 6 w 67"/>
              <a:gd name="T7" fmla="*/ 49 h 50"/>
              <a:gd name="T8" fmla="*/ 16 w 67"/>
              <a:gd name="T9" fmla="*/ 50 h 50"/>
              <a:gd name="T10" fmla="*/ 27 w 67"/>
              <a:gd name="T11" fmla="*/ 39 h 50"/>
              <a:gd name="T12" fmla="*/ 16 w 67"/>
              <a:gd name="T13" fmla="*/ 32 h 50"/>
              <a:gd name="T14" fmla="*/ 44 w 67"/>
              <a:gd name="T15" fmla="*/ 32 h 50"/>
              <a:gd name="T16" fmla="*/ 67 w 67"/>
              <a:gd name="T17" fmla="*/ 3 h 50"/>
              <a:gd name="T18" fmla="*/ 5 w 67"/>
              <a:gd name="T19" fmla="*/ 0 h 50"/>
              <a:gd name="T20" fmla="*/ 13 w 67"/>
              <a:gd name="T21" fmla="*/ 9 h 50"/>
              <a:gd name="T22" fmla="*/ 0 w 67"/>
              <a:gd name="T23" fmla="*/ 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50"/>
              <a:gd name="T38" fmla="*/ 67 w 67"/>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50">
                <a:moveTo>
                  <a:pt x="0" y="8"/>
                </a:moveTo>
                <a:lnTo>
                  <a:pt x="1" y="32"/>
                </a:lnTo>
                <a:lnTo>
                  <a:pt x="8" y="36"/>
                </a:lnTo>
                <a:lnTo>
                  <a:pt x="6" y="49"/>
                </a:lnTo>
                <a:lnTo>
                  <a:pt x="16" y="50"/>
                </a:lnTo>
                <a:lnTo>
                  <a:pt x="27" y="39"/>
                </a:lnTo>
                <a:lnTo>
                  <a:pt x="16" y="32"/>
                </a:lnTo>
                <a:lnTo>
                  <a:pt x="44" y="32"/>
                </a:lnTo>
                <a:lnTo>
                  <a:pt x="67" y="3"/>
                </a:lnTo>
                <a:lnTo>
                  <a:pt x="5" y="0"/>
                </a:lnTo>
                <a:lnTo>
                  <a:pt x="13" y="9"/>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086" name="Freeform 559"/>
          <p:cNvSpPr>
            <a:spLocks noChangeAspect="1"/>
          </p:cNvSpPr>
          <p:nvPr/>
        </p:nvSpPr>
        <p:spPr bwMode="auto">
          <a:xfrm>
            <a:off x="2055813" y="1456783"/>
            <a:ext cx="742950" cy="384175"/>
          </a:xfrm>
          <a:custGeom>
            <a:avLst/>
            <a:gdLst>
              <a:gd name="T0" fmla="*/ 22 w 387"/>
              <a:gd name="T1" fmla="*/ 55 h 200"/>
              <a:gd name="T2" fmla="*/ 41 w 387"/>
              <a:gd name="T3" fmla="*/ 58 h 200"/>
              <a:gd name="T4" fmla="*/ 94 w 387"/>
              <a:gd name="T5" fmla="*/ 56 h 200"/>
              <a:gd name="T6" fmla="*/ 84 w 387"/>
              <a:gd name="T7" fmla="*/ 63 h 200"/>
              <a:gd name="T8" fmla="*/ 72 w 387"/>
              <a:gd name="T9" fmla="*/ 78 h 200"/>
              <a:gd name="T10" fmla="*/ 106 w 387"/>
              <a:gd name="T11" fmla="*/ 78 h 200"/>
              <a:gd name="T12" fmla="*/ 149 w 387"/>
              <a:gd name="T13" fmla="*/ 59 h 200"/>
              <a:gd name="T14" fmla="*/ 207 w 387"/>
              <a:gd name="T15" fmla="*/ 65 h 200"/>
              <a:gd name="T16" fmla="*/ 150 w 387"/>
              <a:gd name="T17" fmla="*/ 103 h 200"/>
              <a:gd name="T18" fmla="*/ 69 w 387"/>
              <a:gd name="T19" fmla="*/ 84 h 200"/>
              <a:gd name="T20" fmla="*/ 68 w 387"/>
              <a:gd name="T21" fmla="*/ 100 h 200"/>
              <a:gd name="T22" fmla="*/ 131 w 387"/>
              <a:gd name="T23" fmla="*/ 124 h 200"/>
              <a:gd name="T24" fmla="*/ 85 w 387"/>
              <a:gd name="T25" fmla="*/ 125 h 200"/>
              <a:gd name="T26" fmla="*/ 77 w 387"/>
              <a:gd name="T27" fmla="*/ 141 h 200"/>
              <a:gd name="T28" fmla="*/ 93 w 387"/>
              <a:gd name="T29" fmla="*/ 134 h 200"/>
              <a:gd name="T30" fmla="*/ 78 w 387"/>
              <a:gd name="T31" fmla="*/ 152 h 200"/>
              <a:gd name="T32" fmla="*/ 90 w 387"/>
              <a:gd name="T33" fmla="*/ 163 h 200"/>
              <a:gd name="T34" fmla="*/ 94 w 387"/>
              <a:gd name="T35" fmla="*/ 170 h 200"/>
              <a:gd name="T36" fmla="*/ 65 w 387"/>
              <a:gd name="T37" fmla="*/ 173 h 200"/>
              <a:gd name="T38" fmla="*/ 42 w 387"/>
              <a:gd name="T39" fmla="*/ 183 h 200"/>
              <a:gd name="T40" fmla="*/ 82 w 387"/>
              <a:gd name="T41" fmla="*/ 198 h 200"/>
              <a:gd name="T42" fmla="*/ 108 w 387"/>
              <a:gd name="T43" fmla="*/ 192 h 200"/>
              <a:gd name="T44" fmla="*/ 122 w 387"/>
              <a:gd name="T45" fmla="*/ 192 h 200"/>
              <a:gd name="T46" fmla="*/ 138 w 387"/>
              <a:gd name="T47" fmla="*/ 200 h 200"/>
              <a:gd name="T48" fmla="*/ 161 w 387"/>
              <a:gd name="T49" fmla="*/ 183 h 200"/>
              <a:gd name="T50" fmla="*/ 173 w 387"/>
              <a:gd name="T51" fmla="*/ 169 h 200"/>
              <a:gd name="T52" fmla="*/ 201 w 387"/>
              <a:gd name="T53" fmla="*/ 152 h 200"/>
              <a:gd name="T54" fmla="*/ 213 w 387"/>
              <a:gd name="T55" fmla="*/ 144 h 200"/>
              <a:gd name="T56" fmla="*/ 216 w 387"/>
              <a:gd name="T57" fmla="*/ 128 h 200"/>
              <a:gd name="T58" fmla="*/ 178 w 387"/>
              <a:gd name="T59" fmla="*/ 118 h 200"/>
              <a:gd name="T60" fmla="*/ 177 w 387"/>
              <a:gd name="T61" fmla="*/ 115 h 200"/>
              <a:gd name="T62" fmla="*/ 255 w 387"/>
              <a:gd name="T63" fmla="*/ 103 h 200"/>
              <a:gd name="T64" fmla="*/ 272 w 387"/>
              <a:gd name="T65" fmla="*/ 90 h 200"/>
              <a:gd name="T66" fmla="*/ 346 w 387"/>
              <a:gd name="T67" fmla="*/ 51 h 200"/>
              <a:gd name="T68" fmla="*/ 290 w 387"/>
              <a:gd name="T69" fmla="*/ 50 h 200"/>
              <a:gd name="T70" fmla="*/ 387 w 387"/>
              <a:gd name="T71" fmla="*/ 30 h 200"/>
              <a:gd name="T72" fmla="*/ 356 w 387"/>
              <a:gd name="T73" fmla="*/ 8 h 200"/>
              <a:gd name="T74" fmla="*/ 230 w 387"/>
              <a:gd name="T75" fmla="*/ 0 h 200"/>
              <a:gd name="T76" fmla="*/ 213 w 387"/>
              <a:gd name="T77" fmla="*/ 3 h 200"/>
              <a:gd name="T78" fmla="*/ 192 w 387"/>
              <a:gd name="T79" fmla="*/ 22 h 200"/>
              <a:gd name="T80" fmla="*/ 149 w 387"/>
              <a:gd name="T81" fmla="*/ 12 h 200"/>
              <a:gd name="T82" fmla="*/ 113 w 387"/>
              <a:gd name="T83" fmla="*/ 14 h 200"/>
              <a:gd name="T84" fmla="*/ 135 w 387"/>
              <a:gd name="T85" fmla="*/ 35 h 200"/>
              <a:gd name="T86" fmla="*/ 84 w 387"/>
              <a:gd name="T87" fmla="*/ 35 h 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200"/>
              <a:gd name="T134" fmla="*/ 387 w 387"/>
              <a:gd name="T135" fmla="*/ 200 h 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200">
                <a:moveTo>
                  <a:pt x="0" y="47"/>
                </a:moveTo>
                <a:lnTo>
                  <a:pt x="34" y="47"/>
                </a:lnTo>
                <a:lnTo>
                  <a:pt x="22" y="55"/>
                </a:lnTo>
                <a:lnTo>
                  <a:pt x="69" y="49"/>
                </a:lnTo>
                <a:lnTo>
                  <a:pt x="28" y="55"/>
                </a:lnTo>
                <a:lnTo>
                  <a:pt x="41" y="58"/>
                </a:lnTo>
                <a:lnTo>
                  <a:pt x="27" y="59"/>
                </a:lnTo>
                <a:lnTo>
                  <a:pt x="33" y="64"/>
                </a:lnTo>
                <a:lnTo>
                  <a:pt x="94" y="56"/>
                </a:lnTo>
                <a:lnTo>
                  <a:pt x="34" y="68"/>
                </a:lnTo>
                <a:lnTo>
                  <a:pt x="60" y="78"/>
                </a:lnTo>
                <a:lnTo>
                  <a:pt x="84" y="63"/>
                </a:lnTo>
                <a:lnTo>
                  <a:pt x="124" y="61"/>
                </a:lnTo>
                <a:lnTo>
                  <a:pt x="82" y="66"/>
                </a:lnTo>
                <a:lnTo>
                  <a:pt x="72" y="78"/>
                </a:lnTo>
                <a:lnTo>
                  <a:pt x="97" y="79"/>
                </a:lnTo>
                <a:lnTo>
                  <a:pt x="124" y="68"/>
                </a:lnTo>
                <a:lnTo>
                  <a:pt x="106" y="78"/>
                </a:lnTo>
                <a:lnTo>
                  <a:pt x="124" y="78"/>
                </a:lnTo>
                <a:lnTo>
                  <a:pt x="153" y="70"/>
                </a:lnTo>
                <a:lnTo>
                  <a:pt x="149" y="59"/>
                </a:lnTo>
                <a:lnTo>
                  <a:pt x="181" y="50"/>
                </a:lnTo>
                <a:lnTo>
                  <a:pt x="158" y="69"/>
                </a:lnTo>
                <a:lnTo>
                  <a:pt x="207" y="65"/>
                </a:lnTo>
                <a:lnTo>
                  <a:pt x="108" y="84"/>
                </a:lnTo>
                <a:lnTo>
                  <a:pt x="131" y="103"/>
                </a:lnTo>
                <a:lnTo>
                  <a:pt x="150" y="103"/>
                </a:lnTo>
                <a:lnTo>
                  <a:pt x="140" y="107"/>
                </a:lnTo>
                <a:lnTo>
                  <a:pt x="102" y="87"/>
                </a:lnTo>
                <a:lnTo>
                  <a:pt x="69" y="84"/>
                </a:lnTo>
                <a:lnTo>
                  <a:pt x="68" y="92"/>
                </a:lnTo>
                <a:lnTo>
                  <a:pt x="83" y="97"/>
                </a:lnTo>
                <a:lnTo>
                  <a:pt x="68" y="100"/>
                </a:lnTo>
                <a:lnTo>
                  <a:pt x="108" y="121"/>
                </a:lnTo>
                <a:lnTo>
                  <a:pt x="92" y="122"/>
                </a:lnTo>
                <a:lnTo>
                  <a:pt x="131" y="124"/>
                </a:lnTo>
                <a:lnTo>
                  <a:pt x="109" y="129"/>
                </a:lnTo>
                <a:lnTo>
                  <a:pt x="121" y="136"/>
                </a:lnTo>
                <a:lnTo>
                  <a:pt x="85" y="125"/>
                </a:lnTo>
                <a:lnTo>
                  <a:pt x="65" y="129"/>
                </a:lnTo>
                <a:lnTo>
                  <a:pt x="56" y="147"/>
                </a:lnTo>
                <a:lnTo>
                  <a:pt x="77" y="141"/>
                </a:lnTo>
                <a:lnTo>
                  <a:pt x="73" y="148"/>
                </a:lnTo>
                <a:lnTo>
                  <a:pt x="81" y="148"/>
                </a:lnTo>
                <a:lnTo>
                  <a:pt x="93" y="134"/>
                </a:lnTo>
                <a:lnTo>
                  <a:pt x="89" y="145"/>
                </a:lnTo>
                <a:lnTo>
                  <a:pt x="100" y="146"/>
                </a:lnTo>
                <a:lnTo>
                  <a:pt x="78" y="152"/>
                </a:lnTo>
                <a:lnTo>
                  <a:pt x="92" y="152"/>
                </a:lnTo>
                <a:lnTo>
                  <a:pt x="81" y="156"/>
                </a:lnTo>
                <a:lnTo>
                  <a:pt x="90" y="163"/>
                </a:lnTo>
                <a:lnTo>
                  <a:pt x="106" y="163"/>
                </a:lnTo>
                <a:lnTo>
                  <a:pt x="121" y="149"/>
                </a:lnTo>
                <a:lnTo>
                  <a:pt x="94" y="170"/>
                </a:lnTo>
                <a:lnTo>
                  <a:pt x="68" y="155"/>
                </a:lnTo>
                <a:lnTo>
                  <a:pt x="46" y="157"/>
                </a:lnTo>
                <a:lnTo>
                  <a:pt x="65" y="173"/>
                </a:lnTo>
                <a:lnTo>
                  <a:pt x="33" y="182"/>
                </a:lnTo>
                <a:lnTo>
                  <a:pt x="36" y="194"/>
                </a:lnTo>
                <a:lnTo>
                  <a:pt x="42" y="183"/>
                </a:lnTo>
                <a:lnTo>
                  <a:pt x="43" y="194"/>
                </a:lnTo>
                <a:lnTo>
                  <a:pt x="66" y="189"/>
                </a:lnTo>
                <a:lnTo>
                  <a:pt x="82" y="198"/>
                </a:lnTo>
                <a:lnTo>
                  <a:pt x="93" y="198"/>
                </a:lnTo>
                <a:lnTo>
                  <a:pt x="85" y="190"/>
                </a:lnTo>
                <a:lnTo>
                  <a:pt x="108" y="192"/>
                </a:lnTo>
                <a:lnTo>
                  <a:pt x="106" y="185"/>
                </a:lnTo>
                <a:lnTo>
                  <a:pt x="116" y="194"/>
                </a:lnTo>
                <a:lnTo>
                  <a:pt x="122" y="192"/>
                </a:lnTo>
                <a:lnTo>
                  <a:pt x="119" y="186"/>
                </a:lnTo>
                <a:lnTo>
                  <a:pt x="137" y="192"/>
                </a:lnTo>
                <a:lnTo>
                  <a:pt x="138" y="200"/>
                </a:lnTo>
                <a:lnTo>
                  <a:pt x="170" y="192"/>
                </a:lnTo>
                <a:lnTo>
                  <a:pt x="176" y="180"/>
                </a:lnTo>
                <a:lnTo>
                  <a:pt x="161" y="183"/>
                </a:lnTo>
                <a:lnTo>
                  <a:pt x="161" y="173"/>
                </a:lnTo>
                <a:lnTo>
                  <a:pt x="124" y="172"/>
                </a:lnTo>
                <a:lnTo>
                  <a:pt x="173" y="169"/>
                </a:lnTo>
                <a:lnTo>
                  <a:pt x="181" y="161"/>
                </a:lnTo>
                <a:lnTo>
                  <a:pt x="173" y="151"/>
                </a:lnTo>
                <a:lnTo>
                  <a:pt x="201" y="152"/>
                </a:lnTo>
                <a:lnTo>
                  <a:pt x="207" y="148"/>
                </a:lnTo>
                <a:lnTo>
                  <a:pt x="188" y="145"/>
                </a:lnTo>
                <a:lnTo>
                  <a:pt x="213" y="144"/>
                </a:lnTo>
                <a:lnTo>
                  <a:pt x="197" y="137"/>
                </a:lnTo>
                <a:lnTo>
                  <a:pt x="217" y="133"/>
                </a:lnTo>
                <a:lnTo>
                  <a:pt x="216" y="128"/>
                </a:lnTo>
                <a:lnTo>
                  <a:pt x="178" y="125"/>
                </a:lnTo>
                <a:lnTo>
                  <a:pt x="200" y="120"/>
                </a:lnTo>
                <a:lnTo>
                  <a:pt x="178" y="118"/>
                </a:lnTo>
                <a:lnTo>
                  <a:pt x="217" y="122"/>
                </a:lnTo>
                <a:lnTo>
                  <a:pt x="218" y="117"/>
                </a:lnTo>
                <a:lnTo>
                  <a:pt x="177" y="115"/>
                </a:lnTo>
                <a:lnTo>
                  <a:pt x="231" y="107"/>
                </a:lnTo>
                <a:lnTo>
                  <a:pt x="216" y="101"/>
                </a:lnTo>
                <a:lnTo>
                  <a:pt x="255" y="103"/>
                </a:lnTo>
                <a:lnTo>
                  <a:pt x="267" y="92"/>
                </a:lnTo>
                <a:lnTo>
                  <a:pt x="247" y="91"/>
                </a:lnTo>
                <a:lnTo>
                  <a:pt x="272" y="90"/>
                </a:lnTo>
                <a:lnTo>
                  <a:pt x="269" y="82"/>
                </a:lnTo>
                <a:lnTo>
                  <a:pt x="281" y="84"/>
                </a:lnTo>
                <a:lnTo>
                  <a:pt x="346" y="51"/>
                </a:lnTo>
                <a:lnTo>
                  <a:pt x="274" y="63"/>
                </a:lnTo>
                <a:lnTo>
                  <a:pt x="314" y="49"/>
                </a:lnTo>
                <a:lnTo>
                  <a:pt x="290" y="50"/>
                </a:lnTo>
                <a:lnTo>
                  <a:pt x="284" y="44"/>
                </a:lnTo>
                <a:lnTo>
                  <a:pt x="329" y="47"/>
                </a:lnTo>
                <a:lnTo>
                  <a:pt x="387" y="30"/>
                </a:lnTo>
                <a:lnTo>
                  <a:pt x="386" y="22"/>
                </a:lnTo>
                <a:lnTo>
                  <a:pt x="362" y="22"/>
                </a:lnTo>
                <a:lnTo>
                  <a:pt x="356" y="8"/>
                </a:lnTo>
                <a:lnTo>
                  <a:pt x="290" y="14"/>
                </a:lnTo>
                <a:lnTo>
                  <a:pt x="318" y="5"/>
                </a:lnTo>
                <a:lnTo>
                  <a:pt x="230" y="0"/>
                </a:lnTo>
                <a:lnTo>
                  <a:pt x="223" y="6"/>
                </a:lnTo>
                <a:lnTo>
                  <a:pt x="229" y="10"/>
                </a:lnTo>
                <a:lnTo>
                  <a:pt x="213" y="3"/>
                </a:lnTo>
                <a:lnTo>
                  <a:pt x="174" y="4"/>
                </a:lnTo>
                <a:lnTo>
                  <a:pt x="202" y="17"/>
                </a:lnTo>
                <a:lnTo>
                  <a:pt x="192" y="22"/>
                </a:lnTo>
                <a:lnTo>
                  <a:pt x="178" y="7"/>
                </a:lnTo>
                <a:lnTo>
                  <a:pt x="142" y="6"/>
                </a:lnTo>
                <a:lnTo>
                  <a:pt x="149" y="12"/>
                </a:lnTo>
                <a:lnTo>
                  <a:pt x="121" y="10"/>
                </a:lnTo>
                <a:lnTo>
                  <a:pt x="135" y="20"/>
                </a:lnTo>
                <a:lnTo>
                  <a:pt x="113" y="14"/>
                </a:lnTo>
                <a:lnTo>
                  <a:pt x="120" y="20"/>
                </a:lnTo>
                <a:lnTo>
                  <a:pt x="107" y="22"/>
                </a:lnTo>
                <a:lnTo>
                  <a:pt x="135" y="35"/>
                </a:lnTo>
                <a:lnTo>
                  <a:pt x="75" y="20"/>
                </a:lnTo>
                <a:lnTo>
                  <a:pt x="59" y="31"/>
                </a:lnTo>
                <a:lnTo>
                  <a:pt x="84" y="35"/>
                </a:lnTo>
                <a:lnTo>
                  <a:pt x="43" y="32"/>
                </a:lnTo>
                <a:lnTo>
                  <a:pt x="0" y="47"/>
                </a:lnTo>
                <a:close/>
              </a:path>
            </a:pathLst>
          </a:custGeom>
          <a:solidFill>
            <a:srgbClr val="FFFFCC"/>
          </a:solidFill>
          <a:ln w="9525">
            <a:noFill/>
            <a:round/>
            <a:headEnd/>
            <a:tailEnd/>
          </a:ln>
        </p:spPr>
        <p:txBody>
          <a:bodyPr/>
          <a:lstStyle/>
          <a:p>
            <a:endParaRPr lang="en-US"/>
          </a:p>
        </p:txBody>
      </p:sp>
      <p:sp>
        <p:nvSpPr>
          <p:cNvPr id="23087" name="Freeform 560"/>
          <p:cNvSpPr>
            <a:spLocks noChangeAspect="1"/>
          </p:cNvSpPr>
          <p:nvPr/>
        </p:nvSpPr>
        <p:spPr bwMode="auto">
          <a:xfrm>
            <a:off x="2055813" y="1456783"/>
            <a:ext cx="742950" cy="384175"/>
          </a:xfrm>
          <a:custGeom>
            <a:avLst/>
            <a:gdLst>
              <a:gd name="T0" fmla="*/ 22 w 387"/>
              <a:gd name="T1" fmla="*/ 55 h 200"/>
              <a:gd name="T2" fmla="*/ 41 w 387"/>
              <a:gd name="T3" fmla="*/ 58 h 200"/>
              <a:gd name="T4" fmla="*/ 94 w 387"/>
              <a:gd name="T5" fmla="*/ 56 h 200"/>
              <a:gd name="T6" fmla="*/ 84 w 387"/>
              <a:gd name="T7" fmla="*/ 63 h 200"/>
              <a:gd name="T8" fmla="*/ 72 w 387"/>
              <a:gd name="T9" fmla="*/ 78 h 200"/>
              <a:gd name="T10" fmla="*/ 106 w 387"/>
              <a:gd name="T11" fmla="*/ 78 h 200"/>
              <a:gd name="T12" fmla="*/ 149 w 387"/>
              <a:gd name="T13" fmla="*/ 59 h 200"/>
              <a:gd name="T14" fmla="*/ 207 w 387"/>
              <a:gd name="T15" fmla="*/ 65 h 200"/>
              <a:gd name="T16" fmla="*/ 150 w 387"/>
              <a:gd name="T17" fmla="*/ 103 h 200"/>
              <a:gd name="T18" fmla="*/ 69 w 387"/>
              <a:gd name="T19" fmla="*/ 84 h 200"/>
              <a:gd name="T20" fmla="*/ 68 w 387"/>
              <a:gd name="T21" fmla="*/ 100 h 200"/>
              <a:gd name="T22" fmla="*/ 131 w 387"/>
              <a:gd name="T23" fmla="*/ 124 h 200"/>
              <a:gd name="T24" fmla="*/ 85 w 387"/>
              <a:gd name="T25" fmla="*/ 125 h 200"/>
              <a:gd name="T26" fmla="*/ 77 w 387"/>
              <a:gd name="T27" fmla="*/ 141 h 200"/>
              <a:gd name="T28" fmla="*/ 93 w 387"/>
              <a:gd name="T29" fmla="*/ 134 h 200"/>
              <a:gd name="T30" fmla="*/ 78 w 387"/>
              <a:gd name="T31" fmla="*/ 152 h 200"/>
              <a:gd name="T32" fmla="*/ 90 w 387"/>
              <a:gd name="T33" fmla="*/ 163 h 200"/>
              <a:gd name="T34" fmla="*/ 94 w 387"/>
              <a:gd name="T35" fmla="*/ 170 h 200"/>
              <a:gd name="T36" fmla="*/ 65 w 387"/>
              <a:gd name="T37" fmla="*/ 173 h 200"/>
              <a:gd name="T38" fmla="*/ 42 w 387"/>
              <a:gd name="T39" fmla="*/ 183 h 200"/>
              <a:gd name="T40" fmla="*/ 82 w 387"/>
              <a:gd name="T41" fmla="*/ 198 h 200"/>
              <a:gd name="T42" fmla="*/ 108 w 387"/>
              <a:gd name="T43" fmla="*/ 192 h 200"/>
              <a:gd name="T44" fmla="*/ 122 w 387"/>
              <a:gd name="T45" fmla="*/ 192 h 200"/>
              <a:gd name="T46" fmla="*/ 138 w 387"/>
              <a:gd name="T47" fmla="*/ 200 h 200"/>
              <a:gd name="T48" fmla="*/ 161 w 387"/>
              <a:gd name="T49" fmla="*/ 183 h 200"/>
              <a:gd name="T50" fmla="*/ 173 w 387"/>
              <a:gd name="T51" fmla="*/ 169 h 200"/>
              <a:gd name="T52" fmla="*/ 201 w 387"/>
              <a:gd name="T53" fmla="*/ 152 h 200"/>
              <a:gd name="T54" fmla="*/ 213 w 387"/>
              <a:gd name="T55" fmla="*/ 144 h 200"/>
              <a:gd name="T56" fmla="*/ 216 w 387"/>
              <a:gd name="T57" fmla="*/ 128 h 200"/>
              <a:gd name="T58" fmla="*/ 178 w 387"/>
              <a:gd name="T59" fmla="*/ 118 h 200"/>
              <a:gd name="T60" fmla="*/ 177 w 387"/>
              <a:gd name="T61" fmla="*/ 115 h 200"/>
              <a:gd name="T62" fmla="*/ 255 w 387"/>
              <a:gd name="T63" fmla="*/ 103 h 200"/>
              <a:gd name="T64" fmla="*/ 272 w 387"/>
              <a:gd name="T65" fmla="*/ 90 h 200"/>
              <a:gd name="T66" fmla="*/ 346 w 387"/>
              <a:gd name="T67" fmla="*/ 51 h 200"/>
              <a:gd name="T68" fmla="*/ 290 w 387"/>
              <a:gd name="T69" fmla="*/ 50 h 200"/>
              <a:gd name="T70" fmla="*/ 387 w 387"/>
              <a:gd name="T71" fmla="*/ 30 h 200"/>
              <a:gd name="T72" fmla="*/ 356 w 387"/>
              <a:gd name="T73" fmla="*/ 8 h 200"/>
              <a:gd name="T74" fmla="*/ 230 w 387"/>
              <a:gd name="T75" fmla="*/ 0 h 200"/>
              <a:gd name="T76" fmla="*/ 213 w 387"/>
              <a:gd name="T77" fmla="*/ 3 h 200"/>
              <a:gd name="T78" fmla="*/ 192 w 387"/>
              <a:gd name="T79" fmla="*/ 22 h 200"/>
              <a:gd name="T80" fmla="*/ 149 w 387"/>
              <a:gd name="T81" fmla="*/ 12 h 200"/>
              <a:gd name="T82" fmla="*/ 113 w 387"/>
              <a:gd name="T83" fmla="*/ 14 h 200"/>
              <a:gd name="T84" fmla="*/ 135 w 387"/>
              <a:gd name="T85" fmla="*/ 35 h 200"/>
              <a:gd name="T86" fmla="*/ 84 w 387"/>
              <a:gd name="T87" fmla="*/ 35 h 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200"/>
              <a:gd name="T134" fmla="*/ 387 w 387"/>
              <a:gd name="T135" fmla="*/ 200 h 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200">
                <a:moveTo>
                  <a:pt x="0" y="47"/>
                </a:moveTo>
                <a:lnTo>
                  <a:pt x="34" y="47"/>
                </a:lnTo>
                <a:lnTo>
                  <a:pt x="22" y="55"/>
                </a:lnTo>
                <a:lnTo>
                  <a:pt x="69" y="49"/>
                </a:lnTo>
                <a:lnTo>
                  <a:pt x="28" y="55"/>
                </a:lnTo>
                <a:lnTo>
                  <a:pt x="41" y="58"/>
                </a:lnTo>
                <a:lnTo>
                  <a:pt x="27" y="59"/>
                </a:lnTo>
                <a:lnTo>
                  <a:pt x="33" y="64"/>
                </a:lnTo>
                <a:lnTo>
                  <a:pt x="94" y="56"/>
                </a:lnTo>
                <a:lnTo>
                  <a:pt x="34" y="68"/>
                </a:lnTo>
                <a:lnTo>
                  <a:pt x="60" y="78"/>
                </a:lnTo>
                <a:lnTo>
                  <a:pt x="84" y="63"/>
                </a:lnTo>
                <a:lnTo>
                  <a:pt x="124" y="61"/>
                </a:lnTo>
                <a:lnTo>
                  <a:pt x="82" y="66"/>
                </a:lnTo>
                <a:lnTo>
                  <a:pt x="72" y="78"/>
                </a:lnTo>
                <a:lnTo>
                  <a:pt x="97" y="79"/>
                </a:lnTo>
                <a:lnTo>
                  <a:pt x="124" y="68"/>
                </a:lnTo>
                <a:lnTo>
                  <a:pt x="106" y="78"/>
                </a:lnTo>
                <a:lnTo>
                  <a:pt x="124" y="78"/>
                </a:lnTo>
                <a:lnTo>
                  <a:pt x="153" y="70"/>
                </a:lnTo>
                <a:lnTo>
                  <a:pt x="149" y="59"/>
                </a:lnTo>
                <a:lnTo>
                  <a:pt x="181" y="50"/>
                </a:lnTo>
                <a:lnTo>
                  <a:pt x="158" y="69"/>
                </a:lnTo>
                <a:lnTo>
                  <a:pt x="207" y="65"/>
                </a:lnTo>
                <a:lnTo>
                  <a:pt x="108" y="84"/>
                </a:lnTo>
                <a:lnTo>
                  <a:pt x="131" y="103"/>
                </a:lnTo>
                <a:lnTo>
                  <a:pt x="150" y="103"/>
                </a:lnTo>
                <a:lnTo>
                  <a:pt x="140" y="107"/>
                </a:lnTo>
                <a:lnTo>
                  <a:pt x="102" y="87"/>
                </a:lnTo>
                <a:lnTo>
                  <a:pt x="69" y="84"/>
                </a:lnTo>
                <a:lnTo>
                  <a:pt x="68" y="92"/>
                </a:lnTo>
                <a:lnTo>
                  <a:pt x="83" y="97"/>
                </a:lnTo>
                <a:lnTo>
                  <a:pt x="68" y="100"/>
                </a:lnTo>
                <a:lnTo>
                  <a:pt x="108" y="121"/>
                </a:lnTo>
                <a:lnTo>
                  <a:pt x="92" y="122"/>
                </a:lnTo>
                <a:lnTo>
                  <a:pt x="131" y="124"/>
                </a:lnTo>
                <a:lnTo>
                  <a:pt x="109" y="129"/>
                </a:lnTo>
                <a:lnTo>
                  <a:pt x="121" y="136"/>
                </a:lnTo>
                <a:lnTo>
                  <a:pt x="85" y="125"/>
                </a:lnTo>
                <a:lnTo>
                  <a:pt x="65" y="129"/>
                </a:lnTo>
                <a:lnTo>
                  <a:pt x="56" y="147"/>
                </a:lnTo>
                <a:lnTo>
                  <a:pt x="77" y="141"/>
                </a:lnTo>
                <a:lnTo>
                  <a:pt x="73" y="148"/>
                </a:lnTo>
                <a:lnTo>
                  <a:pt x="81" y="148"/>
                </a:lnTo>
                <a:lnTo>
                  <a:pt x="93" y="134"/>
                </a:lnTo>
                <a:lnTo>
                  <a:pt x="89" y="145"/>
                </a:lnTo>
                <a:lnTo>
                  <a:pt x="100" y="146"/>
                </a:lnTo>
                <a:lnTo>
                  <a:pt x="78" y="152"/>
                </a:lnTo>
                <a:lnTo>
                  <a:pt x="92" y="152"/>
                </a:lnTo>
                <a:lnTo>
                  <a:pt x="81" y="156"/>
                </a:lnTo>
                <a:lnTo>
                  <a:pt x="90" y="163"/>
                </a:lnTo>
                <a:lnTo>
                  <a:pt x="106" y="163"/>
                </a:lnTo>
                <a:lnTo>
                  <a:pt x="121" y="149"/>
                </a:lnTo>
                <a:lnTo>
                  <a:pt x="94" y="170"/>
                </a:lnTo>
                <a:lnTo>
                  <a:pt x="68" y="155"/>
                </a:lnTo>
                <a:lnTo>
                  <a:pt x="46" y="157"/>
                </a:lnTo>
                <a:lnTo>
                  <a:pt x="65" y="173"/>
                </a:lnTo>
                <a:lnTo>
                  <a:pt x="33" y="182"/>
                </a:lnTo>
                <a:lnTo>
                  <a:pt x="36" y="194"/>
                </a:lnTo>
                <a:lnTo>
                  <a:pt x="42" y="183"/>
                </a:lnTo>
                <a:lnTo>
                  <a:pt x="43" y="194"/>
                </a:lnTo>
                <a:lnTo>
                  <a:pt x="66" y="189"/>
                </a:lnTo>
                <a:lnTo>
                  <a:pt x="82" y="198"/>
                </a:lnTo>
                <a:lnTo>
                  <a:pt x="93" y="198"/>
                </a:lnTo>
                <a:lnTo>
                  <a:pt x="85" y="190"/>
                </a:lnTo>
                <a:lnTo>
                  <a:pt x="108" y="192"/>
                </a:lnTo>
                <a:lnTo>
                  <a:pt x="106" y="185"/>
                </a:lnTo>
                <a:lnTo>
                  <a:pt x="116" y="194"/>
                </a:lnTo>
                <a:lnTo>
                  <a:pt x="122" y="192"/>
                </a:lnTo>
                <a:lnTo>
                  <a:pt x="119" y="186"/>
                </a:lnTo>
                <a:lnTo>
                  <a:pt x="137" y="192"/>
                </a:lnTo>
                <a:lnTo>
                  <a:pt x="138" y="200"/>
                </a:lnTo>
                <a:lnTo>
                  <a:pt x="170" y="192"/>
                </a:lnTo>
                <a:lnTo>
                  <a:pt x="176" y="180"/>
                </a:lnTo>
                <a:lnTo>
                  <a:pt x="161" y="183"/>
                </a:lnTo>
                <a:lnTo>
                  <a:pt x="161" y="173"/>
                </a:lnTo>
                <a:lnTo>
                  <a:pt x="124" y="172"/>
                </a:lnTo>
                <a:lnTo>
                  <a:pt x="173" y="169"/>
                </a:lnTo>
                <a:lnTo>
                  <a:pt x="181" y="161"/>
                </a:lnTo>
                <a:lnTo>
                  <a:pt x="173" y="151"/>
                </a:lnTo>
                <a:lnTo>
                  <a:pt x="201" y="152"/>
                </a:lnTo>
                <a:lnTo>
                  <a:pt x="207" y="148"/>
                </a:lnTo>
                <a:lnTo>
                  <a:pt x="188" y="145"/>
                </a:lnTo>
                <a:lnTo>
                  <a:pt x="213" y="144"/>
                </a:lnTo>
                <a:lnTo>
                  <a:pt x="197" y="137"/>
                </a:lnTo>
                <a:lnTo>
                  <a:pt x="217" y="133"/>
                </a:lnTo>
                <a:lnTo>
                  <a:pt x="216" y="128"/>
                </a:lnTo>
                <a:lnTo>
                  <a:pt x="178" y="125"/>
                </a:lnTo>
                <a:lnTo>
                  <a:pt x="200" y="120"/>
                </a:lnTo>
                <a:lnTo>
                  <a:pt x="178" y="118"/>
                </a:lnTo>
                <a:lnTo>
                  <a:pt x="217" y="122"/>
                </a:lnTo>
                <a:lnTo>
                  <a:pt x="218" y="117"/>
                </a:lnTo>
                <a:lnTo>
                  <a:pt x="177" y="115"/>
                </a:lnTo>
                <a:lnTo>
                  <a:pt x="231" y="107"/>
                </a:lnTo>
                <a:lnTo>
                  <a:pt x="216" y="101"/>
                </a:lnTo>
                <a:lnTo>
                  <a:pt x="255" y="103"/>
                </a:lnTo>
                <a:lnTo>
                  <a:pt x="267" y="92"/>
                </a:lnTo>
                <a:lnTo>
                  <a:pt x="247" y="91"/>
                </a:lnTo>
                <a:lnTo>
                  <a:pt x="272" y="90"/>
                </a:lnTo>
                <a:lnTo>
                  <a:pt x="269" y="82"/>
                </a:lnTo>
                <a:lnTo>
                  <a:pt x="281" y="84"/>
                </a:lnTo>
                <a:lnTo>
                  <a:pt x="346" y="51"/>
                </a:lnTo>
                <a:lnTo>
                  <a:pt x="274" y="63"/>
                </a:lnTo>
                <a:lnTo>
                  <a:pt x="314" y="49"/>
                </a:lnTo>
                <a:lnTo>
                  <a:pt x="290" y="50"/>
                </a:lnTo>
                <a:lnTo>
                  <a:pt x="284" y="44"/>
                </a:lnTo>
                <a:lnTo>
                  <a:pt x="329" y="47"/>
                </a:lnTo>
                <a:lnTo>
                  <a:pt x="387" y="30"/>
                </a:lnTo>
                <a:lnTo>
                  <a:pt x="386" y="22"/>
                </a:lnTo>
                <a:lnTo>
                  <a:pt x="362" y="22"/>
                </a:lnTo>
                <a:lnTo>
                  <a:pt x="356" y="8"/>
                </a:lnTo>
                <a:lnTo>
                  <a:pt x="290" y="14"/>
                </a:lnTo>
                <a:lnTo>
                  <a:pt x="318" y="5"/>
                </a:lnTo>
                <a:lnTo>
                  <a:pt x="230" y="0"/>
                </a:lnTo>
                <a:lnTo>
                  <a:pt x="223" y="6"/>
                </a:lnTo>
                <a:lnTo>
                  <a:pt x="229" y="10"/>
                </a:lnTo>
                <a:lnTo>
                  <a:pt x="213" y="3"/>
                </a:lnTo>
                <a:lnTo>
                  <a:pt x="174" y="4"/>
                </a:lnTo>
                <a:lnTo>
                  <a:pt x="202" y="17"/>
                </a:lnTo>
                <a:lnTo>
                  <a:pt x="192" y="22"/>
                </a:lnTo>
                <a:lnTo>
                  <a:pt x="178" y="7"/>
                </a:lnTo>
                <a:lnTo>
                  <a:pt x="142" y="6"/>
                </a:lnTo>
                <a:lnTo>
                  <a:pt x="149" y="12"/>
                </a:lnTo>
                <a:lnTo>
                  <a:pt x="121" y="10"/>
                </a:lnTo>
                <a:lnTo>
                  <a:pt x="135" y="20"/>
                </a:lnTo>
                <a:lnTo>
                  <a:pt x="113" y="14"/>
                </a:lnTo>
                <a:lnTo>
                  <a:pt x="120" y="20"/>
                </a:lnTo>
                <a:lnTo>
                  <a:pt x="107" y="22"/>
                </a:lnTo>
                <a:lnTo>
                  <a:pt x="135" y="35"/>
                </a:lnTo>
                <a:lnTo>
                  <a:pt x="75" y="20"/>
                </a:lnTo>
                <a:lnTo>
                  <a:pt x="59" y="31"/>
                </a:lnTo>
                <a:lnTo>
                  <a:pt x="84" y="35"/>
                </a:lnTo>
                <a:lnTo>
                  <a:pt x="43" y="32"/>
                </a:lnTo>
                <a:lnTo>
                  <a:pt x="0" y="47"/>
                </a:lnTo>
                <a:close/>
              </a:path>
            </a:pathLst>
          </a:custGeom>
          <a:solidFill>
            <a:srgbClr val="FFFFCC"/>
          </a:solidFill>
          <a:ln w="1588" cap="rnd">
            <a:solidFill>
              <a:srgbClr val="808080"/>
            </a:solidFill>
            <a:round/>
            <a:headEnd/>
            <a:tailEnd/>
          </a:ln>
        </p:spPr>
        <p:txBody>
          <a:bodyPr/>
          <a:lstStyle/>
          <a:p>
            <a:endParaRPr lang="en-US"/>
          </a:p>
        </p:txBody>
      </p:sp>
      <p:sp>
        <p:nvSpPr>
          <p:cNvPr id="23088" name="Freeform 561"/>
          <p:cNvSpPr>
            <a:spLocks noChangeAspect="1"/>
          </p:cNvSpPr>
          <p:nvPr/>
        </p:nvSpPr>
        <p:spPr bwMode="auto">
          <a:xfrm>
            <a:off x="2098675" y="1955258"/>
            <a:ext cx="695325" cy="503238"/>
          </a:xfrm>
          <a:custGeom>
            <a:avLst/>
            <a:gdLst>
              <a:gd name="T0" fmla="*/ 2 w 362"/>
              <a:gd name="T1" fmla="*/ 30 h 262"/>
              <a:gd name="T2" fmla="*/ 43 w 362"/>
              <a:gd name="T3" fmla="*/ 0 h 262"/>
              <a:gd name="T4" fmla="*/ 41 w 362"/>
              <a:gd name="T5" fmla="*/ 30 h 262"/>
              <a:gd name="T6" fmla="*/ 64 w 362"/>
              <a:gd name="T7" fmla="*/ 62 h 262"/>
              <a:gd name="T8" fmla="*/ 65 w 362"/>
              <a:gd name="T9" fmla="*/ 67 h 262"/>
              <a:gd name="T10" fmla="*/ 51 w 362"/>
              <a:gd name="T11" fmla="*/ 45 h 262"/>
              <a:gd name="T12" fmla="*/ 54 w 362"/>
              <a:gd name="T13" fmla="*/ 23 h 262"/>
              <a:gd name="T14" fmla="*/ 57 w 362"/>
              <a:gd name="T15" fmla="*/ 20 h 262"/>
              <a:gd name="T16" fmla="*/ 63 w 362"/>
              <a:gd name="T17" fmla="*/ 13 h 262"/>
              <a:gd name="T18" fmla="*/ 93 w 362"/>
              <a:gd name="T19" fmla="*/ 4 h 262"/>
              <a:gd name="T20" fmla="*/ 108 w 362"/>
              <a:gd name="T21" fmla="*/ 15 h 262"/>
              <a:gd name="T22" fmla="*/ 115 w 362"/>
              <a:gd name="T23" fmla="*/ 46 h 262"/>
              <a:gd name="T24" fmla="*/ 137 w 362"/>
              <a:gd name="T25" fmla="*/ 39 h 262"/>
              <a:gd name="T26" fmla="*/ 187 w 362"/>
              <a:gd name="T27" fmla="*/ 34 h 262"/>
              <a:gd name="T28" fmla="*/ 191 w 362"/>
              <a:gd name="T29" fmla="*/ 54 h 262"/>
              <a:gd name="T30" fmla="*/ 203 w 362"/>
              <a:gd name="T31" fmla="*/ 58 h 262"/>
              <a:gd name="T32" fmla="*/ 222 w 362"/>
              <a:gd name="T33" fmla="*/ 52 h 262"/>
              <a:gd name="T34" fmla="*/ 239 w 362"/>
              <a:gd name="T35" fmla="*/ 65 h 262"/>
              <a:gd name="T36" fmla="*/ 245 w 362"/>
              <a:gd name="T37" fmla="*/ 67 h 262"/>
              <a:gd name="T38" fmla="*/ 255 w 362"/>
              <a:gd name="T39" fmla="*/ 72 h 262"/>
              <a:gd name="T40" fmla="*/ 273 w 362"/>
              <a:gd name="T41" fmla="*/ 78 h 262"/>
              <a:gd name="T42" fmla="*/ 271 w 362"/>
              <a:gd name="T43" fmla="*/ 87 h 262"/>
              <a:gd name="T44" fmla="*/ 278 w 362"/>
              <a:gd name="T45" fmla="*/ 85 h 262"/>
              <a:gd name="T46" fmla="*/ 268 w 362"/>
              <a:gd name="T47" fmla="*/ 102 h 262"/>
              <a:gd name="T48" fmla="*/ 272 w 362"/>
              <a:gd name="T49" fmla="*/ 110 h 262"/>
              <a:gd name="T50" fmla="*/ 275 w 362"/>
              <a:gd name="T51" fmla="*/ 123 h 262"/>
              <a:gd name="T52" fmla="*/ 319 w 362"/>
              <a:gd name="T53" fmla="*/ 136 h 262"/>
              <a:gd name="T54" fmla="*/ 341 w 362"/>
              <a:gd name="T55" fmla="*/ 153 h 262"/>
              <a:gd name="T56" fmla="*/ 362 w 362"/>
              <a:gd name="T57" fmla="*/ 165 h 262"/>
              <a:gd name="T58" fmla="*/ 348 w 362"/>
              <a:gd name="T59" fmla="*/ 173 h 262"/>
              <a:gd name="T60" fmla="*/ 347 w 362"/>
              <a:gd name="T61" fmla="*/ 189 h 262"/>
              <a:gd name="T62" fmla="*/ 335 w 362"/>
              <a:gd name="T63" fmla="*/ 203 h 262"/>
              <a:gd name="T64" fmla="*/ 278 w 362"/>
              <a:gd name="T65" fmla="*/ 172 h 262"/>
              <a:gd name="T66" fmla="*/ 281 w 362"/>
              <a:gd name="T67" fmla="*/ 189 h 262"/>
              <a:gd name="T68" fmla="*/ 296 w 362"/>
              <a:gd name="T69" fmla="*/ 205 h 262"/>
              <a:gd name="T70" fmla="*/ 314 w 362"/>
              <a:gd name="T71" fmla="*/ 218 h 262"/>
              <a:gd name="T72" fmla="*/ 320 w 362"/>
              <a:gd name="T73" fmla="*/ 250 h 262"/>
              <a:gd name="T74" fmla="*/ 303 w 362"/>
              <a:gd name="T75" fmla="*/ 262 h 262"/>
              <a:gd name="T76" fmla="*/ 228 w 362"/>
              <a:gd name="T77" fmla="*/ 230 h 262"/>
              <a:gd name="T78" fmla="*/ 216 w 362"/>
              <a:gd name="T79" fmla="*/ 221 h 262"/>
              <a:gd name="T80" fmla="*/ 194 w 362"/>
              <a:gd name="T81" fmla="*/ 203 h 262"/>
              <a:gd name="T82" fmla="*/ 183 w 362"/>
              <a:gd name="T83" fmla="*/ 208 h 262"/>
              <a:gd name="T84" fmla="*/ 150 w 362"/>
              <a:gd name="T85" fmla="*/ 208 h 262"/>
              <a:gd name="T86" fmla="*/ 208 w 362"/>
              <a:gd name="T87" fmla="*/ 192 h 262"/>
              <a:gd name="T88" fmla="*/ 224 w 362"/>
              <a:gd name="T89" fmla="*/ 153 h 262"/>
              <a:gd name="T90" fmla="*/ 192 w 362"/>
              <a:gd name="T91" fmla="*/ 119 h 262"/>
              <a:gd name="T92" fmla="*/ 169 w 362"/>
              <a:gd name="T93" fmla="*/ 122 h 262"/>
              <a:gd name="T94" fmla="*/ 180 w 362"/>
              <a:gd name="T95" fmla="*/ 108 h 262"/>
              <a:gd name="T96" fmla="*/ 157 w 362"/>
              <a:gd name="T97" fmla="*/ 86 h 262"/>
              <a:gd name="T98" fmla="*/ 142 w 362"/>
              <a:gd name="T99" fmla="*/ 95 h 262"/>
              <a:gd name="T100" fmla="*/ 115 w 362"/>
              <a:gd name="T101" fmla="*/ 97 h 262"/>
              <a:gd name="T102" fmla="*/ 8 w 362"/>
              <a:gd name="T103" fmla="*/ 67 h 262"/>
              <a:gd name="T104" fmla="*/ 0 w 362"/>
              <a:gd name="T105" fmla="*/ 58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262"/>
              <a:gd name="T161" fmla="*/ 362 w 362"/>
              <a:gd name="T162" fmla="*/ 262 h 2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262">
                <a:moveTo>
                  <a:pt x="0" y="58"/>
                </a:moveTo>
                <a:lnTo>
                  <a:pt x="2" y="30"/>
                </a:lnTo>
                <a:lnTo>
                  <a:pt x="18" y="9"/>
                </a:lnTo>
                <a:lnTo>
                  <a:pt x="43" y="0"/>
                </a:lnTo>
                <a:lnTo>
                  <a:pt x="64" y="4"/>
                </a:lnTo>
                <a:lnTo>
                  <a:pt x="41" y="30"/>
                </a:lnTo>
                <a:lnTo>
                  <a:pt x="47" y="46"/>
                </a:lnTo>
                <a:lnTo>
                  <a:pt x="64" y="62"/>
                </a:lnTo>
                <a:lnTo>
                  <a:pt x="43" y="68"/>
                </a:lnTo>
                <a:lnTo>
                  <a:pt x="65" y="67"/>
                </a:lnTo>
                <a:lnTo>
                  <a:pt x="68" y="54"/>
                </a:lnTo>
                <a:lnTo>
                  <a:pt x="51" y="45"/>
                </a:lnTo>
                <a:lnTo>
                  <a:pt x="65" y="36"/>
                </a:lnTo>
                <a:lnTo>
                  <a:pt x="54" y="23"/>
                </a:lnTo>
                <a:lnTo>
                  <a:pt x="76" y="26"/>
                </a:lnTo>
                <a:lnTo>
                  <a:pt x="57" y="20"/>
                </a:lnTo>
                <a:lnTo>
                  <a:pt x="78" y="21"/>
                </a:lnTo>
                <a:lnTo>
                  <a:pt x="63" y="13"/>
                </a:lnTo>
                <a:lnTo>
                  <a:pt x="81" y="13"/>
                </a:lnTo>
                <a:lnTo>
                  <a:pt x="93" y="4"/>
                </a:lnTo>
                <a:lnTo>
                  <a:pt x="107" y="3"/>
                </a:lnTo>
                <a:lnTo>
                  <a:pt x="108" y="15"/>
                </a:lnTo>
                <a:lnTo>
                  <a:pt x="118" y="20"/>
                </a:lnTo>
                <a:lnTo>
                  <a:pt x="115" y="46"/>
                </a:lnTo>
                <a:lnTo>
                  <a:pt x="129" y="34"/>
                </a:lnTo>
                <a:lnTo>
                  <a:pt x="137" y="39"/>
                </a:lnTo>
                <a:lnTo>
                  <a:pt x="157" y="27"/>
                </a:lnTo>
                <a:lnTo>
                  <a:pt x="187" y="34"/>
                </a:lnTo>
                <a:lnTo>
                  <a:pt x="200" y="46"/>
                </a:lnTo>
                <a:lnTo>
                  <a:pt x="191" y="54"/>
                </a:lnTo>
                <a:lnTo>
                  <a:pt x="208" y="50"/>
                </a:lnTo>
                <a:lnTo>
                  <a:pt x="203" y="58"/>
                </a:lnTo>
                <a:lnTo>
                  <a:pt x="214" y="62"/>
                </a:lnTo>
                <a:lnTo>
                  <a:pt x="222" y="52"/>
                </a:lnTo>
                <a:lnTo>
                  <a:pt x="235" y="57"/>
                </a:lnTo>
                <a:lnTo>
                  <a:pt x="239" y="65"/>
                </a:lnTo>
                <a:lnTo>
                  <a:pt x="228" y="67"/>
                </a:lnTo>
                <a:lnTo>
                  <a:pt x="245" y="67"/>
                </a:lnTo>
                <a:lnTo>
                  <a:pt x="243" y="78"/>
                </a:lnTo>
                <a:lnTo>
                  <a:pt x="255" y="72"/>
                </a:lnTo>
                <a:lnTo>
                  <a:pt x="247" y="81"/>
                </a:lnTo>
                <a:lnTo>
                  <a:pt x="273" y="78"/>
                </a:lnTo>
                <a:lnTo>
                  <a:pt x="259" y="87"/>
                </a:lnTo>
                <a:lnTo>
                  <a:pt x="271" y="87"/>
                </a:lnTo>
                <a:lnTo>
                  <a:pt x="266" y="93"/>
                </a:lnTo>
                <a:lnTo>
                  <a:pt x="278" y="85"/>
                </a:lnTo>
                <a:lnTo>
                  <a:pt x="289" y="94"/>
                </a:lnTo>
                <a:lnTo>
                  <a:pt x="268" y="102"/>
                </a:lnTo>
                <a:lnTo>
                  <a:pt x="298" y="108"/>
                </a:lnTo>
                <a:lnTo>
                  <a:pt x="272" y="110"/>
                </a:lnTo>
                <a:lnTo>
                  <a:pt x="282" y="114"/>
                </a:lnTo>
                <a:lnTo>
                  <a:pt x="275" y="123"/>
                </a:lnTo>
                <a:lnTo>
                  <a:pt x="304" y="138"/>
                </a:lnTo>
                <a:lnTo>
                  <a:pt x="319" y="136"/>
                </a:lnTo>
                <a:lnTo>
                  <a:pt x="326" y="154"/>
                </a:lnTo>
                <a:lnTo>
                  <a:pt x="341" y="153"/>
                </a:lnTo>
                <a:lnTo>
                  <a:pt x="339" y="160"/>
                </a:lnTo>
                <a:lnTo>
                  <a:pt x="362" y="165"/>
                </a:lnTo>
                <a:lnTo>
                  <a:pt x="359" y="175"/>
                </a:lnTo>
                <a:lnTo>
                  <a:pt x="348" y="173"/>
                </a:lnTo>
                <a:lnTo>
                  <a:pt x="353" y="180"/>
                </a:lnTo>
                <a:lnTo>
                  <a:pt x="347" y="189"/>
                </a:lnTo>
                <a:lnTo>
                  <a:pt x="337" y="184"/>
                </a:lnTo>
                <a:lnTo>
                  <a:pt x="335" y="203"/>
                </a:lnTo>
                <a:lnTo>
                  <a:pt x="293" y="168"/>
                </a:lnTo>
                <a:lnTo>
                  <a:pt x="278" y="172"/>
                </a:lnTo>
                <a:lnTo>
                  <a:pt x="289" y="180"/>
                </a:lnTo>
                <a:lnTo>
                  <a:pt x="281" y="189"/>
                </a:lnTo>
                <a:lnTo>
                  <a:pt x="287" y="188"/>
                </a:lnTo>
                <a:lnTo>
                  <a:pt x="296" y="205"/>
                </a:lnTo>
                <a:lnTo>
                  <a:pt x="316" y="209"/>
                </a:lnTo>
                <a:lnTo>
                  <a:pt x="314" y="218"/>
                </a:lnTo>
                <a:lnTo>
                  <a:pt x="325" y="227"/>
                </a:lnTo>
                <a:lnTo>
                  <a:pt x="320" y="250"/>
                </a:lnTo>
                <a:lnTo>
                  <a:pt x="268" y="226"/>
                </a:lnTo>
                <a:lnTo>
                  <a:pt x="303" y="262"/>
                </a:lnTo>
                <a:lnTo>
                  <a:pt x="237" y="242"/>
                </a:lnTo>
                <a:lnTo>
                  <a:pt x="228" y="230"/>
                </a:lnTo>
                <a:lnTo>
                  <a:pt x="237" y="229"/>
                </a:lnTo>
                <a:lnTo>
                  <a:pt x="216" y="221"/>
                </a:lnTo>
                <a:lnTo>
                  <a:pt x="210" y="208"/>
                </a:lnTo>
                <a:lnTo>
                  <a:pt x="194" y="203"/>
                </a:lnTo>
                <a:lnTo>
                  <a:pt x="193" y="213"/>
                </a:lnTo>
                <a:lnTo>
                  <a:pt x="183" y="208"/>
                </a:lnTo>
                <a:lnTo>
                  <a:pt x="169" y="217"/>
                </a:lnTo>
                <a:lnTo>
                  <a:pt x="150" y="208"/>
                </a:lnTo>
                <a:lnTo>
                  <a:pt x="161" y="192"/>
                </a:lnTo>
                <a:lnTo>
                  <a:pt x="208" y="192"/>
                </a:lnTo>
                <a:lnTo>
                  <a:pt x="197" y="176"/>
                </a:lnTo>
                <a:lnTo>
                  <a:pt x="224" y="153"/>
                </a:lnTo>
                <a:lnTo>
                  <a:pt x="205" y="122"/>
                </a:lnTo>
                <a:lnTo>
                  <a:pt x="192" y="119"/>
                </a:lnTo>
                <a:lnTo>
                  <a:pt x="199" y="114"/>
                </a:lnTo>
                <a:lnTo>
                  <a:pt x="169" y="122"/>
                </a:lnTo>
                <a:lnTo>
                  <a:pt x="169" y="113"/>
                </a:lnTo>
                <a:lnTo>
                  <a:pt x="180" y="108"/>
                </a:lnTo>
                <a:lnTo>
                  <a:pt x="157" y="96"/>
                </a:lnTo>
                <a:lnTo>
                  <a:pt x="157" y="86"/>
                </a:lnTo>
                <a:lnTo>
                  <a:pt x="136" y="82"/>
                </a:lnTo>
                <a:lnTo>
                  <a:pt x="142" y="95"/>
                </a:lnTo>
                <a:lnTo>
                  <a:pt x="106" y="90"/>
                </a:lnTo>
                <a:lnTo>
                  <a:pt x="115" y="97"/>
                </a:lnTo>
                <a:lnTo>
                  <a:pt x="24" y="84"/>
                </a:lnTo>
                <a:lnTo>
                  <a:pt x="8" y="67"/>
                </a:lnTo>
                <a:lnTo>
                  <a:pt x="36" y="68"/>
                </a:lnTo>
                <a:lnTo>
                  <a:pt x="0" y="58"/>
                </a:lnTo>
                <a:close/>
              </a:path>
            </a:pathLst>
          </a:custGeom>
          <a:solidFill>
            <a:srgbClr val="FFFFCC"/>
          </a:solidFill>
          <a:ln w="9525">
            <a:noFill/>
            <a:round/>
            <a:headEnd/>
            <a:tailEnd/>
          </a:ln>
        </p:spPr>
        <p:txBody>
          <a:bodyPr/>
          <a:lstStyle/>
          <a:p>
            <a:endParaRPr lang="en-US"/>
          </a:p>
        </p:txBody>
      </p:sp>
      <p:sp>
        <p:nvSpPr>
          <p:cNvPr id="23089" name="Freeform 562"/>
          <p:cNvSpPr>
            <a:spLocks noChangeAspect="1"/>
          </p:cNvSpPr>
          <p:nvPr/>
        </p:nvSpPr>
        <p:spPr bwMode="auto">
          <a:xfrm>
            <a:off x="2098675" y="1955258"/>
            <a:ext cx="695325" cy="503238"/>
          </a:xfrm>
          <a:custGeom>
            <a:avLst/>
            <a:gdLst>
              <a:gd name="T0" fmla="*/ 2 w 362"/>
              <a:gd name="T1" fmla="*/ 30 h 262"/>
              <a:gd name="T2" fmla="*/ 43 w 362"/>
              <a:gd name="T3" fmla="*/ 0 h 262"/>
              <a:gd name="T4" fmla="*/ 41 w 362"/>
              <a:gd name="T5" fmla="*/ 30 h 262"/>
              <a:gd name="T6" fmla="*/ 64 w 362"/>
              <a:gd name="T7" fmla="*/ 62 h 262"/>
              <a:gd name="T8" fmla="*/ 65 w 362"/>
              <a:gd name="T9" fmla="*/ 67 h 262"/>
              <a:gd name="T10" fmla="*/ 51 w 362"/>
              <a:gd name="T11" fmla="*/ 45 h 262"/>
              <a:gd name="T12" fmla="*/ 54 w 362"/>
              <a:gd name="T13" fmla="*/ 23 h 262"/>
              <a:gd name="T14" fmla="*/ 57 w 362"/>
              <a:gd name="T15" fmla="*/ 20 h 262"/>
              <a:gd name="T16" fmla="*/ 63 w 362"/>
              <a:gd name="T17" fmla="*/ 13 h 262"/>
              <a:gd name="T18" fmla="*/ 93 w 362"/>
              <a:gd name="T19" fmla="*/ 4 h 262"/>
              <a:gd name="T20" fmla="*/ 108 w 362"/>
              <a:gd name="T21" fmla="*/ 15 h 262"/>
              <a:gd name="T22" fmla="*/ 115 w 362"/>
              <a:gd name="T23" fmla="*/ 46 h 262"/>
              <a:gd name="T24" fmla="*/ 137 w 362"/>
              <a:gd name="T25" fmla="*/ 39 h 262"/>
              <a:gd name="T26" fmla="*/ 187 w 362"/>
              <a:gd name="T27" fmla="*/ 34 h 262"/>
              <a:gd name="T28" fmla="*/ 191 w 362"/>
              <a:gd name="T29" fmla="*/ 54 h 262"/>
              <a:gd name="T30" fmla="*/ 203 w 362"/>
              <a:gd name="T31" fmla="*/ 58 h 262"/>
              <a:gd name="T32" fmla="*/ 222 w 362"/>
              <a:gd name="T33" fmla="*/ 52 h 262"/>
              <a:gd name="T34" fmla="*/ 239 w 362"/>
              <a:gd name="T35" fmla="*/ 65 h 262"/>
              <a:gd name="T36" fmla="*/ 245 w 362"/>
              <a:gd name="T37" fmla="*/ 67 h 262"/>
              <a:gd name="T38" fmla="*/ 255 w 362"/>
              <a:gd name="T39" fmla="*/ 72 h 262"/>
              <a:gd name="T40" fmla="*/ 273 w 362"/>
              <a:gd name="T41" fmla="*/ 78 h 262"/>
              <a:gd name="T42" fmla="*/ 271 w 362"/>
              <a:gd name="T43" fmla="*/ 87 h 262"/>
              <a:gd name="T44" fmla="*/ 278 w 362"/>
              <a:gd name="T45" fmla="*/ 85 h 262"/>
              <a:gd name="T46" fmla="*/ 268 w 362"/>
              <a:gd name="T47" fmla="*/ 102 h 262"/>
              <a:gd name="T48" fmla="*/ 272 w 362"/>
              <a:gd name="T49" fmla="*/ 110 h 262"/>
              <a:gd name="T50" fmla="*/ 275 w 362"/>
              <a:gd name="T51" fmla="*/ 123 h 262"/>
              <a:gd name="T52" fmla="*/ 319 w 362"/>
              <a:gd name="T53" fmla="*/ 136 h 262"/>
              <a:gd name="T54" fmla="*/ 341 w 362"/>
              <a:gd name="T55" fmla="*/ 153 h 262"/>
              <a:gd name="T56" fmla="*/ 362 w 362"/>
              <a:gd name="T57" fmla="*/ 165 h 262"/>
              <a:gd name="T58" fmla="*/ 348 w 362"/>
              <a:gd name="T59" fmla="*/ 173 h 262"/>
              <a:gd name="T60" fmla="*/ 347 w 362"/>
              <a:gd name="T61" fmla="*/ 189 h 262"/>
              <a:gd name="T62" fmla="*/ 335 w 362"/>
              <a:gd name="T63" fmla="*/ 203 h 262"/>
              <a:gd name="T64" fmla="*/ 278 w 362"/>
              <a:gd name="T65" fmla="*/ 172 h 262"/>
              <a:gd name="T66" fmla="*/ 281 w 362"/>
              <a:gd name="T67" fmla="*/ 189 h 262"/>
              <a:gd name="T68" fmla="*/ 296 w 362"/>
              <a:gd name="T69" fmla="*/ 205 h 262"/>
              <a:gd name="T70" fmla="*/ 314 w 362"/>
              <a:gd name="T71" fmla="*/ 218 h 262"/>
              <a:gd name="T72" fmla="*/ 320 w 362"/>
              <a:gd name="T73" fmla="*/ 250 h 262"/>
              <a:gd name="T74" fmla="*/ 303 w 362"/>
              <a:gd name="T75" fmla="*/ 262 h 262"/>
              <a:gd name="T76" fmla="*/ 228 w 362"/>
              <a:gd name="T77" fmla="*/ 230 h 262"/>
              <a:gd name="T78" fmla="*/ 216 w 362"/>
              <a:gd name="T79" fmla="*/ 221 h 262"/>
              <a:gd name="T80" fmla="*/ 194 w 362"/>
              <a:gd name="T81" fmla="*/ 203 h 262"/>
              <a:gd name="T82" fmla="*/ 183 w 362"/>
              <a:gd name="T83" fmla="*/ 208 h 262"/>
              <a:gd name="T84" fmla="*/ 150 w 362"/>
              <a:gd name="T85" fmla="*/ 208 h 262"/>
              <a:gd name="T86" fmla="*/ 208 w 362"/>
              <a:gd name="T87" fmla="*/ 192 h 262"/>
              <a:gd name="T88" fmla="*/ 224 w 362"/>
              <a:gd name="T89" fmla="*/ 153 h 262"/>
              <a:gd name="T90" fmla="*/ 192 w 362"/>
              <a:gd name="T91" fmla="*/ 119 h 262"/>
              <a:gd name="T92" fmla="*/ 169 w 362"/>
              <a:gd name="T93" fmla="*/ 122 h 262"/>
              <a:gd name="T94" fmla="*/ 180 w 362"/>
              <a:gd name="T95" fmla="*/ 108 h 262"/>
              <a:gd name="T96" fmla="*/ 157 w 362"/>
              <a:gd name="T97" fmla="*/ 86 h 262"/>
              <a:gd name="T98" fmla="*/ 142 w 362"/>
              <a:gd name="T99" fmla="*/ 95 h 262"/>
              <a:gd name="T100" fmla="*/ 115 w 362"/>
              <a:gd name="T101" fmla="*/ 97 h 262"/>
              <a:gd name="T102" fmla="*/ 8 w 362"/>
              <a:gd name="T103" fmla="*/ 67 h 262"/>
              <a:gd name="T104" fmla="*/ 0 w 362"/>
              <a:gd name="T105" fmla="*/ 58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262"/>
              <a:gd name="T161" fmla="*/ 362 w 362"/>
              <a:gd name="T162" fmla="*/ 262 h 2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262">
                <a:moveTo>
                  <a:pt x="0" y="58"/>
                </a:moveTo>
                <a:lnTo>
                  <a:pt x="2" y="30"/>
                </a:lnTo>
                <a:lnTo>
                  <a:pt x="18" y="9"/>
                </a:lnTo>
                <a:lnTo>
                  <a:pt x="43" y="0"/>
                </a:lnTo>
                <a:lnTo>
                  <a:pt x="64" y="4"/>
                </a:lnTo>
                <a:lnTo>
                  <a:pt x="41" y="30"/>
                </a:lnTo>
                <a:lnTo>
                  <a:pt x="47" y="46"/>
                </a:lnTo>
                <a:lnTo>
                  <a:pt x="64" y="62"/>
                </a:lnTo>
                <a:lnTo>
                  <a:pt x="43" y="68"/>
                </a:lnTo>
                <a:lnTo>
                  <a:pt x="65" y="67"/>
                </a:lnTo>
                <a:lnTo>
                  <a:pt x="68" y="54"/>
                </a:lnTo>
                <a:lnTo>
                  <a:pt x="51" y="45"/>
                </a:lnTo>
                <a:lnTo>
                  <a:pt x="65" y="36"/>
                </a:lnTo>
                <a:lnTo>
                  <a:pt x="54" y="23"/>
                </a:lnTo>
                <a:lnTo>
                  <a:pt x="76" y="26"/>
                </a:lnTo>
                <a:lnTo>
                  <a:pt x="57" y="20"/>
                </a:lnTo>
                <a:lnTo>
                  <a:pt x="78" y="21"/>
                </a:lnTo>
                <a:lnTo>
                  <a:pt x="63" y="13"/>
                </a:lnTo>
                <a:lnTo>
                  <a:pt x="81" y="13"/>
                </a:lnTo>
                <a:lnTo>
                  <a:pt x="93" y="4"/>
                </a:lnTo>
                <a:lnTo>
                  <a:pt x="107" y="3"/>
                </a:lnTo>
                <a:lnTo>
                  <a:pt x="108" y="15"/>
                </a:lnTo>
                <a:lnTo>
                  <a:pt x="118" y="20"/>
                </a:lnTo>
                <a:lnTo>
                  <a:pt x="115" y="46"/>
                </a:lnTo>
                <a:lnTo>
                  <a:pt x="129" y="34"/>
                </a:lnTo>
                <a:lnTo>
                  <a:pt x="137" y="39"/>
                </a:lnTo>
                <a:lnTo>
                  <a:pt x="157" y="27"/>
                </a:lnTo>
                <a:lnTo>
                  <a:pt x="187" y="34"/>
                </a:lnTo>
                <a:lnTo>
                  <a:pt x="200" y="46"/>
                </a:lnTo>
                <a:lnTo>
                  <a:pt x="191" y="54"/>
                </a:lnTo>
                <a:lnTo>
                  <a:pt x="208" y="50"/>
                </a:lnTo>
                <a:lnTo>
                  <a:pt x="203" y="58"/>
                </a:lnTo>
                <a:lnTo>
                  <a:pt x="214" y="62"/>
                </a:lnTo>
                <a:lnTo>
                  <a:pt x="222" y="52"/>
                </a:lnTo>
                <a:lnTo>
                  <a:pt x="235" y="57"/>
                </a:lnTo>
                <a:lnTo>
                  <a:pt x="239" y="65"/>
                </a:lnTo>
                <a:lnTo>
                  <a:pt x="228" y="67"/>
                </a:lnTo>
                <a:lnTo>
                  <a:pt x="245" y="67"/>
                </a:lnTo>
                <a:lnTo>
                  <a:pt x="243" y="78"/>
                </a:lnTo>
                <a:lnTo>
                  <a:pt x="255" y="72"/>
                </a:lnTo>
                <a:lnTo>
                  <a:pt x="247" y="81"/>
                </a:lnTo>
                <a:lnTo>
                  <a:pt x="273" y="78"/>
                </a:lnTo>
                <a:lnTo>
                  <a:pt x="259" y="87"/>
                </a:lnTo>
                <a:lnTo>
                  <a:pt x="271" y="87"/>
                </a:lnTo>
                <a:lnTo>
                  <a:pt x="266" y="93"/>
                </a:lnTo>
                <a:lnTo>
                  <a:pt x="278" y="85"/>
                </a:lnTo>
                <a:lnTo>
                  <a:pt x="289" y="94"/>
                </a:lnTo>
                <a:lnTo>
                  <a:pt x="268" y="102"/>
                </a:lnTo>
                <a:lnTo>
                  <a:pt x="298" y="108"/>
                </a:lnTo>
                <a:lnTo>
                  <a:pt x="272" y="110"/>
                </a:lnTo>
                <a:lnTo>
                  <a:pt x="282" y="114"/>
                </a:lnTo>
                <a:lnTo>
                  <a:pt x="275" y="123"/>
                </a:lnTo>
                <a:lnTo>
                  <a:pt x="304" y="138"/>
                </a:lnTo>
                <a:lnTo>
                  <a:pt x="319" y="136"/>
                </a:lnTo>
                <a:lnTo>
                  <a:pt x="326" y="154"/>
                </a:lnTo>
                <a:lnTo>
                  <a:pt x="341" y="153"/>
                </a:lnTo>
                <a:lnTo>
                  <a:pt x="339" y="160"/>
                </a:lnTo>
                <a:lnTo>
                  <a:pt x="362" y="165"/>
                </a:lnTo>
                <a:lnTo>
                  <a:pt x="359" y="175"/>
                </a:lnTo>
                <a:lnTo>
                  <a:pt x="348" y="173"/>
                </a:lnTo>
                <a:lnTo>
                  <a:pt x="353" y="180"/>
                </a:lnTo>
                <a:lnTo>
                  <a:pt x="347" y="189"/>
                </a:lnTo>
                <a:lnTo>
                  <a:pt x="337" y="184"/>
                </a:lnTo>
                <a:lnTo>
                  <a:pt x="335" y="203"/>
                </a:lnTo>
                <a:lnTo>
                  <a:pt x="293" y="168"/>
                </a:lnTo>
                <a:lnTo>
                  <a:pt x="278" y="172"/>
                </a:lnTo>
                <a:lnTo>
                  <a:pt x="289" y="180"/>
                </a:lnTo>
                <a:lnTo>
                  <a:pt x="281" y="189"/>
                </a:lnTo>
                <a:lnTo>
                  <a:pt x="287" y="188"/>
                </a:lnTo>
                <a:lnTo>
                  <a:pt x="296" y="205"/>
                </a:lnTo>
                <a:lnTo>
                  <a:pt x="316" y="209"/>
                </a:lnTo>
                <a:lnTo>
                  <a:pt x="314" y="218"/>
                </a:lnTo>
                <a:lnTo>
                  <a:pt x="325" y="227"/>
                </a:lnTo>
                <a:lnTo>
                  <a:pt x="320" y="250"/>
                </a:lnTo>
                <a:lnTo>
                  <a:pt x="268" y="226"/>
                </a:lnTo>
                <a:lnTo>
                  <a:pt x="303" y="262"/>
                </a:lnTo>
                <a:lnTo>
                  <a:pt x="237" y="242"/>
                </a:lnTo>
                <a:lnTo>
                  <a:pt x="228" y="230"/>
                </a:lnTo>
                <a:lnTo>
                  <a:pt x="237" y="229"/>
                </a:lnTo>
                <a:lnTo>
                  <a:pt x="216" y="221"/>
                </a:lnTo>
                <a:lnTo>
                  <a:pt x="210" y="208"/>
                </a:lnTo>
                <a:lnTo>
                  <a:pt x="194" y="203"/>
                </a:lnTo>
                <a:lnTo>
                  <a:pt x="193" y="213"/>
                </a:lnTo>
                <a:lnTo>
                  <a:pt x="183" y="208"/>
                </a:lnTo>
                <a:lnTo>
                  <a:pt x="169" y="217"/>
                </a:lnTo>
                <a:lnTo>
                  <a:pt x="150" y="208"/>
                </a:lnTo>
                <a:lnTo>
                  <a:pt x="161" y="192"/>
                </a:lnTo>
                <a:lnTo>
                  <a:pt x="208" y="192"/>
                </a:lnTo>
                <a:lnTo>
                  <a:pt x="197" y="176"/>
                </a:lnTo>
                <a:lnTo>
                  <a:pt x="224" y="153"/>
                </a:lnTo>
                <a:lnTo>
                  <a:pt x="205" y="122"/>
                </a:lnTo>
                <a:lnTo>
                  <a:pt x="192" y="119"/>
                </a:lnTo>
                <a:lnTo>
                  <a:pt x="199" y="114"/>
                </a:lnTo>
                <a:lnTo>
                  <a:pt x="169" y="122"/>
                </a:lnTo>
                <a:lnTo>
                  <a:pt x="169" y="113"/>
                </a:lnTo>
                <a:lnTo>
                  <a:pt x="180" y="108"/>
                </a:lnTo>
                <a:lnTo>
                  <a:pt x="157" y="96"/>
                </a:lnTo>
                <a:lnTo>
                  <a:pt x="157" y="86"/>
                </a:lnTo>
                <a:lnTo>
                  <a:pt x="136" y="82"/>
                </a:lnTo>
                <a:lnTo>
                  <a:pt x="142" y="95"/>
                </a:lnTo>
                <a:lnTo>
                  <a:pt x="106" y="90"/>
                </a:lnTo>
                <a:lnTo>
                  <a:pt x="115" y="97"/>
                </a:lnTo>
                <a:lnTo>
                  <a:pt x="24" y="84"/>
                </a:lnTo>
                <a:lnTo>
                  <a:pt x="8" y="67"/>
                </a:lnTo>
                <a:lnTo>
                  <a:pt x="36" y="68"/>
                </a:lnTo>
                <a:lnTo>
                  <a:pt x="0" y="58"/>
                </a:lnTo>
                <a:close/>
              </a:path>
            </a:pathLst>
          </a:custGeom>
          <a:solidFill>
            <a:srgbClr val="FFFFCC"/>
          </a:solidFill>
          <a:ln w="1588" cap="rnd">
            <a:solidFill>
              <a:srgbClr val="808080"/>
            </a:solidFill>
            <a:round/>
            <a:headEnd/>
            <a:tailEnd/>
          </a:ln>
        </p:spPr>
        <p:txBody>
          <a:bodyPr/>
          <a:lstStyle/>
          <a:p>
            <a:endParaRPr lang="en-US"/>
          </a:p>
        </p:txBody>
      </p:sp>
      <p:sp>
        <p:nvSpPr>
          <p:cNvPr id="23090" name="Freeform 563"/>
          <p:cNvSpPr>
            <a:spLocks noChangeAspect="1"/>
          </p:cNvSpPr>
          <p:nvPr/>
        </p:nvSpPr>
        <p:spPr bwMode="auto">
          <a:xfrm>
            <a:off x="2171700" y="2299746"/>
            <a:ext cx="160338" cy="112712"/>
          </a:xfrm>
          <a:custGeom>
            <a:avLst/>
            <a:gdLst>
              <a:gd name="T0" fmla="*/ 0 w 83"/>
              <a:gd name="T1" fmla="*/ 48 h 58"/>
              <a:gd name="T2" fmla="*/ 12 w 83"/>
              <a:gd name="T3" fmla="*/ 36 h 58"/>
              <a:gd name="T4" fmla="*/ 20 w 83"/>
              <a:gd name="T5" fmla="*/ 0 h 58"/>
              <a:gd name="T6" fmla="*/ 27 w 83"/>
              <a:gd name="T7" fmla="*/ 13 h 58"/>
              <a:gd name="T8" fmla="*/ 46 w 83"/>
              <a:gd name="T9" fmla="*/ 16 h 58"/>
              <a:gd name="T10" fmla="*/ 83 w 83"/>
              <a:gd name="T11" fmla="*/ 43 h 58"/>
              <a:gd name="T12" fmla="*/ 78 w 83"/>
              <a:gd name="T13" fmla="*/ 52 h 58"/>
              <a:gd name="T14" fmla="*/ 45 w 83"/>
              <a:gd name="T15" fmla="*/ 40 h 58"/>
              <a:gd name="T16" fmla="*/ 24 w 83"/>
              <a:gd name="T17" fmla="*/ 58 h 58"/>
              <a:gd name="T18" fmla="*/ 19 w 83"/>
              <a:gd name="T19" fmla="*/ 43 h 58"/>
              <a:gd name="T20" fmla="*/ 0 w 83"/>
              <a:gd name="T21" fmla="*/ 48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58"/>
              <a:gd name="T35" fmla="*/ 83 w 8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58">
                <a:moveTo>
                  <a:pt x="0" y="48"/>
                </a:moveTo>
                <a:lnTo>
                  <a:pt x="12" y="36"/>
                </a:lnTo>
                <a:lnTo>
                  <a:pt x="20" y="0"/>
                </a:lnTo>
                <a:lnTo>
                  <a:pt x="27" y="13"/>
                </a:lnTo>
                <a:lnTo>
                  <a:pt x="46" y="16"/>
                </a:lnTo>
                <a:lnTo>
                  <a:pt x="83" y="43"/>
                </a:lnTo>
                <a:lnTo>
                  <a:pt x="78" y="52"/>
                </a:lnTo>
                <a:lnTo>
                  <a:pt x="45" y="40"/>
                </a:lnTo>
                <a:lnTo>
                  <a:pt x="24" y="58"/>
                </a:lnTo>
                <a:lnTo>
                  <a:pt x="19" y="43"/>
                </a:lnTo>
                <a:lnTo>
                  <a:pt x="0" y="48"/>
                </a:lnTo>
                <a:close/>
              </a:path>
            </a:pathLst>
          </a:custGeom>
          <a:solidFill>
            <a:srgbClr val="FFFFCC"/>
          </a:solidFill>
          <a:ln w="9525">
            <a:noFill/>
            <a:round/>
            <a:headEnd/>
            <a:tailEnd/>
          </a:ln>
        </p:spPr>
        <p:txBody>
          <a:bodyPr/>
          <a:lstStyle/>
          <a:p>
            <a:endParaRPr lang="en-US"/>
          </a:p>
        </p:txBody>
      </p:sp>
      <p:sp>
        <p:nvSpPr>
          <p:cNvPr id="23091" name="Freeform 564"/>
          <p:cNvSpPr>
            <a:spLocks noChangeAspect="1"/>
          </p:cNvSpPr>
          <p:nvPr/>
        </p:nvSpPr>
        <p:spPr bwMode="auto">
          <a:xfrm>
            <a:off x="2171700" y="2299746"/>
            <a:ext cx="160338" cy="112712"/>
          </a:xfrm>
          <a:custGeom>
            <a:avLst/>
            <a:gdLst>
              <a:gd name="T0" fmla="*/ 0 w 83"/>
              <a:gd name="T1" fmla="*/ 48 h 58"/>
              <a:gd name="T2" fmla="*/ 12 w 83"/>
              <a:gd name="T3" fmla="*/ 36 h 58"/>
              <a:gd name="T4" fmla="*/ 20 w 83"/>
              <a:gd name="T5" fmla="*/ 0 h 58"/>
              <a:gd name="T6" fmla="*/ 27 w 83"/>
              <a:gd name="T7" fmla="*/ 13 h 58"/>
              <a:gd name="T8" fmla="*/ 46 w 83"/>
              <a:gd name="T9" fmla="*/ 16 h 58"/>
              <a:gd name="T10" fmla="*/ 83 w 83"/>
              <a:gd name="T11" fmla="*/ 43 h 58"/>
              <a:gd name="T12" fmla="*/ 78 w 83"/>
              <a:gd name="T13" fmla="*/ 52 h 58"/>
              <a:gd name="T14" fmla="*/ 45 w 83"/>
              <a:gd name="T15" fmla="*/ 40 h 58"/>
              <a:gd name="T16" fmla="*/ 24 w 83"/>
              <a:gd name="T17" fmla="*/ 58 h 58"/>
              <a:gd name="T18" fmla="*/ 19 w 83"/>
              <a:gd name="T19" fmla="*/ 43 h 58"/>
              <a:gd name="T20" fmla="*/ 0 w 83"/>
              <a:gd name="T21" fmla="*/ 48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58"/>
              <a:gd name="T35" fmla="*/ 83 w 8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58">
                <a:moveTo>
                  <a:pt x="0" y="48"/>
                </a:moveTo>
                <a:lnTo>
                  <a:pt x="12" y="36"/>
                </a:lnTo>
                <a:lnTo>
                  <a:pt x="20" y="0"/>
                </a:lnTo>
                <a:lnTo>
                  <a:pt x="27" y="13"/>
                </a:lnTo>
                <a:lnTo>
                  <a:pt x="46" y="16"/>
                </a:lnTo>
                <a:lnTo>
                  <a:pt x="83" y="43"/>
                </a:lnTo>
                <a:lnTo>
                  <a:pt x="78" y="52"/>
                </a:lnTo>
                <a:lnTo>
                  <a:pt x="45" y="40"/>
                </a:lnTo>
                <a:lnTo>
                  <a:pt x="24" y="58"/>
                </a:lnTo>
                <a:lnTo>
                  <a:pt x="19" y="43"/>
                </a:lnTo>
                <a:lnTo>
                  <a:pt x="0" y="48"/>
                </a:lnTo>
                <a:close/>
              </a:path>
            </a:pathLst>
          </a:custGeom>
          <a:solidFill>
            <a:srgbClr val="FFFFCC"/>
          </a:solidFill>
          <a:ln w="1588" cap="rnd">
            <a:solidFill>
              <a:srgbClr val="808080"/>
            </a:solidFill>
            <a:round/>
            <a:headEnd/>
            <a:tailEnd/>
          </a:ln>
        </p:spPr>
        <p:txBody>
          <a:bodyPr/>
          <a:lstStyle/>
          <a:p>
            <a:endParaRPr lang="en-US"/>
          </a:p>
        </p:txBody>
      </p:sp>
      <p:sp>
        <p:nvSpPr>
          <p:cNvPr id="23092" name="Freeform 565"/>
          <p:cNvSpPr>
            <a:spLocks noChangeAspect="1"/>
          </p:cNvSpPr>
          <p:nvPr/>
        </p:nvSpPr>
        <p:spPr bwMode="auto">
          <a:xfrm>
            <a:off x="2846388" y="2820446"/>
            <a:ext cx="163512" cy="157162"/>
          </a:xfrm>
          <a:custGeom>
            <a:avLst/>
            <a:gdLst>
              <a:gd name="T0" fmla="*/ 0 w 85"/>
              <a:gd name="T1" fmla="*/ 65 h 82"/>
              <a:gd name="T2" fmla="*/ 35 w 85"/>
              <a:gd name="T3" fmla="*/ 5 h 82"/>
              <a:gd name="T4" fmla="*/ 48 w 85"/>
              <a:gd name="T5" fmla="*/ 0 h 82"/>
              <a:gd name="T6" fmla="*/ 32 w 85"/>
              <a:gd name="T7" fmla="*/ 32 h 82"/>
              <a:gd name="T8" fmla="*/ 43 w 85"/>
              <a:gd name="T9" fmla="*/ 25 h 82"/>
              <a:gd name="T10" fmla="*/ 50 w 85"/>
              <a:gd name="T11" fmla="*/ 39 h 82"/>
              <a:gd name="T12" fmla="*/ 73 w 85"/>
              <a:gd name="T13" fmla="*/ 39 h 82"/>
              <a:gd name="T14" fmla="*/ 68 w 85"/>
              <a:gd name="T15" fmla="*/ 51 h 82"/>
              <a:gd name="T16" fmla="*/ 79 w 85"/>
              <a:gd name="T17" fmla="*/ 50 h 82"/>
              <a:gd name="T18" fmla="*/ 71 w 85"/>
              <a:gd name="T19" fmla="*/ 63 h 82"/>
              <a:gd name="T20" fmla="*/ 82 w 85"/>
              <a:gd name="T21" fmla="*/ 56 h 82"/>
              <a:gd name="T22" fmla="*/ 85 w 85"/>
              <a:gd name="T23" fmla="*/ 69 h 82"/>
              <a:gd name="T24" fmla="*/ 74 w 85"/>
              <a:gd name="T25" fmla="*/ 82 h 82"/>
              <a:gd name="T26" fmla="*/ 73 w 85"/>
              <a:gd name="T27" fmla="*/ 72 h 82"/>
              <a:gd name="T28" fmla="*/ 67 w 85"/>
              <a:gd name="T29" fmla="*/ 77 h 82"/>
              <a:gd name="T30" fmla="*/ 67 w 85"/>
              <a:gd name="T31" fmla="*/ 62 h 82"/>
              <a:gd name="T32" fmla="*/ 46 w 85"/>
              <a:gd name="T33" fmla="*/ 77 h 82"/>
              <a:gd name="T34" fmla="*/ 59 w 85"/>
              <a:gd name="T35" fmla="*/ 67 h 82"/>
              <a:gd name="T36" fmla="*/ 41 w 85"/>
              <a:gd name="T37" fmla="*/ 69 h 82"/>
              <a:gd name="T38" fmla="*/ 45 w 85"/>
              <a:gd name="T39" fmla="*/ 62 h 82"/>
              <a:gd name="T40" fmla="*/ 0 w 85"/>
              <a:gd name="T41" fmla="*/ 65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82"/>
              <a:gd name="T65" fmla="*/ 85 w 85"/>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82">
                <a:moveTo>
                  <a:pt x="0" y="65"/>
                </a:moveTo>
                <a:lnTo>
                  <a:pt x="35" y="5"/>
                </a:lnTo>
                <a:lnTo>
                  <a:pt x="48" y="0"/>
                </a:lnTo>
                <a:lnTo>
                  <a:pt x="32" y="32"/>
                </a:lnTo>
                <a:lnTo>
                  <a:pt x="43" y="25"/>
                </a:lnTo>
                <a:lnTo>
                  <a:pt x="50" y="39"/>
                </a:lnTo>
                <a:lnTo>
                  <a:pt x="73" y="39"/>
                </a:lnTo>
                <a:lnTo>
                  <a:pt x="68" y="51"/>
                </a:lnTo>
                <a:lnTo>
                  <a:pt x="79" y="50"/>
                </a:lnTo>
                <a:lnTo>
                  <a:pt x="71" y="63"/>
                </a:lnTo>
                <a:lnTo>
                  <a:pt x="82" y="56"/>
                </a:lnTo>
                <a:lnTo>
                  <a:pt x="85" y="69"/>
                </a:lnTo>
                <a:lnTo>
                  <a:pt x="74" y="82"/>
                </a:lnTo>
                <a:lnTo>
                  <a:pt x="73" y="72"/>
                </a:lnTo>
                <a:lnTo>
                  <a:pt x="67" y="77"/>
                </a:lnTo>
                <a:lnTo>
                  <a:pt x="67" y="62"/>
                </a:lnTo>
                <a:lnTo>
                  <a:pt x="46" y="77"/>
                </a:lnTo>
                <a:lnTo>
                  <a:pt x="59" y="67"/>
                </a:lnTo>
                <a:lnTo>
                  <a:pt x="41" y="69"/>
                </a:lnTo>
                <a:lnTo>
                  <a:pt x="45" y="62"/>
                </a:lnTo>
                <a:lnTo>
                  <a:pt x="0" y="65"/>
                </a:lnTo>
                <a:close/>
              </a:path>
            </a:pathLst>
          </a:custGeom>
          <a:solidFill>
            <a:srgbClr val="FFFFCC"/>
          </a:solidFill>
          <a:ln w="9525">
            <a:noFill/>
            <a:round/>
            <a:headEnd/>
            <a:tailEnd/>
          </a:ln>
        </p:spPr>
        <p:txBody>
          <a:bodyPr/>
          <a:lstStyle/>
          <a:p>
            <a:endParaRPr lang="en-US"/>
          </a:p>
        </p:txBody>
      </p:sp>
      <p:sp>
        <p:nvSpPr>
          <p:cNvPr id="23093" name="Freeform 566"/>
          <p:cNvSpPr>
            <a:spLocks noChangeAspect="1"/>
          </p:cNvSpPr>
          <p:nvPr/>
        </p:nvSpPr>
        <p:spPr bwMode="auto">
          <a:xfrm>
            <a:off x="2846388" y="2820446"/>
            <a:ext cx="163512" cy="157162"/>
          </a:xfrm>
          <a:custGeom>
            <a:avLst/>
            <a:gdLst>
              <a:gd name="T0" fmla="*/ 0 w 85"/>
              <a:gd name="T1" fmla="*/ 65 h 82"/>
              <a:gd name="T2" fmla="*/ 35 w 85"/>
              <a:gd name="T3" fmla="*/ 5 h 82"/>
              <a:gd name="T4" fmla="*/ 48 w 85"/>
              <a:gd name="T5" fmla="*/ 0 h 82"/>
              <a:gd name="T6" fmla="*/ 32 w 85"/>
              <a:gd name="T7" fmla="*/ 32 h 82"/>
              <a:gd name="T8" fmla="*/ 43 w 85"/>
              <a:gd name="T9" fmla="*/ 25 h 82"/>
              <a:gd name="T10" fmla="*/ 50 w 85"/>
              <a:gd name="T11" fmla="*/ 39 h 82"/>
              <a:gd name="T12" fmla="*/ 73 w 85"/>
              <a:gd name="T13" fmla="*/ 39 h 82"/>
              <a:gd name="T14" fmla="*/ 68 w 85"/>
              <a:gd name="T15" fmla="*/ 51 h 82"/>
              <a:gd name="T16" fmla="*/ 79 w 85"/>
              <a:gd name="T17" fmla="*/ 50 h 82"/>
              <a:gd name="T18" fmla="*/ 71 w 85"/>
              <a:gd name="T19" fmla="*/ 63 h 82"/>
              <a:gd name="T20" fmla="*/ 82 w 85"/>
              <a:gd name="T21" fmla="*/ 56 h 82"/>
              <a:gd name="T22" fmla="*/ 85 w 85"/>
              <a:gd name="T23" fmla="*/ 69 h 82"/>
              <a:gd name="T24" fmla="*/ 74 w 85"/>
              <a:gd name="T25" fmla="*/ 82 h 82"/>
              <a:gd name="T26" fmla="*/ 73 w 85"/>
              <a:gd name="T27" fmla="*/ 72 h 82"/>
              <a:gd name="T28" fmla="*/ 67 w 85"/>
              <a:gd name="T29" fmla="*/ 77 h 82"/>
              <a:gd name="T30" fmla="*/ 67 w 85"/>
              <a:gd name="T31" fmla="*/ 62 h 82"/>
              <a:gd name="T32" fmla="*/ 46 w 85"/>
              <a:gd name="T33" fmla="*/ 77 h 82"/>
              <a:gd name="T34" fmla="*/ 59 w 85"/>
              <a:gd name="T35" fmla="*/ 67 h 82"/>
              <a:gd name="T36" fmla="*/ 41 w 85"/>
              <a:gd name="T37" fmla="*/ 69 h 82"/>
              <a:gd name="T38" fmla="*/ 45 w 85"/>
              <a:gd name="T39" fmla="*/ 62 h 82"/>
              <a:gd name="T40" fmla="*/ 0 w 85"/>
              <a:gd name="T41" fmla="*/ 65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82"/>
              <a:gd name="T65" fmla="*/ 85 w 85"/>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82">
                <a:moveTo>
                  <a:pt x="0" y="65"/>
                </a:moveTo>
                <a:lnTo>
                  <a:pt x="35" y="5"/>
                </a:lnTo>
                <a:lnTo>
                  <a:pt x="48" y="0"/>
                </a:lnTo>
                <a:lnTo>
                  <a:pt x="32" y="32"/>
                </a:lnTo>
                <a:lnTo>
                  <a:pt x="43" y="25"/>
                </a:lnTo>
                <a:lnTo>
                  <a:pt x="50" y="39"/>
                </a:lnTo>
                <a:lnTo>
                  <a:pt x="73" y="39"/>
                </a:lnTo>
                <a:lnTo>
                  <a:pt x="68" y="51"/>
                </a:lnTo>
                <a:lnTo>
                  <a:pt x="79" y="50"/>
                </a:lnTo>
                <a:lnTo>
                  <a:pt x="71" y="63"/>
                </a:lnTo>
                <a:lnTo>
                  <a:pt x="82" y="56"/>
                </a:lnTo>
                <a:lnTo>
                  <a:pt x="85" y="69"/>
                </a:lnTo>
                <a:lnTo>
                  <a:pt x="74" y="82"/>
                </a:lnTo>
                <a:lnTo>
                  <a:pt x="73" y="72"/>
                </a:lnTo>
                <a:lnTo>
                  <a:pt x="67" y="77"/>
                </a:lnTo>
                <a:lnTo>
                  <a:pt x="67" y="62"/>
                </a:lnTo>
                <a:lnTo>
                  <a:pt x="46" y="77"/>
                </a:lnTo>
                <a:lnTo>
                  <a:pt x="59" y="67"/>
                </a:lnTo>
                <a:lnTo>
                  <a:pt x="41" y="69"/>
                </a:lnTo>
                <a:lnTo>
                  <a:pt x="45" y="62"/>
                </a:lnTo>
                <a:lnTo>
                  <a:pt x="0" y="65"/>
                </a:lnTo>
                <a:close/>
              </a:path>
            </a:pathLst>
          </a:custGeom>
          <a:solidFill>
            <a:srgbClr val="FFFFCC"/>
          </a:solidFill>
          <a:ln w="1588" cap="rnd">
            <a:solidFill>
              <a:srgbClr val="808080"/>
            </a:solidFill>
            <a:round/>
            <a:headEnd/>
            <a:tailEnd/>
          </a:ln>
        </p:spPr>
        <p:txBody>
          <a:bodyPr/>
          <a:lstStyle/>
          <a:p>
            <a:endParaRPr lang="en-US"/>
          </a:p>
        </p:txBody>
      </p:sp>
      <p:sp>
        <p:nvSpPr>
          <p:cNvPr id="23094" name="Freeform 567"/>
          <p:cNvSpPr>
            <a:spLocks noChangeAspect="1"/>
          </p:cNvSpPr>
          <p:nvPr/>
        </p:nvSpPr>
        <p:spPr bwMode="auto">
          <a:xfrm>
            <a:off x="6219825" y="3972971"/>
            <a:ext cx="46038" cy="90487"/>
          </a:xfrm>
          <a:custGeom>
            <a:avLst/>
            <a:gdLst>
              <a:gd name="T0" fmla="*/ 0 w 24"/>
              <a:gd name="T1" fmla="*/ 0 h 47"/>
              <a:gd name="T2" fmla="*/ 5 w 24"/>
              <a:gd name="T3" fmla="*/ 47 h 47"/>
              <a:gd name="T4" fmla="*/ 24 w 24"/>
              <a:gd name="T5" fmla="*/ 39 h 47"/>
              <a:gd name="T6" fmla="*/ 15 w 24"/>
              <a:gd name="T7" fmla="*/ 12 h 47"/>
              <a:gd name="T8" fmla="*/ 0 w 24"/>
              <a:gd name="T9" fmla="*/ 0 h 47"/>
              <a:gd name="T10" fmla="*/ 0 60000 65536"/>
              <a:gd name="T11" fmla="*/ 0 60000 65536"/>
              <a:gd name="T12" fmla="*/ 0 60000 65536"/>
              <a:gd name="T13" fmla="*/ 0 60000 65536"/>
              <a:gd name="T14" fmla="*/ 0 60000 65536"/>
              <a:gd name="T15" fmla="*/ 0 w 24"/>
              <a:gd name="T16" fmla="*/ 0 h 47"/>
              <a:gd name="T17" fmla="*/ 24 w 24"/>
              <a:gd name="T18" fmla="*/ 47 h 47"/>
            </a:gdLst>
            <a:ahLst/>
            <a:cxnLst>
              <a:cxn ang="T10">
                <a:pos x="T0" y="T1"/>
              </a:cxn>
              <a:cxn ang="T11">
                <a:pos x="T2" y="T3"/>
              </a:cxn>
              <a:cxn ang="T12">
                <a:pos x="T4" y="T5"/>
              </a:cxn>
              <a:cxn ang="T13">
                <a:pos x="T6" y="T7"/>
              </a:cxn>
              <a:cxn ang="T14">
                <a:pos x="T8" y="T9"/>
              </a:cxn>
            </a:cxnLst>
            <a:rect l="T15" t="T16" r="T17" b="T18"/>
            <a:pathLst>
              <a:path w="24" h="47">
                <a:moveTo>
                  <a:pt x="0" y="0"/>
                </a:moveTo>
                <a:lnTo>
                  <a:pt x="5" y="47"/>
                </a:lnTo>
                <a:lnTo>
                  <a:pt x="24" y="39"/>
                </a:lnTo>
                <a:lnTo>
                  <a:pt x="15" y="12"/>
                </a:lnTo>
                <a:lnTo>
                  <a:pt x="0" y="0"/>
                </a:lnTo>
                <a:close/>
              </a:path>
            </a:pathLst>
          </a:custGeom>
          <a:solidFill>
            <a:srgbClr val="FFFFCC"/>
          </a:solidFill>
          <a:ln w="9525">
            <a:noFill/>
            <a:round/>
            <a:headEnd/>
            <a:tailEnd/>
          </a:ln>
        </p:spPr>
        <p:txBody>
          <a:bodyPr/>
          <a:lstStyle/>
          <a:p>
            <a:endParaRPr lang="en-US"/>
          </a:p>
        </p:txBody>
      </p:sp>
      <p:sp>
        <p:nvSpPr>
          <p:cNvPr id="23095" name="Freeform 568"/>
          <p:cNvSpPr>
            <a:spLocks noChangeAspect="1"/>
          </p:cNvSpPr>
          <p:nvPr/>
        </p:nvSpPr>
        <p:spPr bwMode="auto">
          <a:xfrm>
            <a:off x="6219825" y="3972971"/>
            <a:ext cx="46038" cy="90487"/>
          </a:xfrm>
          <a:custGeom>
            <a:avLst/>
            <a:gdLst>
              <a:gd name="T0" fmla="*/ 0 w 24"/>
              <a:gd name="T1" fmla="*/ 0 h 47"/>
              <a:gd name="T2" fmla="*/ 5 w 24"/>
              <a:gd name="T3" fmla="*/ 47 h 47"/>
              <a:gd name="T4" fmla="*/ 24 w 24"/>
              <a:gd name="T5" fmla="*/ 39 h 47"/>
              <a:gd name="T6" fmla="*/ 15 w 24"/>
              <a:gd name="T7" fmla="*/ 12 h 47"/>
              <a:gd name="T8" fmla="*/ 0 w 24"/>
              <a:gd name="T9" fmla="*/ 0 h 47"/>
              <a:gd name="T10" fmla="*/ 0 60000 65536"/>
              <a:gd name="T11" fmla="*/ 0 60000 65536"/>
              <a:gd name="T12" fmla="*/ 0 60000 65536"/>
              <a:gd name="T13" fmla="*/ 0 60000 65536"/>
              <a:gd name="T14" fmla="*/ 0 60000 65536"/>
              <a:gd name="T15" fmla="*/ 0 w 24"/>
              <a:gd name="T16" fmla="*/ 0 h 47"/>
              <a:gd name="T17" fmla="*/ 24 w 24"/>
              <a:gd name="T18" fmla="*/ 47 h 47"/>
            </a:gdLst>
            <a:ahLst/>
            <a:cxnLst>
              <a:cxn ang="T10">
                <a:pos x="T0" y="T1"/>
              </a:cxn>
              <a:cxn ang="T11">
                <a:pos x="T2" y="T3"/>
              </a:cxn>
              <a:cxn ang="T12">
                <a:pos x="T4" y="T5"/>
              </a:cxn>
              <a:cxn ang="T13">
                <a:pos x="T6" y="T7"/>
              </a:cxn>
              <a:cxn ang="T14">
                <a:pos x="T8" y="T9"/>
              </a:cxn>
            </a:cxnLst>
            <a:rect l="T15" t="T16" r="T17" b="T18"/>
            <a:pathLst>
              <a:path w="24" h="47">
                <a:moveTo>
                  <a:pt x="0" y="0"/>
                </a:moveTo>
                <a:lnTo>
                  <a:pt x="5" y="47"/>
                </a:lnTo>
                <a:lnTo>
                  <a:pt x="24" y="39"/>
                </a:lnTo>
                <a:lnTo>
                  <a:pt x="15" y="1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096" name="Freeform 569"/>
          <p:cNvSpPr>
            <a:spLocks noChangeAspect="1"/>
          </p:cNvSpPr>
          <p:nvPr/>
        </p:nvSpPr>
        <p:spPr bwMode="auto">
          <a:xfrm>
            <a:off x="7197725" y="3587208"/>
            <a:ext cx="42863" cy="80963"/>
          </a:xfrm>
          <a:custGeom>
            <a:avLst/>
            <a:gdLst>
              <a:gd name="T0" fmla="*/ 0 w 22"/>
              <a:gd name="T1" fmla="*/ 17 h 42"/>
              <a:gd name="T2" fmla="*/ 9 w 22"/>
              <a:gd name="T3" fmla="*/ 42 h 42"/>
              <a:gd name="T4" fmla="*/ 22 w 22"/>
              <a:gd name="T5" fmla="*/ 0 h 42"/>
              <a:gd name="T6" fmla="*/ 11 w 22"/>
              <a:gd name="T7" fmla="*/ 0 h 42"/>
              <a:gd name="T8" fmla="*/ 0 w 22"/>
              <a:gd name="T9" fmla="*/ 17 h 42"/>
              <a:gd name="T10" fmla="*/ 0 60000 65536"/>
              <a:gd name="T11" fmla="*/ 0 60000 65536"/>
              <a:gd name="T12" fmla="*/ 0 60000 65536"/>
              <a:gd name="T13" fmla="*/ 0 60000 65536"/>
              <a:gd name="T14" fmla="*/ 0 60000 65536"/>
              <a:gd name="T15" fmla="*/ 0 w 22"/>
              <a:gd name="T16" fmla="*/ 0 h 42"/>
              <a:gd name="T17" fmla="*/ 22 w 22"/>
              <a:gd name="T18" fmla="*/ 42 h 42"/>
            </a:gdLst>
            <a:ahLst/>
            <a:cxnLst>
              <a:cxn ang="T10">
                <a:pos x="T0" y="T1"/>
              </a:cxn>
              <a:cxn ang="T11">
                <a:pos x="T2" y="T3"/>
              </a:cxn>
              <a:cxn ang="T12">
                <a:pos x="T4" y="T5"/>
              </a:cxn>
              <a:cxn ang="T13">
                <a:pos x="T6" y="T7"/>
              </a:cxn>
              <a:cxn ang="T14">
                <a:pos x="T8" y="T9"/>
              </a:cxn>
            </a:cxnLst>
            <a:rect l="T15" t="T16" r="T17" b="T18"/>
            <a:pathLst>
              <a:path w="22" h="42">
                <a:moveTo>
                  <a:pt x="0" y="17"/>
                </a:moveTo>
                <a:lnTo>
                  <a:pt x="9" y="42"/>
                </a:lnTo>
                <a:lnTo>
                  <a:pt x="22" y="0"/>
                </a:lnTo>
                <a:lnTo>
                  <a:pt x="11" y="0"/>
                </a:lnTo>
                <a:lnTo>
                  <a:pt x="0" y="17"/>
                </a:lnTo>
                <a:close/>
              </a:path>
            </a:pathLst>
          </a:custGeom>
          <a:solidFill>
            <a:srgbClr val="FFFFCC"/>
          </a:solidFill>
          <a:ln w="9525">
            <a:noFill/>
            <a:round/>
            <a:headEnd/>
            <a:tailEnd/>
          </a:ln>
        </p:spPr>
        <p:txBody>
          <a:bodyPr/>
          <a:lstStyle/>
          <a:p>
            <a:endParaRPr lang="en-US"/>
          </a:p>
        </p:txBody>
      </p:sp>
      <p:sp>
        <p:nvSpPr>
          <p:cNvPr id="23097" name="Freeform 570"/>
          <p:cNvSpPr>
            <a:spLocks noChangeAspect="1"/>
          </p:cNvSpPr>
          <p:nvPr/>
        </p:nvSpPr>
        <p:spPr bwMode="auto">
          <a:xfrm>
            <a:off x="7197725" y="3587208"/>
            <a:ext cx="42863" cy="80963"/>
          </a:xfrm>
          <a:custGeom>
            <a:avLst/>
            <a:gdLst>
              <a:gd name="T0" fmla="*/ 0 w 22"/>
              <a:gd name="T1" fmla="*/ 17 h 42"/>
              <a:gd name="T2" fmla="*/ 9 w 22"/>
              <a:gd name="T3" fmla="*/ 42 h 42"/>
              <a:gd name="T4" fmla="*/ 22 w 22"/>
              <a:gd name="T5" fmla="*/ 0 h 42"/>
              <a:gd name="T6" fmla="*/ 11 w 22"/>
              <a:gd name="T7" fmla="*/ 0 h 42"/>
              <a:gd name="T8" fmla="*/ 0 w 22"/>
              <a:gd name="T9" fmla="*/ 17 h 42"/>
              <a:gd name="T10" fmla="*/ 0 60000 65536"/>
              <a:gd name="T11" fmla="*/ 0 60000 65536"/>
              <a:gd name="T12" fmla="*/ 0 60000 65536"/>
              <a:gd name="T13" fmla="*/ 0 60000 65536"/>
              <a:gd name="T14" fmla="*/ 0 60000 65536"/>
              <a:gd name="T15" fmla="*/ 0 w 22"/>
              <a:gd name="T16" fmla="*/ 0 h 42"/>
              <a:gd name="T17" fmla="*/ 22 w 22"/>
              <a:gd name="T18" fmla="*/ 42 h 42"/>
            </a:gdLst>
            <a:ahLst/>
            <a:cxnLst>
              <a:cxn ang="T10">
                <a:pos x="T0" y="T1"/>
              </a:cxn>
              <a:cxn ang="T11">
                <a:pos x="T2" y="T3"/>
              </a:cxn>
              <a:cxn ang="T12">
                <a:pos x="T4" y="T5"/>
              </a:cxn>
              <a:cxn ang="T13">
                <a:pos x="T6" y="T7"/>
              </a:cxn>
              <a:cxn ang="T14">
                <a:pos x="T8" y="T9"/>
              </a:cxn>
            </a:cxnLst>
            <a:rect l="T15" t="T16" r="T17" b="T18"/>
            <a:pathLst>
              <a:path w="22" h="42">
                <a:moveTo>
                  <a:pt x="0" y="17"/>
                </a:moveTo>
                <a:lnTo>
                  <a:pt x="9" y="42"/>
                </a:lnTo>
                <a:lnTo>
                  <a:pt x="22" y="0"/>
                </a:lnTo>
                <a:lnTo>
                  <a:pt x="11" y="0"/>
                </a:lnTo>
                <a:lnTo>
                  <a:pt x="0" y="17"/>
                </a:lnTo>
                <a:close/>
              </a:path>
            </a:pathLst>
          </a:custGeom>
          <a:solidFill>
            <a:srgbClr val="FFFFCC"/>
          </a:solidFill>
          <a:ln w="7938" cap="rnd">
            <a:solidFill>
              <a:srgbClr val="FFFFFF"/>
            </a:solidFill>
            <a:round/>
            <a:headEnd/>
            <a:tailEnd/>
          </a:ln>
        </p:spPr>
        <p:txBody>
          <a:bodyPr/>
          <a:lstStyle/>
          <a:p>
            <a:endParaRPr lang="en-US"/>
          </a:p>
        </p:txBody>
      </p:sp>
      <p:sp>
        <p:nvSpPr>
          <p:cNvPr id="23098" name="Freeform 571"/>
          <p:cNvSpPr>
            <a:spLocks noChangeAspect="1"/>
          </p:cNvSpPr>
          <p:nvPr/>
        </p:nvSpPr>
        <p:spPr bwMode="auto">
          <a:xfrm>
            <a:off x="2206625" y="3942808"/>
            <a:ext cx="74613" cy="68263"/>
          </a:xfrm>
          <a:custGeom>
            <a:avLst/>
            <a:gdLst>
              <a:gd name="T0" fmla="*/ 0 w 39"/>
              <a:gd name="T1" fmla="*/ 0 h 36"/>
              <a:gd name="T2" fmla="*/ 0 w 39"/>
              <a:gd name="T3" fmla="*/ 14 h 36"/>
              <a:gd name="T4" fmla="*/ 9 w 39"/>
              <a:gd name="T5" fmla="*/ 12 h 36"/>
              <a:gd name="T6" fmla="*/ 34 w 39"/>
              <a:gd name="T7" fmla="*/ 36 h 36"/>
              <a:gd name="T8" fmla="*/ 39 w 39"/>
              <a:gd name="T9" fmla="*/ 18 h 36"/>
              <a:gd name="T10" fmla="*/ 26 w 39"/>
              <a:gd name="T11" fmla="*/ 1 h 36"/>
              <a:gd name="T12" fmla="*/ 0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0"/>
                </a:moveTo>
                <a:lnTo>
                  <a:pt x="0" y="14"/>
                </a:lnTo>
                <a:lnTo>
                  <a:pt x="9" y="12"/>
                </a:lnTo>
                <a:lnTo>
                  <a:pt x="34" y="36"/>
                </a:lnTo>
                <a:lnTo>
                  <a:pt x="39" y="18"/>
                </a:lnTo>
                <a:lnTo>
                  <a:pt x="26" y="1"/>
                </a:lnTo>
                <a:lnTo>
                  <a:pt x="0" y="0"/>
                </a:lnTo>
                <a:close/>
              </a:path>
            </a:pathLst>
          </a:custGeom>
          <a:solidFill>
            <a:srgbClr val="FFFFCC"/>
          </a:solidFill>
          <a:ln w="9525">
            <a:noFill/>
            <a:round/>
            <a:headEnd/>
            <a:tailEnd/>
          </a:ln>
        </p:spPr>
        <p:txBody>
          <a:bodyPr/>
          <a:lstStyle/>
          <a:p>
            <a:endParaRPr lang="en-US"/>
          </a:p>
        </p:txBody>
      </p:sp>
      <p:sp>
        <p:nvSpPr>
          <p:cNvPr id="23099" name="Freeform 572"/>
          <p:cNvSpPr>
            <a:spLocks noChangeAspect="1"/>
          </p:cNvSpPr>
          <p:nvPr/>
        </p:nvSpPr>
        <p:spPr bwMode="auto">
          <a:xfrm>
            <a:off x="2206625" y="3942808"/>
            <a:ext cx="74613" cy="68263"/>
          </a:xfrm>
          <a:custGeom>
            <a:avLst/>
            <a:gdLst>
              <a:gd name="T0" fmla="*/ 0 w 39"/>
              <a:gd name="T1" fmla="*/ 0 h 36"/>
              <a:gd name="T2" fmla="*/ 0 w 39"/>
              <a:gd name="T3" fmla="*/ 14 h 36"/>
              <a:gd name="T4" fmla="*/ 9 w 39"/>
              <a:gd name="T5" fmla="*/ 12 h 36"/>
              <a:gd name="T6" fmla="*/ 34 w 39"/>
              <a:gd name="T7" fmla="*/ 36 h 36"/>
              <a:gd name="T8" fmla="*/ 39 w 39"/>
              <a:gd name="T9" fmla="*/ 18 h 36"/>
              <a:gd name="T10" fmla="*/ 26 w 39"/>
              <a:gd name="T11" fmla="*/ 1 h 36"/>
              <a:gd name="T12" fmla="*/ 0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0"/>
                </a:moveTo>
                <a:lnTo>
                  <a:pt x="0" y="14"/>
                </a:lnTo>
                <a:lnTo>
                  <a:pt x="9" y="12"/>
                </a:lnTo>
                <a:lnTo>
                  <a:pt x="34" y="36"/>
                </a:lnTo>
                <a:lnTo>
                  <a:pt x="39" y="18"/>
                </a:lnTo>
                <a:lnTo>
                  <a:pt x="26" y="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100" name="Freeform 573"/>
          <p:cNvSpPr>
            <a:spLocks noChangeAspect="1"/>
          </p:cNvSpPr>
          <p:nvPr/>
        </p:nvSpPr>
        <p:spPr bwMode="auto">
          <a:xfrm>
            <a:off x="2224088" y="3634833"/>
            <a:ext cx="263525" cy="85725"/>
          </a:xfrm>
          <a:custGeom>
            <a:avLst/>
            <a:gdLst>
              <a:gd name="T0" fmla="*/ 0 w 137"/>
              <a:gd name="T1" fmla="*/ 18 h 45"/>
              <a:gd name="T2" fmla="*/ 19 w 137"/>
              <a:gd name="T3" fmla="*/ 2 h 45"/>
              <a:gd name="T4" fmla="*/ 54 w 137"/>
              <a:gd name="T5" fmla="*/ 0 h 45"/>
              <a:gd name="T6" fmla="*/ 137 w 137"/>
              <a:gd name="T7" fmla="*/ 38 h 45"/>
              <a:gd name="T8" fmla="*/ 93 w 137"/>
              <a:gd name="T9" fmla="*/ 45 h 45"/>
              <a:gd name="T10" fmla="*/ 100 w 137"/>
              <a:gd name="T11" fmla="*/ 36 h 45"/>
              <a:gd name="T12" fmla="*/ 79 w 137"/>
              <a:gd name="T13" fmla="*/ 22 h 45"/>
              <a:gd name="T14" fmla="*/ 37 w 137"/>
              <a:gd name="T15" fmla="*/ 14 h 45"/>
              <a:gd name="T16" fmla="*/ 40 w 137"/>
              <a:gd name="T17" fmla="*/ 8 h 45"/>
              <a:gd name="T18" fmla="*/ 0 w 137"/>
              <a:gd name="T19" fmla="*/ 18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45"/>
              <a:gd name="T32" fmla="*/ 137 w 137"/>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45">
                <a:moveTo>
                  <a:pt x="0" y="18"/>
                </a:moveTo>
                <a:lnTo>
                  <a:pt x="19" y="2"/>
                </a:lnTo>
                <a:lnTo>
                  <a:pt x="54" y="0"/>
                </a:lnTo>
                <a:lnTo>
                  <a:pt x="137" y="38"/>
                </a:lnTo>
                <a:lnTo>
                  <a:pt x="93" y="45"/>
                </a:lnTo>
                <a:lnTo>
                  <a:pt x="100" y="36"/>
                </a:lnTo>
                <a:lnTo>
                  <a:pt x="79" y="22"/>
                </a:lnTo>
                <a:lnTo>
                  <a:pt x="37" y="14"/>
                </a:lnTo>
                <a:lnTo>
                  <a:pt x="40" y="8"/>
                </a:lnTo>
                <a:lnTo>
                  <a:pt x="0" y="18"/>
                </a:lnTo>
                <a:close/>
              </a:path>
            </a:pathLst>
          </a:custGeom>
          <a:solidFill>
            <a:srgbClr val="FFFFCC"/>
          </a:solidFill>
          <a:ln w="9525">
            <a:noFill/>
            <a:round/>
            <a:headEnd/>
            <a:tailEnd/>
          </a:ln>
        </p:spPr>
        <p:txBody>
          <a:bodyPr/>
          <a:lstStyle/>
          <a:p>
            <a:endParaRPr lang="en-US"/>
          </a:p>
        </p:txBody>
      </p:sp>
      <p:sp>
        <p:nvSpPr>
          <p:cNvPr id="23101" name="Freeform 574"/>
          <p:cNvSpPr>
            <a:spLocks noChangeAspect="1"/>
          </p:cNvSpPr>
          <p:nvPr/>
        </p:nvSpPr>
        <p:spPr bwMode="auto">
          <a:xfrm>
            <a:off x="2224088" y="3634833"/>
            <a:ext cx="263525" cy="85725"/>
          </a:xfrm>
          <a:custGeom>
            <a:avLst/>
            <a:gdLst>
              <a:gd name="T0" fmla="*/ 0 w 137"/>
              <a:gd name="T1" fmla="*/ 18 h 45"/>
              <a:gd name="T2" fmla="*/ 19 w 137"/>
              <a:gd name="T3" fmla="*/ 2 h 45"/>
              <a:gd name="T4" fmla="*/ 54 w 137"/>
              <a:gd name="T5" fmla="*/ 0 h 45"/>
              <a:gd name="T6" fmla="*/ 137 w 137"/>
              <a:gd name="T7" fmla="*/ 38 h 45"/>
              <a:gd name="T8" fmla="*/ 93 w 137"/>
              <a:gd name="T9" fmla="*/ 45 h 45"/>
              <a:gd name="T10" fmla="*/ 100 w 137"/>
              <a:gd name="T11" fmla="*/ 36 h 45"/>
              <a:gd name="T12" fmla="*/ 79 w 137"/>
              <a:gd name="T13" fmla="*/ 22 h 45"/>
              <a:gd name="T14" fmla="*/ 37 w 137"/>
              <a:gd name="T15" fmla="*/ 14 h 45"/>
              <a:gd name="T16" fmla="*/ 40 w 137"/>
              <a:gd name="T17" fmla="*/ 8 h 45"/>
              <a:gd name="T18" fmla="*/ 0 w 137"/>
              <a:gd name="T19" fmla="*/ 18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45"/>
              <a:gd name="T32" fmla="*/ 137 w 137"/>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45">
                <a:moveTo>
                  <a:pt x="0" y="18"/>
                </a:moveTo>
                <a:lnTo>
                  <a:pt x="19" y="2"/>
                </a:lnTo>
                <a:lnTo>
                  <a:pt x="54" y="0"/>
                </a:lnTo>
                <a:lnTo>
                  <a:pt x="137" y="38"/>
                </a:lnTo>
                <a:lnTo>
                  <a:pt x="93" y="45"/>
                </a:lnTo>
                <a:lnTo>
                  <a:pt x="100" y="36"/>
                </a:lnTo>
                <a:lnTo>
                  <a:pt x="79" y="22"/>
                </a:lnTo>
                <a:lnTo>
                  <a:pt x="37" y="14"/>
                </a:lnTo>
                <a:lnTo>
                  <a:pt x="40" y="8"/>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3102" name="Freeform 575"/>
          <p:cNvSpPr>
            <a:spLocks noChangeAspect="1"/>
          </p:cNvSpPr>
          <p:nvPr/>
        </p:nvSpPr>
        <p:spPr bwMode="auto">
          <a:xfrm>
            <a:off x="4483100" y="2614071"/>
            <a:ext cx="65088" cy="96837"/>
          </a:xfrm>
          <a:custGeom>
            <a:avLst/>
            <a:gdLst>
              <a:gd name="T0" fmla="*/ 0 w 34"/>
              <a:gd name="T1" fmla="*/ 39 h 51"/>
              <a:gd name="T2" fmla="*/ 2 w 34"/>
              <a:gd name="T3" fmla="*/ 14 h 51"/>
              <a:gd name="T4" fmla="*/ 29 w 34"/>
              <a:gd name="T5" fmla="*/ 0 h 51"/>
              <a:gd name="T6" fmla="*/ 25 w 34"/>
              <a:gd name="T7" fmla="*/ 20 h 51"/>
              <a:gd name="T8" fmla="*/ 34 w 34"/>
              <a:gd name="T9" fmla="*/ 25 h 51"/>
              <a:gd name="T10" fmla="*/ 17 w 34"/>
              <a:gd name="T11" fmla="*/ 37 h 51"/>
              <a:gd name="T12" fmla="*/ 17 w 34"/>
              <a:gd name="T13" fmla="*/ 51 h 51"/>
              <a:gd name="T14" fmla="*/ 7 w 34"/>
              <a:gd name="T15" fmla="*/ 51 h 51"/>
              <a:gd name="T16" fmla="*/ 0 w 34"/>
              <a:gd name="T17" fmla="*/ 3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1"/>
              <a:gd name="T29" fmla="*/ 34 w 34"/>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1">
                <a:moveTo>
                  <a:pt x="0" y="39"/>
                </a:moveTo>
                <a:lnTo>
                  <a:pt x="2" y="14"/>
                </a:lnTo>
                <a:lnTo>
                  <a:pt x="29" y="0"/>
                </a:lnTo>
                <a:lnTo>
                  <a:pt x="25" y="20"/>
                </a:lnTo>
                <a:lnTo>
                  <a:pt x="34" y="25"/>
                </a:lnTo>
                <a:lnTo>
                  <a:pt x="17" y="37"/>
                </a:lnTo>
                <a:lnTo>
                  <a:pt x="17" y="51"/>
                </a:lnTo>
                <a:lnTo>
                  <a:pt x="7" y="51"/>
                </a:lnTo>
                <a:lnTo>
                  <a:pt x="0" y="39"/>
                </a:lnTo>
                <a:close/>
              </a:path>
            </a:pathLst>
          </a:custGeom>
          <a:solidFill>
            <a:srgbClr val="FFFFCC"/>
          </a:solidFill>
          <a:ln w="9525">
            <a:noFill/>
            <a:round/>
            <a:headEnd/>
            <a:tailEnd/>
          </a:ln>
        </p:spPr>
        <p:txBody>
          <a:bodyPr/>
          <a:lstStyle/>
          <a:p>
            <a:endParaRPr lang="en-US"/>
          </a:p>
        </p:txBody>
      </p:sp>
      <p:sp>
        <p:nvSpPr>
          <p:cNvPr id="23103" name="Freeform 576"/>
          <p:cNvSpPr>
            <a:spLocks noChangeAspect="1"/>
          </p:cNvSpPr>
          <p:nvPr/>
        </p:nvSpPr>
        <p:spPr bwMode="auto">
          <a:xfrm>
            <a:off x="4483100" y="2614071"/>
            <a:ext cx="65088" cy="96837"/>
          </a:xfrm>
          <a:custGeom>
            <a:avLst/>
            <a:gdLst>
              <a:gd name="T0" fmla="*/ 0 w 34"/>
              <a:gd name="T1" fmla="*/ 39 h 51"/>
              <a:gd name="T2" fmla="*/ 2 w 34"/>
              <a:gd name="T3" fmla="*/ 14 h 51"/>
              <a:gd name="T4" fmla="*/ 29 w 34"/>
              <a:gd name="T5" fmla="*/ 0 h 51"/>
              <a:gd name="T6" fmla="*/ 25 w 34"/>
              <a:gd name="T7" fmla="*/ 20 h 51"/>
              <a:gd name="T8" fmla="*/ 34 w 34"/>
              <a:gd name="T9" fmla="*/ 25 h 51"/>
              <a:gd name="T10" fmla="*/ 17 w 34"/>
              <a:gd name="T11" fmla="*/ 37 h 51"/>
              <a:gd name="T12" fmla="*/ 17 w 34"/>
              <a:gd name="T13" fmla="*/ 51 h 51"/>
              <a:gd name="T14" fmla="*/ 7 w 34"/>
              <a:gd name="T15" fmla="*/ 51 h 51"/>
              <a:gd name="T16" fmla="*/ 0 w 34"/>
              <a:gd name="T17" fmla="*/ 3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1"/>
              <a:gd name="T29" fmla="*/ 34 w 34"/>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1">
                <a:moveTo>
                  <a:pt x="0" y="39"/>
                </a:moveTo>
                <a:lnTo>
                  <a:pt x="2" y="14"/>
                </a:lnTo>
                <a:lnTo>
                  <a:pt x="29" y="0"/>
                </a:lnTo>
                <a:lnTo>
                  <a:pt x="25" y="20"/>
                </a:lnTo>
                <a:lnTo>
                  <a:pt x="34" y="25"/>
                </a:lnTo>
                <a:lnTo>
                  <a:pt x="17" y="37"/>
                </a:lnTo>
                <a:lnTo>
                  <a:pt x="17" y="51"/>
                </a:lnTo>
                <a:lnTo>
                  <a:pt x="7" y="51"/>
                </a:lnTo>
                <a:lnTo>
                  <a:pt x="0" y="39"/>
                </a:lnTo>
                <a:close/>
              </a:path>
            </a:pathLst>
          </a:custGeom>
          <a:solidFill>
            <a:srgbClr val="FFFFCC"/>
          </a:solidFill>
          <a:ln w="1588" cap="rnd">
            <a:solidFill>
              <a:srgbClr val="808080"/>
            </a:solidFill>
            <a:round/>
            <a:headEnd/>
            <a:tailEnd/>
          </a:ln>
        </p:spPr>
        <p:txBody>
          <a:bodyPr/>
          <a:lstStyle/>
          <a:p>
            <a:endParaRPr lang="en-US"/>
          </a:p>
        </p:txBody>
      </p:sp>
      <p:sp>
        <p:nvSpPr>
          <p:cNvPr id="23104" name="Freeform 577"/>
          <p:cNvSpPr>
            <a:spLocks noChangeAspect="1"/>
          </p:cNvSpPr>
          <p:nvPr/>
        </p:nvSpPr>
        <p:spPr bwMode="auto">
          <a:xfrm>
            <a:off x="4524375" y="2687096"/>
            <a:ext cx="23813" cy="11112"/>
          </a:xfrm>
          <a:custGeom>
            <a:avLst/>
            <a:gdLst>
              <a:gd name="T0" fmla="*/ 0 w 12"/>
              <a:gd name="T1" fmla="*/ 6 h 6"/>
              <a:gd name="T2" fmla="*/ 9 w 12"/>
              <a:gd name="T3" fmla="*/ 0 h 6"/>
              <a:gd name="T4" fmla="*/ 12 w 12"/>
              <a:gd name="T5" fmla="*/ 4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9" y="0"/>
                </a:lnTo>
                <a:lnTo>
                  <a:pt x="12" y="4"/>
                </a:lnTo>
                <a:lnTo>
                  <a:pt x="0" y="6"/>
                </a:lnTo>
                <a:close/>
              </a:path>
            </a:pathLst>
          </a:custGeom>
          <a:solidFill>
            <a:srgbClr val="FFFFCC"/>
          </a:solidFill>
          <a:ln w="9525">
            <a:noFill/>
            <a:round/>
            <a:headEnd/>
            <a:tailEnd/>
          </a:ln>
        </p:spPr>
        <p:txBody>
          <a:bodyPr/>
          <a:lstStyle/>
          <a:p>
            <a:endParaRPr lang="en-US"/>
          </a:p>
        </p:txBody>
      </p:sp>
      <p:sp>
        <p:nvSpPr>
          <p:cNvPr id="23105" name="Freeform 578"/>
          <p:cNvSpPr>
            <a:spLocks noChangeAspect="1"/>
          </p:cNvSpPr>
          <p:nvPr/>
        </p:nvSpPr>
        <p:spPr bwMode="auto">
          <a:xfrm>
            <a:off x="4524375" y="2687096"/>
            <a:ext cx="23813" cy="11112"/>
          </a:xfrm>
          <a:custGeom>
            <a:avLst/>
            <a:gdLst>
              <a:gd name="T0" fmla="*/ 0 w 12"/>
              <a:gd name="T1" fmla="*/ 6 h 6"/>
              <a:gd name="T2" fmla="*/ 9 w 12"/>
              <a:gd name="T3" fmla="*/ 0 h 6"/>
              <a:gd name="T4" fmla="*/ 12 w 12"/>
              <a:gd name="T5" fmla="*/ 4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9" y="0"/>
                </a:lnTo>
                <a:lnTo>
                  <a:pt x="12" y="4"/>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106" name="Freeform 579"/>
          <p:cNvSpPr>
            <a:spLocks noChangeAspect="1"/>
          </p:cNvSpPr>
          <p:nvPr/>
        </p:nvSpPr>
        <p:spPr bwMode="auto">
          <a:xfrm>
            <a:off x="4556125" y="2663283"/>
            <a:ext cx="36513" cy="44450"/>
          </a:xfrm>
          <a:custGeom>
            <a:avLst/>
            <a:gdLst>
              <a:gd name="T0" fmla="*/ 0 w 19"/>
              <a:gd name="T1" fmla="*/ 12 h 23"/>
              <a:gd name="T2" fmla="*/ 14 w 19"/>
              <a:gd name="T3" fmla="*/ 23 h 23"/>
              <a:gd name="T4" fmla="*/ 19 w 19"/>
              <a:gd name="T5" fmla="*/ 11 h 23"/>
              <a:gd name="T6" fmla="*/ 15 w 19"/>
              <a:gd name="T7" fmla="*/ 0 h 23"/>
              <a:gd name="T8" fmla="*/ 0 w 19"/>
              <a:gd name="T9" fmla="*/ 12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12"/>
                </a:moveTo>
                <a:lnTo>
                  <a:pt x="14" y="23"/>
                </a:lnTo>
                <a:lnTo>
                  <a:pt x="19" y="11"/>
                </a:lnTo>
                <a:lnTo>
                  <a:pt x="15" y="0"/>
                </a:lnTo>
                <a:lnTo>
                  <a:pt x="0" y="12"/>
                </a:lnTo>
                <a:close/>
              </a:path>
            </a:pathLst>
          </a:custGeom>
          <a:solidFill>
            <a:srgbClr val="FFFFCC"/>
          </a:solidFill>
          <a:ln w="9525">
            <a:noFill/>
            <a:round/>
            <a:headEnd/>
            <a:tailEnd/>
          </a:ln>
        </p:spPr>
        <p:txBody>
          <a:bodyPr/>
          <a:lstStyle/>
          <a:p>
            <a:endParaRPr lang="en-US"/>
          </a:p>
        </p:txBody>
      </p:sp>
      <p:sp>
        <p:nvSpPr>
          <p:cNvPr id="23107" name="Freeform 580"/>
          <p:cNvSpPr>
            <a:spLocks noChangeAspect="1"/>
          </p:cNvSpPr>
          <p:nvPr/>
        </p:nvSpPr>
        <p:spPr bwMode="auto">
          <a:xfrm>
            <a:off x="4556125" y="2663283"/>
            <a:ext cx="36513" cy="44450"/>
          </a:xfrm>
          <a:custGeom>
            <a:avLst/>
            <a:gdLst>
              <a:gd name="T0" fmla="*/ 0 w 19"/>
              <a:gd name="T1" fmla="*/ 12 h 23"/>
              <a:gd name="T2" fmla="*/ 14 w 19"/>
              <a:gd name="T3" fmla="*/ 23 h 23"/>
              <a:gd name="T4" fmla="*/ 19 w 19"/>
              <a:gd name="T5" fmla="*/ 11 h 23"/>
              <a:gd name="T6" fmla="*/ 15 w 19"/>
              <a:gd name="T7" fmla="*/ 0 h 23"/>
              <a:gd name="T8" fmla="*/ 0 w 19"/>
              <a:gd name="T9" fmla="*/ 12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12"/>
                </a:moveTo>
                <a:lnTo>
                  <a:pt x="14" y="23"/>
                </a:lnTo>
                <a:lnTo>
                  <a:pt x="19" y="11"/>
                </a:lnTo>
                <a:lnTo>
                  <a:pt x="15"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3108" name="Freeform 581"/>
          <p:cNvSpPr>
            <a:spLocks noChangeAspect="1"/>
          </p:cNvSpPr>
          <p:nvPr/>
        </p:nvSpPr>
        <p:spPr bwMode="auto">
          <a:xfrm>
            <a:off x="2544763" y="3720558"/>
            <a:ext cx="80962" cy="47625"/>
          </a:xfrm>
          <a:custGeom>
            <a:avLst/>
            <a:gdLst>
              <a:gd name="T0" fmla="*/ 0 w 42"/>
              <a:gd name="T1" fmla="*/ 0 h 24"/>
              <a:gd name="T2" fmla="*/ 0 w 42"/>
              <a:gd name="T3" fmla="*/ 24 h 24"/>
              <a:gd name="T4" fmla="*/ 42 w 42"/>
              <a:gd name="T5" fmla="*/ 16 h 24"/>
              <a:gd name="T6" fmla="*/ 23 w 42"/>
              <a:gd name="T7" fmla="*/ 2 h 24"/>
              <a:gd name="T8" fmla="*/ 0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0"/>
                </a:moveTo>
                <a:lnTo>
                  <a:pt x="0" y="24"/>
                </a:lnTo>
                <a:lnTo>
                  <a:pt x="42" y="16"/>
                </a:lnTo>
                <a:lnTo>
                  <a:pt x="23" y="2"/>
                </a:lnTo>
                <a:lnTo>
                  <a:pt x="0" y="0"/>
                </a:lnTo>
                <a:close/>
              </a:path>
            </a:pathLst>
          </a:custGeom>
          <a:solidFill>
            <a:srgbClr val="FFFFCC"/>
          </a:solidFill>
          <a:ln w="9525">
            <a:noFill/>
            <a:round/>
            <a:headEnd/>
            <a:tailEnd/>
          </a:ln>
        </p:spPr>
        <p:txBody>
          <a:bodyPr/>
          <a:lstStyle/>
          <a:p>
            <a:endParaRPr lang="en-US"/>
          </a:p>
        </p:txBody>
      </p:sp>
      <p:sp>
        <p:nvSpPr>
          <p:cNvPr id="23109" name="Freeform 582"/>
          <p:cNvSpPr>
            <a:spLocks noChangeAspect="1"/>
          </p:cNvSpPr>
          <p:nvPr/>
        </p:nvSpPr>
        <p:spPr bwMode="auto">
          <a:xfrm>
            <a:off x="2544763" y="3720558"/>
            <a:ext cx="80962" cy="47625"/>
          </a:xfrm>
          <a:custGeom>
            <a:avLst/>
            <a:gdLst>
              <a:gd name="T0" fmla="*/ 0 w 42"/>
              <a:gd name="T1" fmla="*/ 0 h 24"/>
              <a:gd name="T2" fmla="*/ 0 w 42"/>
              <a:gd name="T3" fmla="*/ 24 h 24"/>
              <a:gd name="T4" fmla="*/ 42 w 42"/>
              <a:gd name="T5" fmla="*/ 16 h 24"/>
              <a:gd name="T6" fmla="*/ 23 w 42"/>
              <a:gd name="T7" fmla="*/ 2 h 24"/>
              <a:gd name="T8" fmla="*/ 0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0"/>
                </a:moveTo>
                <a:lnTo>
                  <a:pt x="0" y="24"/>
                </a:lnTo>
                <a:lnTo>
                  <a:pt x="42" y="16"/>
                </a:lnTo>
                <a:lnTo>
                  <a:pt x="23" y="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110" name="Freeform 583"/>
          <p:cNvSpPr>
            <a:spLocks noChangeAspect="1"/>
          </p:cNvSpPr>
          <p:nvPr/>
        </p:nvSpPr>
        <p:spPr bwMode="auto">
          <a:xfrm>
            <a:off x="2101850" y="3855496"/>
            <a:ext cx="57150" cy="26987"/>
          </a:xfrm>
          <a:custGeom>
            <a:avLst/>
            <a:gdLst>
              <a:gd name="T0" fmla="*/ 0 w 30"/>
              <a:gd name="T1" fmla="*/ 10 h 14"/>
              <a:gd name="T2" fmla="*/ 8 w 30"/>
              <a:gd name="T3" fmla="*/ 0 h 14"/>
              <a:gd name="T4" fmla="*/ 30 w 30"/>
              <a:gd name="T5" fmla="*/ 14 h 14"/>
              <a:gd name="T6" fmla="*/ 0 w 30"/>
              <a:gd name="T7" fmla="*/ 10 h 14"/>
              <a:gd name="T8" fmla="*/ 0 60000 65536"/>
              <a:gd name="T9" fmla="*/ 0 60000 65536"/>
              <a:gd name="T10" fmla="*/ 0 60000 65536"/>
              <a:gd name="T11" fmla="*/ 0 60000 65536"/>
              <a:gd name="T12" fmla="*/ 0 w 30"/>
              <a:gd name="T13" fmla="*/ 0 h 14"/>
              <a:gd name="T14" fmla="*/ 30 w 30"/>
              <a:gd name="T15" fmla="*/ 14 h 14"/>
            </a:gdLst>
            <a:ahLst/>
            <a:cxnLst>
              <a:cxn ang="T8">
                <a:pos x="T0" y="T1"/>
              </a:cxn>
              <a:cxn ang="T9">
                <a:pos x="T2" y="T3"/>
              </a:cxn>
              <a:cxn ang="T10">
                <a:pos x="T4" y="T5"/>
              </a:cxn>
              <a:cxn ang="T11">
                <a:pos x="T6" y="T7"/>
              </a:cxn>
            </a:cxnLst>
            <a:rect l="T12" t="T13" r="T14" b="T15"/>
            <a:pathLst>
              <a:path w="30" h="14">
                <a:moveTo>
                  <a:pt x="0" y="10"/>
                </a:moveTo>
                <a:lnTo>
                  <a:pt x="8" y="0"/>
                </a:lnTo>
                <a:lnTo>
                  <a:pt x="30" y="14"/>
                </a:lnTo>
                <a:lnTo>
                  <a:pt x="0" y="10"/>
                </a:lnTo>
                <a:close/>
              </a:path>
            </a:pathLst>
          </a:custGeom>
          <a:solidFill>
            <a:srgbClr val="FFFFCC"/>
          </a:solidFill>
          <a:ln w="9525">
            <a:noFill/>
            <a:round/>
            <a:headEnd/>
            <a:tailEnd/>
          </a:ln>
        </p:spPr>
        <p:txBody>
          <a:bodyPr/>
          <a:lstStyle/>
          <a:p>
            <a:endParaRPr lang="en-US"/>
          </a:p>
        </p:txBody>
      </p:sp>
      <p:sp>
        <p:nvSpPr>
          <p:cNvPr id="23111" name="Freeform 584"/>
          <p:cNvSpPr>
            <a:spLocks noChangeAspect="1"/>
          </p:cNvSpPr>
          <p:nvPr/>
        </p:nvSpPr>
        <p:spPr bwMode="auto">
          <a:xfrm>
            <a:off x="2101850" y="3855496"/>
            <a:ext cx="57150" cy="26987"/>
          </a:xfrm>
          <a:custGeom>
            <a:avLst/>
            <a:gdLst>
              <a:gd name="T0" fmla="*/ 0 w 30"/>
              <a:gd name="T1" fmla="*/ 10 h 14"/>
              <a:gd name="T2" fmla="*/ 8 w 30"/>
              <a:gd name="T3" fmla="*/ 0 h 14"/>
              <a:gd name="T4" fmla="*/ 30 w 30"/>
              <a:gd name="T5" fmla="*/ 14 h 14"/>
              <a:gd name="T6" fmla="*/ 0 w 30"/>
              <a:gd name="T7" fmla="*/ 10 h 14"/>
              <a:gd name="T8" fmla="*/ 0 60000 65536"/>
              <a:gd name="T9" fmla="*/ 0 60000 65536"/>
              <a:gd name="T10" fmla="*/ 0 60000 65536"/>
              <a:gd name="T11" fmla="*/ 0 60000 65536"/>
              <a:gd name="T12" fmla="*/ 0 w 30"/>
              <a:gd name="T13" fmla="*/ 0 h 14"/>
              <a:gd name="T14" fmla="*/ 30 w 30"/>
              <a:gd name="T15" fmla="*/ 14 h 14"/>
            </a:gdLst>
            <a:ahLst/>
            <a:cxnLst>
              <a:cxn ang="T8">
                <a:pos x="T0" y="T1"/>
              </a:cxn>
              <a:cxn ang="T9">
                <a:pos x="T2" y="T3"/>
              </a:cxn>
              <a:cxn ang="T10">
                <a:pos x="T4" y="T5"/>
              </a:cxn>
              <a:cxn ang="T11">
                <a:pos x="T6" y="T7"/>
              </a:cxn>
            </a:cxnLst>
            <a:rect l="T12" t="T13" r="T14" b="T15"/>
            <a:pathLst>
              <a:path w="30" h="14">
                <a:moveTo>
                  <a:pt x="0" y="10"/>
                </a:moveTo>
                <a:lnTo>
                  <a:pt x="8" y="0"/>
                </a:lnTo>
                <a:lnTo>
                  <a:pt x="30" y="14"/>
                </a:lnTo>
                <a:lnTo>
                  <a:pt x="0" y="10"/>
                </a:lnTo>
                <a:close/>
              </a:path>
            </a:pathLst>
          </a:custGeom>
          <a:solidFill>
            <a:srgbClr val="FFFFCC"/>
          </a:solidFill>
          <a:ln w="1588" cap="rnd">
            <a:solidFill>
              <a:srgbClr val="808080"/>
            </a:solidFill>
            <a:round/>
            <a:headEnd/>
            <a:tailEnd/>
          </a:ln>
        </p:spPr>
        <p:txBody>
          <a:bodyPr/>
          <a:lstStyle/>
          <a:p>
            <a:endParaRPr lang="en-US"/>
          </a:p>
        </p:txBody>
      </p:sp>
      <p:sp>
        <p:nvSpPr>
          <p:cNvPr id="23112" name="Freeform 585"/>
          <p:cNvSpPr>
            <a:spLocks noChangeAspect="1"/>
          </p:cNvSpPr>
          <p:nvPr/>
        </p:nvSpPr>
        <p:spPr bwMode="auto">
          <a:xfrm>
            <a:off x="4781550" y="2129883"/>
            <a:ext cx="266700" cy="404813"/>
          </a:xfrm>
          <a:custGeom>
            <a:avLst/>
            <a:gdLst>
              <a:gd name="T0" fmla="*/ 0 w 139"/>
              <a:gd name="T1" fmla="*/ 22 h 211"/>
              <a:gd name="T2" fmla="*/ 10 w 139"/>
              <a:gd name="T3" fmla="*/ 15 h 211"/>
              <a:gd name="T4" fmla="*/ 24 w 139"/>
              <a:gd name="T5" fmla="*/ 28 h 211"/>
              <a:gd name="T6" fmla="*/ 51 w 139"/>
              <a:gd name="T7" fmla="*/ 31 h 211"/>
              <a:gd name="T8" fmla="*/ 66 w 139"/>
              <a:gd name="T9" fmla="*/ 22 h 211"/>
              <a:gd name="T10" fmla="*/ 70 w 139"/>
              <a:gd name="T11" fmla="*/ 5 h 211"/>
              <a:gd name="T12" fmla="*/ 96 w 139"/>
              <a:gd name="T13" fmla="*/ 0 h 211"/>
              <a:gd name="T14" fmla="*/ 110 w 139"/>
              <a:gd name="T15" fmla="*/ 7 h 211"/>
              <a:gd name="T16" fmla="*/ 108 w 139"/>
              <a:gd name="T17" fmla="*/ 22 h 211"/>
              <a:gd name="T18" fmla="*/ 103 w 139"/>
              <a:gd name="T19" fmla="*/ 37 h 211"/>
              <a:gd name="T20" fmla="*/ 121 w 139"/>
              <a:gd name="T21" fmla="*/ 55 h 211"/>
              <a:gd name="T22" fmla="*/ 110 w 139"/>
              <a:gd name="T23" fmla="*/ 68 h 211"/>
              <a:gd name="T24" fmla="*/ 123 w 139"/>
              <a:gd name="T25" fmla="*/ 91 h 211"/>
              <a:gd name="T26" fmla="*/ 118 w 139"/>
              <a:gd name="T27" fmla="*/ 112 h 211"/>
              <a:gd name="T28" fmla="*/ 139 w 139"/>
              <a:gd name="T29" fmla="*/ 156 h 211"/>
              <a:gd name="T30" fmla="*/ 90 w 139"/>
              <a:gd name="T31" fmla="*/ 198 h 211"/>
              <a:gd name="T32" fmla="*/ 31 w 139"/>
              <a:gd name="T33" fmla="*/ 211 h 211"/>
              <a:gd name="T34" fmla="*/ 28 w 139"/>
              <a:gd name="T35" fmla="*/ 203 h 211"/>
              <a:gd name="T36" fmla="*/ 10 w 139"/>
              <a:gd name="T37" fmla="*/ 196 h 211"/>
              <a:gd name="T38" fmla="*/ 7 w 139"/>
              <a:gd name="T39" fmla="*/ 155 h 211"/>
              <a:gd name="T40" fmla="*/ 63 w 139"/>
              <a:gd name="T41" fmla="*/ 111 h 211"/>
              <a:gd name="T42" fmla="*/ 45 w 139"/>
              <a:gd name="T43" fmla="*/ 89 h 211"/>
              <a:gd name="T44" fmla="*/ 38 w 139"/>
              <a:gd name="T45" fmla="*/ 45 h 211"/>
              <a:gd name="T46" fmla="*/ 0 w 139"/>
              <a:gd name="T47" fmla="*/ 2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211"/>
              <a:gd name="T74" fmla="*/ 139 w 139"/>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211">
                <a:moveTo>
                  <a:pt x="0" y="22"/>
                </a:moveTo>
                <a:lnTo>
                  <a:pt x="10" y="15"/>
                </a:lnTo>
                <a:lnTo>
                  <a:pt x="24" y="28"/>
                </a:lnTo>
                <a:lnTo>
                  <a:pt x="51" y="31"/>
                </a:lnTo>
                <a:lnTo>
                  <a:pt x="66" y="22"/>
                </a:lnTo>
                <a:lnTo>
                  <a:pt x="70" y="5"/>
                </a:lnTo>
                <a:lnTo>
                  <a:pt x="96" y="0"/>
                </a:lnTo>
                <a:lnTo>
                  <a:pt x="110" y="7"/>
                </a:lnTo>
                <a:lnTo>
                  <a:pt x="108" y="22"/>
                </a:lnTo>
                <a:lnTo>
                  <a:pt x="103" y="37"/>
                </a:lnTo>
                <a:lnTo>
                  <a:pt x="121" y="55"/>
                </a:lnTo>
                <a:lnTo>
                  <a:pt x="110" y="68"/>
                </a:lnTo>
                <a:lnTo>
                  <a:pt x="123" y="91"/>
                </a:lnTo>
                <a:lnTo>
                  <a:pt x="118" y="112"/>
                </a:lnTo>
                <a:lnTo>
                  <a:pt x="139" y="156"/>
                </a:lnTo>
                <a:lnTo>
                  <a:pt x="90" y="198"/>
                </a:lnTo>
                <a:lnTo>
                  <a:pt x="31" y="211"/>
                </a:lnTo>
                <a:lnTo>
                  <a:pt x="28" y="203"/>
                </a:lnTo>
                <a:lnTo>
                  <a:pt x="10" y="196"/>
                </a:lnTo>
                <a:lnTo>
                  <a:pt x="7" y="155"/>
                </a:lnTo>
                <a:lnTo>
                  <a:pt x="63" y="111"/>
                </a:lnTo>
                <a:lnTo>
                  <a:pt x="45" y="89"/>
                </a:lnTo>
                <a:lnTo>
                  <a:pt x="38" y="45"/>
                </a:lnTo>
                <a:lnTo>
                  <a:pt x="0" y="22"/>
                </a:lnTo>
                <a:close/>
              </a:path>
            </a:pathLst>
          </a:custGeom>
          <a:solidFill>
            <a:srgbClr val="FFFFCC"/>
          </a:solidFill>
          <a:ln w="9525">
            <a:noFill/>
            <a:round/>
            <a:headEnd/>
            <a:tailEnd/>
          </a:ln>
        </p:spPr>
        <p:txBody>
          <a:bodyPr/>
          <a:lstStyle/>
          <a:p>
            <a:endParaRPr lang="en-US"/>
          </a:p>
        </p:txBody>
      </p:sp>
      <p:sp>
        <p:nvSpPr>
          <p:cNvPr id="23113" name="Freeform 586"/>
          <p:cNvSpPr>
            <a:spLocks noChangeAspect="1"/>
          </p:cNvSpPr>
          <p:nvPr/>
        </p:nvSpPr>
        <p:spPr bwMode="auto">
          <a:xfrm>
            <a:off x="4781550" y="2129883"/>
            <a:ext cx="266700" cy="404813"/>
          </a:xfrm>
          <a:custGeom>
            <a:avLst/>
            <a:gdLst>
              <a:gd name="T0" fmla="*/ 0 w 139"/>
              <a:gd name="T1" fmla="*/ 22 h 211"/>
              <a:gd name="T2" fmla="*/ 10 w 139"/>
              <a:gd name="T3" fmla="*/ 15 h 211"/>
              <a:gd name="T4" fmla="*/ 24 w 139"/>
              <a:gd name="T5" fmla="*/ 28 h 211"/>
              <a:gd name="T6" fmla="*/ 51 w 139"/>
              <a:gd name="T7" fmla="*/ 31 h 211"/>
              <a:gd name="T8" fmla="*/ 66 w 139"/>
              <a:gd name="T9" fmla="*/ 22 h 211"/>
              <a:gd name="T10" fmla="*/ 70 w 139"/>
              <a:gd name="T11" fmla="*/ 5 h 211"/>
              <a:gd name="T12" fmla="*/ 96 w 139"/>
              <a:gd name="T13" fmla="*/ 0 h 211"/>
              <a:gd name="T14" fmla="*/ 110 w 139"/>
              <a:gd name="T15" fmla="*/ 7 h 211"/>
              <a:gd name="T16" fmla="*/ 108 w 139"/>
              <a:gd name="T17" fmla="*/ 22 h 211"/>
              <a:gd name="T18" fmla="*/ 103 w 139"/>
              <a:gd name="T19" fmla="*/ 37 h 211"/>
              <a:gd name="T20" fmla="*/ 121 w 139"/>
              <a:gd name="T21" fmla="*/ 55 h 211"/>
              <a:gd name="T22" fmla="*/ 110 w 139"/>
              <a:gd name="T23" fmla="*/ 68 h 211"/>
              <a:gd name="T24" fmla="*/ 123 w 139"/>
              <a:gd name="T25" fmla="*/ 91 h 211"/>
              <a:gd name="T26" fmla="*/ 118 w 139"/>
              <a:gd name="T27" fmla="*/ 112 h 211"/>
              <a:gd name="T28" fmla="*/ 139 w 139"/>
              <a:gd name="T29" fmla="*/ 156 h 211"/>
              <a:gd name="T30" fmla="*/ 90 w 139"/>
              <a:gd name="T31" fmla="*/ 198 h 211"/>
              <a:gd name="T32" fmla="*/ 31 w 139"/>
              <a:gd name="T33" fmla="*/ 211 h 211"/>
              <a:gd name="T34" fmla="*/ 28 w 139"/>
              <a:gd name="T35" fmla="*/ 203 h 211"/>
              <a:gd name="T36" fmla="*/ 10 w 139"/>
              <a:gd name="T37" fmla="*/ 196 h 211"/>
              <a:gd name="T38" fmla="*/ 7 w 139"/>
              <a:gd name="T39" fmla="*/ 155 h 211"/>
              <a:gd name="T40" fmla="*/ 63 w 139"/>
              <a:gd name="T41" fmla="*/ 111 h 211"/>
              <a:gd name="T42" fmla="*/ 45 w 139"/>
              <a:gd name="T43" fmla="*/ 89 h 211"/>
              <a:gd name="T44" fmla="*/ 38 w 139"/>
              <a:gd name="T45" fmla="*/ 45 h 211"/>
              <a:gd name="T46" fmla="*/ 0 w 139"/>
              <a:gd name="T47" fmla="*/ 2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211"/>
              <a:gd name="T74" fmla="*/ 139 w 139"/>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211">
                <a:moveTo>
                  <a:pt x="0" y="22"/>
                </a:moveTo>
                <a:lnTo>
                  <a:pt x="10" y="15"/>
                </a:lnTo>
                <a:lnTo>
                  <a:pt x="24" y="28"/>
                </a:lnTo>
                <a:lnTo>
                  <a:pt x="51" y="31"/>
                </a:lnTo>
                <a:lnTo>
                  <a:pt x="66" y="22"/>
                </a:lnTo>
                <a:lnTo>
                  <a:pt x="70" y="5"/>
                </a:lnTo>
                <a:lnTo>
                  <a:pt x="96" y="0"/>
                </a:lnTo>
                <a:lnTo>
                  <a:pt x="110" y="7"/>
                </a:lnTo>
                <a:lnTo>
                  <a:pt x="108" y="22"/>
                </a:lnTo>
                <a:lnTo>
                  <a:pt x="103" y="37"/>
                </a:lnTo>
                <a:lnTo>
                  <a:pt x="121" y="55"/>
                </a:lnTo>
                <a:lnTo>
                  <a:pt x="110" y="68"/>
                </a:lnTo>
                <a:lnTo>
                  <a:pt x="123" y="91"/>
                </a:lnTo>
                <a:lnTo>
                  <a:pt x="118" y="112"/>
                </a:lnTo>
                <a:lnTo>
                  <a:pt x="139" y="156"/>
                </a:lnTo>
                <a:lnTo>
                  <a:pt x="90" y="198"/>
                </a:lnTo>
                <a:lnTo>
                  <a:pt x="31" y="211"/>
                </a:lnTo>
                <a:lnTo>
                  <a:pt x="28" y="203"/>
                </a:lnTo>
                <a:lnTo>
                  <a:pt x="10" y="196"/>
                </a:lnTo>
                <a:lnTo>
                  <a:pt x="7" y="155"/>
                </a:lnTo>
                <a:lnTo>
                  <a:pt x="63" y="111"/>
                </a:lnTo>
                <a:lnTo>
                  <a:pt x="45" y="89"/>
                </a:lnTo>
                <a:lnTo>
                  <a:pt x="38" y="45"/>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114" name="Freeform 587"/>
          <p:cNvSpPr>
            <a:spLocks noChangeAspect="1"/>
          </p:cNvSpPr>
          <p:nvPr/>
        </p:nvSpPr>
        <p:spPr bwMode="auto">
          <a:xfrm>
            <a:off x="4175125" y="2837908"/>
            <a:ext cx="304800" cy="268288"/>
          </a:xfrm>
          <a:custGeom>
            <a:avLst/>
            <a:gdLst>
              <a:gd name="T0" fmla="*/ 0 w 159"/>
              <a:gd name="T1" fmla="*/ 42 h 140"/>
              <a:gd name="T2" fmla="*/ 5 w 159"/>
              <a:gd name="T3" fmla="*/ 55 h 140"/>
              <a:gd name="T4" fmla="*/ 38 w 159"/>
              <a:gd name="T5" fmla="*/ 63 h 140"/>
              <a:gd name="T6" fmla="*/ 33 w 159"/>
              <a:gd name="T7" fmla="*/ 70 h 140"/>
              <a:gd name="T8" fmla="*/ 45 w 159"/>
              <a:gd name="T9" fmla="*/ 79 h 140"/>
              <a:gd name="T10" fmla="*/ 50 w 159"/>
              <a:gd name="T11" fmla="*/ 95 h 140"/>
              <a:gd name="T12" fmla="*/ 36 w 159"/>
              <a:gd name="T13" fmla="*/ 124 h 140"/>
              <a:gd name="T14" fmla="*/ 75 w 159"/>
              <a:gd name="T15" fmla="*/ 136 h 140"/>
              <a:gd name="T16" fmla="*/ 79 w 159"/>
              <a:gd name="T17" fmla="*/ 137 h 140"/>
              <a:gd name="T18" fmla="*/ 98 w 159"/>
              <a:gd name="T19" fmla="*/ 140 h 140"/>
              <a:gd name="T20" fmla="*/ 98 w 159"/>
              <a:gd name="T21" fmla="*/ 128 h 140"/>
              <a:gd name="T22" fmla="*/ 108 w 159"/>
              <a:gd name="T23" fmla="*/ 122 h 140"/>
              <a:gd name="T24" fmla="*/ 135 w 159"/>
              <a:gd name="T25" fmla="*/ 129 h 140"/>
              <a:gd name="T26" fmla="*/ 151 w 159"/>
              <a:gd name="T27" fmla="*/ 118 h 140"/>
              <a:gd name="T28" fmla="*/ 142 w 159"/>
              <a:gd name="T29" fmla="*/ 101 h 140"/>
              <a:gd name="T30" fmla="*/ 146 w 159"/>
              <a:gd name="T31" fmla="*/ 84 h 140"/>
              <a:gd name="T32" fmla="*/ 133 w 159"/>
              <a:gd name="T33" fmla="*/ 75 h 140"/>
              <a:gd name="T34" fmla="*/ 151 w 159"/>
              <a:gd name="T35" fmla="*/ 56 h 140"/>
              <a:gd name="T36" fmla="*/ 159 w 159"/>
              <a:gd name="T37" fmla="*/ 35 h 140"/>
              <a:gd name="T38" fmla="*/ 136 w 159"/>
              <a:gd name="T39" fmla="*/ 26 h 140"/>
              <a:gd name="T40" fmla="*/ 129 w 159"/>
              <a:gd name="T41" fmla="*/ 24 h 140"/>
              <a:gd name="T42" fmla="*/ 93 w 159"/>
              <a:gd name="T43" fmla="*/ 0 h 140"/>
              <a:gd name="T44" fmla="*/ 80 w 159"/>
              <a:gd name="T45" fmla="*/ 4 h 140"/>
              <a:gd name="T46" fmla="*/ 66 w 159"/>
              <a:gd name="T47" fmla="*/ 27 h 140"/>
              <a:gd name="T48" fmla="*/ 35 w 159"/>
              <a:gd name="T49" fmla="*/ 23 h 140"/>
              <a:gd name="T50" fmla="*/ 40 w 159"/>
              <a:gd name="T51" fmla="*/ 42 h 140"/>
              <a:gd name="T52" fmla="*/ 0 w 159"/>
              <a:gd name="T53" fmla="*/ 42 h 1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9"/>
              <a:gd name="T82" fmla="*/ 0 h 140"/>
              <a:gd name="T83" fmla="*/ 159 w 159"/>
              <a:gd name="T84" fmla="*/ 140 h 1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9" h="140">
                <a:moveTo>
                  <a:pt x="0" y="42"/>
                </a:moveTo>
                <a:lnTo>
                  <a:pt x="5" y="55"/>
                </a:lnTo>
                <a:lnTo>
                  <a:pt x="38" y="63"/>
                </a:lnTo>
                <a:lnTo>
                  <a:pt x="33" y="70"/>
                </a:lnTo>
                <a:lnTo>
                  <a:pt x="45" y="79"/>
                </a:lnTo>
                <a:lnTo>
                  <a:pt x="50" y="95"/>
                </a:lnTo>
                <a:lnTo>
                  <a:pt x="36" y="124"/>
                </a:lnTo>
                <a:lnTo>
                  <a:pt x="75" y="136"/>
                </a:lnTo>
                <a:lnTo>
                  <a:pt x="79" y="137"/>
                </a:lnTo>
                <a:lnTo>
                  <a:pt x="98" y="140"/>
                </a:lnTo>
                <a:lnTo>
                  <a:pt x="98" y="128"/>
                </a:lnTo>
                <a:lnTo>
                  <a:pt x="108" y="122"/>
                </a:lnTo>
                <a:lnTo>
                  <a:pt x="135" y="129"/>
                </a:lnTo>
                <a:lnTo>
                  <a:pt x="151" y="118"/>
                </a:lnTo>
                <a:lnTo>
                  <a:pt x="142" y="101"/>
                </a:lnTo>
                <a:lnTo>
                  <a:pt x="146" y="84"/>
                </a:lnTo>
                <a:lnTo>
                  <a:pt x="133" y="75"/>
                </a:lnTo>
                <a:lnTo>
                  <a:pt x="151" y="56"/>
                </a:lnTo>
                <a:lnTo>
                  <a:pt x="159" y="35"/>
                </a:lnTo>
                <a:lnTo>
                  <a:pt x="136" y="26"/>
                </a:lnTo>
                <a:lnTo>
                  <a:pt x="129" y="24"/>
                </a:lnTo>
                <a:lnTo>
                  <a:pt x="93" y="0"/>
                </a:lnTo>
                <a:lnTo>
                  <a:pt x="80" y="4"/>
                </a:lnTo>
                <a:lnTo>
                  <a:pt x="66" y="27"/>
                </a:lnTo>
                <a:lnTo>
                  <a:pt x="35" y="23"/>
                </a:lnTo>
                <a:lnTo>
                  <a:pt x="40" y="42"/>
                </a:lnTo>
                <a:lnTo>
                  <a:pt x="0" y="42"/>
                </a:lnTo>
                <a:close/>
              </a:path>
            </a:pathLst>
          </a:custGeom>
          <a:solidFill>
            <a:srgbClr val="FFFFCC"/>
          </a:solidFill>
          <a:ln w="9525">
            <a:noFill/>
            <a:round/>
            <a:headEnd/>
            <a:tailEnd/>
          </a:ln>
        </p:spPr>
        <p:txBody>
          <a:bodyPr/>
          <a:lstStyle/>
          <a:p>
            <a:endParaRPr lang="en-US"/>
          </a:p>
        </p:txBody>
      </p:sp>
      <p:sp>
        <p:nvSpPr>
          <p:cNvPr id="23115" name="Freeform 588"/>
          <p:cNvSpPr>
            <a:spLocks noChangeAspect="1"/>
          </p:cNvSpPr>
          <p:nvPr/>
        </p:nvSpPr>
        <p:spPr bwMode="auto">
          <a:xfrm>
            <a:off x="4175125" y="2837908"/>
            <a:ext cx="304800" cy="268288"/>
          </a:xfrm>
          <a:custGeom>
            <a:avLst/>
            <a:gdLst>
              <a:gd name="T0" fmla="*/ 0 w 159"/>
              <a:gd name="T1" fmla="*/ 42 h 140"/>
              <a:gd name="T2" fmla="*/ 5 w 159"/>
              <a:gd name="T3" fmla="*/ 55 h 140"/>
              <a:gd name="T4" fmla="*/ 38 w 159"/>
              <a:gd name="T5" fmla="*/ 63 h 140"/>
              <a:gd name="T6" fmla="*/ 33 w 159"/>
              <a:gd name="T7" fmla="*/ 70 h 140"/>
              <a:gd name="T8" fmla="*/ 45 w 159"/>
              <a:gd name="T9" fmla="*/ 79 h 140"/>
              <a:gd name="T10" fmla="*/ 50 w 159"/>
              <a:gd name="T11" fmla="*/ 95 h 140"/>
              <a:gd name="T12" fmla="*/ 36 w 159"/>
              <a:gd name="T13" fmla="*/ 124 h 140"/>
              <a:gd name="T14" fmla="*/ 75 w 159"/>
              <a:gd name="T15" fmla="*/ 136 h 140"/>
              <a:gd name="T16" fmla="*/ 79 w 159"/>
              <a:gd name="T17" fmla="*/ 137 h 140"/>
              <a:gd name="T18" fmla="*/ 98 w 159"/>
              <a:gd name="T19" fmla="*/ 140 h 140"/>
              <a:gd name="T20" fmla="*/ 98 w 159"/>
              <a:gd name="T21" fmla="*/ 128 h 140"/>
              <a:gd name="T22" fmla="*/ 108 w 159"/>
              <a:gd name="T23" fmla="*/ 122 h 140"/>
              <a:gd name="T24" fmla="*/ 135 w 159"/>
              <a:gd name="T25" fmla="*/ 129 h 140"/>
              <a:gd name="T26" fmla="*/ 151 w 159"/>
              <a:gd name="T27" fmla="*/ 118 h 140"/>
              <a:gd name="T28" fmla="*/ 142 w 159"/>
              <a:gd name="T29" fmla="*/ 101 h 140"/>
              <a:gd name="T30" fmla="*/ 146 w 159"/>
              <a:gd name="T31" fmla="*/ 84 h 140"/>
              <a:gd name="T32" fmla="*/ 133 w 159"/>
              <a:gd name="T33" fmla="*/ 75 h 140"/>
              <a:gd name="T34" fmla="*/ 151 w 159"/>
              <a:gd name="T35" fmla="*/ 56 h 140"/>
              <a:gd name="T36" fmla="*/ 159 w 159"/>
              <a:gd name="T37" fmla="*/ 35 h 140"/>
              <a:gd name="T38" fmla="*/ 136 w 159"/>
              <a:gd name="T39" fmla="*/ 26 h 140"/>
              <a:gd name="T40" fmla="*/ 129 w 159"/>
              <a:gd name="T41" fmla="*/ 24 h 140"/>
              <a:gd name="T42" fmla="*/ 93 w 159"/>
              <a:gd name="T43" fmla="*/ 0 h 140"/>
              <a:gd name="T44" fmla="*/ 80 w 159"/>
              <a:gd name="T45" fmla="*/ 4 h 140"/>
              <a:gd name="T46" fmla="*/ 66 w 159"/>
              <a:gd name="T47" fmla="*/ 27 h 140"/>
              <a:gd name="T48" fmla="*/ 35 w 159"/>
              <a:gd name="T49" fmla="*/ 23 h 140"/>
              <a:gd name="T50" fmla="*/ 40 w 159"/>
              <a:gd name="T51" fmla="*/ 42 h 140"/>
              <a:gd name="T52" fmla="*/ 0 w 159"/>
              <a:gd name="T53" fmla="*/ 42 h 1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9"/>
              <a:gd name="T82" fmla="*/ 0 h 140"/>
              <a:gd name="T83" fmla="*/ 159 w 159"/>
              <a:gd name="T84" fmla="*/ 140 h 1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9" h="140">
                <a:moveTo>
                  <a:pt x="0" y="42"/>
                </a:moveTo>
                <a:lnTo>
                  <a:pt x="5" y="55"/>
                </a:lnTo>
                <a:lnTo>
                  <a:pt x="38" y="63"/>
                </a:lnTo>
                <a:lnTo>
                  <a:pt x="33" y="70"/>
                </a:lnTo>
                <a:lnTo>
                  <a:pt x="45" y="79"/>
                </a:lnTo>
                <a:lnTo>
                  <a:pt x="50" y="95"/>
                </a:lnTo>
                <a:lnTo>
                  <a:pt x="36" y="124"/>
                </a:lnTo>
                <a:lnTo>
                  <a:pt x="75" y="136"/>
                </a:lnTo>
                <a:lnTo>
                  <a:pt x="79" y="137"/>
                </a:lnTo>
                <a:lnTo>
                  <a:pt x="98" y="140"/>
                </a:lnTo>
                <a:lnTo>
                  <a:pt x="98" y="128"/>
                </a:lnTo>
                <a:lnTo>
                  <a:pt x="108" y="122"/>
                </a:lnTo>
                <a:lnTo>
                  <a:pt x="135" y="129"/>
                </a:lnTo>
                <a:lnTo>
                  <a:pt x="151" y="118"/>
                </a:lnTo>
                <a:lnTo>
                  <a:pt x="142" y="101"/>
                </a:lnTo>
                <a:lnTo>
                  <a:pt x="146" y="84"/>
                </a:lnTo>
                <a:lnTo>
                  <a:pt x="133" y="75"/>
                </a:lnTo>
                <a:lnTo>
                  <a:pt x="151" y="56"/>
                </a:lnTo>
                <a:lnTo>
                  <a:pt x="159" y="35"/>
                </a:lnTo>
                <a:lnTo>
                  <a:pt x="136" y="26"/>
                </a:lnTo>
                <a:lnTo>
                  <a:pt x="129" y="24"/>
                </a:lnTo>
                <a:lnTo>
                  <a:pt x="93" y="0"/>
                </a:lnTo>
                <a:lnTo>
                  <a:pt x="80" y="4"/>
                </a:lnTo>
                <a:lnTo>
                  <a:pt x="66" y="27"/>
                </a:lnTo>
                <a:lnTo>
                  <a:pt x="35" y="23"/>
                </a:lnTo>
                <a:lnTo>
                  <a:pt x="40" y="42"/>
                </a:lnTo>
                <a:lnTo>
                  <a:pt x="0" y="42"/>
                </a:lnTo>
                <a:close/>
              </a:path>
            </a:pathLst>
          </a:custGeom>
          <a:solidFill>
            <a:srgbClr val="FFFFCC"/>
          </a:solidFill>
          <a:ln w="1588" cap="rnd">
            <a:solidFill>
              <a:srgbClr val="808080"/>
            </a:solidFill>
            <a:round/>
            <a:headEnd/>
            <a:tailEnd/>
          </a:ln>
        </p:spPr>
        <p:txBody>
          <a:bodyPr/>
          <a:lstStyle/>
          <a:p>
            <a:endParaRPr lang="en-US"/>
          </a:p>
        </p:txBody>
      </p:sp>
      <p:sp>
        <p:nvSpPr>
          <p:cNvPr id="23116" name="Freeform 589"/>
          <p:cNvSpPr>
            <a:spLocks noChangeAspect="1"/>
          </p:cNvSpPr>
          <p:nvPr/>
        </p:nvSpPr>
        <p:spPr bwMode="auto">
          <a:xfrm>
            <a:off x="4494213" y="3087146"/>
            <a:ext cx="19050" cy="50800"/>
          </a:xfrm>
          <a:custGeom>
            <a:avLst/>
            <a:gdLst>
              <a:gd name="T0" fmla="*/ 0 w 10"/>
              <a:gd name="T1" fmla="*/ 12 h 26"/>
              <a:gd name="T2" fmla="*/ 9 w 10"/>
              <a:gd name="T3" fmla="*/ 26 h 26"/>
              <a:gd name="T4" fmla="*/ 10 w 10"/>
              <a:gd name="T5" fmla="*/ 0 h 26"/>
              <a:gd name="T6" fmla="*/ 0 w 10"/>
              <a:gd name="T7" fmla="*/ 12 h 26"/>
              <a:gd name="T8" fmla="*/ 0 60000 65536"/>
              <a:gd name="T9" fmla="*/ 0 60000 65536"/>
              <a:gd name="T10" fmla="*/ 0 60000 65536"/>
              <a:gd name="T11" fmla="*/ 0 60000 65536"/>
              <a:gd name="T12" fmla="*/ 0 w 10"/>
              <a:gd name="T13" fmla="*/ 0 h 26"/>
              <a:gd name="T14" fmla="*/ 10 w 10"/>
              <a:gd name="T15" fmla="*/ 26 h 26"/>
            </a:gdLst>
            <a:ahLst/>
            <a:cxnLst>
              <a:cxn ang="T8">
                <a:pos x="T0" y="T1"/>
              </a:cxn>
              <a:cxn ang="T9">
                <a:pos x="T2" y="T3"/>
              </a:cxn>
              <a:cxn ang="T10">
                <a:pos x="T4" y="T5"/>
              </a:cxn>
              <a:cxn ang="T11">
                <a:pos x="T6" y="T7"/>
              </a:cxn>
            </a:cxnLst>
            <a:rect l="T12" t="T13" r="T14" b="T15"/>
            <a:pathLst>
              <a:path w="10" h="26">
                <a:moveTo>
                  <a:pt x="0" y="12"/>
                </a:moveTo>
                <a:lnTo>
                  <a:pt x="9" y="26"/>
                </a:lnTo>
                <a:lnTo>
                  <a:pt x="10" y="0"/>
                </a:lnTo>
                <a:lnTo>
                  <a:pt x="0" y="12"/>
                </a:lnTo>
                <a:close/>
              </a:path>
            </a:pathLst>
          </a:custGeom>
          <a:solidFill>
            <a:srgbClr val="FFFFCC"/>
          </a:solidFill>
          <a:ln w="9525">
            <a:noFill/>
            <a:round/>
            <a:headEnd/>
            <a:tailEnd/>
          </a:ln>
        </p:spPr>
        <p:txBody>
          <a:bodyPr/>
          <a:lstStyle/>
          <a:p>
            <a:endParaRPr lang="en-US"/>
          </a:p>
        </p:txBody>
      </p:sp>
      <p:sp>
        <p:nvSpPr>
          <p:cNvPr id="23117" name="Freeform 590"/>
          <p:cNvSpPr>
            <a:spLocks noChangeAspect="1"/>
          </p:cNvSpPr>
          <p:nvPr/>
        </p:nvSpPr>
        <p:spPr bwMode="auto">
          <a:xfrm>
            <a:off x="4494213" y="3087146"/>
            <a:ext cx="19050" cy="50800"/>
          </a:xfrm>
          <a:custGeom>
            <a:avLst/>
            <a:gdLst>
              <a:gd name="T0" fmla="*/ 0 w 10"/>
              <a:gd name="T1" fmla="*/ 12 h 26"/>
              <a:gd name="T2" fmla="*/ 9 w 10"/>
              <a:gd name="T3" fmla="*/ 26 h 26"/>
              <a:gd name="T4" fmla="*/ 10 w 10"/>
              <a:gd name="T5" fmla="*/ 0 h 26"/>
              <a:gd name="T6" fmla="*/ 0 w 10"/>
              <a:gd name="T7" fmla="*/ 12 h 26"/>
              <a:gd name="T8" fmla="*/ 0 60000 65536"/>
              <a:gd name="T9" fmla="*/ 0 60000 65536"/>
              <a:gd name="T10" fmla="*/ 0 60000 65536"/>
              <a:gd name="T11" fmla="*/ 0 60000 65536"/>
              <a:gd name="T12" fmla="*/ 0 w 10"/>
              <a:gd name="T13" fmla="*/ 0 h 26"/>
              <a:gd name="T14" fmla="*/ 10 w 10"/>
              <a:gd name="T15" fmla="*/ 26 h 26"/>
            </a:gdLst>
            <a:ahLst/>
            <a:cxnLst>
              <a:cxn ang="T8">
                <a:pos x="T0" y="T1"/>
              </a:cxn>
              <a:cxn ang="T9">
                <a:pos x="T2" y="T3"/>
              </a:cxn>
              <a:cxn ang="T10">
                <a:pos x="T4" y="T5"/>
              </a:cxn>
              <a:cxn ang="T11">
                <a:pos x="T6" y="T7"/>
              </a:cxn>
            </a:cxnLst>
            <a:rect l="T12" t="T13" r="T14" b="T15"/>
            <a:pathLst>
              <a:path w="10" h="26">
                <a:moveTo>
                  <a:pt x="0" y="12"/>
                </a:moveTo>
                <a:lnTo>
                  <a:pt x="9" y="26"/>
                </a:lnTo>
                <a:lnTo>
                  <a:pt x="10"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3118" name="Freeform 591"/>
          <p:cNvSpPr>
            <a:spLocks noChangeAspect="1"/>
          </p:cNvSpPr>
          <p:nvPr/>
        </p:nvSpPr>
        <p:spPr bwMode="auto">
          <a:xfrm>
            <a:off x="4429125" y="2710908"/>
            <a:ext cx="211138" cy="238125"/>
          </a:xfrm>
          <a:custGeom>
            <a:avLst/>
            <a:gdLst>
              <a:gd name="T0" fmla="*/ 0 w 110"/>
              <a:gd name="T1" fmla="*/ 51 h 124"/>
              <a:gd name="T2" fmla="*/ 1 w 110"/>
              <a:gd name="T3" fmla="*/ 71 h 124"/>
              <a:gd name="T4" fmla="*/ 2 w 110"/>
              <a:gd name="T5" fmla="*/ 81 h 124"/>
              <a:gd name="T6" fmla="*/ 3 w 110"/>
              <a:gd name="T7" fmla="*/ 91 h 124"/>
              <a:gd name="T8" fmla="*/ 27 w 110"/>
              <a:gd name="T9" fmla="*/ 100 h 124"/>
              <a:gd name="T10" fmla="*/ 19 w 110"/>
              <a:gd name="T11" fmla="*/ 121 h 124"/>
              <a:gd name="T12" fmla="*/ 44 w 110"/>
              <a:gd name="T13" fmla="*/ 124 h 124"/>
              <a:gd name="T14" fmla="*/ 87 w 110"/>
              <a:gd name="T15" fmla="*/ 123 h 124"/>
              <a:gd name="T16" fmla="*/ 98 w 110"/>
              <a:gd name="T17" fmla="*/ 103 h 124"/>
              <a:gd name="T18" fmla="*/ 75 w 110"/>
              <a:gd name="T19" fmla="*/ 78 h 124"/>
              <a:gd name="T20" fmla="*/ 103 w 110"/>
              <a:gd name="T21" fmla="*/ 65 h 124"/>
              <a:gd name="T22" fmla="*/ 110 w 110"/>
              <a:gd name="T23" fmla="*/ 69 h 124"/>
              <a:gd name="T24" fmla="*/ 103 w 110"/>
              <a:gd name="T25" fmla="*/ 19 h 124"/>
              <a:gd name="T26" fmla="*/ 83 w 110"/>
              <a:gd name="T27" fmla="*/ 7 h 124"/>
              <a:gd name="T28" fmla="*/ 60 w 110"/>
              <a:gd name="T29" fmla="*/ 16 h 124"/>
              <a:gd name="T30" fmla="*/ 63 w 110"/>
              <a:gd name="T31" fmla="*/ 10 h 124"/>
              <a:gd name="T32" fmla="*/ 44 w 110"/>
              <a:gd name="T33" fmla="*/ 0 h 124"/>
              <a:gd name="T34" fmla="*/ 34 w 110"/>
              <a:gd name="T35" fmla="*/ 0 h 124"/>
              <a:gd name="T36" fmla="*/ 33 w 110"/>
              <a:gd name="T37" fmla="*/ 27 h 124"/>
              <a:gd name="T38" fmla="*/ 22 w 110"/>
              <a:gd name="T39" fmla="*/ 20 h 124"/>
              <a:gd name="T40" fmla="*/ 15 w 110"/>
              <a:gd name="T41" fmla="*/ 29 h 124"/>
              <a:gd name="T42" fmla="*/ 13 w 110"/>
              <a:gd name="T43" fmla="*/ 45 h 124"/>
              <a:gd name="T44" fmla="*/ 0 w 110"/>
              <a:gd name="T45" fmla="*/ 51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124"/>
              <a:gd name="T71" fmla="*/ 110 w 110"/>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124">
                <a:moveTo>
                  <a:pt x="0" y="51"/>
                </a:moveTo>
                <a:lnTo>
                  <a:pt x="1" y="71"/>
                </a:lnTo>
                <a:lnTo>
                  <a:pt x="2" y="81"/>
                </a:lnTo>
                <a:lnTo>
                  <a:pt x="3" y="91"/>
                </a:lnTo>
                <a:lnTo>
                  <a:pt x="27" y="100"/>
                </a:lnTo>
                <a:lnTo>
                  <a:pt x="19" y="121"/>
                </a:lnTo>
                <a:lnTo>
                  <a:pt x="44" y="124"/>
                </a:lnTo>
                <a:lnTo>
                  <a:pt x="87" y="123"/>
                </a:lnTo>
                <a:lnTo>
                  <a:pt x="98" y="103"/>
                </a:lnTo>
                <a:lnTo>
                  <a:pt x="75" y="78"/>
                </a:lnTo>
                <a:lnTo>
                  <a:pt x="103" y="65"/>
                </a:lnTo>
                <a:lnTo>
                  <a:pt x="110" y="69"/>
                </a:lnTo>
                <a:lnTo>
                  <a:pt x="103" y="19"/>
                </a:lnTo>
                <a:lnTo>
                  <a:pt x="83" y="7"/>
                </a:lnTo>
                <a:lnTo>
                  <a:pt x="60" y="16"/>
                </a:lnTo>
                <a:lnTo>
                  <a:pt x="63" y="10"/>
                </a:lnTo>
                <a:lnTo>
                  <a:pt x="44" y="0"/>
                </a:lnTo>
                <a:lnTo>
                  <a:pt x="34" y="0"/>
                </a:lnTo>
                <a:lnTo>
                  <a:pt x="33" y="27"/>
                </a:lnTo>
                <a:lnTo>
                  <a:pt x="22" y="20"/>
                </a:lnTo>
                <a:lnTo>
                  <a:pt x="15" y="29"/>
                </a:lnTo>
                <a:lnTo>
                  <a:pt x="13" y="45"/>
                </a:lnTo>
                <a:lnTo>
                  <a:pt x="0" y="51"/>
                </a:lnTo>
                <a:close/>
              </a:path>
            </a:pathLst>
          </a:custGeom>
          <a:solidFill>
            <a:srgbClr val="FFFFCC"/>
          </a:solidFill>
          <a:ln w="9525">
            <a:noFill/>
            <a:round/>
            <a:headEnd/>
            <a:tailEnd/>
          </a:ln>
        </p:spPr>
        <p:txBody>
          <a:bodyPr/>
          <a:lstStyle/>
          <a:p>
            <a:endParaRPr lang="en-US"/>
          </a:p>
        </p:txBody>
      </p:sp>
      <p:sp>
        <p:nvSpPr>
          <p:cNvPr id="23119" name="Freeform 592"/>
          <p:cNvSpPr>
            <a:spLocks noChangeAspect="1"/>
          </p:cNvSpPr>
          <p:nvPr/>
        </p:nvSpPr>
        <p:spPr bwMode="auto">
          <a:xfrm>
            <a:off x="4429125" y="2710908"/>
            <a:ext cx="211138" cy="238125"/>
          </a:xfrm>
          <a:custGeom>
            <a:avLst/>
            <a:gdLst>
              <a:gd name="T0" fmla="*/ 0 w 110"/>
              <a:gd name="T1" fmla="*/ 51 h 124"/>
              <a:gd name="T2" fmla="*/ 1 w 110"/>
              <a:gd name="T3" fmla="*/ 71 h 124"/>
              <a:gd name="T4" fmla="*/ 2 w 110"/>
              <a:gd name="T5" fmla="*/ 81 h 124"/>
              <a:gd name="T6" fmla="*/ 3 w 110"/>
              <a:gd name="T7" fmla="*/ 91 h 124"/>
              <a:gd name="T8" fmla="*/ 27 w 110"/>
              <a:gd name="T9" fmla="*/ 100 h 124"/>
              <a:gd name="T10" fmla="*/ 19 w 110"/>
              <a:gd name="T11" fmla="*/ 121 h 124"/>
              <a:gd name="T12" fmla="*/ 44 w 110"/>
              <a:gd name="T13" fmla="*/ 124 h 124"/>
              <a:gd name="T14" fmla="*/ 87 w 110"/>
              <a:gd name="T15" fmla="*/ 123 h 124"/>
              <a:gd name="T16" fmla="*/ 98 w 110"/>
              <a:gd name="T17" fmla="*/ 103 h 124"/>
              <a:gd name="T18" fmla="*/ 75 w 110"/>
              <a:gd name="T19" fmla="*/ 78 h 124"/>
              <a:gd name="T20" fmla="*/ 103 w 110"/>
              <a:gd name="T21" fmla="*/ 65 h 124"/>
              <a:gd name="T22" fmla="*/ 110 w 110"/>
              <a:gd name="T23" fmla="*/ 69 h 124"/>
              <a:gd name="T24" fmla="*/ 103 w 110"/>
              <a:gd name="T25" fmla="*/ 19 h 124"/>
              <a:gd name="T26" fmla="*/ 83 w 110"/>
              <a:gd name="T27" fmla="*/ 7 h 124"/>
              <a:gd name="T28" fmla="*/ 60 w 110"/>
              <a:gd name="T29" fmla="*/ 16 h 124"/>
              <a:gd name="T30" fmla="*/ 63 w 110"/>
              <a:gd name="T31" fmla="*/ 10 h 124"/>
              <a:gd name="T32" fmla="*/ 44 w 110"/>
              <a:gd name="T33" fmla="*/ 0 h 124"/>
              <a:gd name="T34" fmla="*/ 34 w 110"/>
              <a:gd name="T35" fmla="*/ 0 h 124"/>
              <a:gd name="T36" fmla="*/ 33 w 110"/>
              <a:gd name="T37" fmla="*/ 27 h 124"/>
              <a:gd name="T38" fmla="*/ 22 w 110"/>
              <a:gd name="T39" fmla="*/ 20 h 124"/>
              <a:gd name="T40" fmla="*/ 15 w 110"/>
              <a:gd name="T41" fmla="*/ 29 h 124"/>
              <a:gd name="T42" fmla="*/ 13 w 110"/>
              <a:gd name="T43" fmla="*/ 45 h 124"/>
              <a:gd name="T44" fmla="*/ 0 w 110"/>
              <a:gd name="T45" fmla="*/ 51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124"/>
              <a:gd name="T71" fmla="*/ 110 w 110"/>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124">
                <a:moveTo>
                  <a:pt x="0" y="51"/>
                </a:moveTo>
                <a:lnTo>
                  <a:pt x="1" y="71"/>
                </a:lnTo>
                <a:lnTo>
                  <a:pt x="2" y="81"/>
                </a:lnTo>
                <a:lnTo>
                  <a:pt x="3" y="91"/>
                </a:lnTo>
                <a:lnTo>
                  <a:pt x="27" y="100"/>
                </a:lnTo>
                <a:lnTo>
                  <a:pt x="19" y="121"/>
                </a:lnTo>
                <a:lnTo>
                  <a:pt x="44" y="124"/>
                </a:lnTo>
                <a:lnTo>
                  <a:pt x="87" y="123"/>
                </a:lnTo>
                <a:lnTo>
                  <a:pt x="98" y="103"/>
                </a:lnTo>
                <a:lnTo>
                  <a:pt x="75" y="78"/>
                </a:lnTo>
                <a:lnTo>
                  <a:pt x="103" y="65"/>
                </a:lnTo>
                <a:lnTo>
                  <a:pt x="110" y="69"/>
                </a:lnTo>
                <a:lnTo>
                  <a:pt x="103" y="19"/>
                </a:lnTo>
                <a:lnTo>
                  <a:pt x="83" y="7"/>
                </a:lnTo>
                <a:lnTo>
                  <a:pt x="60" y="16"/>
                </a:lnTo>
                <a:lnTo>
                  <a:pt x="63" y="10"/>
                </a:lnTo>
                <a:lnTo>
                  <a:pt x="44" y="0"/>
                </a:lnTo>
                <a:lnTo>
                  <a:pt x="34" y="0"/>
                </a:lnTo>
                <a:lnTo>
                  <a:pt x="33" y="27"/>
                </a:lnTo>
                <a:lnTo>
                  <a:pt x="22" y="20"/>
                </a:lnTo>
                <a:lnTo>
                  <a:pt x="15" y="29"/>
                </a:lnTo>
                <a:lnTo>
                  <a:pt x="13" y="45"/>
                </a:lnTo>
                <a:lnTo>
                  <a:pt x="0" y="51"/>
                </a:lnTo>
                <a:close/>
              </a:path>
            </a:pathLst>
          </a:custGeom>
          <a:solidFill>
            <a:srgbClr val="FFFFCC"/>
          </a:solidFill>
          <a:ln w="1588" cap="rnd">
            <a:solidFill>
              <a:srgbClr val="808080"/>
            </a:solidFill>
            <a:round/>
            <a:headEnd/>
            <a:tailEnd/>
          </a:ln>
        </p:spPr>
        <p:txBody>
          <a:bodyPr/>
          <a:lstStyle/>
          <a:p>
            <a:endParaRPr lang="en-US"/>
          </a:p>
        </p:txBody>
      </p:sp>
      <p:sp>
        <p:nvSpPr>
          <p:cNvPr id="23120" name="Freeform 593"/>
          <p:cNvSpPr>
            <a:spLocks noChangeAspect="1"/>
          </p:cNvSpPr>
          <p:nvPr/>
        </p:nvSpPr>
        <p:spPr bwMode="auto">
          <a:xfrm>
            <a:off x="4775200" y="3122071"/>
            <a:ext cx="150813" cy="155575"/>
          </a:xfrm>
          <a:custGeom>
            <a:avLst/>
            <a:gdLst>
              <a:gd name="T0" fmla="*/ 0 w 79"/>
              <a:gd name="T1" fmla="*/ 32 h 81"/>
              <a:gd name="T2" fmla="*/ 11 w 79"/>
              <a:gd name="T3" fmla="*/ 14 h 81"/>
              <a:gd name="T4" fmla="*/ 35 w 79"/>
              <a:gd name="T5" fmla="*/ 8 h 81"/>
              <a:gd name="T6" fmla="*/ 67 w 79"/>
              <a:gd name="T7" fmla="*/ 8 h 81"/>
              <a:gd name="T8" fmla="*/ 79 w 79"/>
              <a:gd name="T9" fmla="*/ 0 h 81"/>
              <a:gd name="T10" fmla="*/ 75 w 79"/>
              <a:gd name="T11" fmla="*/ 17 h 81"/>
              <a:gd name="T12" fmla="*/ 53 w 79"/>
              <a:gd name="T13" fmla="*/ 13 h 81"/>
              <a:gd name="T14" fmla="*/ 42 w 79"/>
              <a:gd name="T15" fmla="*/ 28 h 81"/>
              <a:gd name="T16" fmla="*/ 31 w 79"/>
              <a:gd name="T17" fmla="*/ 20 h 81"/>
              <a:gd name="T18" fmla="*/ 39 w 79"/>
              <a:gd name="T19" fmla="*/ 41 h 81"/>
              <a:gd name="T20" fmla="*/ 29 w 79"/>
              <a:gd name="T21" fmla="*/ 45 h 81"/>
              <a:gd name="T22" fmla="*/ 49 w 79"/>
              <a:gd name="T23" fmla="*/ 54 h 81"/>
              <a:gd name="T24" fmla="*/ 49 w 79"/>
              <a:gd name="T25" fmla="*/ 63 h 81"/>
              <a:gd name="T26" fmla="*/ 32 w 79"/>
              <a:gd name="T27" fmla="*/ 66 h 81"/>
              <a:gd name="T28" fmla="*/ 38 w 79"/>
              <a:gd name="T29" fmla="*/ 81 h 81"/>
              <a:gd name="T30" fmla="*/ 18 w 79"/>
              <a:gd name="T31" fmla="*/ 76 h 81"/>
              <a:gd name="T32" fmla="*/ 13 w 79"/>
              <a:gd name="T33" fmla="*/ 62 h 81"/>
              <a:gd name="T34" fmla="*/ 38 w 79"/>
              <a:gd name="T35" fmla="*/ 56 h 81"/>
              <a:gd name="T36" fmla="*/ 13 w 79"/>
              <a:gd name="T37" fmla="*/ 53 h 81"/>
              <a:gd name="T38" fmla="*/ 0 w 79"/>
              <a:gd name="T39" fmla="*/ 32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81"/>
              <a:gd name="T62" fmla="*/ 79 w 79"/>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81">
                <a:moveTo>
                  <a:pt x="0" y="32"/>
                </a:moveTo>
                <a:lnTo>
                  <a:pt x="11" y="14"/>
                </a:lnTo>
                <a:lnTo>
                  <a:pt x="35" y="8"/>
                </a:lnTo>
                <a:lnTo>
                  <a:pt x="67" y="8"/>
                </a:lnTo>
                <a:lnTo>
                  <a:pt x="79" y="0"/>
                </a:lnTo>
                <a:lnTo>
                  <a:pt x="75" y="17"/>
                </a:lnTo>
                <a:lnTo>
                  <a:pt x="53" y="13"/>
                </a:lnTo>
                <a:lnTo>
                  <a:pt x="42" y="28"/>
                </a:lnTo>
                <a:lnTo>
                  <a:pt x="31" y="20"/>
                </a:lnTo>
                <a:lnTo>
                  <a:pt x="39" y="41"/>
                </a:lnTo>
                <a:lnTo>
                  <a:pt x="29" y="45"/>
                </a:lnTo>
                <a:lnTo>
                  <a:pt x="49" y="54"/>
                </a:lnTo>
                <a:lnTo>
                  <a:pt x="49" y="63"/>
                </a:lnTo>
                <a:lnTo>
                  <a:pt x="32" y="66"/>
                </a:lnTo>
                <a:lnTo>
                  <a:pt x="38" y="81"/>
                </a:lnTo>
                <a:lnTo>
                  <a:pt x="18" y="76"/>
                </a:lnTo>
                <a:lnTo>
                  <a:pt x="13" y="62"/>
                </a:lnTo>
                <a:lnTo>
                  <a:pt x="38" y="56"/>
                </a:lnTo>
                <a:lnTo>
                  <a:pt x="13" y="53"/>
                </a:lnTo>
                <a:lnTo>
                  <a:pt x="0" y="32"/>
                </a:lnTo>
                <a:close/>
              </a:path>
            </a:pathLst>
          </a:custGeom>
          <a:solidFill>
            <a:srgbClr val="FFFFCC"/>
          </a:solidFill>
          <a:ln w="9525">
            <a:noFill/>
            <a:round/>
            <a:headEnd/>
            <a:tailEnd/>
          </a:ln>
        </p:spPr>
        <p:txBody>
          <a:bodyPr/>
          <a:lstStyle/>
          <a:p>
            <a:endParaRPr lang="en-US"/>
          </a:p>
        </p:txBody>
      </p:sp>
      <p:sp>
        <p:nvSpPr>
          <p:cNvPr id="23121" name="Freeform 594"/>
          <p:cNvSpPr>
            <a:spLocks noChangeAspect="1"/>
          </p:cNvSpPr>
          <p:nvPr/>
        </p:nvSpPr>
        <p:spPr bwMode="auto">
          <a:xfrm>
            <a:off x="4775200" y="3122071"/>
            <a:ext cx="150813" cy="155575"/>
          </a:xfrm>
          <a:custGeom>
            <a:avLst/>
            <a:gdLst>
              <a:gd name="T0" fmla="*/ 0 w 79"/>
              <a:gd name="T1" fmla="*/ 32 h 81"/>
              <a:gd name="T2" fmla="*/ 11 w 79"/>
              <a:gd name="T3" fmla="*/ 14 h 81"/>
              <a:gd name="T4" fmla="*/ 35 w 79"/>
              <a:gd name="T5" fmla="*/ 8 h 81"/>
              <a:gd name="T6" fmla="*/ 67 w 79"/>
              <a:gd name="T7" fmla="*/ 8 h 81"/>
              <a:gd name="T8" fmla="*/ 79 w 79"/>
              <a:gd name="T9" fmla="*/ 0 h 81"/>
              <a:gd name="T10" fmla="*/ 75 w 79"/>
              <a:gd name="T11" fmla="*/ 17 h 81"/>
              <a:gd name="T12" fmla="*/ 53 w 79"/>
              <a:gd name="T13" fmla="*/ 13 h 81"/>
              <a:gd name="T14" fmla="*/ 42 w 79"/>
              <a:gd name="T15" fmla="*/ 28 h 81"/>
              <a:gd name="T16" fmla="*/ 31 w 79"/>
              <a:gd name="T17" fmla="*/ 20 h 81"/>
              <a:gd name="T18" fmla="*/ 39 w 79"/>
              <a:gd name="T19" fmla="*/ 41 h 81"/>
              <a:gd name="T20" fmla="*/ 29 w 79"/>
              <a:gd name="T21" fmla="*/ 45 h 81"/>
              <a:gd name="T22" fmla="*/ 49 w 79"/>
              <a:gd name="T23" fmla="*/ 54 h 81"/>
              <a:gd name="T24" fmla="*/ 49 w 79"/>
              <a:gd name="T25" fmla="*/ 63 h 81"/>
              <a:gd name="T26" fmla="*/ 32 w 79"/>
              <a:gd name="T27" fmla="*/ 66 h 81"/>
              <a:gd name="T28" fmla="*/ 38 w 79"/>
              <a:gd name="T29" fmla="*/ 81 h 81"/>
              <a:gd name="T30" fmla="*/ 18 w 79"/>
              <a:gd name="T31" fmla="*/ 76 h 81"/>
              <a:gd name="T32" fmla="*/ 13 w 79"/>
              <a:gd name="T33" fmla="*/ 62 h 81"/>
              <a:gd name="T34" fmla="*/ 38 w 79"/>
              <a:gd name="T35" fmla="*/ 56 h 81"/>
              <a:gd name="T36" fmla="*/ 13 w 79"/>
              <a:gd name="T37" fmla="*/ 53 h 81"/>
              <a:gd name="T38" fmla="*/ 0 w 79"/>
              <a:gd name="T39" fmla="*/ 32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81"/>
              <a:gd name="T62" fmla="*/ 79 w 79"/>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81">
                <a:moveTo>
                  <a:pt x="0" y="32"/>
                </a:moveTo>
                <a:lnTo>
                  <a:pt x="11" y="14"/>
                </a:lnTo>
                <a:lnTo>
                  <a:pt x="35" y="8"/>
                </a:lnTo>
                <a:lnTo>
                  <a:pt x="67" y="8"/>
                </a:lnTo>
                <a:lnTo>
                  <a:pt x="79" y="0"/>
                </a:lnTo>
                <a:lnTo>
                  <a:pt x="75" y="17"/>
                </a:lnTo>
                <a:lnTo>
                  <a:pt x="53" y="13"/>
                </a:lnTo>
                <a:lnTo>
                  <a:pt x="42" y="28"/>
                </a:lnTo>
                <a:lnTo>
                  <a:pt x="31" y="20"/>
                </a:lnTo>
                <a:lnTo>
                  <a:pt x="39" y="41"/>
                </a:lnTo>
                <a:lnTo>
                  <a:pt x="29" y="45"/>
                </a:lnTo>
                <a:lnTo>
                  <a:pt x="49" y="54"/>
                </a:lnTo>
                <a:lnTo>
                  <a:pt x="49" y="63"/>
                </a:lnTo>
                <a:lnTo>
                  <a:pt x="32" y="66"/>
                </a:lnTo>
                <a:lnTo>
                  <a:pt x="38" y="81"/>
                </a:lnTo>
                <a:lnTo>
                  <a:pt x="18" y="76"/>
                </a:lnTo>
                <a:lnTo>
                  <a:pt x="13" y="62"/>
                </a:lnTo>
                <a:lnTo>
                  <a:pt x="38" y="56"/>
                </a:lnTo>
                <a:lnTo>
                  <a:pt x="13" y="53"/>
                </a:lnTo>
                <a:lnTo>
                  <a:pt x="0" y="32"/>
                </a:lnTo>
                <a:close/>
              </a:path>
            </a:pathLst>
          </a:custGeom>
          <a:solidFill>
            <a:srgbClr val="FFFFCC"/>
          </a:solidFill>
          <a:ln w="1588" cap="rnd">
            <a:solidFill>
              <a:srgbClr val="808080"/>
            </a:solidFill>
            <a:round/>
            <a:headEnd/>
            <a:tailEnd/>
          </a:ln>
        </p:spPr>
        <p:txBody>
          <a:bodyPr/>
          <a:lstStyle/>
          <a:p>
            <a:endParaRPr lang="en-US"/>
          </a:p>
        </p:txBody>
      </p:sp>
      <p:sp>
        <p:nvSpPr>
          <p:cNvPr id="23122" name="Freeform 595"/>
          <p:cNvSpPr>
            <a:spLocks noChangeAspect="1"/>
          </p:cNvSpPr>
          <p:nvPr/>
        </p:nvSpPr>
        <p:spPr bwMode="auto">
          <a:xfrm>
            <a:off x="2514600" y="1428208"/>
            <a:ext cx="1474788" cy="1098550"/>
          </a:xfrm>
          <a:custGeom>
            <a:avLst/>
            <a:gdLst>
              <a:gd name="T0" fmla="*/ 86 w 768"/>
              <a:gd name="T1" fmla="*/ 135 h 572"/>
              <a:gd name="T2" fmla="*/ 100 w 768"/>
              <a:gd name="T3" fmla="*/ 111 h 572"/>
              <a:gd name="T4" fmla="*/ 67 w 768"/>
              <a:gd name="T5" fmla="*/ 99 h 572"/>
              <a:gd name="T6" fmla="*/ 143 w 768"/>
              <a:gd name="T7" fmla="*/ 54 h 572"/>
              <a:gd name="T8" fmla="*/ 222 w 768"/>
              <a:gd name="T9" fmla="*/ 37 h 572"/>
              <a:gd name="T10" fmla="*/ 283 w 768"/>
              <a:gd name="T11" fmla="*/ 59 h 572"/>
              <a:gd name="T12" fmla="*/ 267 w 768"/>
              <a:gd name="T13" fmla="*/ 34 h 572"/>
              <a:gd name="T14" fmla="*/ 360 w 768"/>
              <a:gd name="T15" fmla="*/ 47 h 572"/>
              <a:gd name="T16" fmla="*/ 407 w 768"/>
              <a:gd name="T17" fmla="*/ 34 h 572"/>
              <a:gd name="T18" fmla="*/ 337 w 768"/>
              <a:gd name="T19" fmla="*/ 13 h 572"/>
              <a:gd name="T20" fmla="*/ 421 w 768"/>
              <a:gd name="T21" fmla="*/ 24 h 572"/>
              <a:gd name="T22" fmla="*/ 419 w 768"/>
              <a:gd name="T23" fmla="*/ 3 h 572"/>
              <a:gd name="T24" fmla="*/ 579 w 768"/>
              <a:gd name="T25" fmla="*/ 11 h 572"/>
              <a:gd name="T26" fmla="*/ 593 w 768"/>
              <a:gd name="T27" fmla="*/ 13 h 572"/>
              <a:gd name="T28" fmla="*/ 646 w 768"/>
              <a:gd name="T29" fmla="*/ 31 h 572"/>
              <a:gd name="T30" fmla="*/ 491 w 768"/>
              <a:gd name="T31" fmla="*/ 54 h 572"/>
              <a:gd name="T32" fmla="*/ 573 w 768"/>
              <a:gd name="T33" fmla="*/ 66 h 572"/>
              <a:gd name="T34" fmla="*/ 665 w 768"/>
              <a:gd name="T35" fmla="*/ 61 h 572"/>
              <a:gd name="T36" fmla="*/ 731 w 768"/>
              <a:gd name="T37" fmla="*/ 51 h 572"/>
              <a:gd name="T38" fmla="*/ 650 w 768"/>
              <a:gd name="T39" fmla="*/ 92 h 572"/>
              <a:gd name="T40" fmla="*/ 703 w 768"/>
              <a:gd name="T41" fmla="*/ 106 h 572"/>
              <a:gd name="T42" fmla="*/ 656 w 768"/>
              <a:gd name="T43" fmla="*/ 144 h 572"/>
              <a:gd name="T44" fmla="*/ 662 w 768"/>
              <a:gd name="T45" fmla="*/ 173 h 572"/>
              <a:gd name="T46" fmla="*/ 649 w 768"/>
              <a:gd name="T47" fmla="*/ 194 h 572"/>
              <a:gd name="T48" fmla="*/ 671 w 768"/>
              <a:gd name="T49" fmla="*/ 214 h 572"/>
              <a:gd name="T50" fmla="*/ 643 w 768"/>
              <a:gd name="T51" fmla="*/ 233 h 572"/>
              <a:gd name="T52" fmla="*/ 657 w 768"/>
              <a:gd name="T53" fmla="*/ 255 h 572"/>
              <a:gd name="T54" fmla="*/ 665 w 768"/>
              <a:gd name="T55" fmla="*/ 274 h 572"/>
              <a:gd name="T56" fmla="*/ 582 w 768"/>
              <a:gd name="T57" fmla="*/ 288 h 572"/>
              <a:gd name="T58" fmla="*/ 600 w 768"/>
              <a:gd name="T59" fmla="*/ 318 h 572"/>
              <a:gd name="T60" fmla="*/ 644 w 768"/>
              <a:gd name="T61" fmla="*/ 327 h 572"/>
              <a:gd name="T62" fmla="*/ 637 w 768"/>
              <a:gd name="T63" fmla="*/ 347 h 572"/>
              <a:gd name="T64" fmla="*/ 574 w 768"/>
              <a:gd name="T65" fmla="*/ 325 h 572"/>
              <a:gd name="T66" fmla="*/ 587 w 768"/>
              <a:gd name="T67" fmla="*/ 359 h 572"/>
              <a:gd name="T68" fmla="*/ 589 w 768"/>
              <a:gd name="T69" fmla="*/ 397 h 572"/>
              <a:gd name="T70" fmla="*/ 517 w 768"/>
              <a:gd name="T71" fmla="*/ 410 h 572"/>
              <a:gd name="T72" fmla="*/ 466 w 768"/>
              <a:gd name="T73" fmla="*/ 456 h 572"/>
              <a:gd name="T74" fmla="*/ 444 w 768"/>
              <a:gd name="T75" fmla="*/ 447 h 572"/>
              <a:gd name="T76" fmla="*/ 401 w 768"/>
              <a:gd name="T77" fmla="*/ 477 h 572"/>
              <a:gd name="T78" fmla="*/ 399 w 768"/>
              <a:gd name="T79" fmla="*/ 501 h 572"/>
              <a:gd name="T80" fmla="*/ 397 w 768"/>
              <a:gd name="T81" fmla="*/ 519 h 572"/>
              <a:gd name="T82" fmla="*/ 370 w 768"/>
              <a:gd name="T83" fmla="*/ 565 h 572"/>
              <a:gd name="T84" fmla="*/ 314 w 768"/>
              <a:gd name="T85" fmla="*/ 559 h 572"/>
              <a:gd name="T86" fmla="*/ 299 w 768"/>
              <a:gd name="T87" fmla="*/ 546 h 572"/>
              <a:gd name="T88" fmla="*/ 272 w 768"/>
              <a:gd name="T89" fmla="*/ 493 h 572"/>
              <a:gd name="T90" fmla="*/ 264 w 768"/>
              <a:gd name="T91" fmla="*/ 467 h 572"/>
              <a:gd name="T92" fmla="*/ 256 w 768"/>
              <a:gd name="T93" fmla="*/ 411 h 572"/>
              <a:gd name="T94" fmla="*/ 255 w 768"/>
              <a:gd name="T95" fmla="*/ 403 h 572"/>
              <a:gd name="T96" fmla="*/ 260 w 768"/>
              <a:gd name="T97" fmla="*/ 366 h 572"/>
              <a:gd name="T98" fmla="*/ 283 w 768"/>
              <a:gd name="T99" fmla="*/ 351 h 572"/>
              <a:gd name="T100" fmla="*/ 266 w 768"/>
              <a:gd name="T101" fmla="*/ 333 h 572"/>
              <a:gd name="T102" fmla="*/ 241 w 768"/>
              <a:gd name="T103" fmla="*/ 333 h 572"/>
              <a:gd name="T104" fmla="*/ 221 w 768"/>
              <a:gd name="T105" fmla="*/ 320 h 572"/>
              <a:gd name="T106" fmla="*/ 205 w 768"/>
              <a:gd name="T107" fmla="*/ 259 h 572"/>
              <a:gd name="T108" fmla="*/ 152 w 768"/>
              <a:gd name="T109" fmla="*/ 216 h 572"/>
              <a:gd name="T110" fmla="*/ 84 w 768"/>
              <a:gd name="T111" fmla="*/ 222 h 572"/>
              <a:gd name="T112" fmla="*/ 19 w 768"/>
              <a:gd name="T113" fmla="*/ 194 h 572"/>
              <a:gd name="T114" fmla="*/ 83 w 768"/>
              <a:gd name="T115" fmla="*/ 181 h 5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572"/>
              <a:gd name="T176" fmla="*/ 768 w 768"/>
              <a:gd name="T177" fmla="*/ 572 h 5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572">
                <a:moveTo>
                  <a:pt x="0" y="160"/>
                </a:moveTo>
                <a:lnTo>
                  <a:pt x="4" y="152"/>
                </a:lnTo>
                <a:lnTo>
                  <a:pt x="54" y="135"/>
                </a:lnTo>
                <a:lnTo>
                  <a:pt x="86" y="135"/>
                </a:lnTo>
                <a:lnTo>
                  <a:pt x="104" y="123"/>
                </a:lnTo>
                <a:lnTo>
                  <a:pt x="98" y="118"/>
                </a:lnTo>
                <a:lnTo>
                  <a:pt x="109" y="114"/>
                </a:lnTo>
                <a:lnTo>
                  <a:pt x="100" y="111"/>
                </a:lnTo>
                <a:lnTo>
                  <a:pt x="117" y="106"/>
                </a:lnTo>
                <a:lnTo>
                  <a:pt x="111" y="101"/>
                </a:lnTo>
                <a:lnTo>
                  <a:pt x="88" y="110"/>
                </a:lnTo>
                <a:lnTo>
                  <a:pt x="67" y="99"/>
                </a:lnTo>
                <a:lnTo>
                  <a:pt x="95" y="92"/>
                </a:lnTo>
                <a:lnTo>
                  <a:pt x="110" y="74"/>
                </a:lnTo>
                <a:lnTo>
                  <a:pt x="145" y="74"/>
                </a:lnTo>
                <a:lnTo>
                  <a:pt x="143" y="54"/>
                </a:lnTo>
                <a:lnTo>
                  <a:pt x="169" y="54"/>
                </a:lnTo>
                <a:lnTo>
                  <a:pt x="195" y="67"/>
                </a:lnTo>
                <a:lnTo>
                  <a:pt x="164" y="49"/>
                </a:lnTo>
                <a:lnTo>
                  <a:pt x="222" y="37"/>
                </a:lnTo>
                <a:lnTo>
                  <a:pt x="236" y="46"/>
                </a:lnTo>
                <a:lnTo>
                  <a:pt x="238" y="63"/>
                </a:lnTo>
                <a:lnTo>
                  <a:pt x="245" y="48"/>
                </a:lnTo>
                <a:lnTo>
                  <a:pt x="283" y="59"/>
                </a:lnTo>
                <a:lnTo>
                  <a:pt x="270" y="50"/>
                </a:lnTo>
                <a:lnTo>
                  <a:pt x="288" y="51"/>
                </a:lnTo>
                <a:lnTo>
                  <a:pt x="272" y="42"/>
                </a:lnTo>
                <a:lnTo>
                  <a:pt x="267" y="34"/>
                </a:lnTo>
                <a:lnTo>
                  <a:pt x="276" y="33"/>
                </a:lnTo>
                <a:lnTo>
                  <a:pt x="350" y="56"/>
                </a:lnTo>
                <a:lnTo>
                  <a:pt x="344" y="48"/>
                </a:lnTo>
                <a:lnTo>
                  <a:pt x="360" y="47"/>
                </a:lnTo>
                <a:lnTo>
                  <a:pt x="350" y="40"/>
                </a:lnTo>
                <a:lnTo>
                  <a:pt x="375" y="42"/>
                </a:lnTo>
                <a:lnTo>
                  <a:pt x="335" y="24"/>
                </a:lnTo>
                <a:lnTo>
                  <a:pt x="407" y="34"/>
                </a:lnTo>
                <a:lnTo>
                  <a:pt x="391" y="24"/>
                </a:lnTo>
                <a:lnTo>
                  <a:pt x="349" y="22"/>
                </a:lnTo>
                <a:lnTo>
                  <a:pt x="363" y="21"/>
                </a:lnTo>
                <a:lnTo>
                  <a:pt x="337" y="13"/>
                </a:lnTo>
                <a:lnTo>
                  <a:pt x="368" y="15"/>
                </a:lnTo>
                <a:lnTo>
                  <a:pt x="355" y="11"/>
                </a:lnTo>
                <a:lnTo>
                  <a:pt x="369" y="9"/>
                </a:lnTo>
                <a:lnTo>
                  <a:pt x="421" y="24"/>
                </a:lnTo>
                <a:lnTo>
                  <a:pt x="415" y="19"/>
                </a:lnTo>
                <a:lnTo>
                  <a:pt x="439" y="13"/>
                </a:lnTo>
                <a:lnTo>
                  <a:pt x="419" y="11"/>
                </a:lnTo>
                <a:lnTo>
                  <a:pt x="419" y="3"/>
                </a:lnTo>
                <a:lnTo>
                  <a:pt x="432" y="0"/>
                </a:lnTo>
                <a:lnTo>
                  <a:pt x="573" y="4"/>
                </a:lnTo>
                <a:lnTo>
                  <a:pt x="583" y="8"/>
                </a:lnTo>
                <a:lnTo>
                  <a:pt x="579" y="11"/>
                </a:lnTo>
                <a:lnTo>
                  <a:pt x="484" y="12"/>
                </a:lnTo>
                <a:lnTo>
                  <a:pt x="495" y="16"/>
                </a:lnTo>
                <a:lnTo>
                  <a:pt x="458" y="21"/>
                </a:lnTo>
                <a:lnTo>
                  <a:pt x="593" y="13"/>
                </a:lnTo>
                <a:lnTo>
                  <a:pt x="597" y="20"/>
                </a:lnTo>
                <a:lnTo>
                  <a:pt x="579" y="25"/>
                </a:lnTo>
                <a:lnTo>
                  <a:pt x="610" y="22"/>
                </a:lnTo>
                <a:lnTo>
                  <a:pt x="646" y="31"/>
                </a:lnTo>
                <a:lnTo>
                  <a:pt x="593" y="46"/>
                </a:lnTo>
                <a:lnTo>
                  <a:pt x="507" y="44"/>
                </a:lnTo>
                <a:lnTo>
                  <a:pt x="527" y="47"/>
                </a:lnTo>
                <a:lnTo>
                  <a:pt x="491" y="54"/>
                </a:lnTo>
                <a:lnTo>
                  <a:pt x="491" y="61"/>
                </a:lnTo>
                <a:lnTo>
                  <a:pt x="585" y="49"/>
                </a:lnTo>
                <a:lnTo>
                  <a:pt x="593" y="54"/>
                </a:lnTo>
                <a:lnTo>
                  <a:pt x="573" y="66"/>
                </a:lnTo>
                <a:lnTo>
                  <a:pt x="634" y="47"/>
                </a:lnTo>
                <a:lnTo>
                  <a:pt x="637" y="65"/>
                </a:lnTo>
                <a:lnTo>
                  <a:pt x="607" y="95"/>
                </a:lnTo>
                <a:lnTo>
                  <a:pt x="665" y="61"/>
                </a:lnTo>
                <a:lnTo>
                  <a:pt x="665" y="66"/>
                </a:lnTo>
                <a:lnTo>
                  <a:pt x="692" y="65"/>
                </a:lnTo>
                <a:lnTo>
                  <a:pt x="700" y="54"/>
                </a:lnTo>
                <a:lnTo>
                  <a:pt x="731" y="51"/>
                </a:lnTo>
                <a:lnTo>
                  <a:pt x="768" y="62"/>
                </a:lnTo>
                <a:lnTo>
                  <a:pt x="732" y="78"/>
                </a:lnTo>
                <a:lnTo>
                  <a:pt x="734" y="84"/>
                </a:lnTo>
                <a:lnTo>
                  <a:pt x="650" y="92"/>
                </a:lnTo>
                <a:lnTo>
                  <a:pt x="717" y="94"/>
                </a:lnTo>
                <a:lnTo>
                  <a:pt x="663" y="106"/>
                </a:lnTo>
                <a:lnTo>
                  <a:pt x="666" y="116"/>
                </a:lnTo>
                <a:lnTo>
                  <a:pt x="703" y="106"/>
                </a:lnTo>
                <a:lnTo>
                  <a:pt x="676" y="118"/>
                </a:lnTo>
                <a:lnTo>
                  <a:pt x="672" y="134"/>
                </a:lnTo>
                <a:lnTo>
                  <a:pt x="682" y="130"/>
                </a:lnTo>
                <a:lnTo>
                  <a:pt x="656" y="144"/>
                </a:lnTo>
                <a:lnTo>
                  <a:pt x="647" y="173"/>
                </a:lnTo>
                <a:lnTo>
                  <a:pt x="661" y="167"/>
                </a:lnTo>
                <a:lnTo>
                  <a:pt x="680" y="173"/>
                </a:lnTo>
                <a:lnTo>
                  <a:pt x="662" y="173"/>
                </a:lnTo>
                <a:lnTo>
                  <a:pt x="662" y="182"/>
                </a:lnTo>
                <a:lnTo>
                  <a:pt x="691" y="185"/>
                </a:lnTo>
                <a:lnTo>
                  <a:pt x="692" y="196"/>
                </a:lnTo>
                <a:lnTo>
                  <a:pt x="649" y="194"/>
                </a:lnTo>
                <a:lnTo>
                  <a:pt x="661" y="199"/>
                </a:lnTo>
                <a:lnTo>
                  <a:pt x="636" y="202"/>
                </a:lnTo>
                <a:lnTo>
                  <a:pt x="649" y="214"/>
                </a:lnTo>
                <a:lnTo>
                  <a:pt x="671" y="214"/>
                </a:lnTo>
                <a:lnTo>
                  <a:pt x="657" y="221"/>
                </a:lnTo>
                <a:lnTo>
                  <a:pt x="675" y="227"/>
                </a:lnTo>
                <a:lnTo>
                  <a:pt x="675" y="242"/>
                </a:lnTo>
                <a:lnTo>
                  <a:pt x="643" y="233"/>
                </a:lnTo>
                <a:lnTo>
                  <a:pt x="662" y="241"/>
                </a:lnTo>
                <a:lnTo>
                  <a:pt x="650" y="247"/>
                </a:lnTo>
                <a:lnTo>
                  <a:pt x="661" y="245"/>
                </a:lnTo>
                <a:lnTo>
                  <a:pt x="657" y="255"/>
                </a:lnTo>
                <a:lnTo>
                  <a:pt x="681" y="260"/>
                </a:lnTo>
                <a:lnTo>
                  <a:pt x="644" y="257"/>
                </a:lnTo>
                <a:lnTo>
                  <a:pt x="637" y="262"/>
                </a:lnTo>
                <a:lnTo>
                  <a:pt x="665" y="274"/>
                </a:lnTo>
                <a:lnTo>
                  <a:pt x="662" y="284"/>
                </a:lnTo>
                <a:lnTo>
                  <a:pt x="639" y="290"/>
                </a:lnTo>
                <a:lnTo>
                  <a:pt x="616" y="276"/>
                </a:lnTo>
                <a:lnTo>
                  <a:pt x="582" y="288"/>
                </a:lnTo>
                <a:lnTo>
                  <a:pt x="607" y="296"/>
                </a:lnTo>
                <a:lnTo>
                  <a:pt x="583" y="302"/>
                </a:lnTo>
                <a:lnTo>
                  <a:pt x="608" y="303"/>
                </a:lnTo>
                <a:lnTo>
                  <a:pt x="600" y="318"/>
                </a:lnTo>
                <a:lnTo>
                  <a:pt x="610" y="309"/>
                </a:lnTo>
                <a:lnTo>
                  <a:pt x="637" y="321"/>
                </a:lnTo>
                <a:lnTo>
                  <a:pt x="629" y="330"/>
                </a:lnTo>
                <a:lnTo>
                  <a:pt x="644" y="327"/>
                </a:lnTo>
                <a:lnTo>
                  <a:pt x="637" y="337"/>
                </a:lnTo>
                <a:lnTo>
                  <a:pt x="648" y="332"/>
                </a:lnTo>
                <a:lnTo>
                  <a:pt x="649" y="357"/>
                </a:lnTo>
                <a:lnTo>
                  <a:pt x="637" y="347"/>
                </a:lnTo>
                <a:lnTo>
                  <a:pt x="637" y="357"/>
                </a:lnTo>
                <a:lnTo>
                  <a:pt x="625" y="356"/>
                </a:lnTo>
                <a:lnTo>
                  <a:pt x="610" y="336"/>
                </a:lnTo>
                <a:lnTo>
                  <a:pt x="574" y="325"/>
                </a:lnTo>
                <a:lnTo>
                  <a:pt x="599" y="338"/>
                </a:lnTo>
                <a:lnTo>
                  <a:pt x="565" y="345"/>
                </a:lnTo>
                <a:lnTo>
                  <a:pt x="556" y="357"/>
                </a:lnTo>
                <a:lnTo>
                  <a:pt x="587" y="359"/>
                </a:lnTo>
                <a:lnTo>
                  <a:pt x="561" y="366"/>
                </a:lnTo>
                <a:lnTo>
                  <a:pt x="601" y="357"/>
                </a:lnTo>
                <a:lnTo>
                  <a:pt x="640" y="368"/>
                </a:lnTo>
                <a:lnTo>
                  <a:pt x="589" y="397"/>
                </a:lnTo>
                <a:lnTo>
                  <a:pt x="540" y="409"/>
                </a:lnTo>
                <a:lnTo>
                  <a:pt x="522" y="410"/>
                </a:lnTo>
                <a:lnTo>
                  <a:pt x="511" y="397"/>
                </a:lnTo>
                <a:lnTo>
                  <a:pt x="517" y="410"/>
                </a:lnTo>
                <a:lnTo>
                  <a:pt x="502" y="417"/>
                </a:lnTo>
                <a:lnTo>
                  <a:pt x="484" y="448"/>
                </a:lnTo>
                <a:lnTo>
                  <a:pt x="469" y="447"/>
                </a:lnTo>
                <a:lnTo>
                  <a:pt x="466" y="456"/>
                </a:lnTo>
                <a:lnTo>
                  <a:pt x="451" y="458"/>
                </a:lnTo>
                <a:lnTo>
                  <a:pt x="444" y="454"/>
                </a:lnTo>
                <a:lnTo>
                  <a:pt x="454" y="448"/>
                </a:lnTo>
                <a:lnTo>
                  <a:pt x="444" y="447"/>
                </a:lnTo>
                <a:lnTo>
                  <a:pt x="438" y="462"/>
                </a:lnTo>
                <a:lnTo>
                  <a:pt x="415" y="464"/>
                </a:lnTo>
                <a:lnTo>
                  <a:pt x="415" y="476"/>
                </a:lnTo>
                <a:lnTo>
                  <a:pt x="401" y="477"/>
                </a:lnTo>
                <a:lnTo>
                  <a:pt x="414" y="487"/>
                </a:lnTo>
                <a:lnTo>
                  <a:pt x="397" y="490"/>
                </a:lnTo>
                <a:lnTo>
                  <a:pt x="410" y="501"/>
                </a:lnTo>
                <a:lnTo>
                  <a:pt x="399" y="501"/>
                </a:lnTo>
                <a:lnTo>
                  <a:pt x="408" y="503"/>
                </a:lnTo>
                <a:lnTo>
                  <a:pt x="399" y="516"/>
                </a:lnTo>
                <a:lnTo>
                  <a:pt x="391" y="513"/>
                </a:lnTo>
                <a:lnTo>
                  <a:pt x="397" y="519"/>
                </a:lnTo>
                <a:lnTo>
                  <a:pt x="382" y="524"/>
                </a:lnTo>
                <a:lnTo>
                  <a:pt x="391" y="541"/>
                </a:lnTo>
                <a:lnTo>
                  <a:pt x="382" y="564"/>
                </a:lnTo>
                <a:lnTo>
                  <a:pt x="370" y="565"/>
                </a:lnTo>
                <a:lnTo>
                  <a:pt x="379" y="572"/>
                </a:lnTo>
                <a:lnTo>
                  <a:pt x="353" y="572"/>
                </a:lnTo>
                <a:lnTo>
                  <a:pt x="350" y="557"/>
                </a:lnTo>
                <a:lnTo>
                  <a:pt x="314" y="559"/>
                </a:lnTo>
                <a:lnTo>
                  <a:pt x="322" y="555"/>
                </a:lnTo>
                <a:lnTo>
                  <a:pt x="303" y="548"/>
                </a:lnTo>
                <a:lnTo>
                  <a:pt x="313" y="546"/>
                </a:lnTo>
                <a:lnTo>
                  <a:pt x="299" y="546"/>
                </a:lnTo>
                <a:lnTo>
                  <a:pt x="304" y="534"/>
                </a:lnTo>
                <a:lnTo>
                  <a:pt x="296" y="536"/>
                </a:lnTo>
                <a:lnTo>
                  <a:pt x="272" y="503"/>
                </a:lnTo>
                <a:lnTo>
                  <a:pt x="272" y="493"/>
                </a:lnTo>
                <a:lnTo>
                  <a:pt x="290" y="483"/>
                </a:lnTo>
                <a:lnTo>
                  <a:pt x="283" y="479"/>
                </a:lnTo>
                <a:lnTo>
                  <a:pt x="264" y="492"/>
                </a:lnTo>
                <a:lnTo>
                  <a:pt x="264" y="467"/>
                </a:lnTo>
                <a:lnTo>
                  <a:pt x="248" y="454"/>
                </a:lnTo>
                <a:lnTo>
                  <a:pt x="252" y="435"/>
                </a:lnTo>
                <a:lnTo>
                  <a:pt x="242" y="427"/>
                </a:lnTo>
                <a:lnTo>
                  <a:pt x="256" y="411"/>
                </a:lnTo>
                <a:lnTo>
                  <a:pt x="248" y="409"/>
                </a:lnTo>
                <a:lnTo>
                  <a:pt x="279" y="409"/>
                </a:lnTo>
                <a:lnTo>
                  <a:pt x="275" y="402"/>
                </a:lnTo>
                <a:lnTo>
                  <a:pt x="255" y="403"/>
                </a:lnTo>
                <a:lnTo>
                  <a:pt x="286" y="388"/>
                </a:lnTo>
                <a:lnTo>
                  <a:pt x="279" y="383"/>
                </a:lnTo>
                <a:lnTo>
                  <a:pt x="286" y="366"/>
                </a:lnTo>
                <a:lnTo>
                  <a:pt x="260" y="366"/>
                </a:lnTo>
                <a:lnTo>
                  <a:pt x="232" y="352"/>
                </a:lnTo>
                <a:lnTo>
                  <a:pt x="283" y="359"/>
                </a:lnTo>
                <a:lnTo>
                  <a:pt x="274" y="353"/>
                </a:lnTo>
                <a:lnTo>
                  <a:pt x="283" y="351"/>
                </a:lnTo>
                <a:lnTo>
                  <a:pt x="263" y="341"/>
                </a:lnTo>
                <a:lnTo>
                  <a:pt x="270" y="336"/>
                </a:lnTo>
                <a:lnTo>
                  <a:pt x="259" y="340"/>
                </a:lnTo>
                <a:lnTo>
                  <a:pt x="266" y="333"/>
                </a:lnTo>
                <a:lnTo>
                  <a:pt x="253" y="333"/>
                </a:lnTo>
                <a:lnTo>
                  <a:pt x="267" y="328"/>
                </a:lnTo>
                <a:lnTo>
                  <a:pt x="245" y="320"/>
                </a:lnTo>
                <a:lnTo>
                  <a:pt x="241" y="333"/>
                </a:lnTo>
                <a:lnTo>
                  <a:pt x="222" y="333"/>
                </a:lnTo>
                <a:lnTo>
                  <a:pt x="218" y="328"/>
                </a:lnTo>
                <a:lnTo>
                  <a:pt x="230" y="320"/>
                </a:lnTo>
                <a:lnTo>
                  <a:pt x="221" y="320"/>
                </a:lnTo>
                <a:lnTo>
                  <a:pt x="232" y="299"/>
                </a:lnTo>
                <a:lnTo>
                  <a:pt x="219" y="295"/>
                </a:lnTo>
                <a:lnTo>
                  <a:pt x="225" y="285"/>
                </a:lnTo>
                <a:lnTo>
                  <a:pt x="205" y="259"/>
                </a:lnTo>
                <a:lnTo>
                  <a:pt x="211" y="259"/>
                </a:lnTo>
                <a:lnTo>
                  <a:pt x="183" y="236"/>
                </a:lnTo>
                <a:lnTo>
                  <a:pt x="183" y="227"/>
                </a:lnTo>
                <a:lnTo>
                  <a:pt x="152" y="216"/>
                </a:lnTo>
                <a:lnTo>
                  <a:pt x="124" y="210"/>
                </a:lnTo>
                <a:lnTo>
                  <a:pt x="98" y="221"/>
                </a:lnTo>
                <a:lnTo>
                  <a:pt x="77" y="214"/>
                </a:lnTo>
                <a:lnTo>
                  <a:pt x="84" y="222"/>
                </a:lnTo>
                <a:lnTo>
                  <a:pt x="62" y="218"/>
                </a:lnTo>
                <a:lnTo>
                  <a:pt x="42" y="209"/>
                </a:lnTo>
                <a:lnTo>
                  <a:pt x="62" y="202"/>
                </a:lnTo>
                <a:lnTo>
                  <a:pt x="19" y="194"/>
                </a:lnTo>
                <a:lnTo>
                  <a:pt x="35" y="187"/>
                </a:lnTo>
                <a:lnTo>
                  <a:pt x="86" y="189"/>
                </a:lnTo>
                <a:lnTo>
                  <a:pt x="92" y="186"/>
                </a:lnTo>
                <a:lnTo>
                  <a:pt x="83" y="181"/>
                </a:lnTo>
                <a:lnTo>
                  <a:pt x="92" y="177"/>
                </a:lnTo>
                <a:lnTo>
                  <a:pt x="46" y="180"/>
                </a:lnTo>
                <a:lnTo>
                  <a:pt x="0" y="160"/>
                </a:lnTo>
                <a:close/>
              </a:path>
            </a:pathLst>
          </a:custGeom>
          <a:solidFill>
            <a:srgbClr val="FFFFCC"/>
          </a:solidFill>
          <a:ln w="9525">
            <a:noFill/>
            <a:round/>
            <a:headEnd/>
            <a:tailEnd/>
          </a:ln>
        </p:spPr>
        <p:txBody>
          <a:bodyPr/>
          <a:lstStyle/>
          <a:p>
            <a:endParaRPr lang="en-US"/>
          </a:p>
        </p:txBody>
      </p:sp>
      <p:sp>
        <p:nvSpPr>
          <p:cNvPr id="23123" name="Freeform 596"/>
          <p:cNvSpPr>
            <a:spLocks noChangeAspect="1"/>
          </p:cNvSpPr>
          <p:nvPr/>
        </p:nvSpPr>
        <p:spPr bwMode="auto">
          <a:xfrm>
            <a:off x="2514600" y="1428208"/>
            <a:ext cx="1474788" cy="1098550"/>
          </a:xfrm>
          <a:custGeom>
            <a:avLst/>
            <a:gdLst>
              <a:gd name="T0" fmla="*/ 86 w 768"/>
              <a:gd name="T1" fmla="*/ 135 h 572"/>
              <a:gd name="T2" fmla="*/ 100 w 768"/>
              <a:gd name="T3" fmla="*/ 111 h 572"/>
              <a:gd name="T4" fmla="*/ 67 w 768"/>
              <a:gd name="T5" fmla="*/ 99 h 572"/>
              <a:gd name="T6" fmla="*/ 143 w 768"/>
              <a:gd name="T7" fmla="*/ 54 h 572"/>
              <a:gd name="T8" fmla="*/ 222 w 768"/>
              <a:gd name="T9" fmla="*/ 37 h 572"/>
              <a:gd name="T10" fmla="*/ 283 w 768"/>
              <a:gd name="T11" fmla="*/ 59 h 572"/>
              <a:gd name="T12" fmla="*/ 267 w 768"/>
              <a:gd name="T13" fmla="*/ 34 h 572"/>
              <a:gd name="T14" fmla="*/ 360 w 768"/>
              <a:gd name="T15" fmla="*/ 47 h 572"/>
              <a:gd name="T16" fmla="*/ 407 w 768"/>
              <a:gd name="T17" fmla="*/ 34 h 572"/>
              <a:gd name="T18" fmla="*/ 337 w 768"/>
              <a:gd name="T19" fmla="*/ 13 h 572"/>
              <a:gd name="T20" fmla="*/ 421 w 768"/>
              <a:gd name="T21" fmla="*/ 24 h 572"/>
              <a:gd name="T22" fmla="*/ 419 w 768"/>
              <a:gd name="T23" fmla="*/ 3 h 572"/>
              <a:gd name="T24" fmla="*/ 579 w 768"/>
              <a:gd name="T25" fmla="*/ 11 h 572"/>
              <a:gd name="T26" fmla="*/ 593 w 768"/>
              <a:gd name="T27" fmla="*/ 13 h 572"/>
              <a:gd name="T28" fmla="*/ 646 w 768"/>
              <a:gd name="T29" fmla="*/ 31 h 572"/>
              <a:gd name="T30" fmla="*/ 491 w 768"/>
              <a:gd name="T31" fmla="*/ 54 h 572"/>
              <a:gd name="T32" fmla="*/ 573 w 768"/>
              <a:gd name="T33" fmla="*/ 66 h 572"/>
              <a:gd name="T34" fmla="*/ 665 w 768"/>
              <a:gd name="T35" fmla="*/ 61 h 572"/>
              <a:gd name="T36" fmla="*/ 731 w 768"/>
              <a:gd name="T37" fmla="*/ 51 h 572"/>
              <a:gd name="T38" fmla="*/ 650 w 768"/>
              <a:gd name="T39" fmla="*/ 92 h 572"/>
              <a:gd name="T40" fmla="*/ 703 w 768"/>
              <a:gd name="T41" fmla="*/ 106 h 572"/>
              <a:gd name="T42" fmla="*/ 656 w 768"/>
              <a:gd name="T43" fmla="*/ 144 h 572"/>
              <a:gd name="T44" fmla="*/ 662 w 768"/>
              <a:gd name="T45" fmla="*/ 173 h 572"/>
              <a:gd name="T46" fmla="*/ 649 w 768"/>
              <a:gd name="T47" fmla="*/ 194 h 572"/>
              <a:gd name="T48" fmla="*/ 671 w 768"/>
              <a:gd name="T49" fmla="*/ 214 h 572"/>
              <a:gd name="T50" fmla="*/ 643 w 768"/>
              <a:gd name="T51" fmla="*/ 233 h 572"/>
              <a:gd name="T52" fmla="*/ 657 w 768"/>
              <a:gd name="T53" fmla="*/ 255 h 572"/>
              <a:gd name="T54" fmla="*/ 665 w 768"/>
              <a:gd name="T55" fmla="*/ 274 h 572"/>
              <a:gd name="T56" fmla="*/ 582 w 768"/>
              <a:gd name="T57" fmla="*/ 288 h 572"/>
              <a:gd name="T58" fmla="*/ 600 w 768"/>
              <a:gd name="T59" fmla="*/ 318 h 572"/>
              <a:gd name="T60" fmla="*/ 644 w 768"/>
              <a:gd name="T61" fmla="*/ 327 h 572"/>
              <a:gd name="T62" fmla="*/ 637 w 768"/>
              <a:gd name="T63" fmla="*/ 347 h 572"/>
              <a:gd name="T64" fmla="*/ 574 w 768"/>
              <a:gd name="T65" fmla="*/ 325 h 572"/>
              <a:gd name="T66" fmla="*/ 587 w 768"/>
              <a:gd name="T67" fmla="*/ 359 h 572"/>
              <a:gd name="T68" fmla="*/ 589 w 768"/>
              <a:gd name="T69" fmla="*/ 397 h 572"/>
              <a:gd name="T70" fmla="*/ 517 w 768"/>
              <a:gd name="T71" fmla="*/ 410 h 572"/>
              <a:gd name="T72" fmla="*/ 466 w 768"/>
              <a:gd name="T73" fmla="*/ 456 h 572"/>
              <a:gd name="T74" fmla="*/ 444 w 768"/>
              <a:gd name="T75" fmla="*/ 447 h 572"/>
              <a:gd name="T76" fmla="*/ 401 w 768"/>
              <a:gd name="T77" fmla="*/ 477 h 572"/>
              <a:gd name="T78" fmla="*/ 399 w 768"/>
              <a:gd name="T79" fmla="*/ 501 h 572"/>
              <a:gd name="T80" fmla="*/ 397 w 768"/>
              <a:gd name="T81" fmla="*/ 519 h 572"/>
              <a:gd name="T82" fmla="*/ 370 w 768"/>
              <a:gd name="T83" fmla="*/ 565 h 572"/>
              <a:gd name="T84" fmla="*/ 314 w 768"/>
              <a:gd name="T85" fmla="*/ 559 h 572"/>
              <a:gd name="T86" fmla="*/ 299 w 768"/>
              <a:gd name="T87" fmla="*/ 546 h 572"/>
              <a:gd name="T88" fmla="*/ 272 w 768"/>
              <a:gd name="T89" fmla="*/ 493 h 572"/>
              <a:gd name="T90" fmla="*/ 264 w 768"/>
              <a:gd name="T91" fmla="*/ 467 h 572"/>
              <a:gd name="T92" fmla="*/ 256 w 768"/>
              <a:gd name="T93" fmla="*/ 411 h 572"/>
              <a:gd name="T94" fmla="*/ 255 w 768"/>
              <a:gd name="T95" fmla="*/ 403 h 572"/>
              <a:gd name="T96" fmla="*/ 260 w 768"/>
              <a:gd name="T97" fmla="*/ 366 h 572"/>
              <a:gd name="T98" fmla="*/ 283 w 768"/>
              <a:gd name="T99" fmla="*/ 351 h 572"/>
              <a:gd name="T100" fmla="*/ 266 w 768"/>
              <a:gd name="T101" fmla="*/ 333 h 572"/>
              <a:gd name="T102" fmla="*/ 241 w 768"/>
              <a:gd name="T103" fmla="*/ 333 h 572"/>
              <a:gd name="T104" fmla="*/ 221 w 768"/>
              <a:gd name="T105" fmla="*/ 320 h 572"/>
              <a:gd name="T106" fmla="*/ 205 w 768"/>
              <a:gd name="T107" fmla="*/ 259 h 572"/>
              <a:gd name="T108" fmla="*/ 152 w 768"/>
              <a:gd name="T109" fmla="*/ 216 h 572"/>
              <a:gd name="T110" fmla="*/ 84 w 768"/>
              <a:gd name="T111" fmla="*/ 222 h 572"/>
              <a:gd name="T112" fmla="*/ 19 w 768"/>
              <a:gd name="T113" fmla="*/ 194 h 572"/>
              <a:gd name="T114" fmla="*/ 83 w 768"/>
              <a:gd name="T115" fmla="*/ 181 h 5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572"/>
              <a:gd name="T176" fmla="*/ 768 w 768"/>
              <a:gd name="T177" fmla="*/ 572 h 5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572">
                <a:moveTo>
                  <a:pt x="0" y="160"/>
                </a:moveTo>
                <a:lnTo>
                  <a:pt x="4" y="152"/>
                </a:lnTo>
                <a:lnTo>
                  <a:pt x="54" y="135"/>
                </a:lnTo>
                <a:lnTo>
                  <a:pt x="86" y="135"/>
                </a:lnTo>
                <a:lnTo>
                  <a:pt x="104" y="123"/>
                </a:lnTo>
                <a:lnTo>
                  <a:pt x="98" y="118"/>
                </a:lnTo>
                <a:lnTo>
                  <a:pt x="109" y="114"/>
                </a:lnTo>
                <a:lnTo>
                  <a:pt x="100" y="111"/>
                </a:lnTo>
                <a:lnTo>
                  <a:pt x="117" y="106"/>
                </a:lnTo>
                <a:lnTo>
                  <a:pt x="111" y="101"/>
                </a:lnTo>
                <a:lnTo>
                  <a:pt x="88" y="110"/>
                </a:lnTo>
                <a:lnTo>
                  <a:pt x="67" y="99"/>
                </a:lnTo>
                <a:lnTo>
                  <a:pt x="95" y="92"/>
                </a:lnTo>
                <a:lnTo>
                  <a:pt x="110" y="74"/>
                </a:lnTo>
                <a:lnTo>
                  <a:pt x="145" y="74"/>
                </a:lnTo>
                <a:lnTo>
                  <a:pt x="143" y="54"/>
                </a:lnTo>
                <a:lnTo>
                  <a:pt x="169" y="54"/>
                </a:lnTo>
                <a:lnTo>
                  <a:pt x="195" y="67"/>
                </a:lnTo>
                <a:lnTo>
                  <a:pt x="164" y="49"/>
                </a:lnTo>
                <a:lnTo>
                  <a:pt x="222" y="37"/>
                </a:lnTo>
                <a:lnTo>
                  <a:pt x="236" y="46"/>
                </a:lnTo>
                <a:lnTo>
                  <a:pt x="238" y="63"/>
                </a:lnTo>
                <a:lnTo>
                  <a:pt x="245" y="48"/>
                </a:lnTo>
                <a:lnTo>
                  <a:pt x="283" y="59"/>
                </a:lnTo>
                <a:lnTo>
                  <a:pt x="270" y="50"/>
                </a:lnTo>
                <a:lnTo>
                  <a:pt x="288" y="51"/>
                </a:lnTo>
                <a:lnTo>
                  <a:pt x="272" y="42"/>
                </a:lnTo>
                <a:lnTo>
                  <a:pt x="267" y="34"/>
                </a:lnTo>
                <a:lnTo>
                  <a:pt x="276" y="33"/>
                </a:lnTo>
                <a:lnTo>
                  <a:pt x="350" y="56"/>
                </a:lnTo>
                <a:lnTo>
                  <a:pt x="344" y="48"/>
                </a:lnTo>
                <a:lnTo>
                  <a:pt x="360" y="47"/>
                </a:lnTo>
                <a:lnTo>
                  <a:pt x="350" y="40"/>
                </a:lnTo>
                <a:lnTo>
                  <a:pt x="375" y="42"/>
                </a:lnTo>
                <a:lnTo>
                  <a:pt x="335" y="24"/>
                </a:lnTo>
                <a:lnTo>
                  <a:pt x="407" y="34"/>
                </a:lnTo>
                <a:lnTo>
                  <a:pt x="391" y="24"/>
                </a:lnTo>
                <a:lnTo>
                  <a:pt x="349" y="22"/>
                </a:lnTo>
                <a:lnTo>
                  <a:pt x="363" y="21"/>
                </a:lnTo>
                <a:lnTo>
                  <a:pt x="337" y="13"/>
                </a:lnTo>
                <a:lnTo>
                  <a:pt x="368" y="15"/>
                </a:lnTo>
                <a:lnTo>
                  <a:pt x="355" y="11"/>
                </a:lnTo>
                <a:lnTo>
                  <a:pt x="369" y="9"/>
                </a:lnTo>
                <a:lnTo>
                  <a:pt x="421" y="24"/>
                </a:lnTo>
                <a:lnTo>
                  <a:pt x="415" y="19"/>
                </a:lnTo>
                <a:lnTo>
                  <a:pt x="439" y="13"/>
                </a:lnTo>
                <a:lnTo>
                  <a:pt x="419" y="11"/>
                </a:lnTo>
                <a:lnTo>
                  <a:pt x="419" y="3"/>
                </a:lnTo>
                <a:lnTo>
                  <a:pt x="432" y="0"/>
                </a:lnTo>
                <a:lnTo>
                  <a:pt x="573" y="4"/>
                </a:lnTo>
                <a:lnTo>
                  <a:pt x="583" y="8"/>
                </a:lnTo>
                <a:lnTo>
                  <a:pt x="579" y="11"/>
                </a:lnTo>
                <a:lnTo>
                  <a:pt x="484" y="12"/>
                </a:lnTo>
                <a:lnTo>
                  <a:pt x="495" y="16"/>
                </a:lnTo>
                <a:lnTo>
                  <a:pt x="458" y="21"/>
                </a:lnTo>
                <a:lnTo>
                  <a:pt x="593" y="13"/>
                </a:lnTo>
                <a:lnTo>
                  <a:pt x="597" y="20"/>
                </a:lnTo>
                <a:lnTo>
                  <a:pt x="579" y="25"/>
                </a:lnTo>
                <a:lnTo>
                  <a:pt x="610" y="22"/>
                </a:lnTo>
                <a:lnTo>
                  <a:pt x="646" y="31"/>
                </a:lnTo>
                <a:lnTo>
                  <a:pt x="593" y="46"/>
                </a:lnTo>
                <a:lnTo>
                  <a:pt x="507" y="44"/>
                </a:lnTo>
                <a:lnTo>
                  <a:pt x="527" y="47"/>
                </a:lnTo>
                <a:lnTo>
                  <a:pt x="491" y="54"/>
                </a:lnTo>
                <a:lnTo>
                  <a:pt x="491" y="61"/>
                </a:lnTo>
                <a:lnTo>
                  <a:pt x="585" y="49"/>
                </a:lnTo>
                <a:lnTo>
                  <a:pt x="593" y="54"/>
                </a:lnTo>
                <a:lnTo>
                  <a:pt x="573" y="66"/>
                </a:lnTo>
                <a:lnTo>
                  <a:pt x="634" y="47"/>
                </a:lnTo>
                <a:lnTo>
                  <a:pt x="637" y="65"/>
                </a:lnTo>
                <a:lnTo>
                  <a:pt x="607" y="95"/>
                </a:lnTo>
                <a:lnTo>
                  <a:pt x="665" y="61"/>
                </a:lnTo>
                <a:lnTo>
                  <a:pt x="665" y="66"/>
                </a:lnTo>
                <a:lnTo>
                  <a:pt x="692" y="65"/>
                </a:lnTo>
                <a:lnTo>
                  <a:pt x="700" y="54"/>
                </a:lnTo>
                <a:lnTo>
                  <a:pt x="731" y="51"/>
                </a:lnTo>
                <a:lnTo>
                  <a:pt x="768" y="62"/>
                </a:lnTo>
                <a:lnTo>
                  <a:pt x="732" y="78"/>
                </a:lnTo>
                <a:lnTo>
                  <a:pt x="734" y="84"/>
                </a:lnTo>
                <a:lnTo>
                  <a:pt x="650" y="92"/>
                </a:lnTo>
                <a:lnTo>
                  <a:pt x="717" y="94"/>
                </a:lnTo>
                <a:lnTo>
                  <a:pt x="663" y="106"/>
                </a:lnTo>
                <a:lnTo>
                  <a:pt x="666" y="116"/>
                </a:lnTo>
                <a:lnTo>
                  <a:pt x="703" y="106"/>
                </a:lnTo>
                <a:lnTo>
                  <a:pt x="676" y="118"/>
                </a:lnTo>
                <a:lnTo>
                  <a:pt x="672" y="134"/>
                </a:lnTo>
                <a:lnTo>
                  <a:pt x="682" y="130"/>
                </a:lnTo>
                <a:lnTo>
                  <a:pt x="656" y="144"/>
                </a:lnTo>
                <a:lnTo>
                  <a:pt x="647" y="173"/>
                </a:lnTo>
                <a:lnTo>
                  <a:pt x="661" y="167"/>
                </a:lnTo>
                <a:lnTo>
                  <a:pt x="680" y="173"/>
                </a:lnTo>
                <a:lnTo>
                  <a:pt x="662" y="173"/>
                </a:lnTo>
                <a:lnTo>
                  <a:pt x="662" y="182"/>
                </a:lnTo>
                <a:lnTo>
                  <a:pt x="691" y="185"/>
                </a:lnTo>
                <a:lnTo>
                  <a:pt x="692" y="196"/>
                </a:lnTo>
                <a:lnTo>
                  <a:pt x="649" y="194"/>
                </a:lnTo>
                <a:lnTo>
                  <a:pt x="661" y="199"/>
                </a:lnTo>
                <a:lnTo>
                  <a:pt x="636" y="202"/>
                </a:lnTo>
                <a:lnTo>
                  <a:pt x="649" y="214"/>
                </a:lnTo>
                <a:lnTo>
                  <a:pt x="671" y="214"/>
                </a:lnTo>
                <a:lnTo>
                  <a:pt x="657" y="221"/>
                </a:lnTo>
                <a:lnTo>
                  <a:pt x="675" y="227"/>
                </a:lnTo>
                <a:lnTo>
                  <a:pt x="675" y="242"/>
                </a:lnTo>
                <a:lnTo>
                  <a:pt x="643" y="233"/>
                </a:lnTo>
                <a:lnTo>
                  <a:pt x="662" y="241"/>
                </a:lnTo>
                <a:lnTo>
                  <a:pt x="650" y="247"/>
                </a:lnTo>
                <a:lnTo>
                  <a:pt x="661" y="245"/>
                </a:lnTo>
                <a:lnTo>
                  <a:pt x="657" y="255"/>
                </a:lnTo>
                <a:lnTo>
                  <a:pt x="681" y="260"/>
                </a:lnTo>
                <a:lnTo>
                  <a:pt x="644" y="257"/>
                </a:lnTo>
                <a:lnTo>
                  <a:pt x="637" y="262"/>
                </a:lnTo>
                <a:lnTo>
                  <a:pt x="665" y="274"/>
                </a:lnTo>
                <a:lnTo>
                  <a:pt x="662" y="284"/>
                </a:lnTo>
                <a:lnTo>
                  <a:pt x="639" y="290"/>
                </a:lnTo>
                <a:lnTo>
                  <a:pt x="616" y="276"/>
                </a:lnTo>
                <a:lnTo>
                  <a:pt x="582" y="288"/>
                </a:lnTo>
                <a:lnTo>
                  <a:pt x="607" y="296"/>
                </a:lnTo>
                <a:lnTo>
                  <a:pt x="583" y="302"/>
                </a:lnTo>
                <a:lnTo>
                  <a:pt x="608" y="303"/>
                </a:lnTo>
                <a:lnTo>
                  <a:pt x="600" y="318"/>
                </a:lnTo>
                <a:lnTo>
                  <a:pt x="610" y="309"/>
                </a:lnTo>
                <a:lnTo>
                  <a:pt x="637" y="321"/>
                </a:lnTo>
                <a:lnTo>
                  <a:pt x="629" y="330"/>
                </a:lnTo>
                <a:lnTo>
                  <a:pt x="644" y="327"/>
                </a:lnTo>
                <a:lnTo>
                  <a:pt x="637" y="337"/>
                </a:lnTo>
                <a:lnTo>
                  <a:pt x="648" y="332"/>
                </a:lnTo>
                <a:lnTo>
                  <a:pt x="649" y="357"/>
                </a:lnTo>
                <a:lnTo>
                  <a:pt x="637" y="347"/>
                </a:lnTo>
                <a:lnTo>
                  <a:pt x="637" y="357"/>
                </a:lnTo>
                <a:lnTo>
                  <a:pt x="625" y="356"/>
                </a:lnTo>
                <a:lnTo>
                  <a:pt x="610" y="336"/>
                </a:lnTo>
                <a:lnTo>
                  <a:pt x="574" y="325"/>
                </a:lnTo>
                <a:lnTo>
                  <a:pt x="599" y="338"/>
                </a:lnTo>
                <a:lnTo>
                  <a:pt x="565" y="345"/>
                </a:lnTo>
                <a:lnTo>
                  <a:pt x="556" y="357"/>
                </a:lnTo>
                <a:lnTo>
                  <a:pt x="587" y="359"/>
                </a:lnTo>
                <a:lnTo>
                  <a:pt x="561" y="366"/>
                </a:lnTo>
                <a:lnTo>
                  <a:pt x="601" y="357"/>
                </a:lnTo>
                <a:lnTo>
                  <a:pt x="640" y="368"/>
                </a:lnTo>
                <a:lnTo>
                  <a:pt x="589" y="397"/>
                </a:lnTo>
                <a:lnTo>
                  <a:pt x="540" y="409"/>
                </a:lnTo>
                <a:lnTo>
                  <a:pt x="522" y="410"/>
                </a:lnTo>
                <a:lnTo>
                  <a:pt x="511" y="397"/>
                </a:lnTo>
                <a:lnTo>
                  <a:pt x="517" y="410"/>
                </a:lnTo>
                <a:lnTo>
                  <a:pt x="502" y="417"/>
                </a:lnTo>
                <a:lnTo>
                  <a:pt x="484" y="448"/>
                </a:lnTo>
                <a:lnTo>
                  <a:pt x="469" y="447"/>
                </a:lnTo>
                <a:lnTo>
                  <a:pt x="466" y="456"/>
                </a:lnTo>
                <a:lnTo>
                  <a:pt x="451" y="458"/>
                </a:lnTo>
                <a:lnTo>
                  <a:pt x="444" y="454"/>
                </a:lnTo>
                <a:lnTo>
                  <a:pt x="454" y="448"/>
                </a:lnTo>
                <a:lnTo>
                  <a:pt x="444" y="447"/>
                </a:lnTo>
                <a:lnTo>
                  <a:pt x="438" y="462"/>
                </a:lnTo>
                <a:lnTo>
                  <a:pt x="415" y="464"/>
                </a:lnTo>
                <a:lnTo>
                  <a:pt x="415" y="476"/>
                </a:lnTo>
                <a:lnTo>
                  <a:pt x="401" y="477"/>
                </a:lnTo>
                <a:lnTo>
                  <a:pt x="414" y="487"/>
                </a:lnTo>
                <a:lnTo>
                  <a:pt x="397" y="490"/>
                </a:lnTo>
                <a:lnTo>
                  <a:pt x="410" y="501"/>
                </a:lnTo>
                <a:lnTo>
                  <a:pt x="399" y="501"/>
                </a:lnTo>
                <a:lnTo>
                  <a:pt x="408" y="503"/>
                </a:lnTo>
                <a:lnTo>
                  <a:pt x="399" y="516"/>
                </a:lnTo>
                <a:lnTo>
                  <a:pt x="391" y="513"/>
                </a:lnTo>
                <a:lnTo>
                  <a:pt x="397" y="519"/>
                </a:lnTo>
                <a:lnTo>
                  <a:pt x="382" y="524"/>
                </a:lnTo>
                <a:lnTo>
                  <a:pt x="391" y="541"/>
                </a:lnTo>
                <a:lnTo>
                  <a:pt x="382" y="564"/>
                </a:lnTo>
                <a:lnTo>
                  <a:pt x="370" y="565"/>
                </a:lnTo>
                <a:lnTo>
                  <a:pt x="379" y="572"/>
                </a:lnTo>
                <a:lnTo>
                  <a:pt x="353" y="572"/>
                </a:lnTo>
                <a:lnTo>
                  <a:pt x="350" y="557"/>
                </a:lnTo>
                <a:lnTo>
                  <a:pt x="314" y="559"/>
                </a:lnTo>
                <a:lnTo>
                  <a:pt x="322" y="555"/>
                </a:lnTo>
                <a:lnTo>
                  <a:pt x="303" y="548"/>
                </a:lnTo>
                <a:lnTo>
                  <a:pt x="313" y="546"/>
                </a:lnTo>
                <a:lnTo>
                  <a:pt x="299" y="546"/>
                </a:lnTo>
                <a:lnTo>
                  <a:pt x="304" y="534"/>
                </a:lnTo>
                <a:lnTo>
                  <a:pt x="296" y="536"/>
                </a:lnTo>
                <a:lnTo>
                  <a:pt x="272" y="503"/>
                </a:lnTo>
                <a:lnTo>
                  <a:pt x="272" y="493"/>
                </a:lnTo>
                <a:lnTo>
                  <a:pt x="290" y="483"/>
                </a:lnTo>
                <a:lnTo>
                  <a:pt x="283" y="479"/>
                </a:lnTo>
                <a:lnTo>
                  <a:pt x="264" y="492"/>
                </a:lnTo>
                <a:lnTo>
                  <a:pt x="264" y="467"/>
                </a:lnTo>
                <a:lnTo>
                  <a:pt x="248" y="454"/>
                </a:lnTo>
                <a:lnTo>
                  <a:pt x="252" y="435"/>
                </a:lnTo>
                <a:lnTo>
                  <a:pt x="242" y="427"/>
                </a:lnTo>
                <a:lnTo>
                  <a:pt x="256" y="411"/>
                </a:lnTo>
                <a:lnTo>
                  <a:pt x="248" y="409"/>
                </a:lnTo>
                <a:lnTo>
                  <a:pt x="279" y="409"/>
                </a:lnTo>
                <a:lnTo>
                  <a:pt x="275" y="402"/>
                </a:lnTo>
                <a:lnTo>
                  <a:pt x="255" y="403"/>
                </a:lnTo>
                <a:lnTo>
                  <a:pt x="286" y="388"/>
                </a:lnTo>
                <a:lnTo>
                  <a:pt x="279" y="383"/>
                </a:lnTo>
                <a:lnTo>
                  <a:pt x="286" y="366"/>
                </a:lnTo>
                <a:lnTo>
                  <a:pt x="260" y="366"/>
                </a:lnTo>
                <a:lnTo>
                  <a:pt x="232" y="352"/>
                </a:lnTo>
                <a:lnTo>
                  <a:pt x="283" y="359"/>
                </a:lnTo>
                <a:lnTo>
                  <a:pt x="274" y="353"/>
                </a:lnTo>
                <a:lnTo>
                  <a:pt x="283" y="351"/>
                </a:lnTo>
                <a:lnTo>
                  <a:pt x="263" y="341"/>
                </a:lnTo>
                <a:lnTo>
                  <a:pt x="270" y="336"/>
                </a:lnTo>
                <a:lnTo>
                  <a:pt x="259" y="340"/>
                </a:lnTo>
                <a:lnTo>
                  <a:pt x="266" y="333"/>
                </a:lnTo>
                <a:lnTo>
                  <a:pt x="253" y="333"/>
                </a:lnTo>
                <a:lnTo>
                  <a:pt x="267" y="328"/>
                </a:lnTo>
                <a:lnTo>
                  <a:pt x="245" y="320"/>
                </a:lnTo>
                <a:lnTo>
                  <a:pt x="241" y="333"/>
                </a:lnTo>
                <a:lnTo>
                  <a:pt x="222" y="333"/>
                </a:lnTo>
                <a:lnTo>
                  <a:pt x="218" y="328"/>
                </a:lnTo>
                <a:lnTo>
                  <a:pt x="230" y="320"/>
                </a:lnTo>
                <a:lnTo>
                  <a:pt x="221" y="320"/>
                </a:lnTo>
                <a:lnTo>
                  <a:pt x="232" y="299"/>
                </a:lnTo>
                <a:lnTo>
                  <a:pt x="219" y="295"/>
                </a:lnTo>
                <a:lnTo>
                  <a:pt x="225" y="285"/>
                </a:lnTo>
                <a:lnTo>
                  <a:pt x="205" y="259"/>
                </a:lnTo>
                <a:lnTo>
                  <a:pt x="211" y="259"/>
                </a:lnTo>
                <a:lnTo>
                  <a:pt x="183" y="236"/>
                </a:lnTo>
                <a:lnTo>
                  <a:pt x="183" y="227"/>
                </a:lnTo>
                <a:lnTo>
                  <a:pt x="152" y="216"/>
                </a:lnTo>
                <a:lnTo>
                  <a:pt x="124" y="210"/>
                </a:lnTo>
                <a:lnTo>
                  <a:pt x="98" y="221"/>
                </a:lnTo>
                <a:lnTo>
                  <a:pt x="77" y="214"/>
                </a:lnTo>
                <a:lnTo>
                  <a:pt x="84" y="222"/>
                </a:lnTo>
                <a:lnTo>
                  <a:pt x="62" y="218"/>
                </a:lnTo>
                <a:lnTo>
                  <a:pt x="42" y="209"/>
                </a:lnTo>
                <a:lnTo>
                  <a:pt x="62" y="202"/>
                </a:lnTo>
                <a:lnTo>
                  <a:pt x="19" y="194"/>
                </a:lnTo>
                <a:lnTo>
                  <a:pt x="35" y="187"/>
                </a:lnTo>
                <a:lnTo>
                  <a:pt x="86" y="189"/>
                </a:lnTo>
                <a:lnTo>
                  <a:pt x="92" y="186"/>
                </a:lnTo>
                <a:lnTo>
                  <a:pt x="83" y="181"/>
                </a:lnTo>
                <a:lnTo>
                  <a:pt x="92" y="177"/>
                </a:lnTo>
                <a:lnTo>
                  <a:pt x="46" y="180"/>
                </a:lnTo>
                <a:lnTo>
                  <a:pt x="0" y="160"/>
                </a:lnTo>
                <a:close/>
              </a:path>
            </a:pathLst>
          </a:custGeom>
          <a:solidFill>
            <a:srgbClr val="FFFFCC"/>
          </a:solidFill>
          <a:ln w="1588" cap="rnd">
            <a:solidFill>
              <a:srgbClr val="808080"/>
            </a:solidFill>
            <a:round/>
            <a:headEnd/>
            <a:tailEnd/>
          </a:ln>
        </p:spPr>
        <p:txBody>
          <a:bodyPr/>
          <a:lstStyle/>
          <a:p>
            <a:endParaRPr lang="en-US"/>
          </a:p>
        </p:txBody>
      </p:sp>
      <p:sp>
        <p:nvSpPr>
          <p:cNvPr id="23124" name="Freeform 597"/>
          <p:cNvSpPr>
            <a:spLocks noChangeAspect="1"/>
          </p:cNvSpPr>
          <p:nvPr/>
        </p:nvSpPr>
        <p:spPr bwMode="auto">
          <a:xfrm>
            <a:off x="2047875" y="3768183"/>
            <a:ext cx="95250" cy="107950"/>
          </a:xfrm>
          <a:custGeom>
            <a:avLst/>
            <a:gdLst>
              <a:gd name="T0" fmla="*/ 0 w 50"/>
              <a:gd name="T1" fmla="*/ 45 h 57"/>
              <a:gd name="T2" fmla="*/ 11 w 50"/>
              <a:gd name="T3" fmla="*/ 25 h 57"/>
              <a:gd name="T4" fmla="*/ 23 w 50"/>
              <a:gd name="T5" fmla="*/ 24 h 57"/>
              <a:gd name="T6" fmla="*/ 10 w 50"/>
              <a:gd name="T7" fmla="*/ 7 h 57"/>
              <a:gd name="T8" fmla="*/ 39 w 50"/>
              <a:gd name="T9" fmla="*/ 0 h 57"/>
              <a:gd name="T10" fmla="*/ 43 w 50"/>
              <a:gd name="T11" fmla="*/ 27 h 57"/>
              <a:gd name="T12" fmla="*/ 50 w 50"/>
              <a:gd name="T13" fmla="*/ 29 h 57"/>
              <a:gd name="T14" fmla="*/ 36 w 50"/>
              <a:gd name="T15" fmla="*/ 47 h 57"/>
              <a:gd name="T16" fmla="*/ 28 w 50"/>
              <a:gd name="T17" fmla="*/ 57 h 57"/>
              <a:gd name="T18" fmla="*/ 0 w 50"/>
              <a:gd name="T19" fmla="*/ 4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7"/>
              <a:gd name="T32" fmla="*/ 50 w 5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7">
                <a:moveTo>
                  <a:pt x="0" y="45"/>
                </a:moveTo>
                <a:lnTo>
                  <a:pt x="11" y="25"/>
                </a:lnTo>
                <a:lnTo>
                  <a:pt x="23" y="24"/>
                </a:lnTo>
                <a:lnTo>
                  <a:pt x="10" y="7"/>
                </a:lnTo>
                <a:lnTo>
                  <a:pt x="39" y="0"/>
                </a:lnTo>
                <a:lnTo>
                  <a:pt x="43" y="27"/>
                </a:lnTo>
                <a:lnTo>
                  <a:pt x="50" y="29"/>
                </a:lnTo>
                <a:lnTo>
                  <a:pt x="36" y="47"/>
                </a:lnTo>
                <a:lnTo>
                  <a:pt x="28" y="57"/>
                </a:lnTo>
                <a:lnTo>
                  <a:pt x="0" y="45"/>
                </a:lnTo>
                <a:close/>
              </a:path>
            </a:pathLst>
          </a:custGeom>
          <a:solidFill>
            <a:srgbClr val="FFFFCC"/>
          </a:solidFill>
          <a:ln w="9525">
            <a:noFill/>
            <a:round/>
            <a:headEnd/>
            <a:tailEnd/>
          </a:ln>
        </p:spPr>
        <p:txBody>
          <a:bodyPr/>
          <a:lstStyle/>
          <a:p>
            <a:endParaRPr lang="en-US"/>
          </a:p>
        </p:txBody>
      </p:sp>
      <p:sp>
        <p:nvSpPr>
          <p:cNvPr id="23125" name="Freeform 598"/>
          <p:cNvSpPr>
            <a:spLocks noChangeAspect="1"/>
          </p:cNvSpPr>
          <p:nvPr/>
        </p:nvSpPr>
        <p:spPr bwMode="auto">
          <a:xfrm>
            <a:off x="2047875" y="3768183"/>
            <a:ext cx="95250" cy="107950"/>
          </a:xfrm>
          <a:custGeom>
            <a:avLst/>
            <a:gdLst>
              <a:gd name="T0" fmla="*/ 0 w 50"/>
              <a:gd name="T1" fmla="*/ 45 h 57"/>
              <a:gd name="T2" fmla="*/ 11 w 50"/>
              <a:gd name="T3" fmla="*/ 25 h 57"/>
              <a:gd name="T4" fmla="*/ 23 w 50"/>
              <a:gd name="T5" fmla="*/ 24 h 57"/>
              <a:gd name="T6" fmla="*/ 10 w 50"/>
              <a:gd name="T7" fmla="*/ 7 h 57"/>
              <a:gd name="T8" fmla="*/ 39 w 50"/>
              <a:gd name="T9" fmla="*/ 0 h 57"/>
              <a:gd name="T10" fmla="*/ 43 w 50"/>
              <a:gd name="T11" fmla="*/ 27 h 57"/>
              <a:gd name="T12" fmla="*/ 50 w 50"/>
              <a:gd name="T13" fmla="*/ 29 h 57"/>
              <a:gd name="T14" fmla="*/ 36 w 50"/>
              <a:gd name="T15" fmla="*/ 47 h 57"/>
              <a:gd name="T16" fmla="*/ 28 w 50"/>
              <a:gd name="T17" fmla="*/ 57 h 57"/>
              <a:gd name="T18" fmla="*/ 0 w 50"/>
              <a:gd name="T19" fmla="*/ 4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7"/>
              <a:gd name="T32" fmla="*/ 50 w 5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7">
                <a:moveTo>
                  <a:pt x="0" y="45"/>
                </a:moveTo>
                <a:lnTo>
                  <a:pt x="11" y="25"/>
                </a:lnTo>
                <a:lnTo>
                  <a:pt x="23" y="24"/>
                </a:lnTo>
                <a:lnTo>
                  <a:pt x="10" y="7"/>
                </a:lnTo>
                <a:lnTo>
                  <a:pt x="39" y="0"/>
                </a:lnTo>
                <a:lnTo>
                  <a:pt x="43" y="27"/>
                </a:lnTo>
                <a:lnTo>
                  <a:pt x="50" y="29"/>
                </a:lnTo>
                <a:lnTo>
                  <a:pt x="36" y="47"/>
                </a:lnTo>
                <a:lnTo>
                  <a:pt x="28" y="57"/>
                </a:lnTo>
                <a:lnTo>
                  <a:pt x="0" y="45"/>
                </a:lnTo>
                <a:close/>
              </a:path>
            </a:pathLst>
          </a:custGeom>
          <a:solidFill>
            <a:srgbClr val="FFFFCC"/>
          </a:solidFill>
          <a:ln w="1588" cap="rnd">
            <a:solidFill>
              <a:srgbClr val="808080"/>
            </a:solidFill>
            <a:round/>
            <a:headEnd/>
            <a:tailEnd/>
          </a:ln>
        </p:spPr>
        <p:txBody>
          <a:bodyPr/>
          <a:lstStyle/>
          <a:p>
            <a:endParaRPr lang="en-US"/>
          </a:p>
        </p:txBody>
      </p:sp>
      <p:sp>
        <p:nvSpPr>
          <p:cNvPr id="23126" name="Freeform 599"/>
          <p:cNvSpPr>
            <a:spLocks noChangeAspect="1"/>
          </p:cNvSpPr>
          <p:nvPr/>
        </p:nvSpPr>
        <p:spPr bwMode="auto">
          <a:xfrm>
            <a:off x="2481263" y="3720558"/>
            <a:ext cx="63500" cy="47625"/>
          </a:xfrm>
          <a:custGeom>
            <a:avLst/>
            <a:gdLst>
              <a:gd name="T0" fmla="*/ 0 w 33"/>
              <a:gd name="T1" fmla="*/ 17 h 24"/>
              <a:gd name="T2" fmla="*/ 25 w 33"/>
              <a:gd name="T3" fmla="*/ 17 h 24"/>
              <a:gd name="T4" fmla="*/ 13 w 33"/>
              <a:gd name="T5" fmla="*/ 1 h 24"/>
              <a:gd name="T6" fmla="*/ 33 w 33"/>
              <a:gd name="T7" fmla="*/ 0 h 24"/>
              <a:gd name="T8" fmla="*/ 33 w 33"/>
              <a:gd name="T9" fmla="*/ 24 h 24"/>
              <a:gd name="T10" fmla="*/ 0 w 33"/>
              <a:gd name="T11" fmla="*/ 17 h 24"/>
              <a:gd name="T12" fmla="*/ 0 60000 65536"/>
              <a:gd name="T13" fmla="*/ 0 60000 65536"/>
              <a:gd name="T14" fmla="*/ 0 60000 65536"/>
              <a:gd name="T15" fmla="*/ 0 60000 65536"/>
              <a:gd name="T16" fmla="*/ 0 60000 65536"/>
              <a:gd name="T17" fmla="*/ 0 60000 65536"/>
              <a:gd name="T18" fmla="*/ 0 w 33"/>
              <a:gd name="T19" fmla="*/ 0 h 24"/>
              <a:gd name="T20" fmla="*/ 33 w 3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3" h="24">
                <a:moveTo>
                  <a:pt x="0" y="17"/>
                </a:moveTo>
                <a:lnTo>
                  <a:pt x="25" y="17"/>
                </a:lnTo>
                <a:lnTo>
                  <a:pt x="13" y="1"/>
                </a:lnTo>
                <a:lnTo>
                  <a:pt x="33" y="0"/>
                </a:lnTo>
                <a:lnTo>
                  <a:pt x="33" y="24"/>
                </a:lnTo>
                <a:lnTo>
                  <a:pt x="0" y="17"/>
                </a:lnTo>
                <a:close/>
              </a:path>
            </a:pathLst>
          </a:custGeom>
          <a:solidFill>
            <a:srgbClr val="FFFFCC"/>
          </a:solidFill>
          <a:ln w="9525">
            <a:noFill/>
            <a:round/>
            <a:headEnd/>
            <a:tailEnd/>
          </a:ln>
        </p:spPr>
        <p:txBody>
          <a:bodyPr/>
          <a:lstStyle/>
          <a:p>
            <a:endParaRPr lang="en-US"/>
          </a:p>
        </p:txBody>
      </p:sp>
      <p:sp>
        <p:nvSpPr>
          <p:cNvPr id="23127" name="Freeform 600"/>
          <p:cNvSpPr>
            <a:spLocks noChangeAspect="1"/>
          </p:cNvSpPr>
          <p:nvPr/>
        </p:nvSpPr>
        <p:spPr bwMode="auto">
          <a:xfrm>
            <a:off x="2481263" y="3720558"/>
            <a:ext cx="63500" cy="47625"/>
          </a:xfrm>
          <a:custGeom>
            <a:avLst/>
            <a:gdLst>
              <a:gd name="T0" fmla="*/ 0 w 33"/>
              <a:gd name="T1" fmla="*/ 17 h 24"/>
              <a:gd name="T2" fmla="*/ 25 w 33"/>
              <a:gd name="T3" fmla="*/ 17 h 24"/>
              <a:gd name="T4" fmla="*/ 13 w 33"/>
              <a:gd name="T5" fmla="*/ 1 h 24"/>
              <a:gd name="T6" fmla="*/ 33 w 33"/>
              <a:gd name="T7" fmla="*/ 0 h 24"/>
              <a:gd name="T8" fmla="*/ 33 w 33"/>
              <a:gd name="T9" fmla="*/ 24 h 24"/>
              <a:gd name="T10" fmla="*/ 0 w 33"/>
              <a:gd name="T11" fmla="*/ 17 h 24"/>
              <a:gd name="T12" fmla="*/ 0 60000 65536"/>
              <a:gd name="T13" fmla="*/ 0 60000 65536"/>
              <a:gd name="T14" fmla="*/ 0 60000 65536"/>
              <a:gd name="T15" fmla="*/ 0 60000 65536"/>
              <a:gd name="T16" fmla="*/ 0 60000 65536"/>
              <a:gd name="T17" fmla="*/ 0 60000 65536"/>
              <a:gd name="T18" fmla="*/ 0 w 33"/>
              <a:gd name="T19" fmla="*/ 0 h 24"/>
              <a:gd name="T20" fmla="*/ 33 w 3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3" h="24">
                <a:moveTo>
                  <a:pt x="0" y="17"/>
                </a:moveTo>
                <a:lnTo>
                  <a:pt x="25" y="17"/>
                </a:lnTo>
                <a:lnTo>
                  <a:pt x="13" y="1"/>
                </a:lnTo>
                <a:lnTo>
                  <a:pt x="33" y="0"/>
                </a:lnTo>
                <a:lnTo>
                  <a:pt x="33" y="24"/>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3128" name="Freeform 601"/>
          <p:cNvSpPr>
            <a:spLocks noChangeAspect="1"/>
          </p:cNvSpPr>
          <p:nvPr/>
        </p:nvSpPr>
        <p:spPr bwMode="auto">
          <a:xfrm>
            <a:off x="2116138" y="3820571"/>
            <a:ext cx="149225" cy="73025"/>
          </a:xfrm>
          <a:custGeom>
            <a:avLst/>
            <a:gdLst>
              <a:gd name="T0" fmla="*/ 0 w 77"/>
              <a:gd name="T1" fmla="*/ 19 h 38"/>
              <a:gd name="T2" fmla="*/ 14 w 77"/>
              <a:gd name="T3" fmla="*/ 2 h 38"/>
              <a:gd name="T4" fmla="*/ 55 w 77"/>
              <a:gd name="T5" fmla="*/ 0 h 38"/>
              <a:gd name="T6" fmla="*/ 77 w 77"/>
              <a:gd name="T7" fmla="*/ 12 h 38"/>
              <a:gd name="T8" fmla="*/ 59 w 77"/>
              <a:gd name="T9" fmla="*/ 14 h 38"/>
              <a:gd name="T10" fmla="*/ 27 w 77"/>
              <a:gd name="T11" fmla="*/ 38 h 38"/>
              <a:gd name="T12" fmla="*/ 21 w 77"/>
              <a:gd name="T13" fmla="*/ 32 h 38"/>
              <a:gd name="T14" fmla="*/ 0 w 77"/>
              <a:gd name="T15" fmla="*/ 19 h 38"/>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38"/>
              <a:gd name="T26" fmla="*/ 77 w 7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38">
                <a:moveTo>
                  <a:pt x="0" y="19"/>
                </a:moveTo>
                <a:lnTo>
                  <a:pt x="14" y="2"/>
                </a:lnTo>
                <a:lnTo>
                  <a:pt x="55" y="0"/>
                </a:lnTo>
                <a:lnTo>
                  <a:pt x="77" y="12"/>
                </a:lnTo>
                <a:lnTo>
                  <a:pt x="59" y="14"/>
                </a:lnTo>
                <a:lnTo>
                  <a:pt x="27" y="38"/>
                </a:lnTo>
                <a:lnTo>
                  <a:pt x="21" y="32"/>
                </a:lnTo>
                <a:lnTo>
                  <a:pt x="0" y="19"/>
                </a:lnTo>
                <a:close/>
              </a:path>
            </a:pathLst>
          </a:custGeom>
          <a:solidFill>
            <a:srgbClr val="FFFFCC"/>
          </a:solidFill>
          <a:ln w="9525">
            <a:noFill/>
            <a:round/>
            <a:headEnd/>
            <a:tailEnd/>
          </a:ln>
        </p:spPr>
        <p:txBody>
          <a:bodyPr/>
          <a:lstStyle/>
          <a:p>
            <a:endParaRPr lang="en-US"/>
          </a:p>
        </p:txBody>
      </p:sp>
      <p:sp>
        <p:nvSpPr>
          <p:cNvPr id="23129" name="Freeform 602"/>
          <p:cNvSpPr>
            <a:spLocks noChangeAspect="1"/>
          </p:cNvSpPr>
          <p:nvPr/>
        </p:nvSpPr>
        <p:spPr bwMode="auto">
          <a:xfrm>
            <a:off x="2116138" y="3820571"/>
            <a:ext cx="149225" cy="73025"/>
          </a:xfrm>
          <a:custGeom>
            <a:avLst/>
            <a:gdLst>
              <a:gd name="T0" fmla="*/ 0 w 77"/>
              <a:gd name="T1" fmla="*/ 19 h 38"/>
              <a:gd name="T2" fmla="*/ 14 w 77"/>
              <a:gd name="T3" fmla="*/ 2 h 38"/>
              <a:gd name="T4" fmla="*/ 55 w 77"/>
              <a:gd name="T5" fmla="*/ 0 h 38"/>
              <a:gd name="T6" fmla="*/ 77 w 77"/>
              <a:gd name="T7" fmla="*/ 12 h 38"/>
              <a:gd name="T8" fmla="*/ 59 w 77"/>
              <a:gd name="T9" fmla="*/ 14 h 38"/>
              <a:gd name="T10" fmla="*/ 27 w 77"/>
              <a:gd name="T11" fmla="*/ 38 h 38"/>
              <a:gd name="T12" fmla="*/ 21 w 77"/>
              <a:gd name="T13" fmla="*/ 32 h 38"/>
              <a:gd name="T14" fmla="*/ 0 w 77"/>
              <a:gd name="T15" fmla="*/ 19 h 38"/>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38"/>
              <a:gd name="T26" fmla="*/ 77 w 7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38">
                <a:moveTo>
                  <a:pt x="0" y="19"/>
                </a:moveTo>
                <a:lnTo>
                  <a:pt x="14" y="2"/>
                </a:lnTo>
                <a:lnTo>
                  <a:pt x="55" y="0"/>
                </a:lnTo>
                <a:lnTo>
                  <a:pt x="77" y="12"/>
                </a:lnTo>
                <a:lnTo>
                  <a:pt x="59" y="14"/>
                </a:lnTo>
                <a:lnTo>
                  <a:pt x="27" y="38"/>
                </a:lnTo>
                <a:lnTo>
                  <a:pt x="21" y="32"/>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3130" name="Freeform 603"/>
          <p:cNvSpPr>
            <a:spLocks noChangeAspect="1"/>
          </p:cNvSpPr>
          <p:nvPr/>
        </p:nvSpPr>
        <p:spPr bwMode="auto">
          <a:xfrm>
            <a:off x="3690938" y="2277521"/>
            <a:ext cx="266700" cy="123825"/>
          </a:xfrm>
          <a:custGeom>
            <a:avLst/>
            <a:gdLst>
              <a:gd name="T0" fmla="*/ 0 w 139"/>
              <a:gd name="T1" fmla="*/ 23 h 65"/>
              <a:gd name="T2" fmla="*/ 9 w 139"/>
              <a:gd name="T3" fmla="*/ 20 h 65"/>
              <a:gd name="T4" fmla="*/ 3 w 139"/>
              <a:gd name="T5" fmla="*/ 14 h 65"/>
              <a:gd name="T6" fmla="*/ 15 w 139"/>
              <a:gd name="T7" fmla="*/ 18 h 65"/>
              <a:gd name="T8" fmla="*/ 10 w 139"/>
              <a:gd name="T9" fmla="*/ 7 h 65"/>
              <a:gd name="T10" fmla="*/ 24 w 139"/>
              <a:gd name="T11" fmla="*/ 13 h 65"/>
              <a:gd name="T12" fmla="*/ 17 w 139"/>
              <a:gd name="T13" fmla="*/ 1 h 65"/>
              <a:gd name="T14" fmla="*/ 39 w 139"/>
              <a:gd name="T15" fmla="*/ 11 h 65"/>
              <a:gd name="T16" fmla="*/ 40 w 139"/>
              <a:gd name="T17" fmla="*/ 27 h 65"/>
              <a:gd name="T18" fmla="*/ 52 w 139"/>
              <a:gd name="T19" fmla="*/ 8 h 65"/>
              <a:gd name="T20" fmla="*/ 63 w 139"/>
              <a:gd name="T21" fmla="*/ 15 h 65"/>
              <a:gd name="T22" fmla="*/ 72 w 139"/>
              <a:gd name="T23" fmla="*/ 7 h 65"/>
              <a:gd name="T24" fmla="*/ 80 w 139"/>
              <a:gd name="T25" fmla="*/ 18 h 65"/>
              <a:gd name="T26" fmla="*/ 78 w 139"/>
              <a:gd name="T27" fmla="*/ 7 h 65"/>
              <a:gd name="T28" fmla="*/ 101 w 139"/>
              <a:gd name="T29" fmla="*/ 7 h 65"/>
              <a:gd name="T30" fmla="*/ 104 w 139"/>
              <a:gd name="T31" fmla="*/ 0 h 65"/>
              <a:gd name="T32" fmla="*/ 114 w 139"/>
              <a:gd name="T33" fmla="*/ 7 h 65"/>
              <a:gd name="T34" fmla="*/ 126 w 139"/>
              <a:gd name="T35" fmla="*/ 4 h 65"/>
              <a:gd name="T36" fmla="*/ 118 w 139"/>
              <a:gd name="T37" fmla="*/ 8 h 65"/>
              <a:gd name="T38" fmla="*/ 139 w 139"/>
              <a:gd name="T39" fmla="*/ 29 h 65"/>
              <a:gd name="T40" fmla="*/ 121 w 139"/>
              <a:gd name="T41" fmla="*/ 48 h 65"/>
              <a:gd name="T42" fmla="*/ 69 w 139"/>
              <a:gd name="T43" fmla="*/ 65 h 65"/>
              <a:gd name="T44" fmla="*/ 23 w 139"/>
              <a:gd name="T45" fmla="*/ 57 h 65"/>
              <a:gd name="T46" fmla="*/ 34 w 139"/>
              <a:gd name="T47" fmla="*/ 40 h 65"/>
              <a:gd name="T48" fmla="*/ 7 w 139"/>
              <a:gd name="T49" fmla="*/ 34 h 65"/>
              <a:gd name="T50" fmla="*/ 33 w 139"/>
              <a:gd name="T51" fmla="*/ 32 h 65"/>
              <a:gd name="T52" fmla="*/ 24 w 139"/>
              <a:gd name="T53" fmla="*/ 28 h 65"/>
              <a:gd name="T54" fmla="*/ 34 w 139"/>
              <a:gd name="T55" fmla="*/ 23 h 65"/>
              <a:gd name="T56" fmla="*/ 0 w 139"/>
              <a:gd name="T57" fmla="*/ 23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65"/>
              <a:gd name="T89" fmla="*/ 139 w 13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65">
                <a:moveTo>
                  <a:pt x="0" y="23"/>
                </a:moveTo>
                <a:lnTo>
                  <a:pt x="9" y="20"/>
                </a:lnTo>
                <a:lnTo>
                  <a:pt x="3" y="14"/>
                </a:lnTo>
                <a:lnTo>
                  <a:pt x="15" y="18"/>
                </a:lnTo>
                <a:lnTo>
                  <a:pt x="10" y="7"/>
                </a:lnTo>
                <a:lnTo>
                  <a:pt x="24" y="13"/>
                </a:lnTo>
                <a:lnTo>
                  <a:pt x="17" y="1"/>
                </a:lnTo>
                <a:lnTo>
                  <a:pt x="39" y="11"/>
                </a:lnTo>
                <a:lnTo>
                  <a:pt x="40" y="27"/>
                </a:lnTo>
                <a:lnTo>
                  <a:pt x="52" y="8"/>
                </a:lnTo>
                <a:lnTo>
                  <a:pt x="63" y="15"/>
                </a:lnTo>
                <a:lnTo>
                  <a:pt x="72" y="7"/>
                </a:lnTo>
                <a:lnTo>
                  <a:pt x="80" y="18"/>
                </a:lnTo>
                <a:lnTo>
                  <a:pt x="78" y="7"/>
                </a:lnTo>
                <a:lnTo>
                  <a:pt x="101" y="7"/>
                </a:lnTo>
                <a:lnTo>
                  <a:pt x="104" y="0"/>
                </a:lnTo>
                <a:lnTo>
                  <a:pt x="114" y="7"/>
                </a:lnTo>
                <a:lnTo>
                  <a:pt x="126" y="4"/>
                </a:lnTo>
                <a:lnTo>
                  <a:pt x="118" y="8"/>
                </a:lnTo>
                <a:lnTo>
                  <a:pt x="139" y="29"/>
                </a:lnTo>
                <a:lnTo>
                  <a:pt x="121" y="48"/>
                </a:lnTo>
                <a:lnTo>
                  <a:pt x="69" y="65"/>
                </a:lnTo>
                <a:lnTo>
                  <a:pt x="23" y="57"/>
                </a:lnTo>
                <a:lnTo>
                  <a:pt x="34" y="40"/>
                </a:lnTo>
                <a:lnTo>
                  <a:pt x="7" y="34"/>
                </a:lnTo>
                <a:lnTo>
                  <a:pt x="33" y="32"/>
                </a:lnTo>
                <a:lnTo>
                  <a:pt x="24" y="28"/>
                </a:lnTo>
                <a:lnTo>
                  <a:pt x="34" y="23"/>
                </a:lnTo>
                <a:lnTo>
                  <a:pt x="0" y="23"/>
                </a:lnTo>
                <a:close/>
              </a:path>
            </a:pathLst>
          </a:custGeom>
          <a:solidFill>
            <a:srgbClr val="FFFFCC"/>
          </a:solidFill>
          <a:ln w="9525">
            <a:noFill/>
            <a:round/>
            <a:headEnd/>
            <a:tailEnd/>
          </a:ln>
        </p:spPr>
        <p:txBody>
          <a:bodyPr/>
          <a:lstStyle/>
          <a:p>
            <a:endParaRPr lang="en-US"/>
          </a:p>
        </p:txBody>
      </p:sp>
      <p:sp>
        <p:nvSpPr>
          <p:cNvPr id="23131" name="Freeform 604"/>
          <p:cNvSpPr>
            <a:spLocks noChangeAspect="1"/>
          </p:cNvSpPr>
          <p:nvPr/>
        </p:nvSpPr>
        <p:spPr bwMode="auto">
          <a:xfrm>
            <a:off x="3690938" y="2277521"/>
            <a:ext cx="266700" cy="123825"/>
          </a:xfrm>
          <a:custGeom>
            <a:avLst/>
            <a:gdLst>
              <a:gd name="T0" fmla="*/ 0 w 139"/>
              <a:gd name="T1" fmla="*/ 23 h 65"/>
              <a:gd name="T2" fmla="*/ 9 w 139"/>
              <a:gd name="T3" fmla="*/ 20 h 65"/>
              <a:gd name="T4" fmla="*/ 3 w 139"/>
              <a:gd name="T5" fmla="*/ 14 h 65"/>
              <a:gd name="T6" fmla="*/ 15 w 139"/>
              <a:gd name="T7" fmla="*/ 18 h 65"/>
              <a:gd name="T8" fmla="*/ 10 w 139"/>
              <a:gd name="T9" fmla="*/ 7 h 65"/>
              <a:gd name="T10" fmla="*/ 24 w 139"/>
              <a:gd name="T11" fmla="*/ 13 h 65"/>
              <a:gd name="T12" fmla="*/ 17 w 139"/>
              <a:gd name="T13" fmla="*/ 1 h 65"/>
              <a:gd name="T14" fmla="*/ 39 w 139"/>
              <a:gd name="T15" fmla="*/ 11 h 65"/>
              <a:gd name="T16" fmla="*/ 40 w 139"/>
              <a:gd name="T17" fmla="*/ 27 h 65"/>
              <a:gd name="T18" fmla="*/ 52 w 139"/>
              <a:gd name="T19" fmla="*/ 8 h 65"/>
              <a:gd name="T20" fmla="*/ 63 w 139"/>
              <a:gd name="T21" fmla="*/ 15 h 65"/>
              <a:gd name="T22" fmla="*/ 72 w 139"/>
              <a:gd name="T23" fmla="*/ 7 h 65"/>
              <a:gd name="T24" fmla="*/ 80 w 139"/>
              <a:gd name="T25" fmla="*/ 18 h 65"/>
              <a:gd name="T26" fmla="*/ 78 w 139"/>
              <a:gd name="T27" fmla="*/ 7 h 65"/>
              <a:gd name="T28" fmla="*/ 101 w 139"/>
              <a:gd name="T29" fmla="*/ 7 h 65"/>
              <a:gd name="T30" fmla="*/ 104 w 139"/>
              <a:gd name="T31" fmla="*/ 0 h 65"/>
              <a:gd name="T32" fmla="*/ 114 w 139"/>
              <a:gd name="T33" fmla="*/ 7 h 65"/>
              <a:gd name="T34" fmla="*/ 126 w 139"/>
              <a:gd name="T35" fmla="*/ 4 h 65"/>
              <a:gd name="T36" fmla="*/ 118 w 139"/>
              <a:gd name="T37" fmla="*/ 8 h 65"/>
              <a:gd name="T38" fmla="*/ 139 w 139"/>
              <a:gd name="T39" fmla="*/ 29 h 65"/>
              <a:gd name="T40" fmla="*/ 121 w 139"/>
              <a:gd name="T41" fmla="*/ 48 h 65"/>
              <a:gd name="T42" fmla="*/ 69 w 139"/>
              <a:gd name="T43" fmla="*/ 65 h 65"/>
              <a:gd name="T44" fmla="*/ 23 w 139"/>
              <a:gd name="T45" fmla="*/ 57 h 65"/>
              <a:gd name="T46" fmla="*/ 34 w 139"/>
              <a:gd name="T47" fmla="*/ 40 h 65"/>
              <a:gd name="T48" fmla="*/ 7 w 139"/>
              <a:gd name="T49" fmla="*/ 34 h 65"/>
              <a:gd name="T50" fmla="*/ 33 w 139"/>
              <a:gd name="T51" fmla="*/ 32 h 65"/>
              <a:gd name="T52" fmla="*/ 24 w 139"/>
              <a:gd name="T53" fmla="*/ 28 h 65"/>
              <a:gd name="T54" fmla="*/ 34 w 139"/>
              <a:gd name="T55" fmla="*/ 23 h 65"/>
              <a:gd name="T56" fmla="*/ 0 w 139"/>
              <a:gd name="T57" fmla="*/ 23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65"/>
              <a:gd name="T89" fmla="*/ 139 w 13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65">
                <a:moveTo>
                  <a:pt x="0" y="23"/>
                </a:moveTo>
                <a:lnTo>
                  <a:pt x="9" y="20"/>
                </a:lnTo>
                <a:lnTo>
                  <a:pt x="3" y="14"/>
                </a:lnTo>
                <a:lnTo>
                  <a:pt x="15" y="18"/>
                </a:lnTo>
                <a:lnTo>
                  <a:pt x="10" y="7"/>
                </a:lnTo>
                <a:lnTo>
                  <a:pt x="24" y="13"/>
                </a:lnTo>
                <a:lnTo>
                  <a:pt x="17" y="1"/>
                </a:lnTo>
                <a:lnTo>
                  <a:pt x="39" y="11"/>
                </a:lnTo>
                <a:lnTo>
                  <a:pt x="40" y="27"/>
                </a:lnTo>
                <a:lnTo>
                  <a:pt x="52" y="8"/>
                </a:lnTo>
                <a:lnTo>
                  <a:pt x="63" y="15"/>
                </a:lnTo>
                <a:lnTo>
                  <a:pt x="72" y="7"/>
                </a:lnTo>
                <a:lnTo>
                  <a:pt x="80" y="18"/>
                </a:lnTo>
                <a:lnTo>
                  <a:pt x="78" y="7"/>
                </a:lnTo>
                <a:lnTo>
                  <a:pt x="101" y="7"/>
                </a:lnTo>
                <a:lnTo>
                  <a:pt x="104" y="0"/>
                </a:lnTo>
                <a:lnTo>
                  <a:pt x="114" y="7"/>
                </a:lnTo>
                <a:lnTo>
                  <a:pt x="126" y="4"/>
                </a:lnTo>
                <a:lnTo>
                  <a:pt x="118" y="8"/>
                </a:lnTo>
                <a:lnTo>
                  <a:pt x="139" y="29"/>
                </a:lnTo>
                <a:lnTo>
                  <a:pt x="121" y="48"/>
                </a:lnTo>
                <a:lnTo>
                  <a:pt x="69" y="65"/>
                </a:lnTo>
                <a:lnTo>
                  <a:pt x="23" y="57"/>
                </a:lnTo>
                <a:lnTo>
                  <a:pt x="34" y="40"/>
                </a:lnTo>
                <a:lnTo>
                  <a:pt x="7" y="34"/>
                </a:lnTo>
                <a:lnTo>
                  <a:pt x="33" y="32"/>
                </a:lnTo>
                <a:lnTo>
                  <a:pt x="24" y="28"/>
                </a:lnTo>
                <a:lnTo>
                  <a:pt x="34" y="23"/>
                </a:lnTo>
                <a:lnTo>
                  <a:pt x="0" y="23"/>
                </a:lnTo>
                <a:close/>
              </a:path>
            </a:pathLst>
          </a:custGeom>
          <a:solidFill>
            <a:srgbClr val="FFFFCC"/>
          </a:solidFill>
          <a:ln w="1588" cap="rnd">
            <a:solidFill>
              <a:srgbClr val="808080"/>
            </a:solidFill>
            <a:round/>
            <a:headEnd/>
            <a:tailEnd/>
          </a:ln>
        </p:spPr>
        <p:txBody>
          <a:bodyPr/>
          <a:lstStyle/>
          <a:p>
            <a:endParaRPr lang="en-US"/>
          </a:p>
        </p:txBody>
      </p:sp>
      <p:sp>
        <p:nvSpPr>
          <p:cNvPr id="23132" name="Freeform 605"/>
          <p:cNvSpPr>
            <a:spLocks noChangeAspect="1"/>
          </p:cNvSpPr>
          <p:nvPr/>
        </p:nvSpPr>
        <p:spPr bwMode="auto">
          <a:xfrm>
            <a:off x="5356225" y="3177633"/>
            <a:ext cx="463550" cy="404813"/>
          </a:xfrm>
          <a:custGeom>
            <a:avLst/>
            <a:gdLst>
              <a:gd name="T0" fmla="*/ 0 w 241"/>
              <a:gd name="T1" fmla="*/ 7 h 211"/>
              <a:gd name="T2" fmla="*/ 6 w 241"/>
              <a:gd name="T3" fmla="*/ 0 h 211"/>
              <a:gd name="T4" fmla="*/ 24 w 241"/>
              <a:gd name="T5" fmla="*/ 16 h 211"/>
              <a:gd name="T6" fmla="*/ 48 w 241"/>
              <a:gd name="T7" fmla="*/ 3 h 211"/>
              <a:gd name="T8" fmla="*/ 49 w 241"/>
              <a:gd name="T9" fmla="*/ 15 h 211"/>
              <a:gd name="T10" fmla="*/ 60 w 241"/>
              <a:gd name="T11" fmla="*/ 19 h 211"/>
              <a:gd name="T12" fmla="*/ 63 w 241"/>
              <a:gd name="T13" fmla="*/ 33 h 211"/>
              <a:gd name="T14" fmla="*/ 96 w 241"/>
              <a:gd name="T15" fmla="*/ 48 h 211"/>
              <a:gd name="T16" fmla="*/ 127 w 241"/>
              <a:gd name="T17" fmla="*/ 44 h 211"/>
              <a:gd name="T18" fmla="*/ 124 w 241"/>
              <a:gd name="T19" fmla="*/ 36 h 211"/>
              <a:gd name="T20" fmla="*/ 163 w 241"/>
              <a:gd name="T21" fmla="*/ 22 h 211"/>
              <a:gd name="T22" fmla="*/ 215 w 241"/>
              <a:gd name="T23" fmla="*/ 46 h 211"/>
              <a:gd name="T24" fmla="*/ 217 w 241"/>
              <a:gd name="T25" fmla="*/ 59 h 211"/>
              <a:gd name="T26" fmla="*/ 207 w 241"/>
              <a:gd name="T27" fmla="*/ 84 h 211"/>
              <a:gd name="T28" fmla="*/ 209 w 241"/>
              <a:gd name="T29" fmla="*/ 118 h 211"/>
              <a:gd name="T30" fmla="*/ 222 w 241"/>
              <a:gd name="T31" fmla="*/ 128 h 211"/>
              <a:gd name="T32" fmla="*/ 212 w 241"/>
              <a:gd name="T33" fmla="*/ 145 h 211"/>
              <a:gd name="T34" fmla="*/ 241 w 241"/>
              <a:gd name="T35" fmla="*/ 184 h 211"/>
              <a:gd name="T36" fmla="*/ 221 w 241"/>
              <a:gd name="T37" fmla="*/ 211 h 211"/>
              <a:gd name="T38" fmla="*/ 167 w 241"/>
              <a:gd name="T39" fmla="*/ 202 h 211"/>
              <a:gd name="T40" fmla="*/ 156 w 241"/>
              <a:gd name="T41" fmla="*/ 184 h 211"/>
              <a:gd name="T42" fmla="*/ 119 w 241"/>
              <a:gd name="T43" fmla="*/ 190 h 211"/>
              <a:gd name="T44" fmla="*/ 92 w 241"/>
              <a:gd name="T45" fmla="*/ 174 h 211"/>
              <a:gd name="T46" fmla="*/ 74 w 241"/>
              <a:gd name="T47" fmla="*/ 141 h 211"/>
              <a:gd name="T48" fmla="*/ 60 w 241"/>
              <a:gd name="T49" fmla="*/ 136 h 211"/>
              <a:gd name="T50" fmla="*/ 56 w 241"/>
              <a:gd name="T51" fmla="*/ 143 h 211"/>
              <a:gd name="T52" fmla="*/ 39 w 241"/>
              <a:gd name="T53" fmla="*/ 110 h 211"/>
              <a:gd name="T54" fmla="*/ 16 w 241"/>
              <a:gd name="T55" fmla="*/ 90 h 211"/>
              <a:gd name="T56" fmla="*/ 27 w 241"/>
              <a:gd name="T57" fmla="*/ 59 h 211"/>
              <a:gd name="T58" fmla="*/ 17 w 241"/>
              <a:gd name="T59" fmla="*/ 56 h 211"/>
              <a:gd name="T60" fmla="*/ 8 w 241"/>
              <a:gd name="T61" fmla="*/ 39 h 211"/>
              <a:gd name="T62" fmla="*/ 0 w 241"/>
              <a:gd name="T63" fmla="*/ 7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11"/>
              <a:gd name="T98" fmla="*/ 241 w 241"/>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11">
                <a:moveTo>
                  <a:pt x="0" y="7"/>
                </a:moveTo>
                <a:lnTo>
                  <a:pt x="6" y="0"/>
                </a:lnTo>
                <a:lnTo>
                  <a:pt x="24" y="16"/>
                </a:lnTo>
                <a:lnTo>
                  <a:pt x="48" y="3"/>
                </a:lnTo>
                <a:lnTo>
                  <a:pt x="49" y="15"/>
                </a:lnTo>
                <a:lnTo>
                  <a:pt x="60" y="19"/>
                </a:lnTo>
                <a:lnTo>
                  <a:pt x="63" y="33"/>
                </a:lnTo>
                <a:lnTo>
                  <a:pt x="96" y="48"/>
                </a:lnTo>
                <a:lnTo>
                  <a:pt x="127" y="44"/>
                </a:lnTo>
                <a:lnTo>
                  <a:pt x="124" y="36"/>
                </a:lnTo>
                <a:lnTo>
                  <a:pt x="163" y="22"/>
                </a:lnTo>
                <a:lnTo>
                  <a:pt x="215" y="46"/>
                </a:lnTo>
                <a:lnTo>
                  <a:pt x="217" y="59"/>
                </a:lnTo>
                <a:lnTo>
                  <a:pt x="207" y="84"/>
                </a:lnTo>
                <a:lnTo>
                  <a:pt x="209" y="118"/>
                </a:lnTo>
                <a:lnTo>
                  <a:pt x="222" y="128"/>
                </a:lnTo>
                <a:lnTo>
                  <a:pt x="212" y="145"/>
                </a:lnTo>
                <a:lnTo>
                  <a:pt x="241" y="184"/>
                </a:lnTo>
                <a:lnTo>
                  <a:pt x="221" y="211"/>
                </a:lnTo>
                <a:lnTo>
                  <a:pt x="167" y="202"/>
                </a:lnTo>
                <a:lnTo>
                  <a:pt x="156" y="184"/>
                </a:lnTo>
                <a:lnTo>
                  <a:pt x="119" y="190"/>
                </a:lnTo>
                <a:lnTo>
                  <a:pt x="92" y="174"/>
                </a:lnTo>
                <a:lnTo>
                  <a:pt x="74" y="141"/>
                </a:lnTo>
                <a:lnTo>
                  <a:pt x="60" y="136"/>
                </a:lnTo>
                <a:lnTo>
                  <a:pt x="56" y="143"/>
                </a:lnTo>
                <a:lnTo>
                  <a:pt x="39" y="110"/>
                </a:lnTo>
                <a:lnTo>
                  <a:pt x="16" y="90"/>
                </a:lnTo>
                <a:lnTo>
                  <a:pt x="27" y="59"/>
                </a:lnTo>
                <a:lnTo>
                  <a:pt x="17" y="56"/>
                </a:lnTo>
                <a:lnTo>
                  <a:pt x="8" y="39"/>
                </a:lnTo>
                <a:lnTo>
                  <a:pt x="0" y="7"/>
                </a:lnTo>
                <a:close/>
              </a:path>
            </a:pathLst>
          </a:custGeom>
          <a:solidFill>
            <a:srgbClr val="FFFFCC"/>
          </a:solidFill>
          <a:ln w="9525">
            <a:noFill/>
            <a:round/>
            <a:headEnd/>
            <a:tailEnd/>
          </a:ln>
        </p:spPr>
        <p:txBody>
          <a:bodyPr/>
          <a:lstStyle/>
          <a:p>
            <a:endParaRPr lang="en-US"/>
          </a:p>
        </p:txBody>
      </p:sp>
      <p:sp>
        <p:nvSpPr>
          <p:cNvPr id="23133" name="Freeform 606"/>
          <p:cNvSpPr>
            <a:spLocks noChangeAspect="1"/>
          </p:cNvSpPr>
          <p:nvPr/>
        </p:nvSpPr>
        <p:spPr bwMode="auto">
          <a:xfrm>
            <a:off x="5356225" y="3177633"/>
            <a:ext cx="463550" cy="404813"/>
          </a:xfrm>
          <a:custGeom>
            <a:avLst/>
            <a:gdLst>
              <a:gd name="T0" fmla="*/ 0 w 241"/>
              <a:gd name="T1" fmla="*/ 7 h 211"/>
              <a:gd name="T2" fmla="*/ 6 w 241"/>
              <a:gd name="T3" fmla="*/ 0 h 211"/>
              <a:gd name="T4" fmla="*/ 24 w 241"/>
              <a:gd name="T5" fmla="*/ 16 h 211"/>
              <a:gd name="T6" fmla="*/ 48 w 241"/>
              <a:gd name="T7" fmla="*/ 3 h 211"/>
              <a:gd name="T8" fmla="*/ 49 w 241"/>
              <a:gd name="T9" fmla="*/ 15 h 211"/>
              <a:gd name="T10" fmla="*/ 60 w 241"/>
              <a:gd name="T11" fmla="*/ 19 h 211"/>
              <a:gd name="T12" fmla="*/ 63 w 241"/>
              <a:gd name="T13" fmla="*/ 33 h 211"/>
              <a:gd name="T14" fmla="*/ 96 w 241"/>
              <a:gd name="T15" fmla="*/ 48 h 211"/>
              <a:gd name="T16" fmla="*/ 127 w 241"/>
              <a:gd name="T17" fmla="*/ 44 h 211"/>
              <a:gd name="T18" fmla="*/ 124 w 241"/>
              <a:gd name="T19" fmla="*/ 36 h 211"/>
              <a:gd name="T20" fmla="*/ 163 w 241"/>
              <a:gd name="T21" fmla="*/ 22 h 211"/>
              <a:gd name="T22" fmla="*/ 215 w 241"/>
              <a:gd name="T23" fmla="*/ 46 h 211"/>
              <a:gd name="T24" fmla="*/ 217 w 241"/>
              <a:gd name="T25" fmla="*/ 59 h 211"/>
              <a:gd name="T26" fmla="*/ 207 w 241"/>
              <a:gd name="T27" fmla="*/ 84 h 211"/>
              <a:gd name="T28" fmla="*/ 209 w 241"/>
              <a:gd name="T29" fmla="*/ 118 h 211"/>
              <a:gd name="T30" fmla="*/ 222 w 241"/>
              <a:gd name="T31" fmla="*/ 128 h 211"/>
              <a:gd name="T32" fmla="*/ 212 w 241"/>
              <a:gd name="T33" fmla="*/ 145 h 211"/>
              <a:gd name="T34" fmla="*/ 241 w 241"/>
              <a:gd name="T35" fmla="*/ 184 h 211"/>
              <a:gd name="T36" fmla="*/ 221 w 241"/>
              <a:gd name="T37" fmla="*/ 211 h 211"/>
              <a:gd name="T38" fmla="*/ 167 w 241"/>
              <a:gd name="T39" fmla="*/ 202 h 211"/>
              <a:gd name="T40" fmla="*/ 156 w 241"/>
              <a:gd name="T41" fmla="*/ 184 h 211"/>
              <a:gd name="T42" fmla="*/ 119 w 241"/>
              <a:gd name="T43" fmla="*/ 190 h 211"/>
              <a:gd name="T44" fmla="*/ 92 w 241"/>
              <a:gd name="T45" fmla="*/ 174 h 211"/>
              <a:gd name="T46" fmla="*/ 74 w 241"/>
              <a:gd name="T47" fmla="*/ 141 h 211"/>
              <a:gd name="T48" fmla="*/ 60 w 241"/>
              <a:gd name="T49" fmla="*/ 136 h 211"/>
              <a:gd name="T50" fmla="*/ 56 w 241"/>
              <a:gd name="T51" fmla="*/ 143 h 211"/>
              <a:gd name="T52" fmla="*/ 39 w 241"/>
              <a:gd name="T53" fmla="*/ 110 h 211"/>
              <a:gd name="T54" fmla="*/ 16 w 241"/>
              <a:gd name="T55" fmla="*/ 90 h 211"/>
              <a:gd name="T56" fmla="*/ 27 w 241"/>
              <a:gd name="T57" fmla="*/ 59 h 211"/>
              <a:gd name="T58" fmla="*/ 17 w 241"/>
              <a:gd name="T59" fmla="*/ 56 h 211"/>
              <a:gd name="T60" fmla="*/ 8 w 241"/>
              <a:gd name="T61" fmla="*/ 39 h 211"/>
              <a:gd name="T62" fmla="*/ 0 w 241"/>
              <a:gd name="T63" fmla="*/ 7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11"/>
              <a:gd name="T98" fmla="*/ 241 w 241"/>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11">
                <a:moveTo>
                  <a:pt x="0" y="7"/>
                </a:moveTo>
                <a:lnTo>
                  <a:pt x="6" y="0"/>
                </a:lnTo>
                <a:lnTo>
                  <a:pt x="24" y="16"/>
                </a:lnTo>
                <a:lnTo>
                  <a:pt x="48" y="3"/>
                </a:lnTo>
                <a:lnTo>
                  <a:pt x="49" y="15"/>
                </a:lnTo>
                <a:lnTo>
                  <a:pt x="60" y="19"/>
                </a:lnTo>
                <a:lnTo>
                  <a:pt x="63" y="33"/>
                </a:lnTo>
                <a:lnTo>
                  <a:pt x="96" y="48"/>
                </a:lnTo>
                <a:lnTo>
                  <a:pt x="127" y="44"/>
                </a:lnTo>
                <a:lnTo>
                  <a:pt x="124" y="36"/>
                </a:lnTo>
                <a:lnTo>
                  <a:pt x="163" y="22"/>
                </a:lnTo>
                <a:lnTo>
                  <a:pt x="215" y="46"/>
                </a:lnTo>
                <a:lnTo>
                  <a:pt x="217" y="59"/>
                </a:lnTo>
                <a:lnTo>
                  <a:pt x="207" y="84"/>
                </a:lnTo>
                <a:lnTo>
                  <a:pt x="209" y="118"/>
                </a:lnTo>
                <a:lnTo>
                  <a:pt x="222" y="128"/>
                </a:lnTo>
                <a:lnTo>
                  <a:pt x="212" y="145"/>
                </a:lnTo>
                <a:lnTo>
                  <a:pt x="241" y="184"/>
                </a:lnTo>
                <a:lnTo>
                  <a:pt x="221" y="211"/>
                </a:lnTo>
                <a:lnTo>
                  <a:pt x="167" y="202"/>
                </a:lnTo>
                <a:lnTo>
                  <a:pt x="156" y="184"/>
                </a:lnTo>
                <a:lnTo>
                  <a:pt x="119" y="190"/>
                </a:lnTo>
                <a:lnTo>
                  <a:pt x="92" y="174"/>
                </a:lnTo>
                <a:lnTo>
                  <a:pt x="74" y="141"/>
                </a:lnTo>
                <a:lnTo>
                  <a:pt x="60" y="136"/>
                </a:lnTo>
                <a:lnTo>
                  <a:pt x="56" y="143"/>
                </a:lnTo>
                <a:lnTo>
                  <a:pt x="39" y="110"/>
                </a:lnTo>
                <a:lnTo>
                  <a:pt x="16" y="90"/>
                </a:lnTo>
                <a:lnTo>
                  <a:pt x="27" y="59"/>
                </a:lnTo>
                <a:lnTo>
                  <a:pt x="17" y="56"/>
                </a:lnTo>
                <a:lnTo>
                  <a:pt x="8" y="39"/>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3134" name="Freeform 607"/>
          <p:cNvSpPr>
            <a:spLocks noChangeAspect="1"/>
          </p:cNvSpPr>
          <p:nvPr/>
        </p:nvSpPr>
        <p:spPr bwMode="auto">
          <a:xfrm>
            <a:off x="5224463" y="3252246"/>
            <a:ext cx="238125" cy="225425"/>
          </a:xfrm>
          <a:custGeom>
            <a:avLst/>
            <a:gdLst>
              <a:gd name="T0" fmla="*/ 0 w 124"/>
              <a:gd name="T1" fmla="*/ 57 h 117"/>
              <a:gd name="T2" fmla="*/ 6 w 124"/>
              <a:gd name="T3" fmla="*/ 74 h 117"/>
              <a:gd name="T4" fmla="*/ 62 w 124"/>
              <a:gd name="T5" fmla="*/ 100 h 117"/>
              <a:gd name="T6" fmla="*/ 62 w 124"/>
              <a:gd name="T7" fmla="*/ 109 h 117"/>
              <a:gd name="T8" fmla="*/ 76 w 124"/>
              <a:gd name="T9" fmla="*/ 116 h 117"/>
              <a:gd name="T10" fmla="*/ 99 w 124"/>
              <a:gd name="T11" fmla="*/ 117 h 117"/>
              <a:gd name="T12" fmla="*/ 117 w 124"/>
              <a:gd name="T13" fmla="*/ 105 h 117"/>
              <a:gd name="T14" fmla="*/ 124 w 124"/>
              <a:gd name="T15" fmla="*/ 104 h 117"/>
              <a:gd name="T16" fmla="*/ 107 w 124"/>
              <a:gd name="T17" fmla="*/ 71 h 117"/>
              <a:gd name="T18" fmla="*/ 84 w 124"/>
              <a:gd name="T19" fmla="*/ 51 h 117"/>
              <a:gd name="T20" fmla="*/ 95 w 124"/>
              <a:gd name="T21" fmla="*/ 20 h 117"/>
              <a:gd name="T22" fmla="*/ 85 w 124"/>
              <a:gd name="T23" fmla="*/ 17 h 117"/>
              <a:gd name="T24" fmla="*/ 76 w 124"/>
              <a:gd name="T25" fmla="*/ 0 h 117"/>
              <a:gd name="T26" fmla="*/ 48 w 124"/>
              <a:gd name="T27" fmla="*/ 1 h 117"/>
              <a:gd name="T28" fmla="*/ 34 w 124"/>
              <a:gd name="T29" fmla="*/ 12 h 117"/>
              <a:gd name="T30" fmla="*/ 30 w 124"/>
              <a:gd name="T31" fmla="*/ 40 h 117"/>
              <a:gd name="T32" fmla="*/ 0 w 124"/>
              <a:gd name="T33" fmla="*/ 5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17"/>
              <a:gd name="T53" fmla="*/ 124 w 124"/>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17">
                <a:moveTo>
                  <a:pt x="0" y="57"/>
                </a:moveTo>
                <a:lnTo>
                  <a:pt x="6" y="74"/>
                </a:lnTo>
                <a:lnTo>
                  <a:pt x="62" y="100"/>
                </a:lnTo>
                <a:lnTo>
                  <a:pt x="62" y="109"/>
                </a:lnTo>
                <a:lnTo>
                  <a:pt x="76" y="116"/>
                </a:lnTo>
                <a:lnTo>
                  <a:pt x="99" y="117"/>
                </a:lnTo>
                <a:lnTo>
                  <a:pt x="117" y="105"/>
                </a:lnTo>
                <a:lnTo>
                  <a:pt x="124" y="104"/>
                </a:lnTo>
                <a:lnTo>
                  <a:pt x="107" y="71"/>
                </a:lnTo>
                <a:lnTo>
                  <a:pt x="84" y="51"/>
                </a:lnTo>
                <a:lnTo>
                  <a:pt x="95" y="20"/>
                </a:lnTo>
                <a:lnTo>
                  <a:pt x="85" y="17"/>
                </a:lnTo>
                <a:lnTo>
                  <a:pt x="76" y="0"/>
                </a:lnTo>
                <a:lnTo>
                  <a:pt x="48" y="1"/>
                </a:lnTo>
                <a:lnTo>
                  <a:pt x="34" y="12"/>
                </a:lnTo>
                <a:lnTo>
                  <a:pt x="30" y="40"/>
                </a:lnTo>
                <a:lnTo>
                  <a:pt x="0" y="57"/>
                </a:lnTo>
                <a:close/>
              </a:path>
            </a:pathLst>
          </a:custGeom>
          <a:solidFill>
            <a:srgbClr val="FFFFCC"/>
          </a:solidFill>
          <a:ln w="9525">
            <a:noFill/>
            <a:round/>
            <a:headEnd/>
            <a:tailEnd/>
          </a:ln>
        </p:spPr>
        <p:txBody>
          <a:bodyPr/>
          <a:lstStyle/>
          <a:p>
            <a:endParaRPr lang="en-US"/>
          </a:p>
        </p:txBody>
      </p:sp>
      <p:sp>
        <p:nvSpPr>
          <p:cNvPr id="23135" name="Freeform 608"/>
          <p:cNvSpPr>
            <a:spLocks noChangeAspect="1"/>
          </p:cNvSpPr>
          <p:nvPr/>
        </p:nvSpPr>
        <p:spPr bwMode="auto">
          <a:xfrm>
            <a:off x="5224463" y="3252246"/>
            <a:ext cx="238125" cy="225425"/>
          </a:xfrm>
          <a:custGeom>
            <a:avLst/>
            <a:gdLst>
              <a:gd name="T0" fmla="*/ 0 w 124"/>
              <a:gd name="T1" fmla="*/ 57 h 117"/>
              <a:gd name="T2" fmla="*/ 6 w 124"/>
              <a:gd name="T3" fmla="*/ 74 h 117"/>
              <a:gd name="T4" fmla="*/ 62 w 124"/>
              <a:gd name="T5" fmla="*/ 100 h 117"/>
              <a:gd name="T6" fmla="*/ 62 w 124"/>
              <a:gd name="T7" fmla="*/ 109 h 117"/>
              <a:gd name="T8" fmla="*/ 76 w 124"/>
              <a:gd name="T9" fmla="*/ 116 h 117"/>
              <a:gd name="T10" fmla="*/ 99 w 124"/>
              <a:gd name="T11" fmla="*/ 117 h 117"/>
              <a:gd name="T12" fmla="*/ 117 w 124"/>
              <a:gd name="T13" fmla="*/ 105 h 117"/>
              <a:gd name="T14" fmla="*/ 124 w 124"/>
              <a:gd name="T15" fmla="*/ 104 h 117"/>
              <a:gd name="T16" fmla="*/ 107 w 124"/>
              <a:gd name="T17" fmla="*/ 71 h 117"/>
              <a:gd name="T18" fmla="*/ 84 w 124"/>
              <a:gd name="T19" fmla="*/ 51 h 117"/>
              <a:gd name="T20" fmla="*/ 95 w 124"/>
              <a:gd name="T21" fmla="*/ 20 h 117"/>
              <a:gd name="T22" fmla="*/ 85 w 124"/>
              <a:gd name="T23" fmla="*/ 17 h 117"/>
              <a:gd name="T24" fmla="*/ 76 w 124"/>
              <a:gd name="T25" fmla="*/ 0 h 117"/>
              <a:gd name="T26" fmla="*/ 48 w 124"/>
              <a:gd name="T27" fmla="*/ 1 h 117"/>
              <a:gd name="T28" fmla="*/ 34 w 124"/>
              <a:gd name="T29" fmla="*/ 12 h 117"/>
              <a:gd name="T30" fmla="*/ 30 w 124"/>
              <a:gd name="T31" fmla="*/ 40 h 117"/>
              <a:gd name="T32" fmla="*/ 0 w 124"/>
              <a:gd name="T33" fmla="*/ 5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17"/>
              <a:gd name="T53" fmla="*/ 124 w 124"/>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17">
                <a:moveTo>
                  <a:pt x="0" y="57"/>
                </a:moveTo>
                <a:lnTo>
                  <a:pt x="6" y="74"/>
                </a:lnTo>
                <a:lnTo>
                  <a:pt x="62" y="100"/>
                </a:lnTo>
                <a:lnTo>
                  <a:pt x="62" y="109"/>
                </a:lnTo>
                <a:lnTo>
                  <a:pt x="76" y="116"/>
                </a:lnTo>
                <a:lnTo>
                  <a:pt x="99" y="117"/>
                </a:lnTo>
                <a:lnTo>
                  <a:pt x="117" y="105"/>
                </a:lnTo>
                <a:lnTo>
                  <a:pt x="124" y="104"/>
                </a:lnTo>
                <a:lnTo>
                  <a:pt x="107" y="71"/>
                </a:lnTo>
                <a:lnTo>
                  <a:pt x="84" y="51"/>
                </a:lnTo>
                <a:lnTo>
                  <a:pt x="95" y="20"/>
                </a:lnTo>
                <a:lnTo>
                  <a:pt x="85" y="17"/>
                </a:lnTo>
                <a:lnTo>
                  <a:pt x="76" y="0"/>
                </a:lnTo>
                <a:lnTo>
                  <a:pt x="48" y="1"/>
                </a:lnTo>
                <a:lnTo>
                  <a:pt x="34" y="12"/>
                </a:lnTo>
                <a:lnTo>
                  <a:pt x="30" y="40"/>
                </a:lnTo>
                <a:lnTo>
                  <a:pt x="0" y="57"/>
                </a:lnTo>
                <a:close/>
              </a:path>
            </a:pathLst>
          </a:custGeom>
          <a:solidFill>
            <a:srgbClr val="FFFFCC"/>
          </a:solidFill>
          <a:ln w="1588" cap="rnd">
            <a:solidFill>
              <a:srgbClr val="808080"/>
            </a:solidFill>
            <a:round/>
            <a:headEnd/>
            <a:tailEnd/>
          </a:ln>
        </p:spPr>
        <p:txBody>
          <a:bodyPr/>
          <a:lstStyle/>
          <a:p>
            <a:endParaRPr lang="en-US"/>
          </a:p>
        </p:txBody>
      </p:sp>
      <p:sp>
        <p:nvSpPr>
          <p:cNvPr id="23136" name="Freeform 609"/>
          <p:cNvSpPr>
            <a:spLocks noChangeAspect="1"/>
          </p:cNvSpPr>
          <p:nvPr/>
        </p:nvSpPr>
        <p:spPr bwMode="auto">
          <a:xfrm>
            <a:off x="4448175" y="2963321"/>
            <a:ext cx="284163" cy="271462"/>
          </a:xfrm>
          <a:custGeom>
            <a:avLst/>
            <a:gdLst>
              <a:gd name="T0" fmla="*/ 0 w 148"/>
              <a:gd name="T1" fmla="*/ 36 h 142"/>
              <a:gd name="T2" fmla="*/ 3 w 148"/>
              <a:gd name="T3" fmla="*/ 19 h 142"/>
              <a:gd name="T4" fmla="*/ 21 w 148"/>
              <a:gd name="T5" fmla="*/ 11 h 142"/>
              <a:gd name="T6" fmla="*/ 29 w 148"/>
              <a:gd name="T7" fmla="*/ 19 h 142"/>
              <a:gd name="T8" fmla="*/ 46 w 148"/>
              <a:gd name="T9" fmla="*/ 4 h 142"/>
              <a:gd name="T10" fmla="*/ 66 w 148"/>
              <a:gd name="T11" fmla="*/ 0 h 142"/>
              <a:gd name="T12" fmla="*/ 88 w 148"/>
              <a:gd name="T13" fmla="*/ 10 h 142"/>
              <a:gd name="T14" fmla="*/ 88 w 148"/>
              <a:gd name="T15" fmla="*/ 26 h 142"/>
              <a:gd name="T16" fmla="*/ 70 w 148"/>
              <a:gd name="T17" fmla="*/ 28 h 142"/>
              <a:gd name="T18" fmla="*/ 72 w 148"/>
              <a:gd name="T19" fmla="*/ 47 h 142"/>
              <a:gd name="T20" fmla="*/ 100 w 148"/>
              <a:gd name="T21" fmla="*/ 79 h 142"/>
              <a:gd name="T22" fmla="*/ 117 w 148"/>
              <a:gd name="T23" fmla="*/ 81 h 142"/>
              <a:gd name="T24" fmla="*/ 116 w 148"/>
              <a:gd name="T25" fmla="*/ 88 h 142"/>
              <a:gd name="T26" fmla="*/ 148 w 148"/>
              <a:gd name="T27" fmla="*/ 109 h 142"/>
              <a:gd name="T28" fmla="*/ 126 w 148"/>
              <a:gd name="T29" fmla="*/ 106 h 142"/>
              <a:gd name="T30" fmla="*/ 131 w 148"/>
              <a:gd name="T31" fmla="*/ 126 h 142"/>
              <a:gd name="T32" fmla="*/ 117 w 148"/>
              <a:gd name="T33" fmla="*/ 142 h 142"/>
              <a:gd name="T34" fmla="*/ 112 w 148"/>
              <a:gd name="T35" fmla="*/ 110 h 142"/>
              <a:gd name="T36" fmla="*/ 56 w 148"/>
              <a:gd name="T37" fmla="*/ 74 h 142"/>
              <a:gd name="T38" fmla="*/ 43 w 148"/>
              <a:gd name="T39" fmla="*/ 50 h 142"/>
              <a:gd name="T40" fmla="*/ 26 w 148"/>
              <a:gd name="T41" fmla="*/ 43 h 142"/>
              <a:gd name="T42" fmla="*/ 9 w 148"/>
              <a:gd name="T43" fmla="*/ 53 h 142"/>
              <a:gd name="T44" fmla="*/ 0 w 148"/>
              <a:gd name="T45" fmla="*/ 36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42"/>
              <a:gd name="T71" fmla="*/ 148 w 148"/>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42">
                <a:moveTo>
                  <a:pt x="0" y="36"/>
                </a:moveTo>
                <a:lnTo>
                  <a:pt x="3" y="19"/>
                </a:lnTo>
                <a:lnTo>
                  <a:pt x="21" y="11"/>
                </a:lnTo>
                <a:lnTo>
                  <a:pt x="29" y="19"/>
                </a:lnTo>
                <a:lnTo>
                  <a:pt x="46" y="4"/>
                </a:lnTo>
                <a:lnTo>
                  <a:pt x="66" y="0"/>
                </a:lnTo>
                <a:lnTo>
                  <a:pt x="88" y="10"/>
                </a:lnTo>
                <a:lnTo>
                  <a:pt x="88" y="26"/>
                </a:lnTo>
                <a:lnTo>
                  <a:pt x="70" y="28"/>
                </a:lnTo>
                <a:lnTo>
                  <a:pt x="72" y="47"/>
                </a:lnTo>
                <a:lnTo>
                  <a:pt x="100" y="79"/>
                </a:lnTo>
                <a:lnTo>
                  <a:pt x="117" y="81"/>
                </a:lnTo>
                <a:lnTo>
                  <a:pt x="116" y="88"/>
                </a:lnTo>
                <a:lnTo>
                  <a:pt x="148" y="109"/>
                </a:lnTo>
                <a:lnTo>
                  <a:pt x="126" y="106"/>
                </a:lnTo>
                <a:lnTo>
                  <a:pt x="131" y="126"/>
                </a:lnTo>
                <a:lnTo>
                  <a:pt x="117" y="142"/>
                </a:lnTo>
                <a:lnTo>
                  <a:pt x="112" y="110"/>
                </a:lnTo>
                <a:lnTo>
                  <a:pt x="56" y="74"/>
                </a:lnTo>
                <a:lnTo>
                  <a:pt x="43" y="50"/>
                </a:lnTo>
                <a:lnTo>
                  <a:pt x="26" y="43"/>
                </a:lnTo>
                <a:lnTo>
                  <a:pt x="9" y="53"/>
                </a:lnTo>
                <a:lnTo>
                  <a:pt x="0" y="36"/>
                </a:lnTo>
                <a:close/>
              </a:path>
            </a:pathLst>
          </a:custGeom>
          <a:solidFill>
            <a:srgbClr val="FFFFCC"/>
          </a:solidFill>
          <a:ln w="9525">
            <a:noFill/>
            <a:round/>
            <a:headEnd/>
            <a:tailEnd/>
          </a:ln>
        </p:spPr>
        <p:txBody>
          <a:bodyPr/>
          <a:lstStyle/>
          <a:p>
            <a:endParaRPr lang="en-US"/>
          </a:p>
        </p:txBody>
      </p:sp>
      <p:sp>
        <p:nvSpPr>
          <p:cNvPr id="23137" name="Freeform 610"/>
          <p:cNvSpPr>
            <a:spLocks noChangeAspect="1"/>
          </p:cNvSpPr>
          <p:nvPr/>
        </p:nvSpPr>
        <p:spPr bwMode="auto">
          <a:xfrm>
            <a:off x="4448175" y="2963321"/>
            <a:ext cx="284163" cy="271462"/>
          </a:xfrm>
          <a:custGeom>
            <a:avLst/>
            <a:gdLst>
              <a:gd name="T0" fmla="*/ 0 w 148"/>
              <a:gd name="T1" fmla="*/ 36 h 142"/>
              <a:gd name="T2" fmla="*/ 3 w 148"/>
              <a:gd name="T3" fmla="*/ 19 h 142"/>
              <a:gd name="T4" fmla="*/ 21 w 148"/>
              <a:gd name="T5" fmla="*/ 11 h 142"/>
              <a:gd name="T6" fmla="*/ 29 w 148"/>
              <a:gd name="T7" fmla="*/ 19 h 142"/>
              <a:gd name="T8" fmla="*/ 46 w 148"/>
              <a:gd name="T9" fmla="*/ 4 h 142"/>
              <a:gd name="T10" fmla="*/ 66 w 148"/>
              <a:gd name="T11" fmla="*/ 0 h 142"/>
              <a:gd name="T12" fmla="*/ 88 w 148"/>
              <a:gd name="T13" fmla="*/ 10 h 142"/>
              <a:gd name="T14" fmla="*/ 88 w 148"/>
              <a:gd name="T15" fmla="*/ 26 h 142"/>
              <a:gd name="T16" fmla="*/ 70 w 148"/>
              <a:gd name="T17" fmla="*/ 28 h 142"/>
              <a:gd name="T18" fmla="*/ 72 w 148"/>
              <a:gd name="T19" fmla="*/ 47 h 142"/>
              <a:gd name="T20" fmla="*/ 100 w 148"/>
              <a:gd name="T21" fmla="*/ 79 h 142"/>
              <a:gd name="T22" fmla="*/ 117 w 148"/>
              <a:gd name="T23" fmla="*/ 81 h 142"/>
              <a:gd name="T24" fmla="*/ 116 w 148"/>
              <a:gd name="T25" fmla="*/ 88 h 142"/>
              <a:gd name="T26" fmla="*/ 148 w 148"/>
              <a:gd name="T27" fmla="*/ 109 h 142"/>
              <a:gd name="T28" fmla="*/ 126 w 148"/>
              <a:gd name="T29" fmla="*/ 106 h 142"/>
              <a:gd name="T30" fmla="*/ 131 w 148"/>
              <a:gd name="T31" fmla="*/ 126 h 142"/>
              <a:gd name="T32" fmla="*/ 117 w 148"/>
              <a:gd name="T33" fmla="*/ 142 h 142"/>
              <a:gd name="T34" fmla="*/ 112 w 148"/>
              <a:gd name="T35" fmla="*/ 110 h 142"/>
              <a:gd name="T36" fmla="*/ 56 w 148"/>
              <a:gd name="T37" fmla="*/ 74 h 142"/>
              <a:gd name="T38" fmla="*/ 43 w 148"/>
              <a:gd name="T39" fmla="*/ 50 h 142"/>
              <a:gd name="T40" fmla="*/ 26 w 148"/>
              <a:gd name="T41" fmla="*/ 43 h 142"/>
              <a:gd name="T42" fmla="*/ 9 w 148"/>
              <a:gd name="T43" fmla="*/ 53 h 142"/>
              <a:gd name="T44" fmla="*/ 0 w 148"/>
              <a:gd name="T45" fmla="*/ 36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42"/>
              <a:gd name="T71" fmla="*/ 148 w 148"/>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42">
                <a:moveTo>
                  <a:pt x="0" y="36"/>
                </a:moveTo>
                <a:lnTo>
                  <a:pt x="3" y="19"/>
                </a:lnTo>
                <a:lnTo>
                  <a:pt x="21" y="11"/>
                </a:lnTo>
                <a:lnTo>
                  <a:pt x="29" y="19"/>
                </a:lnTo>
                <a:lnTo>
                  <a:pt x="46" y="4"/>
                </a:lnTo>
                <a:lnTo>
                  <a:pt x="66" y="0"/>
                </a:lnTo>
                <a:lnTo>
                  <a:pt x="88" y="10"/>
                </a:lnTo>
                <a:lnTo>
                  <a:pt x="88" y="26"/>
                </a:lnTo>
                <a:lnTo>
                  <a:pt x="70" y="28"/>
                </a:lnTo>
                <a:lnTo>
                  <a:pt x="72" y="47"/>
                </a:lnTo>
                <a:lnTo>
                  <a:pt x="100" y="79"/>
                </a:lnTo>
                <a:lnTo>
                  <a:pt x="117" y="81"/>
                </a:lnTo>
                <a:lnTo>
                  <a:pt x="116" y="88"/>
                </a:lnTo>
                <a:lnTo>
                  <a:pt x="148" y="109"/>
                </a:lnTo>
                <a:lnTo>
                  <a:pt x="126" y="106"/>
                </a:lnTo>
                <a:lnTo>
                  <a:pt x="131" y="126"/>
                </a:lnTo>
                <a:lnTo>
                  <a:pt x="117" y="142"/>
                </a:lnTo>
                <a:lnTo>
                  <a:pt x="112" y="110"/>
                </a:lnTo>
                <a:lnTo>
                  <a:pt x="56" y="74"/>
                </a:lnTo>
                <a:lnTo>
                  <a:pt x="43" y="50"/>
                </a:lnTo>
                <a:lnTo>
                  <a:pt x="26" y="43"/>
                </a:lnTo>
                <a:lnTo>
                  <a:pt x="9" y="53"/>
                </a:lnTo>
                <a:lnTo>
                  <a:pt x="0" y="36"/>
                </a:lnTo>
                <a:close/>
              </a:path>
            </a:pathLst>
          </a:custGeom>
          <a:solidFill>
            <a:srgbClr val="FFFFCC"/>
          </a:solidFill>
          <a:ln w="1588" cap="rnd">
            <a:solidFill>
              <a:srgbClr val="808080"/>
            </a:solidFill>
            <a:round/>
            <a:headEnd/>
            <a:tailEnd/>
          </a:ln>
        </p:spPr>
        <p:txBody>
          <a:bodyPr/>
          <a:lstStyle/>
          <a:p>
            <a:endParaRPr lang="en-US"/>
          </a:p>
        </p:txBody>
      </p:sp>
      <p:sp>
        <p:nvSpPr>
          <p:cNvPr id="23138" name="Freeform 611"/>
          <p:cNvSpPr>
            <a:spLocks noChangeAspect="1"/>
          </p:cNvSpPr>
          <p:nvPr/>
        </p:nvSpPr>
        <p:spPr bwMode="auto">
          <a:xfrm>
            <a:off x="4484688" y="3137946"/>
            <a:ext cx="34925" cy="65087"/>
          </a:xfrm>
          <a:custGeom>
            <a:avLst/>
            <a:gdLst>
              <a:gd name="T0" fmla="*/ 0 w 18"/>
              <a:gd name="T1" fmla="*/ 6 h 34"/>
              <a:gd name="T2" fmla="*/ 3 w 18"/>
              <a:gd name="T3" fmla="*/ 32 h 34"/>
              <a:gd name="T4" fmla="*/ 11 w 18"/>
              <a:gd name="T5" fmla="*/ 34 h 34"/>
              <a:gd name="T6" fmla="*/ 18 w 18"/>
              <a:gd name="T7" fmla="*/ 14 h 34"/>
              <a:gd name="T8" fmla="*/ 11 w 18"/>
              <a:gd name="T9" fmla="*/ 0 h 34"/>
              <a:gd name="T10" fmla="*/ 0 w 18"/>
              <a:gd name="T11" fmla="*/ 6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6"/>
                </a:moveTo>
                <a:lnTo>
                  <a:pt x="3" y="32"/>
                </a:lnTo>
                <a:lnTo>
                  <a:pt x="11" y="34"/>
                </a:lnTo>
                <a:lnTo>
                  <a:pt x="18" y="14"/>
                </a:lnTo>
                <a:lnTo>
                  <a:pt x="11" y="0"/>
                </a:lnTo>
                <a:lnTo>
                  <a:pt x="0" y="6"/>
                </a:lnTo>
                <a:close/>
              </a:path>
            </a:pathLst>
          </a:custGeom>
          <a:solidFill>
            <a:srgbClr val="FFFFCC"/>
          </a:solidFill>
          <a:ln w="9525">
            <a:noFill/>
            <a:round/>
            <a:headEnd/>
            <a:tailEnd/>
          </a:ln>
        </p:spPr>
        <p:txBody>
          <a:bodyPr/>
          <a:lstStyle/>
          <a:p>
            <a:endParaRPr lang="en-US"/>
          </a:p>
        </p:txBody>
      </p:sp>
      <p:sp>
        <p:nvSpPr>
          <p:cNvPr id="23139" name="Freeform 612"/>
          <p:cNvSpPr>
            <a:spLocks noChangeAspect="1"/>
          </p:cNvSpPr>
          <p:nvPr/>
        </p:nvSpPr>
        <p:spPr bwMode="auto">
          <a:xfrm>
            <a:off x="4484688" y="3137946"/>
            <a:ext cx="34925" cy="65087"/>
          </a:xfrm>
          <a:custGeom>
            <a:avLst/>
            <a:gdLst>
              <a:gd name="T0" fmla="*/ 0 w 18"/>
              <a:gd name="T1" fmla="*/ 6 h 34"/>
              <a:gd name="T2" fmla="*/ 3 w 18"/>
              <a:gd name="T3" fmla="*/ 32 h 34"/>
              <a:gd name="T4" fmla="*/ 11 w 18"/>
              <a:gd name="T5" fmla="*/ 34 h 34"/>
              <a:gd name="T6" fmla="*/ 18 w 18"/>
              <a:gd name="T7" fmla="*/ 14 h 34"/>
              <a:gd name="T8" fmla="*/ 11 w 18"/>
              <a:gd name="T9" fmla="*/ 0 h 34"/>
              <a:gd name="T10" fmla="*/ 0 w 18"/>
              <a:gd name="T11" fmla="*/ 6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6"/>
                </a:moveTo>
                <a:lnTo>
                  <a:pt x="3" y="32"/>
                </a:lnTo>
                <a:lnTo>
                  <a:pt x="11" y="34"/>
                </a:lnTo>
                <a:lnTo>
                  <a:pt x="18" y="14"/>
                </a:lnTo>
                <a:lnTo>
                  <a:pt x="11" y="0"/>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140" name="Freeform 613"/>
          <p:cNvSpPr>
            <a:spLocks noChangeAspect="1"/>
          </p:cNvSpPr>
          <p:nvPr/>
        </p:nvSpPr>
        <p:spPr bwMode="auto">
          <a:xfrm>
            <a:off x="7432675" y="3349083"/>
            <a:ext cx="53975" cy="71438"/>
          </a:xfrm>
          <a:custGeom>
            <a:avLst/>
            <a:gdLst>
              <a:gd name="T0" fmla="*/ 0 w 28"/>
              <a:gd name="T1" fmla="*/ 10 h 37"/>
              <a:gd name="T2" fmla="*/ 0 w 28"/>
              <a:gd name="T3" fmla="*/ 19 h 37"/>
              <a:gd name="T4" fmla="*/ 7 w 28"/>
              <a:gd name="T5" fmla="*/ 10 h 37"/>
              <a:gd name="T6" fmla="*/ 10 w 28"/>
              <a:gd name="T7" fmla="*/ 15 h 37"/>
              <a:gd name="T8" fmla="*/ 7 w 28"/>
              <a:gd name="T9" fmla="*/ 37 h 37"/>
              <a:gd name="T10" fmla="*/ 20 w 28"/>
              <a:gd name="T11" fmla="*/ 36 h 37"/>
              <a:gd name="T12" fmla="*/ 28 w 28"/>
              <a:gd name="T13" fmla="*/ 14 h 37"/>
              <a:gd name="T14" fmla="*/ 24 w 28"/>
              <a:gd name="T15" fmla="*/ 2 h 37"/>
              <a:gd name="T16" fmla="*/ 11 w 28"/>
              <a:gd name="T17" fmla="*/ 0 h 37"/>
              <a:gd name="T18" fmla="*/ 0 w 28"/>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7"/>
              <a:gd name="T32" fmla="*/ 28 w 2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7">
                <a:moveTo>
                  <a:pt x="0" y="10"/>
                </a:moveTo>
                <a:lnTo>
                  <a:pt x="0" y="19"/>
                </a:lnTo>
                <a:lnTo>
                  <a:pt x="7" y="10"/>
                </a:lnTo>
                <a:lnTo>
                  <a:pt x="10" y="15"/>
                </a:lnTo>
                <a:lnTo>
                  <a:pt x="7" y="37"/>
                </a:lnTo>
                <a:lnTo>
                  <a:pt x="20" y="36"/>
                </a:lnTo>
                <a:lnTo>
                  <a:pt x="28" y="14"/>
                </a:lnTo>
                <a:lnTo>
                  <a:pt x="24" y="2"/>
                </a:lnTo>
                <a:lnTo>
                  <a:pt x="11" y="0"/>
                </a:lnTo>
                <a:lnTo>
                  <a:pt x="0" y="10"/>
                </a:lnTo>
                <a:close/>
              </a:path>
            </a:pathLst>
          </a:custGeom>
          <a:solidFill>
            <a:srgbClr val="FFFFCC"/>
          </a:solidFill>
          <a:ln w="9525">
            <a:noFill/>
            <a:round/>
            <a:headEnd/>
            <a:tailEnd/>
          </a:ln>
        </p:spPr>
        <p:txBody>
          <a:bodyPr/>
          <a:lstStyle/>
          <a:p>
            <a:endParaRPr lang="en-US"/>
          </a:p>
        </p:txBody>
      </p:sp>
      <p:sp>
        <p:nvSpPr>
          <p:cNvPr id="23141" name="Freeform 614"/>
          <p:cNvSpPr>
            <a:spLocks noChangeAspect="1"/>
          </p:cNvSpPr>
          <p:nvPr/>
        </p:nvSpPr>
        <p:spPr bwMode="auto">
          <a:xfrm>
            <a:off x="7432675" y="3349083"/>
            <a:ext cx="53975" cy="71438"/>
          </a:xfrm>
          <a:custGeom>
            <a:avLst/>
            <a:gdLst>
              <a:gd name="T0" fmla="*/ 0 w 28"/>
              <a:gd name="T1" fmla="*/ 10 h 37"/>
              <a:gd name="T2" fmla="*/ 0 w 28"/>
              <a:gd name="T3" fmla="*/ 19 h 37"/>
              <a:gd name="T4" fmla="*/ 7 w 28"/>
              <a:gd name="T5" fmla="*/ 10 h 37"/>
              <a:gd name="T6" fmla="*/ 10 w 28"/>
              <a:gd name="T7" fmla="*/ 15 h 37"/>
              <a:gd name="T8" fmla="*/ 7 w 28"/>
              <a:gd name="T9" fmla="*/ 37 h 37"/>
              <a:gd name="T10" fmla="*/ 20 w 28"/>
              <a:gd name="T11" fmla="*/ 36 h 37"/>
              <a:gd name="T12" fmla="*/ 28 w 28"/>
              <a:gd name="T13" fmla="*/ 14 h 37"/>
              <a:gd name="T14" fmla="*/ 24 w 28"/>
              <a:gd name="T15" fmla="*/ 2 h 37"/>
              <a:gd name="T16" fmla="*/ 11 w 28"/>
              <a:gd name="T17" fmla="*/ 0 h 37"/>
              <a:gd name="T18" fmla="*/ 0 w 28"/>
              <a:gd name="T19" fmla="*/ 1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7"/>
              <a:gd name="T32" fmla="*/ 28 w 2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7">
                <a:moveTo>
                  <a:pt x="0" y="10"/>
                </a:moveTo>
                <a:lnTo>
                  <a:pt x="0" y="19"/>
                </a:lnTo>
                <a:lnTo>
                  <a:pt x="7" y="10"/>
                </a:lnTo>
                <a:lnTo>
                  <a:pt x="10" y="15"/>
                </a:lnTo>
                <a:lnTo>
                  <a:pt x="7" y="37"/>
                </a:lnTo>
                <a:lnTo>
                  <a:pt x="20" y="36"/>
                </a:lnTo>
                <a:lnTo>
                  <a:pt x="28" y="14"/>
                </a:lnTo>
                <a:lnTo>
                  <a:pt x="24" y="2"/>
                </a:lnTo>
                <a:lnTo>
                  <a:pt x="11" y="0"/>
                </a:lnTo>
                <a:lnTo>
                  <a:pt x="0" y="10"/>
                </a:lnTo>
                <a:close/>
              </a:path>
            </a:pathLst>
          </a:custGeom>
          <a:solidFill>
            <a:srgbClr val="FFFFCC"/>
          </a:solidFill>
          <a:ln w="7938" cap="rnd">
            <a:solidFill>
              <a:srgbClr val="FFFFFF"/>
            </a:solidFill>
            <a:round/>
            <a:headEnd/>
            <a:tailEnd/>
          </a:ln>
        </p:spPr>
        <p:txBody>
          <a:bodyPr/>
          <a:lstStyle/>
          <a:p>
            <a:endParaRPr lang="en-US"/>
          </a:p>
        </p:txBody>
      </p:sp>
      <p:sp>
        <p:nvSpPr>
          <p:cNvPr id="23142" name="Freeform 615"/>
          <p:cNvSpPr>
            <a:spLocks noChangeAspect="1"/>
          </p:cNvSpPr>
          <p:nvPr/>
        </p:nvSpPr>
        <p:spPr bwMode="auto">
          <a:xfrm>
            <a:off x="7456488" y="3137946"/>
            <a:ext cx="274637" cy="223837"/>
          </a:xfrm>
          <a:custGeom>
            <a:avLst/>
            <a:gdLst>
              <a:gd name="T0" fmla="*/ 0 w 143"/>
              <a:gd name="T1" fmla="*/ 110 h 117"/>
              <a:gd name="T2" fmla="*/ 26 w 143"/>
              <a:gd name="T3" fmla="*/ 88 h 117"/>
              <a:gd name="T4" fmla="*/ 62 w 143"/>
              <a:gd name="T5" fmla="*/ 88 h 117"/>
              <a:gd name="T6" fmla="*/ 76 w 143"/>
              <a:gd name="T7" fmla="*/ 61 h 117"/>
              <a:gd name="T8" fmla="*/ 83 w 143"/>
              <a:gd name="T9" fmla="*/ 59 h 117"/>
              <a:gd name="T10" fmla="*/ 83 w 143"/>
              <a:gd name="T11" fmla="*/ 69 h 117"/>
              <a:gd name="T12" fmla="*/ 100 w 143"/>
              <a:gd name="T13" fmla="*/ 59 h 117"/>
              <a:gd name="T14" fmla="*/ 114 w 143"/>
              <a:gd name="T15" fmla="*/ 39 h 117"/>
              <a:gd name="T16" fmla="*/ 120 w 143"/>
              <a:gd name="T17" fmla="*/ 6 h 117"/>
              <a:gd name="T18" fmla="*/ 131 w 143"/>
              <a:gd name="T19" fmla="*/ 7 h 117"/>
              <a:gd name="T20" fmla="*/ 127 w 143"/>
              <a:gd name="T21" fmla="*/ 0 h 117"/>
              <a:gd name="T22" fmla="*/ 134 w 143"/>
              <a:gd name="T23" fmla="*/ 0 h 117"/>
              <a:gd name="T24" fmla="*/ 143 w 143"/>
              <a:gd name="T25" fmla="*/ 28 h 117"/>
              <a:gd name="T26" fmla="*/ 131 w 143"/>
              <a:gd name="T27" fmla="*/ 48 h 117"/>
              <a:gd name="T28" fmla="*/ 131 w 143"/>
              <a:gd name="T29" fmla="*/ 66 h 117"/>
              <a:gd name="T30" fmla="*/ 122 w 143"/>
              <a:gd name="T31" fmla="*/ 92 h 117"/>
              <a:gd name="T32" fmla="*/ 116 w 143"/>
              <a:gd name="T33" fmla="*/ 96 h 117"/>
              <a:gd name="T34" fmla="*/ 115 w 143"/>
              <a:gd name="T35" fmla="*/ 86 h 117"/>
              <a:gd name="T36" fmla="*/ 94 w 143"/>
              <a:gd name="T37" fmla="*/ 101 h 117"/>
              <a:gd name="T38" fmla="*/ 76 w 143"/>
              <a:gd name="T39" fmla="*/ 94 h 117"/>
              <a:gd name="T40" fmla="*/ 78 w 143"/>
              <a:gd name="T41" fmla="*/ 107 h 117"/>
              <a:gd name="T42" fmla="*/ 63 w 143"/>
              <a:gd name="T43" fmla="*/ 117 h 117"/>
              <a:gd name="T44" fmla="*/ 58 w 143"/>
              <a:gd name="T45" fmla="*/ 100 h 117"/>
              <a:gd name="T46" fmla="*/ 0 w 143"/>
              <a:gd name="T47" fmla="*/ 11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17"/>
              <a:gd name="T74" fmla="*/ 143 w 143"/>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17">
                <a:moveTo>
                  <a:pt x="0" y="110"/>
                </a:moveTo>
                <a:lnTo>
                  <a:pt x="26" y="88"/>
                </a:lnTo>
                <a:lnTo>
                  <a:pt x="62" y="88"/>
                </a:lnTo>
                <a:lnTo>
                  <a:pt x="76" y="61"/>
                </a:lnTo>
                <a:lnTo>
                  <a:pt x="83" y="59"/>
                </a:lnTo>
                <a:lnTo>
                  <a:pt x="83" y="69"/>
                </a:lnTo>
                <a:lnTo>
                  <a:pt x="100" y="59"/>
                </a:lnTo>
                <a:lnTo>
                  <a:pt x="114" y="39"/>
                </a:lnTo>
                <a:lnTo>
                  <a:pt x="120" y="6"/>
                </a:lnTo>
                <a:lnTo>
                  <a:pt x="131" y="7"/>
                </a:lnTo>
                <a:lnTo>
                  <a:pt x="127" y="0"/>
                </a:lnTo>
                <a:lnTo>
                  <a:pt x="134" y="0"/>
                </a:lnTo>
                <a:lnTo>
                  <a:pt x="143" y="28"/>
                </a:lnTo>
                <a:lnTo>
                  <a:pt x="131" y="48"/>
                </a:lnTo>
                <a:lnTo>
                  <a:pt x="131" y="66"/>
                </a:lnTo>
                <a:lnTo>
                  <a:pt x="122" y="92"/>
                </a:lnTo>
                <a:lnTo>
                  <a:pt x="116" y="96"/>
                </a:lnTo>
                <a:lnTo>
                  <a:pt x="115" y="86"/>
                </a:lnTo>
                <a:lnTo>
                  <a:pt x="94" y="101"/>
                </a:lnTo>
                <a:lnTo>
                  <a:pt x="76" y="94"/>
                </a:lnTo>
                <a:lnTo>
                  <a:pt x="78" y="107"/>
                </a:lnTo>
                <a:lnTo>
                  <a:pt x="63" y="117"/>
                </a:lnTo>
                <a:lnTo>
                  <a:pt x="58" y="100"/>
                </a:lnTo>
                <a:lnTo>
                  <a:pt x="0" y="110"/>
                </a:lnTo>
                <a:close/>
              </a:path>
            </a:pathLst>
          </a:custGeom>
          <a:solidFill>
            <a:srgbClr val="FFFFCC"/>
          </a:solidFill>
          <a:ln w="9525">
            <a:noFill/>
            <a:round/>
            <a:headEnd/>
            <a:tailEnd/>
          </a:ln>
        </p:spPr>
        <p:txBody>
          <a:bodyPr/>
          <a:lstStyle/>
          <a:p>
            <a:endParaRPr lang="en-US"/>
          </a:p>
        </p:txBody>
      </p:sp>
      <p:sp>
        <p:nvSpPr>
          <p:cNvPr id="23143" name="Freeform 616"/>
          <p:cNvSpPr>
            <a:spLocks noChangeAspect="1"/>
          </p:cNvSpPr>
          <p:nvPr/>
        </p:nvSpPr>
        <p:spPr bwMode="auto">
          <a:xfrm>
            <a:off x="7456488" y="3137946"/>
            <a:ext cx="274637" cy="223837"/>
          </a:xfrm>
          <a:custGeom>
            <a:avLst/>
            <a:gdLst>
              <a:gd name="T0" fmla="*/ 0 w 143"/>
              <a:gd name="T1" fmla="*/ 110 h 117"/>
              <a:gd name="T2" fmla="*/ 26 w 143"/>
              <a:gd name="T3" fmla="*/ 88 h 117"/>
              <a:gd name="T4" fmla="*/ 62 w 143"/>
              <a:gd name="T5" fmla="*/ 88 h 117"/>
              <a:gd name="T6" fmla="*/ 76 w 143"/>
              <a:gd name="T7" fmla="*/ 61 h 117"/>
              <a:gd name="T8" fmla="*/ 83 w 143"/>
              <a:gd name="T9" fmla="*/ 59 h 117"/>
              <a:gd name="T10" fmla="*/ 83 w 143"/>
              <a:gd name="T11" fmla="*/ 69 h 117"/>
              <a:gd name="T12" fmla="*/ 100 w 143"/>
              <a:gd name="T13" fmla="*/ 59 h 117"/>
              <a:gd name="T14" fmla="*/ 114 w 143"/>
              <a:gd name="T15" fmla="*/ 39 h 117"/>
              <a:gd name="T16" fmla="*/ 120 w 143"/>
              <a:gd name="T17" fmla="*/ 6 h 117"/>
              <a:gd name="T18" fmla="*/ 131 w 143"/>
              <a:gd name="T19" fmla="*/ 7 h 117"/>
              <a:gd name="T20" fmla="*/ 127 w 143"/>
              <a:gd name="T21" fmla="*/ 0 h 117"/>
              <a:gd name="T22" fmla="*/ 134 w 143"/>
              <a:gd name="T23" fmla="*/ 0 h 117"/>
              <a:gd name="T24" fmla="*/ 143 w 143"/>
              <a:gd name="T25" fmla="*/ 28 h 117"/>
              <a:gd name="T26" fmla="*/ 131 w 143"/>
              <a:gd name="T27" fmla="*/ 48 h 117"/>
              <a:gd name="T28" fmla="*/ 131 w 143"/>
              <a:gd name="T29" fmla="*/ 66 h 117"/>
              <a:gd name="T30" fmla="*/ 122 w 143"/>
              <a:gd name="T31" fmla="*/ 92 h 117"/>
              <a:gd name="T32" fmla="*/ 116 w 143"/>
              <a:gd name="T33" fmla="*/ 96 h 117"/>
              <a:gd name="T34" fmla="*/ 115 w 143"/>
              <a:gd name="T35" fmla="*/ 86 h 117"/>
              <a:gd name="T36" fmla="*/ 94 w 143"/>
              <a:gd name="T37" fmla="*/ 101 h 117"/>
              <a:gd name="T38" fmla="*/ 76 w 143"/>
              <a:gd name="T39" fmla="*/ 94 h 117"/>
              <a:gd name="T40" fmla="*/ 78 w 143"/>
              <a:gd name="T41" fmla="*/ 107 h 117"/>
              <a:gd name="T42" fmla="*/ 63 w 143"/>
              <a:gd name="T43" fmla="*/ 117 h 117"/>
              <a:gd name="T44" fmla="*/ 58 w 143"/>
              <a:gd name="T45" fmla="*/ 100 h 117"/>
              <a:gd name="T46" fmla="*/ 0 w 143"/>
              <a:gd name="T47" fmla="*/ 11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17"/>
              <a:gd name="T74" fmla="*/ 143 w 143"/>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17">
                <a:moveTo>
                  <a:pt x="0" y="110"/>
                </a:moveTo>
                <a:lnTo>
                  <a:pt x="26" y="88"/>
                </a:lnTo>
                <a:lnTo>
                  <a:pt x="62" y="88"/>
                </a:lnTo>
                <a:lnTo>
                  <a:pt x="76" y="61"/>
                </a:lnTo>
                <a:lnTo>
                  <a:pt x="83" y="59"/>
                </a:lnTo>
                <a:lnTo>
                  <a:pt x="83" y="69"/>
                </a:lnTo>
                <a:lnTo>
                  <a:pt x="100" y="59"/>
                </a:lnTo>
                <a:lnTo>
                  <a:pt x="114" y="39"/>
                </a:lnTo>
                <a:lnTo>
                  <a:pt x="120" y="6"/>
                </a:lnTo>
                <a:lnTo>
                  <a:pt x="131" y="7"/>
                </a:lnTo>
                <a:lnTo>
                  <a:pt x="127" y="0"/>
                </a:lnTo>
                <a:lnTo>
                  <a:pt x="134" y="0"/>
                </a:lnTo>
                <a:lnTo>
                  <a:pt x="143" y="28"/>
                </a:lnTo>
                <a:lnTo>
                  <a:pt x="131" y="48"/>
                </a:lnTo>
                <a:lnTo>
                  <a:pt x="131" y="66"/>
                </a:lnTo>
                <a:lnTo>
                  <a:pt x="122" y="92"/>
                </a:lnTo>
                <a:lnTo>
                  <a:pt x="116" y="96"/>
                </a:lnTo>
                <a:lnTo>
                  <a:pt x="115" y="86"/>
                </a:lnTo>
                <a:lnTo>
                  <a:pt x="94" y="101"/>
                </a:lnTo>
                <a:lnTo>
                  <a:pt x="76" y="94"/>
                </a:lnTo>
                <a:lnTo>
                  <a:pt x="78" y="107"/>
                </a:lnTo>
                <a:lnTo>
                  <a:pt x="63" y="117"/>
                </a:lnTo>
                <a:lnTo>
                  <a:pt x="58" y="100"/>
                </a:lnTo>
                <a:lnTo>
                  <a:pt x="0" y="110"/>
                </a:lnTo>
                <a:close/>
              </a:path>
            </a:pathLst>
          </a:custGeom>
          <a:solidFill>
            <a:srgbClr val="FFFFCC"/>
          </a:solidFill>
          <a:ln w="1651" cap="rnd">
            <a:solidFill>
              <a:schemeClr val="bg2"/>
            </a:solidFill>
            <a:round/>
            <a:headEnd/>
            <a:tailEnd/>
          </a:ln>
        </p:spPr>
        <p:txBody>
          <a:bodyPr/>
          <a:lstStyle/>
          <a:p>
            <a:endParaRPr lang="en-US"/>
          </a:p>
        </p:txBody>
      </p:sp>
      <p:sp>
        <p:nvSpPr>
          <p:cNvPr id="23144" name="Freeform 617"/>
          <p:cNvSpPr>
            <a:spLocks noChangeAspect="1"/>
          </p:cNvSpPr>
          <p:nvPr/>
        </p:nvSpPr>
        <p:spPr bwMode="auto">
          <a:xfrm>
            <a:off x="7491413" y="3341146"/>
            <a:ext cx="55562" cy="42862"/>
          </a:xfrm>
          <a:custGeom>
            <a:avLst/>
            <a:gdLst>
              <a:gd name="T0" fmla="*/ 0 w 29"/>
              <a:gd name="T1" fmla="*/ 12 h 22"/>
              <a:gd name="T2" fmla="*/ 10 w 29"/>
              <a:gd name="T3" fmla="*/ 22 h 22"/>
              <a:gd name="T4" fmla="*/ 27 w 29"/>
              <a:gd name="T5" fmla="*/ 14 h 22"/>
              <a:gd name="T6" fmla="*/ 29 w 29"/>
              <a:gd name="T7" fmla="*/ 0 h 22"/>
              <a:gd name="T8" fmla="*/ 0 w 29"/>
              <a:gd name="T9" fmla="*/ 12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2"/>
                </a:moveTo>
                <a:lnTo>
                  <a:pt x="10" y="22"/>
                </a:lnTo>
                <a:lnTo>
                  <a:pt x="27" y="14"/>
                </a:lnTo>
                <a:lnTo>
                  <a:pt x="29" y="0"/>
                </a:lnTo>
                <a:lnTo>
                  <a:pt x="0" y="12"/>
                </a:lnTo>
                <a:close/>
              </a:path>
            </a:pathLst>
          </a:custGeom>
          <a:solidFill>
            <a:srgbClr val="FFFFCC"/>
          </a:solidFill>
          <a:ln w="9525">
            <a:noFill/>
            <a:round/>
            <a:headEnd/>
            <a:tailEnd/>
          </a:ln>
        </p:spPr>
        <p:txBody>
          <a:bodyPr/>
          <a:lstStyle/>
          <a:p>
            <a:endParaRPr lang="en-US"/>
          </a:p>
        </p:txBody>
      </p:sp>
      <p:sp>
        <p:nvSpPr>
          <p:cNvPr id="23145" name="Freeform 618"/>
          <p:cNvSpPr>
            <a:spLocks noChangeAspect="1"/>
          </p:cNvSpPr>
          <p:nvPr/>
        </p:nvSpPr>
        <p:spPr bwMode="auto">
          <a:xfrm>
            <a:off x="7491413" y="3341146"/>
            <a:ext cx="55562" cy="42862"/>
          </a:xfrm>
          <a:custGeom>
            <a:avLst/>
            <a:gdLst>
              <a:gd name="T0" fmla="*/ 0 w 29"/>
              <a:gd name="T1" fmla="*/ 12 h 22"/>
              <a:gd name="T2" fmla="*/ 10 w 29"/>
              <a:gd name="T3" fmla="*/ 22 h 22"/>
              <a:gd name="T4" fmla="*/ 27 w 29"/>
              <a:gd name="T5" fmla="*/ 14 h 22"/>
              <a:gd name="T6" fmla="*/ 29 w 29"/>
              <a:gd name="T7" fmla="*/ 0 h 22"/>
              <a:gd name="T8" fmla="*/ 0 w 29"/>
              <a:gd name="T9" fmla="*/ 12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2"/>
                </a:moveTo>
                <a:lnTo>
                  <a:pt x="10" y="22"/>
                </a:lnTo>
                <a:lnTo>
                  <a:pt x="27" y="14"/>
                </a:lnTo>
                <a:lnTo>
                  <a:pt x="29" y="0"/>
                </a:lnTo>
                <a:lnTo>
                  <a:pt x="0" y="12"/>
                </a:lnTo>
                <a:close/>
              </a:path>
            </a:pathLst>
          </a:custGeom>
          <a:solidFill>
            <a:srgbClr val="FFFFCC"/>
          </a:solidFill>
          <a:ln w="1651" cap="rnd">
            <a:solidFill>
              <a:schemeClr val="bg2"/>
            </a:solidFill>
            <a:round/>
            <a:headEnd/>
            <a:tailEnd/>
          </a:ln>
        </p:spPr>
        <p:txBody>
          <a:bodyPr/>
          <a:lstStyle/>
          <a:p>
            <a:endParaRPr lang="en-US"/>
          </a:p>
        </p:txBody>
      </p:sp>
      <p:sp>
        <p:nvSpPr>
          <p:cNvPr id="23146" name="Freeform 619"/>
          <p:cNvSpPr>
            <a:spLocks noChangeAspect="1"/>
          </p:cNvSpPr>
          <p:nvPr/>
        </p:nvSpPr>
        <p:spPr bwMode="auto">
          <a:xfrm>
            <a:off x="7677150" y="3017296"/>
            <a:ext cx="142875" cy="120650"/>
          </a:xfrm>
          <a:custGeom>
            <a:avLst/>
            <a:gdLst>
              <a:gd name="T0" fmla="*/ 0 w 74"/>
              <a:gd name="T1" fmla="*/ 45 h 63"/>
              <a:gd name="T2" fmla="*/ 3 w 74"/>
              <a:gd name="T3" fmla="*/ 63 h 63"/>
              <a:gd name="T4" fmla="*/ 16 w 74"/>
              <a:gd name="T5" fmla="*/ 56 h 63"/>
              <a:gd name="T6" fmla="*/ 7 w 74"/>
              <a:gd name="T7" fmla="*/ 45 h 63"/>
              <a:gd name="T8" fmla="*/ 43 w 74"/>
              <a:gd name="T9" fmla="*/ 55 h 63"/>
              <a:gd name="T10" fmla="*/ 51 w 74"/>
              <a:gd name="T11" fmla="*/ 40 h 63"/>
              <a:gd name="T12" fmla="*/ 74 w 74"/>
              <a:gd name="T13" fmla="*/ 35 h 63"/>
              <a:gd name="T14" fmla="*/ 66 w 74"/>
              <a:gd name="T15" fmla="*/ 25 h 63"/>
              <a:gd name="T16" fmla="*/ 69 w 74"/>
              <a:gd name="T17" fmla="*/ 17 h 63"/>
              <a:gd name="T18" fmla="*/ 49 w 74"/>
              <a:gd name="T19" fmla="*/ 19 h 63"/>
              <a:gd name="T20" fmla="*/ 25 w 74"/>
              <a:gd name="T21" fmla="*/ 0 h 63"/>
              <a:gd name="T22" fmla="*/ 17 w 74"/>
              <a:gd name="T23" fmla="*/ 36 h 63"/>
              <a:gd name="T24" fmla="*/ 6 w 74"/>
              <a:gd name="T25" fmla="*/ 34 h 63"/>
              <a:gd name="T26" fmla="*/ 0 w 74"/>
              <a:gd name="T27" fmla="*/ 45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63"/>
              <a:gd name="T44" fmla="*/ 74 w 7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63">
                <a:moveTo>
                  <a:pt x="0" y="45"/>
                </a:moveTo>
                <a:lnTo>
                  <a:pt x="3" y="63"/>
                </a:lnTo>
                <a:lnTo>
                  <a:pt x="16" y="56"/>
                </a:lnTo>
                <a:lnTo>
                  <a:pt x="7" y="45"/>
                </a:lnTo>
                <a:lnTo>
                  <a:pt x="43" y="55"/>
                </a:lnTo>
                <a:lnTo>
                  <a:pt x="51" y="40"/>
                </a:lnTo>
                <a:lnTo>
                  <a:pt x="74" y="35"/>
                </a:lnTo>
                <a:lnTo>
                  <a:pt x="66" y="25"/>
                </a:lnTo>
                <a:lnTo>
                  <a:pt x="69" y="17"/>
                </a:lnTo>
                <a:lnTo>
                  <a:pt x="49" y="19"/>
                </a:lnTo>
                <a:lnTo>
                  <a:pt x="25" y="0"/>
                </a:lnTo>
                <a:lnTo>
                  <a:pt x="17" y="36"/>
                </a:lnTo>
                <a:lnTo>
                  <a:pt x="6" y="34"/>
                </a:lnTo>
                <a:lnTo>
                  <a:pt x="0" y="45"/>
                </a:lnTo>
                <a:close/>
              </a:path>
            </a:pathLst>
          </a:custGeom>
          <a:solidFill>
            <a:srgbClr val="FFFFCC"/>
          </a:solidFill>
          <a:ln w="9525">
            <a:noFill/>
            <a:round/>
            <a:headEnd/>
            <a:tailEnd/>
          </a:ln>
        </p:spPr>
        <p:txBody>
          <a:bodyPr/>
          <a:lstStyle/>
          <a:p>
            <a:endParaRPr lang="en-US"/>
          </a:p>
        </p:txBody>
      </p:sp>
      <p:sp>
        <p:nvSpPr>
          <p:cNvPr id="23147" name="Freeform 620"/>
          <p:cNvSpPr>
            <a:spLocks noChangeAspect="1"/>
          </p:cNvSpPr>
          <p:nvPr/>
        </p:nvSpPr>
        <p:spPr bwMode="auto">
          <a:xfrm>
            <a:off x="7677150" y="3017296"/>
            <a:ext cx="142875" cy="120650"/>
          </a:xfrm>
          <a:custGeom>
            <a:avLst/>
            <a:gdLst>
              <a:gd name="T0" fmla="*/ 0 w 74"/>
              <a:gd name="T1" fmla="*/ 45 h 63"/>
              <a:gd name="T2" fmla="*/ 3 w 74"/>
              <a:gd name="T3" fmla="*/ 63 h 63"/>
              <a:gd name="T4" fmla="*/ 16 w 74"/>
              <a:gd name="T5" fmla="*/ 56 h 63"/>
              <a:gd name="T6" fmla="*/ 7 w 74"/>
              <a:gd name="T7" fmla="*/ 45 h 63"/>
              <a:gd name="T8" fmla="*/ 43 w 74"/>
              <a:gd name="T9" fmla="*/ 55 h 63"/>
              <a:gd name="T10" fmla="*/ 51 w 74"/>
              <a:gd name="T11" fmla="*/ 40 h 63"/>
              <a:gd name="T12" fmla="*/ 74 w 74"/>
              <a:gd name="T13" fmla="*/ 35 h 63"/>
              <a:gd name="T14" fmla="*/ 66 w 74"/>
              <a:gd name="T15" fmla="*/ 25 h 63"/>
              <a:gd name="T16" fmla="*/ 69 w 74"/>
              <a:gd name="T17" fmla="*/ 17 h 63"/>
              <a:gd name="T18" fmla="*/ 49 w 74"/>
              <a:gd name="T19" fmla="*/ 19 h 63"/>
              <a:gd name="T20" fmla="*/ 25 w 74"/>
              <a:gd name="T21" fmla="*/ 0 h 63"/>
              <a:gd name="T22" fmla="*/ 17 w 74"/>
              <a:gd name="T23" fmla="*/ 36 h 63"/>
              <a:gd name="T24" fmla="*/ 6 w 74"/>
              <a:gd name="T25" fmla="*/ 34 h 63"/>
              <a:gd name="T26" fmla="*/ 0 w 74"/>
              <a:gd name="T27" fmla="*/ 45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63"/>
              <a:gd name="T44" fmla="*/ 74 w 7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63">
                <a:moveTo>
                  <a:pt x="0" y="45"/>
                </a:moveTo>
                <a:lnTo>
                  <a:pt x="3" y="63"/>
                </a:lnTo>
                <a:lnTo>
                  <a:pt x="16" y="56"/>
                </a:lnTo>
                <a:lnTo>
                  <a:pt x="7" y="45"/>
                </a:lnTo>
                <a:lnTo>
                  <a:pt x="43" y="55"/>
                </a:lnTo>
                <a:lnTo>
                  <a:pt x="51" y="40"/>
                </a:lnTo>
                <a:lnTo>
                  <a:pt x="74" y="35"/>
                </a:lnTo>
                <a:lnTo>
                  <a:pt x="66" y="25"/>
                </a:lnTo>
                <a:lnTo>
                  <a:pt x="69" y="17"/>
                </a:lnTo>
                <a:lnTo>
                  <a:pt x="49" y="19"/>
                </a:lnTo>
                <a:lnTo>
                  <a:pt x="25" y="0"/>
                </a:lnTo>
                <a:lnTo>
                  <a:pt x="17" y="36"/>
                </a:lnTo>
                <a:lnTo>
                  <a:pt x="6" y="34"/>
                </a:lnTo>
                <a:lnTo>
                  <a:pt x="0" y="45"/>
                </a:lnTo>
                <a:close/>
              </a:path>
            </a:pathLst>
          </a:custGeom>
          <a:solidFill>
            <a:srgbClr val="FFFFCC"/>
          </a:solidFill>
          <a:ln w="7938" cap="rnd">
            <a:solidFill>
              <a:srgbClr val="FFFFFF"/>
            </a:solidFill>
            <a:round/>
            <a:headEnd/>
            <a:tailEnd/>
          </a:ln>
        </p:spPr>
        <p:txBody>
          <a:bodyPr/>
          <a:lstStyle/>
          <a:p>
            <a:endParaRPr lang="en-US"/>
          </a:p>
        </p:txBody>
      </p:sp>
      <p:sp>
        <p:nvSpPr>
          <p:cNvPr id="23148" name="Freeform 621"/>
          <p:cNvSpPr>
            <a:spLocks noChangeAspect="1"/>
          </p:cNvSpPr>
          <p:nvPr/>
        </p:nvSpPr>
        <p:spPr bwMode="auto">
          <a:xfrm>
            <a:off x="7299325" y="3093496"/>
            <a:ext cx="155575" cy="149225"/>
          </a:xfrm>
          <a:custGeom>
            <a:avLst/>
            <a:gdLst>
              <a:gd name="T0" fmla="*/ 0 w 81"/>
              <a:gd name="T1" fmla="*/ 44 h 78"/>
              <a:gd name="T2" fmla="*/ 14 w 81"/>
              <a:gd name="T3" fmla="*/ 51 h 78"/>
              <a:gd name="T4" fmla="*/ 5 w 81"/>
              <a:gd name="T5" fmla="*/ 73 h 78"/>
              <a:gd name="T6" fmla="*/ 28 w 81"/>
              <a:gd name="T7" fmla="*/ 78 h 78"/>
              <a:gd name="T8" fmla="*/ 52 w 81"/>
              <a:gd name="T9" fmla="*/ 65 h 78"/>
              <a:gd name="T10" fmla="*/ 41 w 81"/>
              <a:gd name="T11" fmla="*/ 46 h 78"/>
              <a:gd name="T12" fmla="*/ 68 w 81"/>
              <a:gd name="T13" fmla="*/ 30 h 78"/>
              <a:gd name="T14" fmla="*/ 81 w 81"/>
              <a:gd name="T15" fmla="*/ 8 h 78"/>
              <a:gd name="T16" fmla="*/ 79 w 81"/>
              <a:gd name="T17" fmla="*/ 5 h 78"/>
              <a:gd name="T18" fmla="*/ 74 w 81"/>
              <a:gd name="T19" fmla="*/ 0 h 78"/>
              <a:gd name="T20" fmla="*/ 50 w 81"/>
              <a:gd name="T21" fmla="*/ 15 h 78"/>
              <a:gd name="T22" fmla="*/ 50 w 81"/>
              <a:gd name="T23" fmla="*/ 24 h 78"/>
              <a:gd name="T24" fmla="*/ 32 w 81"/>
              <a:gd name="T25" fmla="*/ 21 h 78"/>
              <a:gd name="T26" fmla="*/ 0 w 81"/>
              <a:gd name="T27" fmla="*/ 4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78"/>
              <a:gd name="T44" fmla="*/ 81 w 8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78">
                <a:moveTo>
                  <a:pt x="0" y="44"/>
                </a:moveTo>
                <a:lnTo>
                  <a:pt x="14" y="51"/>
                </a:lnTo>
                <a:lnTo>
                  <a:pt x="5" y="73"/>
                </a:lnTo>
                <a:lnTo>
                  <a:pt x="28" y="78"/>
                </a:lnTo>
                <a:lnTo>
                  <a:pt x="52" y="65"/>
                </a:lnTo>
                <a:lnTo>
                  <a:pt x="41" y="46"/>
                </a:lnTo>
                <a:lnTo>
                  <a:pt x="68" y="30"/>
                </a:lnTo>
                <a:lnTo>
                  <a:pt x="81" y="8"/>
                </a:lnTo>
                <a:lnTo>
                  <a:pt x="79" y="5"/>
                </a:lnTo>
                <a:lnTo>
                  <a:pt x="74" y="0"/>
                </a:lnTo>
                <a:lnTo>
                  <a:pt x="50" y="15"/>
                </a:lnTo>
                <a:lnTo>
                  <a:pt x="50" y="24"/>
                </a:lnTo>
                <a:lnTo>
                  <a:pt x="32" y="21"/>
                </a:lnTo>
                <a:lnTo>
                  <a:pt x="0" y="44"/>
                </a:lnTo>
                <a:close/>
              </a:path>
            </a:pathLst>
          </a:custGeom>
          <a:solidFill>
            <a:srgbClr val="FFFFCC"/>
          </a:solidFill>
          <a:ln w="9525">
            <a:noFill/>
            <a:round/>
            <a:headEnd/>
            <a:tailEnd/>
          </a:ln>
        </p:spPr>
        <p:txBody>
          <a:bodyPr/>
          <a:lstStyle/>
          <a:p>
            <a:endParaRPr lang="en-US"/>
          </a:p>
        </p:txBody>
      </p:sp>
      <p:sp>
        <p:nvSpPr>
          <p:cNvPr id="23149" name="Freeform 622"/>
          <p:cNvSpPr>
            <a:spLocks noChangeAspect="1"/>
          </p:cNvSpPr>
          <p:nvPr/>
        </p:nvSpPr>
        <p:spPr bwMode="auto">
          <a:xfrm>
            <a:off x="7299325" y="3093496"/>
            <a:ext cx="155575" cy="149225"/>
          </a:xfrm>
          <a:custGeom>
            <a:avLst/>
            <a:gdLst>
              <a:gd name="T0" fmla="*/ 0 w 81"/>
              <a:gd name="T1" fmla="*/ 44 h 78"/>
              <a:gd name="T2" fmla="*/ 14 w 81"/>
              <a:gd name="T3" fmla="*/ 51 h 78"/>
              <a:gd name="T4" fmla="*/ 5 w 81"/>
              <a:gd name="T5" fmla="*/ 73 h 78"/>
              <a:gd name="T6" fmla="*/ 28 w 81"/>
              <a:gd name="T7" fmla="*/ 78 h 78"/>
              <a:gd name="T8" fmla="*/ 52 w 81"/>
              <a:gd name="T9" fmla="*/ 65 h 78"/>
              <a:gd name="T10" fmla="*/ 41 w 81"/>
              <a:gd name="T11" fmla="*/ 46 h 78"/>
              <a:gd name="T12" fmla="*/ 68 w 81"/>
              <a:gd name="T13" fmla="*/ 30 h 78"/>
              <a:gd name="T14" fmla="*/ 81 w 81"/>
              <a:gd name="T15" fmla="*/ 8 h 78"/>
              <a:gd name="T16" fmla="*/ 79 w 81"/>
              <a:gd name="T17" fmla="*/ 5 h 78"/>
              <a:gd name="T18" fmla="*/ 74 w 81"/>
              <a:gd name="T19" fmla="*/ 0 h 78"/>
              <a:gd name="T20" fmla="*/ 50 w 81"/>
              <a:gd name="T21" fmla="*/ 15 h 78"/>
              <a:gd name="T22" fmla="*/ 50 w 81"/>
              <a:gd name="T23" fmla="*/ 24 h 78"/>
              <a:gd name="T24" fmla="*/ 32 w 81"/>
              <a:gd name="T25" fmla="*/ 21 h 78"/>
              <a:gd name="T26" fmla="*/ 0 w 81"/>
              <a:gd name="T27" fmla="*/ 4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78"/>
              <a:gd name="T44" fmla="*/ 81 w 8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78">
                <a:moveTo>
                  <a:pt x="0" y="44"/>
                </a:moveTo>
                <a:lnTo>
                  <a:pt x="14" y="51"/>
                </a:lnTo>
                <a:lnTo>
                  <a:pt x="5" y="73"/>
                </a:lnTo>
                <a:lnTo>
                  <a:pt x="28" y="78"/>
                </a:lnTo>
                <a:lnTo>
                  <a:pt x="52" y="65"/>
                </a:lnTo>
                <a:lnTo>
                  <a:pt x="41" y="46"/>
                </a:lnTo>
                <a:lnTo>
                  <a:pt x="68" y="30"/>
                </a:lnTo>
                <a:lnTo>
                  <a:pt x="81" y="8"/>
                </a:lnTo>
                <a:lnTo>
                  <a:pt x="79" y="5"/>
                </a:lnTo>
                <a:lnTo>
                  <a:pt x="74" y="0"/>
                </a:lnTo>
                <a:lnTo>
                  <a:pt x="50" y="15"/>
                </a:lnTo>
                <a:lnTo>
                  <a:pt x="50" y="24"/>
                </a:lnTo>
                <a:lnTo>
                  <a:pt x="32" y="21"/>
                </a:lnTo>
                <a:lnTo>
                  <a:pt x="0" y="44"/>
                </a:lnTo>
                <a:close/>
              </a:path>
            </a:pathLst>
          </a:custGeom>
          <a:solidFill>
            <a:srgbClr val="FFFFCC"/>
          </a:solidFill>
          <a:ln w="1588" cap="rnd">
            <a:solidFill>
              <a:srgbClr val="808080"/>
            </a:solidFill>
            <a:round/>
            <a:headEnd/>
            <a:tailEnd/>
          </a:ln>
        </p:spPr>
        <p:txBody>
          <a:bodyPr/>
          <a:lstStyle/>
          <a:p>
            <a:endParaRPr lang="en-US"/>
          </a:p>
        </p:txBody>
      </p:sp>
      <p:sp>
        <p:nvSpPr>
          <p:cNvPr id="23150" name="Freeform 623"/>
          <p:cNvSpPr>
            <a:spLocks noChangeAspect="1"/>
          </p:cNvSpPr>
          <p:nvPr/>
        </p:nvSpPr>
        <p:spPr bwMode="auto">
          <a:xfrm>
            <a:off x="6718300" y="3653883"/>
            <a:ext cx="173038" cy="206375"/>
          </a:xfrm>
          <a:custGeom>
            <a:avLst/>
            <a:gdLst>
              <a:gd name="T0" fmla="*/ 0 w 90"/>
              <a:gd name="T1" fmla="*/ 23 h 107"/>
              <a:gd name="T2" fmla="*/ 12 w 90"/>
              <a:gd name="T3" fmla="*/ 38 h 107"/>
              <a:gd name="T4" fmla="*/ 8 w 90"/>
              <a:gd name="T5" fmla="*/ 65 h 107"/>
              <a:gd name="T6" fmla="*/ 40 w 90"/>
              <a:gd name="T7" fmla="*/ 54 h 107"/>
              <a:gd name="T8" fmla="*/ 54 w 90"/>
              <a:gd name="T9" fmla="*/ 65 h 107"/>
              <a:gd name="T10" fmla="*/ 66 w 90"/>
              <a:gd name="T11" fmla="*/ 91 h 107"/>
              <a:gd name="T12" fmla="*/ 62 w 90"/>
              <a:gd name="T13" fmla="*/ 107 h 107"/>
              <a:gd name="T14" fmla="*/ 90 w 90"/>
              <a:gd name="T15" fmla="*/ 103 h 107"/>
              <a:gd name="T16" fmla="*/ 77 w 90"/>
              <a:gd name="T17" fmla="*/ 68 h 107"/>
              <a:gd name="T18" fmla="*/ 46 w 90"/>
              <a:gd name="T19" fmla="*/ 43 h 107"/>
              <a:gd name="T20" fmla="*/ 54 w 90"/>
              <a:gd name="T21" fmla="*/ 28 h 107"/>
              <a:gd name="T22" fmla="*/ 37 w 90"/>
              <a:gd name="T23" fmla="*/ 20 h 107"/>
              <a:gd name="T24" fmla="*/ 24 w 90"/>
              <a:gd name="T25" fmla="*/ 0 h 107"/>
              <a:gd name="T26" fmla="*/ 16 w 90"/>
              <a:gd name="T27" fmla="*/ 0 h 107"/>
              <a:gd name="T28" fmla="*/ 18 w 90"/>
              <a:gd name="T29" fmla="*/ 14 h 107"/>
              <a:gd name="T30" fmla="*/ 12 w 90"/>
              <a:gd name="T31" fmla="*/ 11 h 107"/>
              <a:gd name="T32" fmla="*/ 0 w 90"/>
              <a:gd name="T33" fmla="*/ 2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07"/>
              <a:gd name="T53" fmla="*/ 90 w 9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07">
                <a:moveTo>
                  <a:pt x="0" y="23"/>
                </a:moveTo>
                <a:lnTo>
                  <a:pt x="12" y="38"/>
                </a:lnTo>
                <a:lnTo>
                  <a:pt x="8" y="65"/>
                </a:lnTo>
                <a:lnTo>
                  <a:pt x="40" y="54"/>
                </a:lnTo>
                <a:lnTo>
                  <a:pt x="54" y="65"/>
                </a:lnTo>
                <a:lnTo>
                  <a:pt x="66" y="91"/>
                </a:lnTo>
                <a:lnTo>
                  <a:pt x="62" y="107"/>
                </a:lnTo>
                <a:lnTo>
                  <a:pt x="90" y="103"/>
                </a:lnTo>
                <a:lnTo>
                  <a:pt x="77" y="68"/>
                </a:lnTo>
                <a:lnTo>
                  <a:pt x="46" y="43"/>
                </a:lnTo>
                <a:lnTo>
                  <a:pt x="54" y="28"/>
                </a:lnTo>
                <a:lnTo>
                  <a:pt x="37" y="20"/>
                </a:lnTo>
                <a:lnTo>
                  <a:pt x="24" y="0"/>
                </a:lnTo>
                <a:lnTo>
                  <a:pt x="16" y="0"/>
                </a:lnTo>
                <a:lnTo>
                  <a:pt x="18" y="14"/>
                </a:lnTo>
                <a:lnTo>
                  <a:pt x="12" y="11"/>
                </a:lnTo>
                <a:lnTo>
                  <a:pt x="0" y="23"/>
                </a:lnTo>
                <a:close/>
              </a:path>
            </a:pathLst>
          </a:custGeom>
          <a:solidFill>
            <a:srgbClr val="FFFFCC"/>
          </a:solidFill>
          <a:ln w="9525">
            <a:noFill/>
            <a:round/>
            <a:headEnd/>
            <a:tailEnd/>
          </a:ln>
        </p:spPr>
        <p:txBody>
          <a:bodyPr/>
          <a:lstStyle/>
          <a:p>
            <a:endParaRPr lang="en-US"/>
          </a:p>
        </p:txBody>
      </p:sp>
      <p:sp>
        <p:nvSpPr>
          <p:cNvPr id="23151" name="Freeform 624"/>
          <p:cNvSpPr>
            <a:spLocks noChangeAspect="1"/>
          </p:cNvSpPr>
          <p:nvPr/>
        </p:nvSpPr>
        <p:spPr bwMode="auto">
          <a:xfrm>
            <a:off x="6718300" y="3653883"/>
            <a:ext cx="173038" cy="206375"/>
          </a:xfrm>
          <a:custGeom>
            <a:avLst/>
            <a:gdLst>
              <a:gd name="T0" fmla="*/ 0 w 90"/>
              <a:gd name="T1" fmla="*/ 23 h 107"/>
              <a:gd name="T2" fmla="*/ 12 w 90"/>
              <a:gd name="T3" fmla="*/ 38 h 107"/>
              <a:gd name="T4" fmla="*/ 8 w 90"/>
              <a:gd name="T5" fmla="*/ 65 h 107"/>
              <a:gd name="T6" fmla="*/ 40 w 90"/>
              <a:gd name="T7" fmla="*/ 54 h 107"/>
              <a:gd name="T8" fmla="*/ 54 w 90"/>
              <a:gd name="T9" fmla="*/ 65 h 107"/>
              <a:gd name="T10" fmla="*/ 66 w 90"/>
              <a:gd name="T11" fmla="*/ 91 h 107"/>
              <a:gd name="T12" fmla="*/ 62 w 90"/>
              <a:gd name="T13" fmla="*/ 107 h 107"/>
              <a:gd name="T14" fmla="*/ 90 w 90"/>
              <a:gd name="T15" fmla="*/ 103 h 107"/>
              <a:gd name="T16" fmla="*/ 77 w 90"/>
              <a:gd name="T17" fmla="*/ 68 h 107"/>
              <a:gd name="T18" fmla="*/ 46 w 90"/>
              <a:gd name="T19" fmla="*/ 43 h 107"/>
              <a:gd name="T20" fmla="*/ 54 w 90"/>
              <a:gd name="T21" fmla="*/ 28 h 107"/>
              <a:gd name="T22" fmla="*/ 37 w 90"/>
              <a:gd name="T23" fmla="*/ 20 h 107"/>
              <a:gd name="T24" fmla="*/ 24 w 90"/>
              <a:gd name="T25" fmla="*/ 0 h 107"/>
              <a:gd name="T26" fmla="*/ 16 w 90"/>
              <a:gd name="T27" fmla="*/ 0 h 107"/>
              <a:gd name="T28" fmla="*/ 18 w 90"/>
              <a:gd name="T29" fmla="*/ 14 h 107"/>
              <a:gd name="T30" fmla="*/ 12 w 90"/>
              <a:gd name="T31" fmla="*/ 11 h 107"/>
              <a:gd name="T32" fmla="*/ 0 w 90"/>
              <a:gd name="T33" fmla="*/ 2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07"/>
              <a:gd name="T53" fmla="*/ 90 w 9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07">
                <a:moveTo>
                  <a:pt x="0" y="23"/>
                </a:moveTo>
                <a:lnTo>
                  <a:pt x="12" y="38"/>
                </a:lnTo>
                <a:lnTo>
                  <a:pt x="8" y="65"/>
                </a:lnTo>
                <a:lnTo>
                  <a:pt x="40" y="54"/>
                </a:lnTo>
                <a:lnTo>
                  <a:pt x="54" y="65"/>
                </a:lnTo>
                <a:lnTo>
                  <a:pt x="66" y="91"/>
                </a:lnTo>
                <a:lnTo>
                  <a:pt x="62" y="107"/>
                </a:lnTo>
                <a:lnTo>
                  <a:pt x="90" y="103"/>
                </a:lnTo>
                <a:lnTo>
                  <a:pt x="77" y="68"/>
                </a:lnTo>
                <a:lnTo>
                  <a:pt x="46" y="43"/>
                </a:lnTo>
                <a:lnTo>
                  <a:pt x="54" y="28"/>
                </a:lnTo>
                <a:lnTo>
                  <a:pt x="37" y="20"/>
                </a:lnTo>
                <a:lnTo>
                  <a:pt x="24" y="0"/>
                </a:lnTo>
                <a:lnTo>
                  <a:pt x="16" y="0"/>
                </a:lnTo>
                <a:lnTo>
                  <a:pt x="18" y="14"/>
                </a:lnTo>
                <a:lnTo>
                  <a:pt x="12" y="11"/>
                </a:lnTo>
                <a:lnTo>
                  <a:pt x="0" y="23"/>
                </a:lnTo>
                <a:close/>
              </a:path>
            </a:pathLst>
          </a:custGeom>
          <a:solidFill>
            <a:srgbClr val="FFFFCC"/>
          </a:solidFill>
          <a:ln w="3175" cap="rnd">
            <a:solidFill>
              <a:srgbClr val="808080"/>
            </a:solidFill>
            <a:round/>
            <a:headEnd/>
            <a:tailEnd/>
          </a:ln>
        </p:spPr>
        <p:txBody>
          <a:bodyPr/>
          <a:lstStyle/>
          <a:p>
            <a:endParaRPr lang="en-US"/>
          </a:p>
        </p:txBody>
      </p:sp>
      <p:sp>
        <p:nvSpPr>
          <p:cNvPr id="23152" name="Freeform 625"/>
          <p:cNvSpPr>
            <a:spLocks noChangeAspect="1"/>
          </p:cNvSpPr>
          <p:nvPr/>
        </p:nvSpPr>
        <p:spPr bwMode="auto">
          <a:xfrm>
            <a:off x="4424363" y="2866483"/>
            <a:ext cx="12700" cy="22225"/>
          </a:xfrm>
          <a:custGeom>
            <a:avLst/>
            <a:gdLst>
              <a:gd name="T0" fmla="*/ 0 w 6"/>
              <a:gd name="T1" fmla="*/ 8 h 11"/>
              <a:gd name="T2" fmla="*/ 5 w 6"/>
              <a:gd name="T3" fmla="*/ 0 h 11"/>
              <a:gd name="T4" fmla="*/ 6 w 6"/>
              <a:gd name="T5" fmla="*/ 11 h 11"/>
              <a:gd name="T6" fmla="*/ 0 w 6"/>
              <a:gd name="T7" fmla="*/ 8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8"/>
                </a:moveTo>
                <a:lnTo>
                  <a:pt x="5" y="0"/>
                </a:lnTo>
                <a:lnTo>
                  <a:pt x="6" y="11"/>
                </a:lnTo>
                <a:lnTo>
                  <a:pt x="0" y="8"/>
                </a:lnTo>
                <a:close/>
              </a:path>
            </a:pathLst>
          </a:custGeom>
          <a:solidFill>
            <a:srgbClr val="FFFFCC"/>
          </a:solidFill>
          <a:ln w="9525">
            <a:noFill/>
            <a:round/>
            <a:headEnd/>
            <a:tailEnd/>
          </a:ln>
        </p:spPr>
        <p:txBody>
          <a:bodyPr/>
          <a:lstStyle/>
          <a:p>
            <a:endParaRPr lang="en-US"/>
          </a:p>
        </p:txBody>
      </p:sp>
      <p:sp>
        <p:nvSpPr>
          <p:cNvPr id="23153" name="Freeform 626"/>
          <p:cNvSpPr>
            <a:spLocks noChangeAspect="1"/>
          </p:cNvSpPr>
          <p:nvPr/>
        </p:nvSpPr>
        <p:spPr bwMode="auto">
          <a:xfrm>
            <a:off x="4424363" y="2866483"/>
            <a:ext cx="12700" cy="22225"/>
          </a:xfrm>
          <a:custGeom>
            <a:avLst/>
            <a:gdLst>
              <a:gd name="T0" fmla="*/ 0 w 6"/>
              <a:gd name="T1" fmla="*/ 8 h 11"/>
              <a:gd name="T2" fmla="*/ 5 w 6"/>
              <a:gd name="T3" fmla="*/ 0 h 11"/>
              <a:gd name="T4" fmla="*/ 6 w 6"/>
              <a:gd name="T5" fmla="*/ 11 h 11"/>
              <a:gd name="T6" fmla="*/ 0 w 6"/>
              <a:gd name="T7" fmla="*/ 8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8"/>
                </a:moveTo>
                <a:lnTo>
                  <a:pt x="5" y="0"/>
                </a:lnTo>
                <a:lnTo>
                  <a:pt x="6" y="11"/>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154" name="Freeform 627"/>
          <p:cNvSpPr>
            <a:spLocks noChangeAspect="1"/>
          </p:cNvSpPr>
          <p:nvPr/>
        </p:nvSpPr>
        <p:spPr bwMode="auto">
          <a:xfrm>
            <a:off x="1446213" y="3385596"/>
            <a:ext cx="733425" cy="468312"/>
          </a:xfrm>
          <a:custGeom>
            <a:avLst/>
            <a:gdLst>
              <a:gd name="T0" fmla="*/ 0 w 382"/>
              <a:gd name="T1" fmla="*/ 2 h 244"/>
              <a:gd name="T2" fmla="*/ 18 w 382"/>
              <a:gd name="T3" fmla="*/ 40 h 244"/>
              <a:gd name="T4" fmla="*/ 40 w 382"/>
              <a:gd name="T5" fmla="*/ 58 h 244"/>
              <a:gd name="T6" fmla="*/ 38 w 382"/>
              <a:gd name="T7" fmla="*/ 68 h 244"/>
              <a:gd name="T8" fmla="*/ 28 w 382"/>
              <a:gd name="T9" fmla="*/ 71 h 244"/>
              <a:gd name="T10" fmla="*/ 51 w 382"/>
              <a:gd name="T11" fmla="*/ 79 h 244"/>
              <a:gd name="T12" fmla="*/ 64 w 382"/>
              <a:gd name="T13" fmla="*/ 96 h 244"/>
              <a:gd name="T14" fmla="*/ 63 w 382"/>
              <a:gd name="T15" fmla="*/ 110 h 244"/>
              <a:gd name="T16" fmla="*/ 91 w 382"/>
              <a:gd name="T17" fmla="*/ 134 h 244"/>
              <a:gd name="T18" fmla="*/ 97 w 382"/>
              <a:gd name="T19" fmla="*/ 126 h 244"/>
              <a:gd name="T20" fmla="*/ 33 w 382"/>
              <a:gd name="T21" fmla="*/ 34 h 244"/>
              <a:gd name="T22" fmla="*/ 28 w 382"/>
              <a:gd name="T23" fmla="*/ 10 h 244"/>
              <a:gd name="T24" fmla="*/ 42 w 382"/>
              <a:gd name="T25" fmla="*/ 16 h 244"/>
              <a:gd name="T26" fmla="*/ 67 w 382"/>
              <a:gd name="T27" fmla="*/ 56 h 244"/>
              <a:gd name="T28" fmla="*/ 100 w 382"/>
              <a:gd name="T29" fmla="*/ 86 h 244"/>
              <a:gd name="T30" fmla="*/ 99 w 382"/>
              <a:gd name="T31" fmla="*/ 98 h 244"/>
              <a:gd name="T32" fmla="*/ 146 w 382"/>
              <a:gd name="T33" fmla="*/ 139 h 244"/>
              <a:gd name="T34" fmla="*/ 152 w 382"/>
              <a:gd name="T35" fmla="*/ 156 h 244"/>
              <a:gd name="T36" fmla="*/ 146 w 382"/>
              <a:gd name="T37" fmla="*/ 168 h 244"/>
              <a:gd name="T38" fmla="*/ 157 w 382"/>
              <a:gd name="T39" fmla="*/ 184 h 244"/>
              <a:gd name="T40" fmla="*/ 248 w 382"/>
              <a:gd name="T41" fmla="*/ 227 h 244"/>
              <a:gd name="T42" fmla="*/ 287 w 382"/>
              <a:gd name="T43" fmla="*/ 223 h 244"/>
              <a:gd name="T44" fmla="*/ 313 w 382"/>
              <a:gd name="T45" fmla="*/ 244 h 244"/>
              <a:gd name="T46" fmla="*/ 324 w 382"/>
              <a:gd name="T47" fmla="*/ 224 h 244"/>
              <a:gd name="T48" fmla="*/ 337 w 382"/>
              <a:gd name="T49" fmla="*/ 223 h 244"/>
              <a:gd name="T50" fmla="*/ 323 w 382"/>
              <a:gd name="T51" fmla="*/ 207 h 244"/>
              <a:gd name="T52" fmla="*/ 353 w 382"/>
              <a:gd name="T53" fmla="*/ 200 h 244"/>
              <a:gd name="T54" fmla="*/ 363 w 382"/>
              <a:gd name="T55" fmla="*/ 192 h 244"/>
              <a:gd name="T56" fmla="*/ 367 w 382"/>
              <a:gd name="T57" fmla="*/ 188 h 244"/>
              <a:gd name="T58" fmla="*/ 370 w 382"/>
              <a:gd name="T59" fmla="*/ 197 h 244"/>
              <a:gd name="T60" fmla="*/ 382 w 382"/>
              <a:gd name="T61" fmla="*/ 157 h 244"/>
              <a:gd name="T62" fmla="*/ 366 w 382"/>
              <a:gd name="T63" fmla="*/ 151 h 244"/>
              <a:gd name="T64" fmla="*/ 337 w 382"/>
              <a:gd name="T65" fmla="*/ 157 h 244"/>
              <a:gd name="T66" fmla="*/ 322 w 382"/>
              <a:gd name="T67" fmla="*/ 192 h 244"/>
              <a:gd name="T68" fmla="*/ 285 w 382"/>
              <a:gd name="T69" fmla="*/ 196 h 244"/>
              <a:gd name="T70" fmla="*/ 270 w 382"/>
              <a:gd name="T71" fmla="*/ 187 h 244"/>
              <a:gd name="T72" fmla="*/ 246 w 382"/>
              <a:gd name="T73" fmla="*/ 144 h 244"/>
              <a:gd name="T74" fmla="*/ 245 w 382"/>
              <a:gd name="T75" fmla="*/ 110 h 244"/>
              <a:gd name="T76" fmla="*/ 253 w 382"/>
              <a:gd name="T77" fmla="*/ 94 h 244"/>
              <a:gd name="T78" fmla="*/ 228 w 382"/>
              <a:gd name="T79" fmla="*/ 86 h 244"/>
              <a:gd name="T80" fmla="*/ 196 w 382"/>
              <a:gd name="T81" fmla="*/ 40 h 244"/>
              <a:gd name="T82" fmla="*/ 170 w 382"/>
              <a:gd name="T83" fmla="*/ 50 h 244"/>
              <a:gd name="T84" fmla="*/ 135 w 382"/>
              <a:gd name="T85" fmla="*/ 12 h 244"/>
              <a:gd name="T86" fmla="*/ 78 w 382"/>
              <a:gd name="T87" fmla="*/ 20 h 244"/>
              <a:gd name="T88" fmla="*/ 30 w 382"/>
              <a:gd name="T89" fmla="*/ 0 h 244"/>
              <a:gd name="T90" fmla="*/ 0 w 382"/>
              <a:gd name="T91" fmla="*/ 2 h 2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2"/>
              <a:gd name="T139" fmla="*/ 0 h 244"/>
              <a:gd name="T140" fmla="*/ 382 w 382"/>
              <a:gd name="T141" fmla="*/ 244 h 2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2" h="244">
                <a:moveTo>
                  <a:pt x="0" y="2"/>
                </a:moveTo>
                <a:lnTo>
                  <a:pt x="18" y="40"/>
                </a:lnTo>
                <a:lnTo>
                  <a:pt x="40" y="58"/>
                </a:lnTo>
                <a:lnTo>
                  <a:pt x="38" y="68"/>
                </a:lnTo>
                <a:lnTo>
                  <a:pt x="28" y="71"/>
                </a:lnTo>
                <a:lnTo>
                  <a:pt x="51" y="79"/>
                </a:lnTo>
                <a:lnTo>
                  <a:pt x="64" y="96"/>
                </a:lnTo>
                <a:lnTo>
                  <a:pt x="63" y="110"/>
                </a:lnTo>
                <a:lnTo>
                  <a:pt x="91" y="134"/>
                </a:lnTo>
                <a:lnTo>
                  <a:pt x="97" y="126"/>
                </a:lnTo>
                <a:lnTo>
                  <a:pt x="33" y="34"/>
                </a:lnTo>
                <a:lnTo>
                  <a:pt x="28" y="10"/>
                </a:lnTo>
                <a:lnTo>
                  <a:pt x="42" y="16"/>
                </a:lnTo>
                <a:lnTo>
                  <a:pt x="67" y="56"/>
                </a:lnTo>
                <a:lnTo>
                  <a:pt x="100" y="86"/>
                </a:lnTo>
                <a:lnTo>
                  <a:pt x="99" y="98"/>
                </a:lnTo>
                <a:lnTo>
                  <a:pt x="146" y="139"/>
                </a:lnTo>
                <a:lnTo>
                  <a:pt x="152" y="156"/>
                </a:lnTo>
                <a:lnTo>
                  <a:pt x="146" y="168"/>
                </a:lnTo>
                <a:lnTo>
                  <a:pt x="157" y="184"/>
                </a:lnTo>
                <a:lnTo>
                  <a:pt x="248" y="227"/>
                </a:lnTo>
                <a:lnTo>
                  <a:pt x="287" y="223"/>
                </a:lnTo>
                <a:lnTo>
                  <a:pt x="313" y="244"/>
                </a:lnTo>
                <a:lnTo>
                  <a:pt x="324" y="224"/>
                </a:lnTo>
                <a:lnTo>
                  <a:pt x="337" y="223"/>
                </a:lnTo>
                <a:lnTo>
                  <a:pt x="323" y="207"/>
                </a:lnTo>
                <a:lnTo>
                  <a:pt x="353" y="200"/>
                </a:lnTo>
                <a:lnTo>
                  <a:pt x="363" y="192"/>
                </a:lnTo>
                <a:lnTo>
                  <a:pt x="367" y="188"/>
                </a:lnTo>
                <a:lnTo>
                  <a:pt x="370" y="197"/>
                </a:lnTo>
                <a:lnTo>
                  <a:pt x="382" y="157"/>
                </a:lnTo>
                <a:lnTo>
                  <a:pt x="366" y="151"/>
                </a:lnTo>
                <a:lnTo>
                  <a:pt x="337" y="157"/>
                </a:lnTo>
                <a:lnTo>
                  <a:pt x="322" y="192"/>
                </a:lnTo>
                <a:lnTo>
                  <a:pt x="285" y="196"/>
                </a:lnTo>
                <a:lnTo>
                  <a:pt x="270" y="187"/>
                </a:lnTo>
                <a:lnTo>
                  <a:pt x="246" y="144"/>
                </a:lnTo>
                <a:lnTo>
                  <a:pt x="245" y="110"/>
                </a:lnTo>
                <a:lnTo>
                  <a:pt x="253" y="94"/>
                </a:lnTo>
                <a:lnTo>
                  <a:pt x="228" y="86"/>
                </a:lnTo>
                <a:lnTo>
                  <a:pt x="196" y="40"/>
                </a:lnTo>
                <a:lnTo>
                  <a:pt x="170" y="50"/>
                </a:lnTo>
                <a:lnTo>
                  <a:pt x="135" y="12"/>
                </a:lnTo>
                <a:lnTo>
                  <a:pt x="78" y="20"/>
                </a:lnTo>
                <a:lnTo>
                  <a:pt x="30" y="0"/>
                </a:lnTo>
                <a:lnTo>
                  <a:pt x="0" y="2"/>
                </a:lnTo>
                <a:close/>
              </a:path>
            </a:pathLst>
          </a:custGeom>
          <a:solidFill>
            <a:srgbClr val="FFFFCC"/>
          </a:solidFill>
          <a:ln w="9525">
            <a:noFill/>
            <a:round/>
            <a:headEnd/>
            <a:tailEnd/>
          </a:ln>
        </p:spPr>
        <p:txBody>
          <a:bodyPr/>
          <a:lstStyle/>
          <a:p>
            <a:endParaRPr lang="en-US"/>
          </a:p>
        </p:txBody>
      </p:sp>
      <p:sp>
        <p:nvSpPr>
          <p:cNvPr id="23155" name="Freeform 628"/>
          <p:cNvSpPr>
            <a:spLocks noChangeAspect="1"/>
          </p:cNvSpPr>
          <p:nvPr/>
        </p:nvSpPr>
        <p:spPr bwMode="auto">
          <a:xfrm>
            <a:off x="1446213" y="3385596"/>
            <a:ext cx="733425" cy="468312"/>
          </a:xfrm>
          <a:custGeom>
            <a:avLst/>
            <a:gdLst>
              <a:gd name="T0" fmla="*/ 0 w 382"/>
              <a:gd name="T1" fmla="*/ 2 h 244"/>
              <a:gd name="T2" fmla="*/ 18 w 382"/>
              <a:gd name="T3" fmla="*/ 40 h 244"/>
              <a:gd name="T4" fmla="*/ 40 w 382"/>
              <a:gd name="T5" fmla="*/ 58 h 244"/>
              <a:gd name="T6" fmla="*/ 38 w 382"/>
              <a:gd name="T7" fmla="*/ 68 h 244"/>
              <a:gd name="T8" fmla="*/ 28 w 382"/>
              <a:gd name="T9" fmla="*/ 71 h 244"/>
              <a:gd name="T10" fmla="*/ 51 w 382"/>
              <a:gd name="T11" fmla="*/ 79 h 244"/>
              <a:gd name="T12" fmla="*/ 64 w 382"/>
              <a:gd name="T13" fmla="*/ 96 h 244"/>
              <a:gd name="T14" fmla="*/ 63 w 382"/>
              <a:gd name="T15" fmla="*/ 110 h 244"/>
              <a:gd name="T16" fmla="*/ 91 w 382"/>
              <a:gd name="T17" fmla="*/ 134 h 244"/>
              <a:gd name="T18" fmla="*/ 97 w 382"/>
              <a:gd name="T19" fmla="*/ 126 h 244"/>
              <a:gd name="T20" fmla="*/ 33 w 382"/>
              <a:gd name="T21" fmla="*/ 34 h 244"/>
              <a:gd name="T22" fmla="*/ 28 w 382"/>
              <a:gd name="T23" fmla="*/ 10 h 244"/>
              <a:gd name="T24" fmla="*/ 42 w 382"/>
              <a:gd name="T25" fmla="*/ 16 h 244"/>
              <a:gd name="T26" fmla="*/ 67 w 382"/>
              <a:gd name="T27" fmla="*/ 56 h 244"/>
              <a:gd name="T28" fmla="*/ 100 w 382"/>
              <a:gd name="T29" fmla="*/ 86 h 244"/>
              <a:gd name="T30" fmla="*/ 99 w 382"/>
              <a:gd name="T31" fmla="*/ 98 h 244"/>
              <a:gd name="T32" fmla="*/ 146 w 382"/>
              <a:gd name="T33" fmla="*/ 139 h 244"/>
              <a:gd name="T34" fmla="*/ 152 w 382"/>
              <a:gd name="T35" fmla="*/ 156 h 244"/>
              <a:gd name="T36" fmla="*/ 146 w 382"/>
              <a:gd name="T37" fmla="*/ 168 h 244"/>
              <a:gd name="T38" fmla="*/ 157 w 382"/>
              <a:gd name="T39" fmla="*/ 184 h 244"/>
              <a:gd name="T40" fmla="*/ 248 w 382"/>
              <a:gd name="T41" fmla="*/ 227 h 244"/>
              <a:gd name="T42" fmla="*/ 287 w 382"/>
              <a:gd name="T43" fmla="*/ 223 h 244"/>
              <a:gd name="T44" fmla="*/ 313 w 382"/>
              <a:gd name="T45" fmla="*/ 244 h 244"/>
              <a:gd name="T46" fmla="*/ 324 w 382"/>
              <a:gd name="T47" fmla="*/ 224 h 244"/>
              <a:gd name="T48" fmla="*/ 337 w 382"/>
              <a:gd name="T49" fmla="*/ 223 h 244"/>
              <a:gd name="T50" fmla="*/ 323 w 382"/>
              <a:gd name="T51" fmla="*/ 207 h 244"/>
              <a:gd name="T52" fmla="*/ 353 w 382"/>
              <a:gd name="T53" fmla="*/ 200 h 244"/>
              <a:gd name="T54" fmla="*/ 363 w 382"/>
              <a:gd name="T55" fmla="*/ 192 h 244"/>
              <a:gd name="T56" fmla="*/ 367 w 382"/>
              <a:gd name="T57" fmla="*/ 188 h 244"/>
              <a:gd name="T58" fmla="*/ 370 w 382"/>
              <a:gd name="T59" fmla="*/ 197 h 244"/>
              <a:gd name="T60" fmla="*/ 382 w 382"/>
              <a:gd name="T61" fmla="*/ 157 h 244"/>
              <a:gd name="T62" fmla="*/ 366 w 382"/>
              <a:gd name="T63" fmla="*/ 151 h 244"/>
              <a:gd name="T64" fmla="*/ 337 w 382"/>
              <a:gd name="T65" fmla="*/ 157 h 244"/>
              <a:gd name="T66" fmla="*/ 322 w 382"/>
              <a:gd name="T67" fmla="*/ 192 h 244"/>
              <a:gd name="T68" fmla="*/ 285 w 382"/>
              <a:gd name="T69" fmla="*/ 196 h 244"/>
              <a:gd name="T70" fmla="*/ 270 w 382"/>
              <a:gd name="T71" fmla="*/ 187 h 244"/>
              <a:gd name="T72" fmla="*/ 246 w 382"/>
              <a:gd name="T73" fmla="*/ 144 h 244"/>
              <a:gd name="T74" fmla="*/ 245 w 382"/>
              <a:gd name="T75" fmla="*/ 110 h 244"/>
              <a:gd name="T76" fmla="*/ 253 w 382"/>
              <a:gd name="T77" fmla="*/ 94 h 244"/>
              <a:gd name="T78" fmla="*/ 228 w 382"/>
              <a:gd name="T79" fmla="*/ 86 h 244"/>
              <a:gd name="T80" fmla="*/ 196 w 382"/>
              <a:gd name="T81" fmla="*/ 40 h 244"/>
              <a:gd name="T82" fmla="*/ 170 w 382"/>
              <a:gd name="T83" fmla="*/ 50 h 244"/>
              <a:gd name="T84" fmla="*/ 135 w 382"/>
              <a:gd name="T85" fmla="*/ 12 h 244"/>
              <a:gd name="T86" fmla="*/ 78 w 382"/>
              <a:gd name="T87" fmla="*/ 20 h 244"/>
              <a:gd name="T88" fmla="*/ 30 w 382"/>
              <a:gd name="T89" fmla="*/ 0 h 244"/>
              <a:gd name="T90" fmla="*/ 0 w 382"/>
              <a:gd name="T91" fmla="*/ 2 h 2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2"/>
              <a:gd name="T139" fmla="*/ 0 h 244"/>
              <a:gd name="T140" fmla="*/ 382 w 382"/>
              <a:gd name="T141" fmla="*/ 244 h 2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2" h="244">
                <a:moveTo>
                  <a:pt x="0" y="2"/>
                </a:moveTo>
                <a:lnTo>
                  <a:pt x="18" y="40"/>
                </a:lnTo>
                <a:lnTo>
                  <a:pt x="40" y="58"/>
                </a:lnTo>
                <a:lnTo>
                  <a:pt x="38" y="68"/>
                </a:lnTo>
                <a:lnTo>
                  <a:pt x="28" y="71"/>
                </a:lnTo>
                <a:lnTo>
                  <a:pt x="51" y="79"/>
                </a:lnTo>
                <a:lnTo>
                  <a:pt x="64" y="96"/>
                </a:lnTo>
                <a:lnTo>
                  <a:pt x="63" y="110"/>
                </a:lnTo>
                <a:lnTo>
                  <a:pt x="91" y="134"/>
                </a:lnTo>
                <a:lnTo>
                  <a:pt x="97" y="126"/>
                </a:lnTo>
                <a:lnTo>
                  <a:pt x="33" y="34"/>
                </a:lnTo>
                <a:lnTo>
                  <a:pt x="28" y="10"/>
                </a:lnTo>
                <a:lnTo>
                  <a:pt x="42" y="16"/>
                </a:lnTo>
                <a:lnTo>
                  <a:pt x="67" y="56"/>
                </a:lnTo>
                <a:lnTo>
                  <a:pt x="100" y="86"/>
                </a:lnTo>
                <a:lnTo>
                  <a:pt x="99" y="98"/>
                </a:lnTo>
                <a:lnTo>
                  <a:pt x="146" y="139"/>
                </a:lnTo>
                <a:lnTo>
                  <a:pt x="152" y="156"/>
                </a:lnTo>
                <a:lnTo>
                  <a:pt x="146" y="168"/>
                </a:lnTo>
                <a:lnTo>
                  <a:pt x="157" y="184"/>
                </a:lnTo>
                <a:lnTo>
                  <a:pt x="248" y="227"/>
                </a:lnTo>
                <a:lnTo>
                  <a:pt x="287" y="223"/>
                </a:lnTo>
                <a:lnTo>
                  <a:pt x="313" y="244"/>
                </a:lnTo>
                <a:lnTo>
                  <a:pt x="324" y="224"/>
                </a:lnTo>
                <a:lnTo>
                  <a:pt x="337" y="223"/>
                </a:lnTo>
                <a:lnTo>
                  <a:pt x="323" y="207"/>
                </a:lnTo>
                <a:lnTo>
                  <a:pt x="353" y="200"/>
                </a:lnTo>
                <a:lnTo>
                  <a:pt x="363" y="192"/>
                </a:lnTo>
                <a:lnTo>
                  <a:pt x="367" y="188"/>
                </a:lnTo>
                <a:lnTo>
                  <a:pt x="370" y="197"/>
                </a:lnTo>
                <a:lnTo>
                  <a:pt x="382" y="157"/>
                </a:lnTo>
                <a:lnTo>
                  <a:pt x="366" y="151"/>
                </a:lnTo>
                <a:lnTo>
                  <a:pt x="337" y="157"/>
                </a:lnTo>
                <a:lnTo>
                  <a:pt x="322" y="192"/>
                </a:lnTo>
                <a:lnTo>
                  <a:pt x="285" y="196"/>
                </a:lnTo>
                <a:lnTo>
                  <a:pt x="270" y="187"/>
                </a:lnTo>
                <a:lnTo>
                  <a:pt x="246" y="144"/>
                </a:lnTo>
                <a:lnTo>
                  <a:pt x="245" y="110"/>
                </a:lnTo>
                <a:lnTo>
                  <a:pt x="253" y="94"/>
                </a:lnTo>
                <a:lnTo>
                  <a:pt x="228" y="86"/>
                </a:lnTo>
                <a:lnTo>
                  <a:pt x="196" y="40"/>
                </a:lnTo>
                <a:lnTo>
                  <a:pt x="170" y="50"/>
                </a:lnTo>
                <a:lnTo>
                  <a:pt x="135" y="12"/>
                </a:lnTo>
                <a:lnTo>
                  <a:pt x="78" y="20"/>
                </a:lnTo>
                <a:lnTo>
                  <a:pt x="30" y="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3156" name="Freeform 629"/>
          <p:cNvSpPr>
            <a:spLocks noChangeAspect="1"/>
          </p:cNvSpPr>
          <p:nvPr/>
        </p:nvSpPr>
        <p:spPr bwMode="auto">
          <a:xfrm>
            <a:off x="6415088" y="2799808"/>
            <a:ext cx="765175" cy="331788"/>
          </a:xfrm>
          <a:custGeom>
            <a:avLst/>
            <a:gdLst>
              <a:gd name="T0" fmla="*/ 0 w 399"/>
              <a:gd name="T1" fmla="*/ 54 h 173"/>
              <a:gd name="T2" fmla="*/ 13 w 399"/>
              <a:gd name="T3" fmla="*/ 72 h 173"/>
              <a:gd name="T4" fmla="*/ 30 w 399"/>
              <a:gd name="T5" fmla="*/ 78 h 173"/>
              <a:gd name="T6" fmla="*/ 37 w 399"/>
              <a:gd name="T7" fmla="*/ 115 h 173"/>
              <a:gd name="T8" fmla="*/ 93 w 399"/>
              <a:gd name="T9" fmla="*/ 130 h 173"/>
              <a:gd name="T10" fmla="*/ 116 w 399"/>
              <a:gd name="T11" fmla="*/ 155 h 173"/>
              <a:gd name="T12" fmla="*/ 162 w 399"/>
              <a:gd name="T13" fmla="*/ 153 h 173"/>
              <a:gd name="T14" fmla="*/ 214 w 399"/>
              <a:gd name="T15" fmla="*/ 173 h 173"/>
              <a:gd name="T16" fmla="*/ 283 w 399"/>
              <a:gd name="T17" fmla="*/ 155 h 173"/>
              <a:gd name="T18" fmla="*/ 304 w 399"/>
              <a:gd name="T19" fmla="*/ 140 h 173"/>
              <a:gd name="T20" fmla="*/ 304 w 399"/>
              <a:gd name="T21" fmla="*/ 120 h 173"/>
              <a:gd name="T22" fmla="*/ 323 w 399"/>
              <a:gd name="T23" fmla="*/ 123 h 173"/>
              <a:gd name="T24" fmla="*/ 365 w 399"/>
              <a:gd name="T25" fmla="*/ 94 h 173"/>
              <a:gd name="T26" fmla="*/ 399 w 399"/>
              <a:gd name="T27" fmla="*/ 92 h 173"/>
              <a:gd name="T28" fmla="*/ 383 w 399"/>
              <a:gd name="T29" fmla="*/ 70 h 173"/>
              <a:gd name="T30" fmla="*/ 351 w 399"/>
              <a:gd name="T31" fmla="*/ 76 h 173"/>
              <a:gd name="T32" fmla="*/ 350 w 399"/>
              <a:gd name="T33" fmla="*/ 52 h 173"/>
              <a:gd name="T34" fmla="*/ 359 w 399"/>
              <a:gd name="T35" fmla="*/ 38 h 173"/>
              <a:gd name="T36" fmla="*/ 336 w 399"/>
              <a:gd name="T37" fmla="*/ 35 h 173"/>
              <a:gd name="T38" fmla="*/ 276 w 399"/>
              <a:gd name="T39" fmla="*/ 49 h 173"/>
              <a:gd name="T40" fmla="*/ 224 w 399"/>
              <a:gd name="T41" fmla="*/ 28 h 173"/>
              <a:gd name="T42" fmla="*/ 190 w 399"/>
              <a:gd name="T43" fmla="*/ 31 h 173"/>
              <a:gd name="T44" fmla="*/ 178 w 399"/>
              <a:gd name="T45" fmla="*/ 13 h 173"/>
              <a:gd name="T46" fmla="*/ 144 w 399"/>
              <a:gd name="T47" fmla="*/ 0 h 173"/>
              <a:gd name="T48" fmla="*/ 127 w 399"/>
              <a:gd name="T49" fmla="*/ 13 h 173"/>
              <a:gd name="T50" fmla="*/ 126 w 399"/>
              <a:gd name="T51" fmla="*/ 38 h 173"/>
              <a:gd name="T52" fmla="*/ 50 w 399"/>
              <a:gd name="T53" fmla="*/ 27 h 173"/>
              <a:gd name="T54" fmla="*/ 0 w 399"/>
              <a:gd name="T55" fmla="*/ 54 h 1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9"/>
              <a:gd name="T85" fmla="*/ 0 h 173"/>
              <a:gd name="T86" fmla="*/ 399 w 399"/>
              <a:gd name="T87" fmla="*/ 173 h 1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9" h="173">
                <a:moveTo>
                  <a:pt x="0" y="54"/>
                </a:moveTo>
                <a:lnTo>
                  <a:pt x="13" y="72"/>
                </a:lnTo>
                <a:lnTo>
                  <a:pt x="30" y="78"/>
                </a:lnTo>
                <a:lnTo>
                  <a:pt x="37" y="115"/>
                </a:lnTo>
                <a:lnTo>
                  <a:pt x="93" y="130"/>
                </a:lnTo>
                <a:lnTo>
                  <a:pt x="116" y="155"/>
                </a:lnTo>
                <a:lnTo>
                  <a:pt x="162" y="153"/>
                </a:lnTo>
                <a:lnTo>
                  <a:pt x="214" y="173"/>
                </a:lnTo>
                <a:lnTo>
                  <a:pt x="283" y="155"/>
                </a:lnTo>
                <a:lnTo>
                  <a:pt x="304" y="140"/>
                </a:lnTo>
                <a:lnTo>
                  <a:pt x="304" y="120"/>
                </a:lnTo>
                <a:lnTo>
                  <a:pt x="323" y="123"/>
                </a:lnTo>
                <a:lnTo>
                  <a:pt x="365" y="94"/>
                </a:lnTo>
                <a:lnTo>
                  <a:pt x="399" y="92"/>
                </a:lnTo>
                <a:lnTo>
                  <a:pt x="383" y="70"/>
                </a:lnTo>
                <a:lnTo>
                  <a:pt x="351" y="76"/>
                </a:lnTo>
                <a:lnTo>
                  <a:pt x="350" y="52"/>
                </a:lnTo>
                <a:lnTo>
                  <a:pt x="359" y="38"/>
                </a:lnTo>
                <a:lnTo>
                  <a:pt x="336" y="35"/>
                </a:lnTo>
                <a:lnTo>
                  <a:pt x="276" y="49"/>
                </a:lnTo>
                <a:lnTo>
                  <a:pt x="224" y="28"/>
                </a:lnTo>
                <a:lnTo>
                  <a:pt x="190" y="31"/>
                </a:lnTo>
                <a:lnTo>
                  <a:pt x="178" y="13"/>
                </a:lnTo>
                <a:lnTo>
                  <a:pt x="144" y="0"/>
                </a:lnTo>
                <a:lnTo>
                  <a:pt x="127" y="13"/>
                </a:lnTo>
                <a:lnTo>
                  <a:pt x="126" y="38"/>
                </a:lnTo>
                <a:lnTo>
                  <a:pt x="50" y="27"/>
                </a:lnTo>
                <a:lnTo>
                  <a:pt x="0" y="54"/>
                </a:lnTo>
                <a:close/>
              </a:path>
            </a:pathLst>
          </a:custGeom>
          <a:solidFill>
            <a:srgbClr val="FFFFCC"/>
          </a:solidFill>
          <a:ln w="9525">
            <a:noFill/>
            <a:round/>
            <a:headEnd/>
            <a:tailEnd/>
          </a:ln>
        </p:spPr>
        <p:txBody>
          <a:bodyPr/>
          <a:lstStyle/>
          <a:p>
            <a:endParaRPr lang="en-US"/>
          </a:p>
        </p:txBody>
      </p:sp>
      <p:sp>
        <p:nvSpPr>
          <p:cNvPr id="23157" name="Freeform 630"/>
          <p:cNvSpPr>
            <a:spLocks noChangeAspect="1"/>
          </p:cNvSpPr>
          <p:nvPr/>
        </p:nvSpPr>
        <p:spPr bwMode="auto">
          <a:xfrm>
            <a:off x="6415088" y="2799808"/>
            <a:ext cx="765175" cy="331788"/>
          </a:xfrm>
          <a:custGeom>
            <a:avLst/>
            <a:gdLst>
              <a:gd name="T0" fmla="*/ 0 w 399"/>
              <a:gd name="T1" fmla="*/ 54 h 173"/>
              <a:gd name="T2" fmla="*/ 13 w 399"/>
              <a:gd name="T3" fmla="*/ 72 h 173"/>
              <a:gd name="T4" fmla="*/ 30 w 399"/>
              <a:gd name="T5" fmla="*/ 78 h 173"/>
              <a:gd name="T6" fmla="*/ 37 w 399"/>
              <a:gd name="T7" fmla="*/ 115 h 173"/>
              <a:gd name="T8" fmla="*/ 93 w 399"/>
              <a:gd name="T9" fmla="*/ 130 h 173"/>
              <a:gd name="T10" fmla="*/ 116 w 399"/>
              <a:gd name="T11" fmla="*/ 155 h 173"/>
              <a:gd name="T12" fmla="*/ 162 w 399"/>
              <a:gd name="T13" fmla="*/ 153 h 173"/>
              <a:gd name="T14" fmla="*/ 214 w 399"/>
              <a:gd name="T15" fmla="*/ 173 h 173"/>
              <a:gd name="T16" fmla="*/ 283 w 399"/>
              <a:gd name="T17" fmla="*/ 155 h 173"/>
              <a:gd name="T18" fmla="*/ 304 w 399"/>
              <a:gd name="T19" fmla="*/ 140 h 173"/>
              <a:gd name="T20" fmla="*/ 304 w 399"/>
              <a:gd name="T21" fmla="*/ 120 h 173"/>
              <a:gd name="T22" fmla="*/ 323 w 399"/>
              <a:gd name="T23" fmla="*/ 123 h 173"/>
              <a:gd name="T24" fmla="*/ 365 w 399"/>
              <a:gd name="T25" fmla="*/ 94 h 173"/>
              <a:gd name="T26" fmla="*/ 399 w 399"/>
              <a:gd name="T27" fmla="*/ 92 h 173"/>
              <a:gd name="T28" fmla="*/ 383 w 399"/>
              <a:gd name="T29" fmla="*/ 70 h 173"/>
              <a:gd name="T30" fmla="*/ 351 w 399"/>
              <a:gd name="T31" fmla="*/ 76 h 173"/>
              <a:gd name="T32" fmla="*/ 350 w 399"/>
              <a:gd name="T33" fmla="*/ 52 h 173"/>
              <a:gd name="T34" fmla="*/ 359 w 399"/>
              <a:gd name="T35" fmla="*/ 38 h 173"/>
              <a:gd name="T36" fmla="*/ 336 w 399"/>
              <a:gd name="T37" fmla="*/ 35 h 173"/>
              <a:gd name="T38" fmla="*/ 276 w 399"/>
              <a:gd name="T39" fmla="*/ 49 h 173"/>
              <a:gd name="T40" fmla="*/ 224 w 399"/>
              <a:gd name="T41" fmla="*/ 28 h 173"/>
              <a:gd name="T42" fmla="*/ 190 w 399"/>
              <a:gd name="T43" fmla="*/ 31 h 173"/>
              <a:gd name="T44" fmla="*/ 178 w 399"/>
              <a:gd name="T45" fmla="*/ 13 h 173"/>
              <a:gd name="T46" fmla="*/ 144 w 399"/>
              <a:gd name="T47" fmla="*/ 0 h 173"/>
              <a:gd name="T48" fmla="*/ 127 w 399"/>
              <a:gd name="T49" fmla="*/ 13 h 173"/>
              <a:gd name="T50" fmla="*/ 126 w 399"/>
              <a:gd name="T51" fmla="*/ 38 h 173"/>
              <a:gd name="T52" fmla="*/ 50 w 399"/>
              <a:gd name="T53" fmla="*/ 27 h 173"/>
              <a:gd name="T54" fmla="*/ 0 w 399"/>
              <a:gd name="T55" fmla="*/ 54 h 1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9"/>
              <a:gd name="T85" fmla="*/ 0 h 173"/>
              <a:gd name="T86" fmla="*/ 399 w 399"/>
              <a:gd name="T87" fmla="*/ 173 h 1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9" h="173">
                <a:moveTo>
                  <a:pt x="0" y="54"/>
                </a:moveTo>
                <a:lnTo>
                  <a:pt x="13" y="72"/>
                </a:lnTo>
                <a:lnTo>
                  <a:pt x="30" y="78"/>
                </a:lnTo>
                <a:lnTo>
                  <a:pt x="37" y="115"/>
                </a:lnTo>
                <a:lnTo>
                  <a:pt x="93" y="130"/>
                </a:lnTo>
                <a:lnTo>
                  <a:pt x="116" y="155"/>
                </a:lnTo>
                <a:lnTo>
                  <a:pt x="162" y="153"/>
                </a:lnTo>
                <a:lnTo>
                  <a:pt x="214" y="173"/>
                </a:lnTo>
                <a:lnTo>
                  <a:pt x="283" y="155"/>
                </a:lnTo>
                <a:lnTo>
                  <a:pt x="304" y="140"/>
                </a:lnTo>
                <a:lnTo>
                  <a:pt x="304" y="120"/>
                </a:lnTo>
                <a:lnTo>
                  <a:pt x="323" y="123"/>
                </a:lnTo>
                <a:lnTo>
                  <a:pt x="365" y="94"/>
                </a:lnTo>
                <a:lnTo>
                  <a:pt x="399" y="92"/>
                </a:lnTo>
                <a:lnTo>
                  <a:pt x="383" y="70"/>
                </a:lnTo>
                <a:lnTo>
                  <a:pt x="351" y="76"/>
                </a:lnTo>
                <a:lnTo>
                  <a:pt x="350" y="52"/>
                </a:lnTo>
                <a:lnTo>
                  <a:pt x="359" y="38"/>
                </a:lnTo>
                <a:lnTo>
                  <a:pt x="336" y="35"/>
                </a:lnTo>
                <a:lnTo>
                  <a:pt x="276" y="49"/>
                </a:lnTo>
                <a:lnTo>
                  <a:pt x="224" y="28"/>
                </a:lnTo>
                <a:lnTo>
                  <a:pt x="190" y="31"/>
                </a:lnTo>
                <a:lnTo>
                  <a:pt x="178" y="13"/>
                </a:lnTo>
                <a:lnTo>
                  <a:pt x="144" y="0"/>
                </a:lnTo>
                <a:lnTo>
                  <a:pt x="127" y="13"/>
                </a:lnTo>
                <a:lnTo>
                  <a:pt x="126" y="38"/>
                </a:lnTo>
                <a:lnTo>
                  <a:pt x="50" y="27"/>
                </a:lnTo>
                <a:lnTo>
                  <a:pt x="0" y="54"/>
                </a:lnTo>
                <a:close/>
              </a:path>
            </a:pathLst>
          </a:custGeom>
          <a:solidFill>
            <a:srgbClr val="FFFFCC"/>
          </a:solidFill>
          <a:ln w="1588" cap="rnd">
            <a:solidFill>
              <a:srgbClr val="808080"/>
            </a:solidFill>
            <a:round/>
            <a:headEnd/>
            <a:tailEnd/>
          </a:ln>
        </p:spPr>
        <p:txBody>
          <a:bodyPr/>
          <a:lstStyle/>
          <a:p>
            <a:endParaRPr lang="en-US"/>
          </a:p>
        </p:txBody>
      </p:sp>
      <p:sp>
        <p:nvSpPr>
          <p:cNvPr id="23158" name="Freeform 631"/>
          <p:cNvSpPr>
            <a:spLocks noChangeAspect="1"/>
          </p:cNvSpPr>
          <p:nvPr/>
        </p:nvSpPr>
        <p:spPr bwMode="auto">
          <a:xfrm>
            <a:off x="5546725" y="3588796"/>
            <a:ext cx="185738" cy="217487"/>
          </a:xfrm>
          <a:custGeom>
            <a:avLst/>
            <a:gdLst>
              <a:gd name="T0" fmla="*/ 0 w 97"/>
              <a:gd name="T1" fmla="*/ 80 h 113"/>
              <a:gd name="T2" fmla="*/ 13 w 97"/>
              <a:gd name="T3" fmla="*/ 113 h 113"/>
              <a:gd name="T4" fmla="*/ 36 w 97"/>
              <a:gd name="T5" fmla="*/ 108 h 113"/>
              <a:gd name="T6" fmla="*/ 72 w 97"/>
              <a:gd name="T7" fmla="*/ 80 h 113"/>
              <a:gd name="T8" fmla="*/ 72 w 97"/>
              <a:gd name="T9" fmla="*/ 66 h 113"/>
              <a:gd name="T10" fmla="*/ 95 w 97"/>
              <a:gd name="T11" fmla="*/ 42 h 113"/>
              <a:gd name="T12" fmla="*/ 97 w 97"/>
              <a:gd name="T13" fmla="*/ 34 h 113"/>
              <a:gd name="T14" fmla="*/ 84 w 97"/>
              <a:gd name="T15" fmla="*/ 19 h 113"/>
              <a:gd name="T16" fmla="*/ 54 w 97"/>
              <a:gd name="T17" fmla="*/ 0 h 113"/>
              <a:gd name="T18" fmla="*/ 46 w 97"/>
              <a:gd name="T19" fmla="*/ 1 h 113"/>
              <a:gd name="T20" fmla="*/ 50 w 97"/>
              <a:gd name="T21" fmla="*/ 11 h 113"/>
              <a:gd name="T22" fmla="*/ 40 w 97"/>
              <a:gd name="T23" fmla="*/ 31 h 113"/>
              <a:gd name="T24" fmla="*/ 46 w 97"/>
              <a:gd name="T25" fmla="*/ 40 h 113"/>
              <a:gd name="T26" fmla="*/ 37 w 97"/>
              <a:gd name="T27" fmla="*/ 67 h 113"/>
              <a:gd name="T28" fmla="*/ 0 w 97"/>
              <a:gd name="T29" fmla="*/ 8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113"/>
              <a:gd name="T47" fmla="*/ 97 w 97"/>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113">
                <a:moveTo>
                  <a:pt x="0" y="80"/>
                </a:moveTo>
                <a:lnTo>
                  <a:pt x="13" y="113"/>
                </a:lnTo>
                <a:lnTo>
                  <a:pt x="36" y="108"/>
                </a:lnTo>
                <a:lnTo>
                  <a:pt x="72" y="80"/>
                </a:lnTo>
                <a:lnTo>
                  <a:pt x="72" y="66"/>
                </a:lnTo>
                <a:lnTo>
                  <a:pt x="95" y="42"/>
                </a:lnTo>
                <a:lnTo>
                  <a:pt x="97" y="34"/>
                </a:lnTo>
                <a:lnTo>
                  <a:pt x="84" y="19"/>
                </a:lnTo>
                <a:lnTo>
                  <a:pt x="54" y="0"/>
                </a:lnTo>
                <a:lnTo>
                  <a:pt x="46" y="1"/>
                </a:lnTo>
                <a:lnTo>
                  <a:pt x="50" y="11"/>
                </a:lnTo>
                <a:lnTo>
                  <a:pt x="40" y="31"/>
                </a:lnTo>
                <a:lnTo>
                  <a:pt x="46" y="40"/>
                </a:lnTo>
                <a:lnTo>
                  <a:pt x="37" y="67"/>
                </a:lnTo>
                <a:lnTo>
                  <a:pt x="0" y="80"/>
                </a:lnTo>
                <a:close/>
              </a:path>
            </a:pathLst>
          </a:custGeom>
          <a:solidFill>
            <a:srgbClr val="FFFFCC"/>
          </a:solidFill>
          <a:ln w="9525">
            <a:noFill/>
            <a:round/>
            <a:headEnd/>
            <a:tailEnd/>
          </a:ln>
        </p:spPr>
        <p:txBody>
          <a:bodyPr/>
          <a:lstStyle/>
          <a:p>
            <a:endParaRPr lang="en-US"/>
          </a:p>
        </p:txBody>
      </p:sp>
      <p:sp>
        <p:nvSpPr>
          <p:cNvPr id="23159" name="Freeform 632"/>
          <p:cNvSpPr>
            <a:spLocks noChangeAspect="1"/>
          </p:cNvSpPr>
          <p:nvPr/>
        </p:nvSpPr>
        <p:spPr bwMode="auto">
          <a:xfrm>
            <a:off x="5546725" y="3588796"/>
            <a:ext cx="185738" cy="217487"/>
          </a:xfrm>
          <a:custGeom>
            <a:avLst/>
            <a:gdLst>
              <a:gd name="T0" fmla="*/ 0 w 97"/>
              <a:gd name="T1" fmla="*/ 80 h 113"/>
              <a:gd name="T2" fmla="*/ 13 w 97"/>
              <a:gd name="T3" fmla="*/ 113 h 113"/>
              <a:gd name="T4" fmla="*/ 36 w 97"/>
              <a:gd name="T5" fmla="*/ 108 h 113"/>
              <a:gd name="T6" fmla="*/ 72 w 97"/>
              <a:gd name="T7" fmla="*/ 80 h 113"/>
              <a:gd name="T8" fmla="*/ 72 w 97"/>
              <a:gd name="T9" fmla="*/ 66 h 113"/>
              <a:gd name="T10" fmla="*/ 95 w 97"/>
              <a:gd name="T11" fmla="*/ 42 h 113"/>
              <a:gd name="T12" fmla="*/ 97 w 97"/>
              <a:gd name="T13" fmla="*/ 34 h 113"/>
              <a:gd name="T14" fmla="*/ 84 w 97"/>
              <a:gd name="T15" fmla="*/ 19 h 113"/>
              <a:gd name="T16" fmla="*/ 54 w 97"/>
              <a:gd name="T17" fmla="*/ 0 h 113"/>
              <a:gd name="T18" fmla="*/ 46 w 97"/>
              <a:gd name="T19" fmla="*/ 1 h 113"/>
              <a:gd name="T20" fmla="*/ 50 w 97"/>
              <a:gd name="T21" fmla="*/ 11 h 113"/>
              <a:gd name="T22" fmla="*/ 40 w 97"/>
              <a:gd name="T23" fmla="*/ 31 h 113"/>
              <a:gd name="T24" fmla="*/ 46 w 97"/>
              <a:gd name="T25" fmla="*/ 40 h 113"/>
              <a:gd name="T26" fmla="*/ 37 w 97"/>
              <a:gd name="T27" fmla="*/ 67 h 113"/>
              <a:gd name="T28" fmla="*/ 0 w 97"/>
              <a:gd name="T29" fmla="*/ 8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113"/>
              <a:gd name="T47" fmla="*/ 97 w 97"/>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113">
                <a:moveTo>
                  <a:pt x="0" y="80"/>
                </a:moveTo>
                <a:lnTo>
                  <a:pt x="13" y="113"/>
                </a:lnTo>
                <a:lnTo>
                  <a:pt x="36" y="108"/>
                </a:lnTo>
                <a:lnTo>
                  <a:pt x="72" y="80"/>
                </a:lnTo>
                <a:lnTo>
                  <a:pt x="72" y="66"/>
                </a:lnTo>
                <a:lnTo>
                  <a:pt x="95" y="42"/>
                </a:lnTo>
                <a:lnTo>
                  <a:pt x="97" y="34"/>
                </a:lnTo>
                <a:lnTo>
                  <a:pt x="84" y="19"/>
                </a:lnTo>
                <a:lnTo>
                  <a:pt x="54" y="0"/>
                </a:lnTo>
                <a:lnTo>
                  <a:pt x="46" y="1"/>
                </a:lnTo>
                <a:lnTo>
                  <a:pt x="50" y="11"/>
                </a:lnTo>
                <a:lnTo>
                  <a:pt x="40" y="31"/>
                </a:lnTo>
                <a:lnTo>
                  <a:pt x="46" y="40"/>
                </a:lnTo>
                <a:lnTo>
                  <a:pt x="37" y="67"/>
                </a:lnTo>
                <a:lnTo>
                  <a:pt x="0" y="80"/>
                </a:lnTo>
                <a:close/>
              </a:path>
            </a:pathLst>
          </a:custGeom>
          <a:solidFill>
            <a:srgbClr val="FFFFCC"/>
          </a:solidFill>
          <a:ln w="1588" cap="rnd">
            <a:solidFill>
              <a:srgbClr val="808080"/>
            </a:solidFill>
            <a:round/>
            <a:headEnd/>
            <a:tailEnd/>
          </a:ln>
        </p:spPr>
        <p:txBody>
          <a:bodyPr/>
          <a:lstStyle/>
          <a:p>
            <a:endParaRPr lang="en-US"/>
          </a:p>
        </p:txBody>
      </p:sp>
      <p:sp>
        <p:nvSpPr>
          <p:cNvPr id="23160" name="Freeform 633"/>
          <p:cNvSpPr>
            <a:spLocks noChangeAspect="1"/>
          </p:cNvSpPr>
          <p:nvPr/>
        </p:nvSpPr>
        <p:spPr bwMode="auto">
          <a:xfrm>
            <a:off x="6226175" y="3449096"/>
            <a:ext cx="193675" cy="100012"/>
          </a:xfrm>
          <a:custGeom>
            <a:avLst/>
            <a:gdLst>
              <a:gd name="T0" fmla="*/ 0 w 101"/>
              <a:gd name="T1" fmla="*/ 20 h 52"/>
              <a:gd name="T2" fmla="*/ 13 w 101"/>
              <a:gd name="T3" fmla="*/ 0 h 52"/>
              <a:gd name="T4" fmla="*/ 53 w 101"/>
              <a:gd name="T5" fmla="*/ 13 h 52"/>
              <a:gd name="T6" fmla="*/ 74 w 101"/>
              <a:gd name="T7" fmla="*/ 33 h 52"/>
              <a:gd name="T8" fmla="*/ 101 w 101"/>
              <a:gd name="T9" fmla="*/ 33 h 52"/>
              <a:gd name="T10" fmla="*/ 100 w 101"/>
              <a:gd name="T11" fmla="*/ 52 h 52"/>
              <a:gd name="T12" fmla="*/ 34 w 101"/>
              <a:gd name="T13" fmla="*/ 40 h 52"/>
              <a:gd name="T14" fmla="*/ 0 w 101"/>
              <a:gd name="T15" fmla="*/ 20 h 5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52"/>
              <a:gd name="T26" fmla="*/ 101 w 101"/>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52">
                <a:moveTo>
                  <a:pt x="0" y="20"/>
                </a:moveTo>
                <a:lnTo>
                  <a:pt x="13" y="0"/>
                </a:lnTo>
                <a:lnTo>
                  <a:pt x="53" y="13"/>
                </a:lnTo>
                <a:lnTo>
                  <a:pt x="74" y="33"/>
                </a:lnTo>
                <a:lnTo>
                  <a:pt x="101" y="33"/>
                </a:lnTo>
                <a:lnTo>
                  <a:pt x="100" y="52"/>
                </a:lnTo>
                <a:lnTo>
                  <a:pt x="34" y="40"/>
                </a:lnTo>
                <a:lnTo>
                  <a:pt x="0" y="20"/>
                </a:lnTo>
                <a:close/>
              </a:path>
            </a:pathLst>
          </a:custGeom>
          <a:solidFill>
            <a:srgbClr val="FFFFCC"/>
          </a:solidFill>
          <a:ln w="9525">
            <a:noFill/>
            <a:round/>
            <a:headEnd/>
            <a:tailEnd/>
          </a:ln>
        </p:spPr>
        <p:txBody>
          <a:bodyPr/>
          <a:lstStyle/>
          <a:p>
            <a:endParaRPr lang="en-US"/>
          </a:p>
        </p:txBody>
      </p:sp>
      <p:sp>
        <p:nvSpPr>
          <p:cNvPr id="23161" name="Freeform 634"/>
          <p:cNvSpPr>
            <a:spLocks noChangeAspect="1"/>
          </p:cNvSpPr>
          <p:nvPr/>
        </p:nvSpPr>
        <p:spPr bwMode="auto">
          <a:xfrm>
            <a:off x="6226175" y="3449096"/>
            <a:ext cx="193675" cy="100012"/>
          </a:xfrm>
          <a:custGeom>
            <a:avLst/>
            <a:gdLst>
              <a:gd name="T0" fmla="*/ 0 w 101"/>
              <a:gd name="T1" fmla="*/ 20 h 52"/>
              <a:gd name="T2" fmla="*/ 13 w 101"/>
              <a:gd name="T3" fmla="*/ 0 h 52"/>
              <a:gd name="T4" fmla="*/ 53 w 101"/>
              <a:gd name="T5" fmla="*/ 13 h 52"/>
              <a:gd name="T6" fmla="*/ 74 w 101"/>
              <a:gd name="T7" fmla="*/ 33 h 52"/>
              <a:gd name="T8" fmla="*/ 101 w 101"/>
              <a:gd name="T9" fmla="*/ 33 h 52"/>
              <a:gd name="T10" fmla="*/ 100 w 101"/>
              <a:gd name="T11" fmla="*/ 52 h 52"/>
              <a:gd name="T12" fmla="*/ 34 w 101"/>
              <a:gd name="T13" fmla="*/ 40 h 52"/>
              <a:gd name="T14" fmla="*/ 0 w 101"/>
              <a:gd name="T15" fmla="*/ 20 h 5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52"/>
              <a:gd name="T26" fmla="*/ 101 w 101"/>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52">
                <a:moveTo>
                  <a:pt x="0" y="20"/>
                </a:moveTo>
                <a:lnTo>
                  <a:pt x="13" y="0"/>
                </a:lnTo>
                <a:lnTo>
                  <a:pt x="53" y="13"/>
                </a:lnTo>
                <a:lnTo>
                  <a:pt x="74" y="33"/>
                </a:lnTo>
                <a:lnTo>
                  <a:pt x="101" y="33"/>
                </a:lnTo>
                <a:lnTo>
                  <a:pt x="100" y="52"/>
                </a:lnTo>
                <a:lnTo>
                  <a:pt x="34" y="40"/>
                </a:lnTo>
                <a:lnTo>
                  <a:pt x="0" y="20"/>
                </a:lnTo>
                <a:close/>
              </a:path>
            </a:pathLst>
          </a:custGeom>
          <a:solidFill>
            <a:srgbClr val="FFFFCC"/>
          </a:solidFill>
          <a:ln w="1588" cap="rnd">
            <a:solidFill>
              <a:srgbClr val="808080"/>
            </a:solidFill>
            <a:round/>
            <a:headEnd/>
            <a:tailEnd/>
          </a:ln>
        </p:spPr>
        <p:txBody>
          <a:bodyPr/>
          <a:lstStyle/>
          <a:p>
            <a:endParaRPr lang="en-US"/>
          </a:p>
        </p:txBody>
      </p:sp>
      <p:sp>
        <p:nvSpPr>
          <p:cNvPr id="23162" name="Freeform 635"/>
          <p:cNvSpPr>
            <a:spLocks noChangeAspect="1"/>
          </p:cNvSpPr>
          <p:nvPr/>
        </p:nvSpPr>
        <p:spPr bwMode="auto">
          <a:xfrm>
            <a:off x="4370388" y="2766471"/>
            <a:ext cx="88900" cy="82550"/>
          </a:xfrm>
          <a:custGeom>
            <a:avLst/>
            <a:gdLst>
              <a:gd name="T0" fmla="*/ 0 w 46"/>
              <a:gd name="T1" fmla="*/ 32 h 43"/>
              <a:gd name="T2" fmla="*/ 18 w 46"/>
              <a:gd name="T3" fmla="*/ 27 h 43"/>
              <a:gd name="T4" fmla="*/ 9 w 46"/>
              <a:gd name="T5" fmla="*/ 22 h 43"/>
              <a:gd name="T6" fmla="*/ 17 w 46"/>
              <a:gd name="T7" fmla="*/ 7 h 43"/>
              <a:gd name="T8" fmla="*/ 24 w 46"/>
              <a:gd name="T9" fmla="*/ 17 h 43"/>
              <a:gd name="T10" fmla="*/ 25 w 46"/>
              <a:gd name="T11" fmla="*/ 0 h 43"/>
              <a:gd name="T12" fmla="*/ 46 w 46"/>
              <a:gd name="T13" fmla="*/ 0 h 43"/>
              <a:gd name="T14" fmla="*/ 44 w 46"/>
              <a:gd name="T15" fmla="*/ 17 h 43"/>
              <a:gd name="T16" fmla="*/ 31 w 46"/>
              <a:gd name="T17" fmla="*/ 23 h 43"/>
              <a:gd name="T18" fmla="*/ 31 w 46"/>
              <a:gd name="T19" fmla="*/ 43 h 43"/>
              <a:gd name="T20" fmla="*/ 19 w 46"/>
              <a:gd name="T21" fmla="*/ 31 h 43"/>
              <a:gd name="T22" fmla="*/ 0 w 46"/>
              <a:gd name="T23" fmla="*/ 32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43"/>
              <a:gd name="T38" fmla="*/ 46 w 46"/>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43">
                <a:moveTo>
                  <a:pt x="0" y="32"/>
                </a:moveTo>
                <a:lnTo>
                  <a:pt x="18" y="27"/>
                </a:lnTo>
                <a:lnTo>
                  <a:pt x="9" y="22"/>
                </a:lnTo>
                <a:lnTo>
                  <a:pt x="17" y="7"/>
                </a:lnTo>
                <a:lnTo>
                  <a:pt x="24" y="17"/>
                </a:lnTo>
                <a:lnTo>
                  <a:pt x="25" y="0"/>
                </a:lnTo>
                <a:lnTo>
                  <a:pt x="46" y="0"/>
                </a:lnTo>
                <a:lnTo>
                  <a:pt x="44" y="17"/>
                </a:lnTo>
                <a:lnTo>
                  <a:pt x="31" y="23"/>
                </a:lnTo>
                <a:lnTo>
                  <a:pt x="31" y="43"/>
                </a:lnTo>
                <a:lnTo>
                  <a:pt x="19" y="31"/>
                </a:lnTo>
                <a:lnTo>
                  <a:pt x="0" y="32"/>
                </a:lnTo>
                <a:close/>
              </a:path>
            </a:pathLst>
          </a:custGeom>
          <a:solidFill>
            <a:srgbClr val="FFFFCC"/>
          </a:solidFill>
          <a:ln w="9525">
            <a:noFill/>
            <a:round/>
            <a:headEnd/>
            <a:tailEnd/>
          </a:ln>
        </p:spPr>
        <p:txBody>
          <a:bodyPr/>
          <a:lstStyle/>
          <a:p>
            <a:endParaRPr lang="en-US"/>
          </a:p>
        </p:txBody>
      </p:sp>
      <p:sp>
        <p:nvSpPr>
          <p:cNvPr id="23163" name="Freeform 636"/>
          <p:cNvSpPr>
            <a:spLocks noChangeAspect="1"/>
          </p:cNvSpPr>
          <p:nvPr/>
        </p:nvSpPr>
        <p:spPr bwMode="auto">
          <a:xfrm>
            <a:off x="4370388" y="2766471"/>
            <a:ext cx="88900" cy="82550"/>
          </a:xfrm>
          <a:custGeom>
            <a:avLst/>
            <a:gdLst>
              <a:gd name="T0" fmla="*/ 0 w 46"/>
              <a:gd name="T1" fmla="*/ 32 h 43"/>
              <a:gd name="T2" fmla="*/ 18 w 46"/>
              <a:gd name="T3" fmla="*/ 27 h 43"/>
              <a:gd name="T4" fmla="*/ 9 w 46"/>
              <a:gd name="T5" fmla="*/ 22 h 43"/>
              <a:gd name="T6" fmla="*/ 17 w 46"/>
              <a:gd name="T7" fmla="*/ 7 h 43"/>
              <a:gd name="T8" fmla="*/ 24 w 46"/>
              <a:gd name="T9" fmla="*/ 17 h 43"/>
              <a:gd name="T10" fmla="*/ 25 w 46"/>
              <a:gd name="T11" fmla="*/ 0 h 43"/>
              <a:gd name="T12" fmla="*/ 46 w 46"/>
              <a:gd name="T13" fmla="*/ 0 h 43"/>
              <a:gd name="T14" fmla="*/ 44 w 46"/>
              <a:gd name="T15" fmla="*/ 17 h 43"/>
              <a:gd name="T16" fmla="*/ 31 w 46"/>
              <a:gd name="T17" fmla="*/ 23 h 43"/>
              <a:gd name="T18" fmla="*/ 31 w 46"/>
              <a:gd name="T19" fmla="*/ 43 h 43"/>
              <a:gd name="T20" fmla="*/ 19 w 46"/>
              <a:gd name="T21" fmla="*/ 31 h 43"/>
              <a:gd name="T22" fmla="*/ 0 w 46"/>
              <a:gd name="T23" fmla="*/ 32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43"/>
              <a:gd name="T38" fmla="*/ 46 w 46"/>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43">
                <a:moveTo>
                  <a:pt x="0" y="32"/>
                </a:moveTo>
                <a:lnTo>
                  <a:pt x="18" y="27"/>
                </a:lnTo>
                <a:lnTo>
                  <a:pt x="9" y="22"/>
                </a:lnTo>
                <a:lnTo>
                  <a:pt x="17" y="7"/>
                </a:lnTo>
                <a:lnTo>
                  <a:pt x="24" y="17"/>
                </a:lnTo>
                <a:lnTo>
                  <a:pt x="25" y="0"/>
                </a:lnTo>
                <a:lnTo>
                  <a:pt x="46" y="0"/>
                </a:lnTo>
                <a:lnTo>
                  <a:pt x="44" y="17"/>
                </a:lnTo>
                <a:lnTo>
                  <a:pt x="31" y="23"/>
                </a:lnTo>
                <a:lnTo>
                  <a:pt x="31" y="43"/>
                </a:lnTo>
                <a:lnTo>
                  <a:pt x="19" y="31"/>
                </a:lnTo>
                <a:lnTo>
                  <a:pt x="0" y="32"/>
                </a:lnTo>
                <a:close/>
              </a:path>
            </a:pathLst>
          </a:custGeom>
          <a:solidFill>
            <a:srgbClr val="FFFFCC"/>
          </a:solidFill>
          <a:ln w="1588" cap="rnd">
            <a:solidFill>
              <a:srgbClr val="808080"/>
            </a:solidFill>
            <a:round/>
            <a:headEnd/>
            <a:tailEnd/>
          </a:ln>
        </p:spPr>
        <p:txBody>
          <a:bodyPr/>
          <a:lstStyle/>
          <a:p>
            <a:endParaRPr lang="en-US"/>
          </a:p>
        </p:txBody>
      </p:sp>
      <p:sp>
        <p:nvSpPr>
          <p:cNvPr id="23164" name="Freeform 637"/>
          <p:cNvSpPr>
            <a:spLocks noChangeAspect="1"/>
          </p:cNvSpPr>
          <p:nvPr/>
        </p:nvSpPr>
        <p:spPr bwMode="auto">
          <a:xfrm>
            <a:off x="7026275" y="4476208"/>
            <a:ext cx="982663" cy="750888"/>
          </a:xfrm>
          <a:custGeom>
            <a:avLst/>
            <a:gdLst>
              <a:gd name="T0" fmla="*/ 9 w 511"/>
              <a:gd name="T1" fmla="*/ 210 h 391"/>
              <a:gd name="T2" fmla="*/ 14 w 511"/>
              <a:gd name="T3" fmla="*/ 204 h 391"/>
              <a:gd name="T4" fmla="*/ 10 w 511"/>
              <a:gd name="T5" fmla="*/ 147 h 391"/>
              <a:gd name="T6" fmla="*/ 45 w 511"/>
              <a:gd name="T7" fmla="*/ 129 h 391"/>
              <a:gd name="T8" fmla="*/ 116 w 511"/>
              <a:gd name="T9" fmla="*/ 97 h 391"/>
              <a:gd name="T10" fmla="*/ 123 w 511"/>
              <a:gd name="T11" fmla="*/ 74 h 391"/>
              <a:gd name="T12" fmla="*/ 130 w 511"/>
              <a:gd name="T13" fmla="*/ 73 h 391"/>
              <a:gd name="T14" fmla="*/ 143 w 511"/>
              <a:gd name="T15" fmla="*/ 64 h 391"/>
              <a:gd name="T16" fmla="*/ 183 w 511"/>
              <a:gd name="T17" fmla="*/ 46 h 391"/>
              <a:gd name="T18" fmla="*/ 194 w 511"/>
              <a:gd name="T19" fmla="*/ 54 h 391"/>
              <a:gd name="T20" fmla="*/ 204 w 511"/>
              <a:gd name="T21" fmla="*/ 47 h 391"/>
              <a:gd name="T22" fmla="*/ 246 w 511"/>
              <a:gd name="T23" fmla="*/ 19 h 391"/>
              <a:gd name="T24" fmla="*/ 296 w 511"/>
              <a:gd name="T25" fmla="*/ 22 h 391"/>
              <a:gd name="T26" fmla="*/ 341 w 511"/>
              <a:gd name="T27" fmla="*/ 93 h 391"/>
              <a:gd name="T28" fmla="*/ 362 w 511"/>
              <a:gd name="T29" fmla="*/ 18 h 391"/>
              <a:gd name="T30" fmla="*/ 387 w 511"/>
              <a:gd name="T31" fmla="*/ 47 h 391"/>
              <a:gd name="T32" fmla="*/ 420 w 511"/>
              <a:gd name="T33" fmla="*/ 110 h 391"/>
              <a:gd name="T34" fmla="*/ 462 w 511"/>
              <a:gd name="T35" fmla="*/ 156 h 391"/>
              <a:gd name="T36" fmla="*/ 477 w 511"/>
              <a:gd name="T37" fmla="*/ 170 h 391"/>
              <a:gd name="T38" fmla="*/ 511 w 511"/>
              <a:gd name="T39" fmla="*/ 235 h 391"/>
              <a:gd name="T40" fmla="*/ 482 w 511"/>
              <a:gd name="T41" fmla="*/ 309 h 391"/>
              <a:gd name="T42" fmla="*/ 437 w 511"/>
              <a:gd name="T43" fmla="*/ 374 h 391"/>
              <a:gd name="T44" fmla="*/ 421 w 511"/>
              <a:gd name="T45" fmla="*/ 391 h 391"/>
              <a:gd name="T46" fmla="*/ 383 w 511"/>
              <a:gd name="T47" fmla="*/ 386 h 391"/>
              <a:gd name="T48" fmla="*/ 340 w 511"/>
              <a:gd name="T49" fmla="*/ 365 h 391"/>
              <a:gd name="T50" fmla="*/ 316 w 511"/>
              <a:gd name="T51" fmla="*/ 339 h 391"/>
              <a:gd name="T52" fmla="*/ 311 w 511"/>
              <a:gd name="T53" fmla="*/ 333 h 391"/>
              <a:gd name="T54" fmla="*/ 312 w 511"/>
              <a:gd name="T55" fmla="*/ 295 h 391"/>
              <a:gd name="T56" fmla="*/ 279 w 511"/>
              <a:gd name="T57" fmla="*/ 323 h 391"/>
              <a:gd name="T58" fmla="*/ 230 w 511"/>
              <a:gd name="T59" fmla="*/ 279 h 391"/>
              <a:gd name="T60" fmla="*/ 134 w 511"/>
              <a:gd name="T61" fmla="*/ 312 h 391"/>
              <a:gd name="T62" fmla="*/ 60 w 511"/>
              <a:gd name="T63" fmla="*/ 332 h 391"/>
              <a:gd name="T64" fmla="*/ 33 w 511"/>
              <a:gd name="T65" fmla="*/ 281 h 3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1"/>
              <a:gd name="T100" fmla="*/ 0 h 391"/>
              <a:gd name="T101" fmla="*/ 511 w 511"/>
              <a:gd name="T102" fmla="*/ 391 h 3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1" h="391">
                <a:moveTo>
                  <a:pt x="0" y="207"/>
                </a:moveTo>
                <a:lnTo>
                  <a:pt x="9" y="210"/>
                </a:lnTo>
                <a:lnTo>
                  <a:pt x="4" y="198"/>
                </a:lnTo>
                <a:lnTo>
                  <a:pt x="14" y="204"/>
                </a:lnTo>
                <a:lnTo>
                  <a:pt x="3" y="182"/>
                </a:lnTo>
                <a:lnTo>
                  <a:pt x="10" y="147"/>
                </a:lnTo>
                <a:lnTo>
                  <a:pt x="13" y="156"/>
                </a:lnTo>
                <a:lnTo>
                  <a:pt x="45" y="129"/>
                </a:lnTo>
                <a:lnTo>
                  <a:pt x="98" y="117"/>
                </a:lnTo>
                <a:lnTo>
                  <a:pt x="116" y="97"/>
                </a:lnTo>
                <a:lnTo>
                  <a:pt x="116" y="84"/>
                </a:lnTo>
                <a:lnTo>
                  <a:pt x="123" y="74"/>
                </a:lnTo>
                <a:lnTo>
                  <a:pt x="130" y="90"/>
                </a:lnTo>
                <a:lnTo>
                  <a:pt x="130" y="73"/>
                </a:lnTo>
                <a:lnTo>
                  <a:pt x="143" y="76"/>
                </a:lnTo>
                <a:lnTo>
                  <a:pt x="143" y="64"/>
                </a:lnTo>
                <a:lnTo>
                  <a:pt x="162" y="44"/>
                </a:lnTo>
                <a:lnTo>
                  <a:pt x="183" y="46"/>
                </a:lnTo>
                <a:lnTo>
                  <a:pt x="187" y="64"/>
                </a:lnTo>
                <a:lnTo>
                  <a:pt x="194" y="54"/>
                </a:lnTo>
                <a:lnTo>
                  <a:pt x="209" y="60"/>
                </a:lnTo>
                <a:lnTo>
                  <a:pt x="204" y="47"/>
                </a:lnTo>
                <a:lnTo>
                  <a:pt x="216" y="27"/>
                </a:lnTo>
                <a:lnTo>
                  <a:pt x="246" y="19"/>
                </a:lnTo>
                <a:lnTo>
                  <a:pt x="238" y="6"/>
                </a:lnTo>
                <a:lnTo>
                  <a:pt x="296" y="22"/>
                </a:lnTo>
                <a:lnTo>
                  <a:pt x="283" y="57"/>
                </a:lnTo>
                <a:lnTo>
                  <a:pt x="341" y="93"/>
                </a:lnTo>
                <a:lnTo>
                  <a:pt x="355" y="78"/>
                </a:lnTo>
                <a:lnTo>
                  <a:pt x="362" y="18"/>
                </a:lnTo>
                <a:lnTo>
                  <a:pt x="376" y="0"/>
                </a:lnTo>
                <a:lnTo>
                  <a:pt x="387" y="47"/>
                </a:lnTo>
                <a:lnTo>
                  <a:pt x="407" y="57"/>
                </a:lnTo>
                <a:lnTo>
                  <a:pt x="420" y="110"/>
                </a:lnTo>
                <a:lnTo>
                  <a:pt x="451" y="127"/>
                </a:lnTo>
                <a:lnTo>
                  <a:pt x="462" y="156"/>
                </a:lnTo>
                <a:lnTo>
                  <a:pt x="474" y="154"/>
                </a:lnTo>
                <a:lnTo>
                  <a:pt x="477" y="170"/>
                </a:lnTo>
                <a:lnTo>
                  <a:pt x="502" y="193"/>
                </a:lnTo>
                <a:lnTo>
                  <a:pt x="511" y="235"/>
                </a:lnTo>
                <a:lnTo>
                  <a:pt x="505" y="275"/>
                </a:lnTo>
                <a:lnTo>
                  <a:pt x="482" y="309"/>
                </a:lnTo>
                <a:lnTo>
                  <a:pt x="466" y="367"/>
                </a:lnTo>
                <a:lnTo>
                  <a:pt x="437" y="374"/>
                </a:lnTo>
                <a:lnTo>
                  <a:pt x="419" y="384"/>
                </a:lnTo>
                <a:lnTo>
                  <a:pt x="421" y="391"/>
                </a:lnTo>
                <a:lnTo>
                  <a:pt x="402" y="371"/>
                </a:lnTo>
                <a:lnTo>
                  <a:pt x="383" y="386"/>
                </a:lnTo>
                <a:lnTo>
                  <a:pt x="359" y="380"/>
                </a:lnTo>
                <a:lnTo>
                  <a:pt x="340" y="365"/>
                </a:lnTo>
                <a:lnTo>
                  <a:pt x="330" y="336"/>
                </a:lnTo>
                <a:lnTo>
                  <a:pt x="316" y="339"/>
                </a:lnTo>
                <a:lnTo>
                  <a:pt x="316" y="320"/>
                </a:lnTo>
                <a:lnTo>
                  <a:pt x="311" y="333"/>
                </a:lnTo>
                <a:lnTo>
                  <a:pt x="301" y="333"/>
                </a:lnTo>
                <a:lnTo>
                  <a:pt x="312" y="295"/>
                </a:lnTo>
                <a:lnTo>
                  <a:pt x="289" y="331"/>
                </a:lnTo>
                <a:lnTo>
                  <a:pt x="279" y="323"/>
                </a:lnTo>
                <a:lnTo>
                  <a:pt x="267" y="295"/>
                </a:lnTo>
                <a:lnTo>
                  <a:pt x="230" y="279"/>
                </a:lnTo>
                <a:lnTo>
                  <a:pt x="162" y="292"/>
                </a:lnTo>
                <a:lnTo>
                  <a:pt x="134" y="312"/>
                </a:lnTo>
                <a:lnTo>
                  <a:pt x="87" y="314"/>
                </a:lnTo>
                <a:lnTo>
                  <a:pt x="60" y="332"/>
                </a:lnTo>
                <a:lnTo>
                  <a:pt x="25" y="319"/>
                </a:lnTo>
                <a:lnTo>
                  <a:pt x="33" y="281"/>
                </a:lnTo>
                <a:lnTo>
                  <a:pt x="0" y="207"/>
                </a:lnTo>
                <a:close/>
              </a:path>
            </a:pathLst>
          </a:custGeom>
          <a:solidFill>
            <a:srgbClr val="FFFFCC"/>
          </a:solidFill>
          <a:ln w="9525">
            <a:noFill/>
            <a:round/>
            <a:headEnd/>
            <a:tailEnd/>
          </a:ln>
        </p:spPr>
        <p:txBody>
          <a:bodyPr/>
          <a:lstStyle/>
          <a:p>
            <a:endParaRPr lang="en-US"/>
          </a:p>
        </p:txBody>
      </p:sp>
      <p:sp>
        <p:nvSpPr>
          <p:cNvPr id="23165" name="Freeform 638"/>
          <p:cNvSpPr>
            <a:spLocks noChangeAspect="1"/>
          </p:cNvSpPr>
          <p:nvPr/>
        </p:nvSpPr>
        <p:spPr bwMode="auto">
          <a:xfrm>
            <a:off x="7026275" y="4476208"/>
            <a:ext cx="982663" cy="750888"/>
          </a:xfrm>
          <a:custGeom>
            <a:avLst/>
            <a:gdLst>
              <a:gd name="T0" fmla="*/ 9 w 511"/>
              <a:gd name="T1" fmla="*/ 210 h 391"/>
              <a:gd name="T2" fmla="*/ 14 w 511"/>
              <a:gd name="T3" fmla="*/ 204 h 391"/>
              <a:gd name="T4" fmla="*/ 10 w 511"/>
              <a:gd name="T5" fmla="*/ 147 h 391"/>
              <a:gd name="T6" fmla="*/ 45 w 511"/>
              <a:gd name="T7" fmla="*/ 129 h 391"/>
              <a:gd name="T8" fmla="*/ 116 w 511"/>
              <a:gd name="T9" fmla="*/ 97 h 391"/>
              <a:gd name="T10" fmla="*/ 123 w 511"/>
              <a:gd name="T11" fmla="*/ 74 h 391"/>
              <a:gd name="T12" fmla="*/ 130 w 511"/>
              <a:gd name="T13" fmla="*/ 73 h 391"/>
              <a:gd name="T14" fmla="*/ 143 w 511"/>
              <a:gd name="T15" fmla="*/ 64 h 391"/>
              <a:gd name="T16" fmla="*/ 183 w 511"/>
              <a:gd name="T17" fmla="*/ 46 h 391"/>
              <a:gd name="T18" fmla="*/ 194 w 511"/>
              <a:gd name="T19" fmla="*/ 54 h 391"/>
              <a:gd name="T20" fmla="*/ 204 w 511"/>
              <a:gd name="T21" fmla="*/ 47 h 391"/>
              <a:gd name="T22" fmla="*/ 246 w 511"/>
              <a:gd name="T23" fmla="*/ 19 h 391"/>
              <a:gd name="T24" fmla="*/ 296 w 511"/>
              <a:gd name="T25" fmla="*/ 22 h 391"/>
              <a:gd name="T26" fmla="*/ 341 w 511"/>
              <a:gd name="T27" fmla="*/ 93 h 391"/>
              <a:gd name="T28" fmla="*/ 362 w 511"/>
              <a:gd name="T29" fmla="*/ 18 h 391"/>
              <a:gd name="T30" fmla="*/ 387 w 511"/>
              <a:gd name="T31" fmla="*/ 47 h 391"/>
              <a:gd name="T32" fmla="*/ 420 w 511"/>
              <a:gd name="T33" fmla="*/ 110 h 391"/>
              <a:gd name="T34" fmla="*/ 462 w 511"/>
              <a:gd name="T35" fmla="*/ 156 h 391"/>
              <a:gd name="T36" fmla="*/ 477 w 511"/>
              <a:gd name="T37" fmla="*/ 170 h 391"/>
              <a:gd name="T38" fmla="*/ 511 w 511"/>
              <a:gd name="T39" fmla="*/ 235 h 391"/>
              <a:gd name="T40" fmla="*/ 482 w 511"/>
              <a:gd name="T41" fmla="*/ 309 h 391"/>
              <a:gd name="T42" fmla="*/ 437 w 511"/>
              <a:gd name="T43" fmla="*/ 374 h 391"/>
              <a:gd name="T44" fmla="*/ 421 w 511"/>
              <a:gd name="T45" fmla="*/ 391 h 391"/>
              <a:gd name="T46" fmla="*/ 383 w 511"/>
              <a:gd name="T47" fmla="*/ 386 h 391"/>
              <a:gd name="T48" fmla="*/ 340 w 511"/>
              <a:gd name="T49" fmla="*/ 365 h 391"/>
              <a:gd name="T50" fmla="*/ 316 w 511"/>
              <a:gd name="T51" fmla="*/ 339 h 391"/>
              <a:gd name="T52" fmla="*/ 311 w 511"/>
              <a:gd name="T53" fmla="*/ 333 h 391"/>
              <a:gd name="T54" fmla="*/ 312 w 511"/>
              <a:gd name="T55" fmla="*/ 295 h 391"/>
              <a:gd name="T56" fmla="*/ 279 w 511"/>
              <a:gd name="T57" fmla="*/ 323 h 391"/>
              <a:gd name="T58" fmla="*/ 230 w 511"/>
              <a:gd name="T59" fmla="*/ 279 h 391"/>
              <a:gd name="T60" fmla="*/ 134 w 511"/>
              <a:gd name="T61" fmla="*/ 312 h 391"/>
              <a:gd name="T62" fmla="*/ 60 w 511"/>
              <a:gd name="T63" fmla="*/ 332 h 391"/>
              <a:gd name="T64" fmla="*/ 33 w 511"/>
              <a:gd name="T65" fmla="*/ 281 h 3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1"/>
              <a:gd name="T100" fmla="*/ 0 h 391"/>
              <a:gd name="T101" fmla="*/ 511 w 511"/>
              <a:gd name="T102" fmla="*/ 391 h 3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1" h="391">
                <a:moveTo>
                  <a:pt x="0" y="207"/>
                </a:moveTo>
                <a:lnTo>
                  <a:pt x="9" y="210"/>
                </a:lnTo>
                <a:lnTo>
                  <a:pt x="4" y="198"/>
                </a:lnTo>
                <a:lnTo>
                  <a:pt x="14" y="204"/>
                </a:lnTo>
                <a:lnTo>
                  <a:pt x="3" y="182"/>
                </a:lnTo>
                <a:lnTo>
                  <a:pt x="10" y="147"/>
                </a:lnTo>
                <a:lnTo>
                  <a:pt x="13" y="156"/>
                </a:lnTo>
                <a:lnTo>
                  <a:pt x="45" y="129"/>
                </a:lnTo>
                <a:lnTo>
                  <a:pt x="98" y="117"/>
                </a:lnTo>
                <a:lnTo>
                  <a:pt x="116" y="97"/>
                </a:lnTo>
                <a:lnTo>
                  <a:pt x="116" y="84"/>
                </a:lnTo>
                <a:lnTo>
                  <a:pt x="123" y="74"/>
                </a:lnTo>
                <a:lnTo>
                  <a:pt x="130" y="90"/>
                </a:lnTo>
                <a:lnTo>
                  <a:pt x="130" y="73"/>
                </a:lnTo>
                <a:lnTo>
                  <a:pt x="143" y="76"/>
                </a:lnTo>
                <a:lnTo>
                  <a:pt x="143" y="64"/>
                </a:lnTo>
                <a:lnTo>
                  <a:pt x="162" y="44"/>
                </a:lnTo>
                <a:lnTo>
                  <a:pt x="183" y="46"/>
                </a:lnTo>
                <a:lnTo>
                  <a:pt x="187" y="64"/>
                </a:lnTo>
                <a:lnTo>
                  <a:pt x="194" y="54"/>
                </a:lnTo>
                <a:lnTo>
                  <a:pt x="209" y="60"/>
                </a:lnTo>
                <a:lnTo>
                  <a:pt x="204" y="47"/>
                </a:lnTo>
                <a:lnTo>
                  <a:pt x="216" y="27"/>
                </a:lnTo>
                <a:lnTo>
                  <a:pt x="246" y="19"/>
                </a:lnTo>
                <a:lnTo>
                  <a:pt x="238" y="6"/>
                </a:lnTo>
                <a:lnTo>
                  <a:pt x="296" y="22"/>
                </a:lnTo>
                <a:lnTo>
                  <a:pt x="283" y="57"/>
                </a:lnTo>
                <a:lnTo>
                  <a:pt x="341" y="93"/>
                </a:lnTo>
                <a:lnTo>
                  <a:pt x="355" y="78"/>
                </a:lnTo>
                <a:lnTo>
                  <a:pt x="362" y="18"/>
                </a:lnTo>
                <a:lnTo>
                  <a:pt x="376" y="0"/>
                </a:lnTo>
                <a:lnTo>
                  <a:pt x="387" y="47"/>
                </a:lnTo>
                <a:lnTo>
                  <a:pt x="407" y="57"/>
                </a:lnTo>
                <a:lnTo>
                  <a:pt x="420" y="110"/>
                </a:lnTo>
                <a:lnTo>
                  <a:pt x="451" y="127"/>
                </a:lnTo>
                <a:lnTo>
                  <a:pt x="462" y="156"/>
                </a:lnTo>
                <a:lnTo>
                  <a:pt x="474" y="154"/>
                </a:lnTo>
                <a:lnTo>
                  <a:pt x="477" y="170"/>
                </a:lnTo>
                <a:lnTo>
                  <a:pt x="502" y="193"/>
                </a:lnTo>
                <a:lnTo>
                  <a:pt x="511" y="235"/>
                </a:lnTo>
                <a:lnTo>
                  <a:pt x="505" y="275"/>
                </a:lnTo>
                <a:lnTo>
                  <a:pt x="482" y="309"/>
                </a:lnTo>
                <a:lnTo>
                  <a:pt x="466" y="367"/>
                </a:lnTo>
                <a:lnTo>
                  <a:pt x="437" y="374"/>
                </a:lnTo>
                <a:lnTo>
                  <a:pt x="419" y="384"/>
                </a:lnTo>
                <a:lnTo>
                  <a:pt x="421" y="391"/>
                </a:lnTo>
                <a:lnTo>
                  <a:pt x="402" y="371"/>
                </a:lnTo>
                <a:lnTo>
                  <a:pt x="383" y="386"/>
                </a:lnTo>
                <a:lnTo>
                  <a:pt x="359" y="380"/>
                </a:lnTo>
                <a:lnTo>
                  <a:pt x="340" y="365"/>
                </a:lnTo>
                <a:lnTo>
                  <a:pt x="330" y="336"/>
                </a:lnTo>
                <a:lnTo>
                  <a:pt x="316" y="339"/>
                </a:lnTo>
                <a:lnTo>
                  <a:pt x="316" y="320"/>
                </a:lnTo>
                <a:lnTo>
                  <a:pt x="311" y="333"/>
                </a:lnTo>
                <a:lnTo>
                  <a:pt x="301" y="333"/>
                </a:lnTo>
                <a:lnTo>
                  <a:pt x="312" y="295"/>
                </a:lnTo>
                <a:lnTo>
                  <a:pt x="289" y="331"/>
                </a:lnTo>
                <a:lnTo>
                  <a:pt x="279" y="323"/>
                </a:lnTo>
                <a:lnTo>
                  <a:pt x="267" y="295"/>
                </a:lnTo>
                <a:lnTo>
                  <a:pt x="230" y="279"/>
                </a:lnTo>
                <a:lnTo>
                  <a:pt x="162" y="292"/>
                </a:lnTo>
                <a:lnTo>
                  <a:pt x="134" y="312"/>
                </a:lnTo>
                <a:lnTo>
                  <a:pt x="87" y="314"/>
                </a:lnTo>
                <a:lnTo>
                  <a:pt x="60" y="332"/>
                </a:lnTo>
                <a:lnTo>
                  <a:pt x="25" y="319"/>
                </a:lnTo>
                <a:lnTo>
                  <a:pt x="33" y="281"/>
                </a:lnTo>
                <a:lnTo>
                  <a:pt x="0" y="207"/>
                </a:lnTo>
                <a:close/>
              </a:path>
            </a:pathLst>
          </a:custGeom>
          <a:solidFill>
            <a:srgbClr val="FFFFCC"/>
          </a:solidFill>
          <a:ln w="1588" cap="rnd">
            <a:solidFill>
              <a:srgbClr val="808080"/>
            </a:solidFill>
            <a:round/>
            <a:headEnd/>
            <a:tailEnd/>
          </a:ln>
        </p:spPr>
        <p:txBody>
          <a:bodyPr/>
          <a:lstStyle/>
          <a:p>
            <a:endParaRPr lang="en-US"/>
          </a:p>
        </p:txBody>
      </p:sp>
      <p:sp>
        <p:nvSpPr>
          <p:cNvPr id="23166" name="Freeform 639"/>
          <p:cNvSpPr>
            <a:spLocks noChangeAspect="1"/>
          </p:cNvSpPr>
          <p:nvPr/>
        </p:nvSpPr>
        <p:spPr bwMode="auto">
          <a:xfrm>
            <a:off x="7794625" y="5273133"/>
            <a:ext cx="84138" cy="82550"/>
          </a:xfrm>
          <a:custGeom>
            <a:avLst/>
            <a:gdLst>
              <a:gd name="T0" fmla="*/ 0 w 44"/>
              <a:gd name="T1" fmla="*/ 8 h 43"/>
              <a:gd name="T2" fmla="*/ 1 w 44"/>
              <a:gd name="T3" fmla="*/ 0 h 43"/>
              <a:gd name="T4" fmla="*/ 23 w 44"/>
              <a:gd name="T5" fmla="*/ 6 h 43"/>
              <a:gd name="T6" fmla="*/ 40 w 44"/>
              <a:gd name="T7" fmla="*/ 1 h 43"/>
              <a:gd name="T8" fmla="*/ 44 w 44"/>
              <a:gd name="T9" fmla="*/ 12 h 43"/>
              <a:gd name="T10" fmla="*/ 44 w 44"/>
              <a:gd name="T11" fmla="*/ 25 h 43"/>
              <a:gd name="T12" fmla="*/ 28 w 44"/>
              <a:gd name="T13" fmla="*/ 43 h 43"/>
              <a:gd name="T14" fmla="*/ 16 w 44"/>
              <a:gd name="T15" fmla="*/ 42 h 43"/>
              <a:gd name="T16" fmla="*/ 0 w 44"/>
              <a:gd name="T17" fmla="*/ 8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43"/>
              <a:gd name="T29" fmla="*/ 44 w 4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43">
                <a:moveTo>
                  <a:pt x="0" y="8"/>
                </a:moveTo>
                <a:lnTo>
                  <a:pt x="1" y="0"/>
                </a:lnTo>
                <a:lnTo>
                  <a:pt x="23" y="6"/>
                </a:lnTo>
                <a:lnTo>
                  <a:pt x="40" y="1"/>
                </a:lnTo>
                <a:lnTo>
                  <a:pt x="44" y="12"/>
                </a:lnTo>
                <a:lnTo>
                  <a:pt x="44" y="25"/>
                </a:lnTo>
                <a:lnTo>
                  <a:pt x="28" y="43"/>
                </a:lnTo>
                <a:lnTo>
                  <a:pt x="16" y="42"/>
                </a:lnTo>
                <a:lnTo>
                  <a:pt x="0" y="8"/>
                </a:lnTo>
                <a:close/>
              </a:path>
            </a:pathLst>
          </a:custGeom>
          <a:solidFill>
            <a:srgbClr val="FFFFCC"/>
          </a:solidFill>
          <a:ln w="9525">
            <a:noFill/>
            <a:round/>
            <a:headEnd/>
            <a:tailEnd/>
          </a:ln>
        </p:spPr>
        <p:txBody>
          <a:bodyPr/>
          <a:lstStyle/>
          <a:p>
            <a:endParaRPr lang="en-US"/>
          </a:p>
        </p:txBody>
      </p:sp>
      <p:sp>
        <p:nvSpPr>
          <p:cNvPr id="23167" name="Freeform 640"/>
          <p:cNvSpPr>
            <a:spLocks noChangeAspect="1"/>
          </p:cNvSpPr>
          <p:nvPr/>
        </p:nvSpPr>
        <p:spPr bwMode="auto">
          <a:xfrm>
            <a:off x="7794625" y="5273133"/>
            <a:ext cx="84138" cy="82550"/>
          </a:xfrm>
          <a:custGeom>
            <a:avLst/>
            <a:gdLst>
              <a:gd name="T0" fmla="*/ 0 w 44"/>
              <a:gd name="T1" fmla="*/ 8 h 43"/>
              <a:gd name="T2" fmla="*/ 1 w 44"/>
              <a:gd name="T3" fmla="*/ 0 h 43"/>
              <a:gd name="T4" fmla="*/ 23 w 44"/>
              <a:gd name="T5" fmla="*/ 6 h 43"/>
              <a:gd name="T6" fmla="*/ 40 w 44"/>
              <a:gd name="T7" fmla="*/ 1 h 43"/>
              <a:gd name="T8" fmla="*/ 44 w 44"/>
              <a:gd name="T9" fmla="*/ 12 h 43"/>
              <a:gd name="T10" fmla="*/ 44 w 44"/>
              <a:gd name="T11" fmla="*/ 25 h 43"/>
              <a:gd name="T12" fmla="*/ 28 w 44"/>
              <a:gd name="T13" fmla="*/ 43 h 43"/>
              <a:gd name="T14" fmla="*/ 16 w 44"/>
              <a:gd name="T15" fmla="*/ 42 h 43"/>
              <a:gd name="T16" fmla="*/ 0 w 44"/>
              <a:gd name="T17" fmla="*/ 8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43"/>
              <a:gd name="T29" fmla="*/ 44 w 4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43">
                <a:moveTo>
                  <a:pt x="0" y="8"/>
                </a:moveTo>
                <a:lnTo>
                  <a:pt x="1" y="0"/>
                </a:lnTo>
                <a:lnTo>
                  <a:pt x="23" y="6"/>
                </a:lnTo>
                <a:lnTo>
                  <a:pt x="40" y="1"/>
                </a:lnTo>
                <a:lnTo>
                  <a:pt x="44" y="12"/>
                </a:lnTo>
                <a:lnTo>
                  <a:pt x="44" y="25"/>
                </a:lnTo>
                <a:lnTo>
                  <a:pt x="28" y="43"/>
                </a:lnTo>
                <a:lnTo>
                  <a:pt x="16" y="42"/>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168" name="Freeform 641"/>
          <p:cNvSpPr>
            <a:spLocks noChangeAspect="1"/>
          </p:cNvSpPr>
          <p:nvPr/>
        </p:nvSpPr>
        <p:spPr bwMode="auto">
          <a:xfrm>
            <a:off x="8321675" y="5273133"/>
            <a:ext cx="187325" cy="176213"/>
          </a:xfrm>
          <a:custGeom>
            <a:avLst/>
            <a:gdLst>
              <a:gd name="T0" fmla="*/ 0 w 98"/>
              <a:gd name="T1" fmla="*/ 81 h 92"/>
              <a:gd name="T2" fmla="*/ 21 w 98"/>
              <a:gd name="T3" fmla="*/ 52 h 92"/>
              <a:gd name="T4" fmla="*/ 56 w 98"/>
              <a:gd name="T5" fmla="*/ 32 h 92"/>
              <a:gd name="T6" fmla="*/ 74 w 98"/>
              <a:gd name="T7" fmla="*/ 0 h 92"/>
              <a:gd name="T8" fmla="*/ 85 w 98"/>
              <a:gd name="T9" fmla="*/ 10 h 92"/>
              <a:gd name="T10" fmla="*/ 97 w 98"/>
              <a:gd name="T11" fmla="*/ 5 h 92"/>
              <a:gd name="T12" fmla="*/ 98 w 98"/>
              <a:gd name="T13" fmla="*/ 16 h 92"/>
              <a:gd name="T14" fmla="*/ 80 w 98"/>
              <a:gd name="T15" fmla="*/ 38 h 92"/>
              <a:gd name="T16" fmla="*/ 84 w 98"/>
              <a:gd name="T17" fmla="*/ 48 h 92"/>
              <a:gd name="T18" fmla="*/ 63 w 98"/>
              <a:gd name="T19" fmla="*/ 52 h 92"/>
              <a:gd name="T20" fmla="*/ 53 w 98"/>
              <a:gd name="T21" fmla="*/ 83 h 92"/>
              <a:gd name="T22" fmla="*/ 32 w 98"/>
              <a:gd name="T23" fmla="*/ 92 h 92"/>
              <a:gd name="T24" fmla="*/ 0 w 98"/>
              <a:gd name="T25" fmla="*/ 81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92"/>
              <a:gd name="T41" fmla="*/ 98 w 98"/>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92">
                <a:moveTo>
                  <a:pt x="0" y="81"/>
                </a:moveTo>
                <a:lnTo>
                  <a:pt x="21" y="52"/>
                </a:lnTo>
                <a:lnTo>
                  <a:pt x="56" y="32"/>
                </a:lnTo>
                <a:lnTo>
                  <a:pt x="74" y="0"/>
                </a:lnTo>
                <a:lnTo>
                  <a:pt x="85" y="10"/>
                </a:lnTo>
                <a:lnTo>
                  <a:pt x="97" y="5"/>
                </a:lnTo>
                <a:lnTo>
                  <a:pt x="98" y="16"/>
                </a:lnTo>
                <a:lnTo>
                  <a:pt x="80" y="38"/>
                </a:lnTo>
                <a:lnTo>
                  <a:pt x="84" y="48"/>
                </a:lnTo>
                <a:lnTo>
                  <a:pt x="63" y="52"/>
                </a:lnTo>
                <a:lnTo>
                  <a:pt x="53" y="83"/>
                </a:lnTo>
                <a:lnTo>
                  <a:pt x="32" y="92"/>
                </a:lnTo>
                <a:lnTo>
                  <a:pt x="0" y="81"/>
                </a:lnTo>
                <a:close/>
              </a:path>
            </a:pathLst>
          </a:custGeom>
          <a:solidFill>
            <a:srgbClr val="FFFFCC"/>
          </a:solidFill>
          <a:ln w="9525">
            <a:noFill/>
            <a:round/>
            <a:headEnd/>
            <a:tailEnd/>
          </a:ln>
        </p:spPr>
        <p:txBody>
          <a:bodyPr/>
          <a:lstStyle/>
          <a:p>
            <a:endParaRPr lang="en-US"/>
          </a:p>
        </p:txBody>
      </p:sp>
      <p:sp>
        <p:nvSpPr>
          <p:cNvPr id="23169" name="Freeform 642"/>
          <p:cNvSpPr>
            <a:spLocks noChangeAspect="1"/>
          </p:cNvSpPr>
          <p:nvPr/>
        </p:nvSpPr>
        <p:spPr bwMode="auto">
          <a:xfrm>
            <a:off x="8321675" y="5273133"/>
            <a:ext cx="187325" cy="176213"/>
          </a:xfrm>
          <a:custGeom>
            <a:avLst/>
            <a:gdLst>
              <a:gd name="T0" fmla="*/ 0 w 98"/>
              <a:gd name="T1" fmla="*/ 81 h 92"/>
              <a:gd name="T2" fmla="*/ 21 w 98"/>
              <a:gd name="T3" fmla="*/ 52 h 92"/>
              <a:gd name="T4" fmla="*/ 56 w 98"/>
              <a:gd name="T5" fmla="*/ 32 h 92"/>
              <a:gd name="T6" fmla="*/ 74 w 98"/>
              <a:gd name="T7" fmla="*/ 0 h 92"/>
              <a:gd name="T8" fmla="*/ 85 w 98"/>
              <a:gd name="T9" fmla="*/ 10 h 92"/>
              <a:gd name="T10" fmla="*/ 97 w 98"/>
              <a:gd name="T11" fmla="*/ 5 h 92"/>
              <a:gd name="T12" fmla="*/ 98 w 98"/>
              <a:gd name="T13" fmla="*/ 16 h 92"/>
              <a:gd name="T14" fmla="*/ 80 w 98"/>
              <a:gd name="T15" fmla="*/ 38 h 92"/>
              <a:gd name="T16" fmla="*/ 84 w 98"/>
              <a:gd name="T17" fmla="*/ 48 h 92"/>
              <a:gd name="T18" fmla="*/ 63 w 98"/>
              <a:gd name="T19" fmla="*/ 52 h 92"/>
              <a:gd name="T20" fmla="*/ 53 w 98"/>
              <a:gd name="T21" fmla="*/ 83 h 92"/>
              <a:gd name="T22" fmla="*/ 32 w 98"/>
              <a:gd name="T23" fmla="*/ 92 h 92"/>
              <a:gd name="T24" fmla="*/ 0 w 98"/>
              <a:gd name="T25" fmla="*/ 81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92"/>
              <a:gd name="T41" fmla="*/ 98 w 98"/>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92">
                <a:moveTo>
                  <a:pt x="0" y="81"/>
                </a:moveTo>
                <a:lnTo>
                  <a:pt x="21" y="52"/>
                </a:lnTo>
                <a:lnTo>
                  <a:pt x="56" y="32"/>
                </a:lnTo>
                <a:lnTo>
                  <a:pt x="74" y="0"/>
                </a:lnTo>
                <a:lnTo>
                  <a:pt x="85" y="10"/>
                </a:lnTo>
                <a:lnTo>
                  <a:pt x="97" y="5"/>
                </a:lnTo>
                <a:lnTo>
                  <a:pt x="98" y="16"/>
                </a:lnTo>
                <a:lnTo>
                  <a:pt x="80" y="38"/>
                </a:lnTo>
                <a:lnTo>
                  <a:pt x="84" y="48"/>
                </a:lnTo>
                <a:lnTo>
                  <a:pt x="63" y="52"/>
                </a:lnTo>
                <a:lnTo>
                  <a:pt x="53" y="83"/>
                </a:lnTo>
                <a:lnTo>
                  <a:pt x="32" y="92"/>
                </a:lnTo>
                <a:lnTo>
                  <a:pt x="0" y="81"/>
                </a:lnTo>
                <a:close/>
              </a:path>
            </a:pathLst>
          </a:custGeom>
          <a:solidFill>
            <a:srgbClr val="FFFFCC"/>
          </a:solidFill>
          <a:ln w="1588" cap="rnd">
            <a:solidFill>
              <a:srgbClr val="808080"/>
            </a:solidFill>
            <a:round/>
            <a:headEnd/>
            <a:tailEnd/>
          </a:ln>
        </p:spPr>
        <p:txBody>
          <a:bodyPr/>
          <a:lstStyle/>
          <a:p>
            <a:endParaRPr lang="en-US"/>
          </a:p>
        </p:txBody>
      </p:sp>
      <p:sp>
        <p:nvSpPr>
          <p:cNvPr id="23170" name="Freeform 643"/>
          <p:cNvSpPr>
            <a:spLocks noChangeAspect="1"/>
          </p:cNvSpPr>
          <p:nvPr/>
        </p:nvSpPr>
        <p:spPr bwMode="auto">
          <a:xfrm>
            <a:off x="8469313" y="5096921"/>
            <a:ext cx="141287" cy="196850"/>
          </a:xfrm>
          <a:custGeom>
            <a:avLst/>
            <a:gdLst>
              <a:gd name="T0" fmla="*/ 0 w 74"/>
              <a:gd name="T1" fmla="*/ 0 h 103"/>
              <a:gd name="T2" fmla="*/ 20 w 74"/>
              <a:gd name="T3" fmla="*/ 12 h 103"/>
              <a:gd name="T4" fmla="*/ 26 w 74"/>
              <a:gd name="T5" fmla="*/ 35 h 103"/>
              <a:gd name="T6" fmla="*/ 35 w 74"/>
              <a:gd name="T7" fmla="*/ 41 h 103"/>
              <a:gd name="T8" fmla="*/ 40 w 74"/>
              <a:gd name="T9" fmla="*/ 31 h 103"/>
              <a:gd name="T10" fmla="*/ 44 w 74"/>
              <a:gd name="T11" fmla="*/ 47 h 103"/>
              <a:gd name="T12" fmla="*/ 74 w 74"/>
              <a:gd name="T13" fmla="*/ 47 h 103"/>
              <a:gd name="T14" fmla="*/ 68 w 74"/>
              <a:gd name="T15" fmla="*/ 70 h 103"/>
              <a:gd name="T16" fmla="*/ 53 w 74"/>
              <a:gd name="T17" fmla="*/ 73 h 103"/>
              <a:gd name="T18" fmla="*/ 40 w 74"/>
              <a:gd name="T19" fmla="*/ 103 h 103"/>
              <a:gd name="T20" fmla="*/ 26 w 74"/>
              <a:gd name="T21" fmla="*/ 103 h 103"/>
              <a:gd name="T22" fmla="*/ 33 w 74"/>
              <a:gd name="T23" fmla="*/ 93 h 103"/>
              <a:gd name="T24" fmla="*/ 14 w 74"/>
              <a:gd name="T25" fmla="*/ 71 h 103"/>
              <a:gd name="T26" fmla="*/ 29 w 74"/>
              <a:gd name="T27" fmla="*/ 53 h 103"/>
              <a:gd name="T28" fmla="*/ 26 w 74"/>
              <a:gd name="T29" fmla="*/ 37 h 103"/>
              <a:gd name="T30" fmla="*/ 0 w 74"/>
              <a:gd name="T31" fmla="*/ 0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103"/>
              <a:gd name="T50" fmla="*/ 74 w 74"/>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103">
                <a:moveTo>
                  <a:pt x="0" y="0"/>
                </a:moveTo>
                <a:lnTo>
                  <a:pt x="20" y="12"/>
                </a:lnTo>
                <a:lnTo>
                  <a:pt x="26" y="35"/>
                </a:lnTo>
                <a:lnTo>
                  <a:pt x="35" y="41"/>
                </a:lnTo>
                <a:lnTo>
                  <a:pt x="40" y="31"/>
                </a:lnTo>
                <a:lnTo>
                  <a:pt x="44" y="47"/>
                </a:lnTo>
                <a:lnTo>
                  <a:pt x="74" y="47"/>
                </a:lnTo>
                <a:lnTo>
                  <a:pt x="68" y="70"/>
                </a:lnTo>
                <a:lnTo>
                  <a:pt x="53" y="73"/>
                </a:lnTo>
                <a:lnTo>
                  <a:pt x="40" y="103"/>
                </a:lnTo>
                <a:lnTo>
                  <a:pt x="26" y="103"/>
                </a:lnTo>
                <a:lnTo>
                  <a:pt x="33" y="93"/>
                </a:lnTo>
                <a:lnTo>
                  <a:pt x="14" y="71"/>
                </a:lnTo>
                <a:lnTo>
                  <a:pt x="29" y="53"/>
                </a:lnTo>
                <a:lnTo>
                  <a:pt x="26" y="37"/>
                </a:lnTo>
                <a:lnTo>
                  <a:pt x="0" y="0"/>
                </a:lnTo>
                <a:close/>
              </a:path>
            </a:pathLst>
          </a:custGeom>
          <a:solidFill>
            <a:srgbClr val="FFFFCC"/>
          </a:solidFill>
          <a:ln w="9525">
            <a:noFill/>
            <a:round/>
            <a:headEnd/>
            <a:tailEnd/>
          </a:ln>
        </p:spPr>
        <p:txBody>
          <a:bodyPr/>
          <a:lstStyle/>
          <a:p>
            <a:endParaRPr lang="en-US"/>
          </a:p>
        </p:txBody>
      </p:sp>
      <p:sp>
        <p:nvSpPr>
          <p:cNvPr id="23171" name="Freeform 644"/>
          <p:cNvSpPr>
            <a:spLocks noChangeAspect="1"/>
          </p:cNvSpPr>
          <p:nvPr/>
        </p:nvSpPr>
        <p:spPr bwMode="auto">
          <a:xfrm>
            <a:off x="8469313" y="5096921"/>
            <a:ext cx="141287" cy="196850"/>
          </a:xfrm>
          <a:custGeom>
            <a:avLst/>
            <a:gdLst>
              <a:gd name="T0" fmla="*/ 0 w 74"/>
              <a:gd name="T1" fmla="*/ 0 h 103"/>
              <a:gd name="T2" fmla="*/ 20 w 74"/>
              <a:gd name="T3" fmla="*/ 12 h 103"/>
              <a:gd name="T4" fmla="*/ 26 w 74"/>
              <a:gd name="T5" fmla="*/ 35 h 103"/>
              <a:gd name="T6" fmla="*/ 35 w 74"/>
              <a:gd name="T7" fmla="*/ 41 h 103"/>
              <a:gd name="T8" fmla="*/ 40 w 74"/>
              <a:gd name="T9" fmla="*/ 31 h 103"/>
              <a:gd name="T10" fmla="*/ 44 w 74"/>
              <a:gd name="T11" fmla="*/ 47 h 103"/>
              <a:gd name="T12" fmla="*/ 74 w 74"/>
              <a:gd name="T13" fmla="*/ 47 h 103"/>
              <a:gd name="T14" fmla="*/ 68 w 74"/>
              <a:gd name="T15" fmla="*/ 70 h 103"/>
              <a:gd name="T16" fmla="*/ 53 w 74"/>
              <a:gd name="T17" fmla="*/ 73 h 103"/>
              <a:gd name="T18" fmla="*/ 40 w 74"/>
              <a:gd name="T19" fmla="*/ 103 h 103"/>
              <a:gd name="T20" fmla="*/ 26 w 74"/>
              <a:gd name="T21" fmla="*/ 103 h 103"/>
              <a:gd name="T22" fmla="*/ 33 w 74"/>
              <a:gd name="T23" fmla="*/ 93 h 103"/>
              <a:gd name="T24" fmla="*/ 14 w 74"/>
              <a:gd name="T25" fmla="*/ 71 h 103"/>
              <a:gd name="T26" fmla="*/ 29 w 74"/>
              <a:gd name="T27" fmla="*/ 53 h 103"/>
              <a:gd name="T28" fmla="*/ 26 w 74"/>
              <a:gd name="T29" fmla="*/ 37 h 103"/>
              <a:gd name="T30" fmla="*/ 0 w 74"/>
              <a:gd name="T31" fmla="*/ 0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103"/>
              <a:gd name="T50" fmla="*/ 74 w 74"/>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103">
                <a:moveTo>
                  <a:pt x="0" y="0"/>
                </a:moveTo>
                <a:lnTo>
                  <a:pt x="20" y="12"/>
                </a:lnTo>
                <a:lnTo>
                  <a:pt x="26" y="35"/>
                </a:lnTo>
                <a:lnTo>
                  <a:pt x="35" y="41"/>
                </a:lnTo>
                <a:lnTo>
                  <a:pt x="40" y="31"/>
                </a:lnTo>
                <a:lnTo>
                  <a:pt x="44" y="47"/>
                </a:lnTo>
                <a:lnTo>
                  <a:pt x="74" y="47"/>
                </a:lnTo>
                <a:lnTo>
                  <a:pt x="68" y="70"/>
                </a:lnTo>
                <a:lnTo>
                  <a:pt x="53" y="73"/>
                </a:lnTo>
                <a:lnTo>
                  <a:pt x="40" y="103"/>
                </a:lnTo>
                <a:lnTo>
                  <a:pt x="26" y="103"/>
                </a:lnTo>
                <a:lnTo>
                  <a:pt x="33" y="93"/>
                </a:lnTo>
                <a:lnTo>
                  <a:pt x="14" y="71"/>
                </a:lnTo>
                <a:lnTo>
                  <a:pt x="29" y="53"/>
                </a:lnTo>
                <a:lnTo>
                  <a:pt x="26" y="3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172" name="Freeform 645"/>
          <p:cNvSpPr>
            <a:spLocks noChangeAspect="1"/>
          </p:cNvSpPr>
          <p:nvPr/>
        </p:nvSpPr>
        <p:spPr bwMode="auto">
          <a:xfrm>
            <a:off x="4405313" y="2083846"/>
            <a:ext cx="630237" cy="512762"/>
          </a:xfrm>
          <a:custGeom>
            <a:avLst/>
            <a:gdLst>
              <a:gd name="T0" fmla="*/ 2 w 328"/>
              <a:gd name="T1" fmla="*/ 211 h 267"/>
              <a:gd name="T2" fmla="*/ 32 w 328"/>
              <a:gd name="T3" fmla="*/ 208 h 267"/>
              <a:gd name="T4" fmla="*/ 9 w 328"/>
              <a:gd name="T5" fmla="*/ 220 h 267"/>
              <a:gd name="T6" fmla="*/ 27 w 328"/>
              <a:gd name="T7" fmla="*/ 223 h 267"/>
              <a:gd name="T8" fmla="*/ 17 w 328"/>
              <a:gd name="T9" fmla="*/ 243 h 267"/>
              <a:gd name="T10" fmla="*/ 40 w 328"/>
              <a:gd name="T11" fmla="*/ 267 h 267"/>
              <a:gd name="T12" fmla="*/ 70 w 328"/>
              <a:gd name="T13" fmla="*/ 235 h 267"/>
              <a:gd name="T14" fmla="*/ 93 w 328"/>
              <a:gd name="T15" fmla="*/ 232 h 267"/>
              <a:gd name="T16" fmla="*/ 97 w 328"/>
              <a:gd name="T17" fmla="*/ 207 h 267"/>
              <a:gd name="T18" fmla="*/ 91 w 328"/>
              <a:gd name="T19" fmla="*/ 161 h 267"/>
              <a:gd name="T20" fmla="*/ 110 w 328"/>
              <a:gd name="T21" fmla="*/ 140 h 267"/>
              <a:gd name="T22" fmla="*/ 142 w 328"/>
              <a:gd name="T23" fmla="*/ 90 h 267"/>
              <a:gd name="T24" fmla="*/ 163 w 328"/>
              <a:gd name="T25" fmla="*/ 69 h 267"/>
              <a:gd name="T26" fmla="*/ 191 w 328"/>
              <a:gd name="T27" fmla="*/ 61 h 267"/>
              <a:gd name="T28" fmla="*/ 197 w 328"/>
              <a:gd name="T29" fmla="*/ 46 h 267"/>
              <a:gd name="T30" fmla="*/ 221 w 328"/>
              <a:gd name="T31" fmla="*/ 53 h 267"/>
              <a:gd name="T32" fmla="*/ 262 w 328"/>
              <a:gd name="T33" fmla="*/ 47 h 267"/>
              <a:gd name="T34" fmla="*/ 292 w 328"/>
              <a:gd name="T35" fmla="*/ 24 h 267"/>
              <a:gd name="T36" fmla="*/ 304 w 328"/>
              <a:gd name="T37" fmla="*/ 46 h 267"/>
              <a:gd name="T38" fmla="*/ 311 w 328"/>
              <a:gd name="T39" fmla="*/ 32 h 267"/>
              <a:gd name="T40" fmla="*/ 300 w 328"/>
              <a:gd name="T41" fmla="*/ 23 h 267"/>
              <a:gd name="T42" fmla="*/ 305 w 328"/>
              <a:gd name="T43" fmla="*/ 5 h 267"/>
              <a:gd name="T44" fmla="*/ 298 w 328"/>
              <a:gd name="T45" fmla="*/ 2 h 267"/>
              <a:gd name="T46" fmla="*/ 278 w 328"/>
              <a:gd name="T47" fmla="*/ 15 h 267"/>
              <a:gd name="T48" fmla="*/ 274 w 328"/>
              <a:gd name="T49" fmla="*/ 3 h 267"/>
              <a:gd name="T50" fmla="*/ 264 w 328"/>
              <a:gd name="T51" fmla="*/ 5 h 267"/>
              <a:gd name="T52" fmla="*/ 230 w 328"/>
              <a:gd name="T53" fmla="*/ 26 h 267"/>
              <a:gd name="T54" fmla="*/ 215 w 328"/>
              <a:gd name="T55" fmla="*/ 31 h 267"/>
              <a:gd name="T56" fmla="*/ 191 w 328"/>
              <a:gd name="T57" fmla="*/ 41 h 267"/>
              <a:gd name="T58" fmla="*/ 185 w 328"/>
              <a:gd name="T59" fmla="*/ 38 h 267"/>
              <a:gd name="T60" fmla="*/ 183 w 328"/>
              <a:gd name="T61" fmla="*/ 42 h 267"/>
              <a:gd name="T62" fmla="*/ 161 w 328"/>
              <a:gd name="T63" fmla="*/ 53 h 267"/>
              <a:gd name="T64" fmla="*/ 160 w 328"/>
              <a:gd name="T65" fmla="*/ 60 h 267"/>
              <a:gd name="T66" fmla="*/ 130 w 328"/>
              <a:gd name="T67" fmla="*/ 79 h 267"/>
              <a:gd name="T68" fmla="*/ 106 w 328"/>
              <a:gd name="T69" fmla="*/ 98 h 267"/>
              <a:gd name="T70" fmla="*/ 59 w 328"/>
              <a:gd name="T71" fmla="*/ 156 h 267"/>
              <a:gd name="T72" fmla="*/ 81 w 328"/>
              <a:gd name="T73" fmla="*/ 158 h 267"/>
              <a:gd name="T74" fmla="*/ 27 w 328"/>
              <a:gd name="T75" fmla="*/ 177 h 267"/>
              <a:gd name="T76" fmla="*/ 18 w 328"/>
              <a:gd name="T77" fmla="*/ 183 h 267"/>
              <a:gd name="T78" fmla="*/ 2 w 328"/>
              <a:gd name="T79" fmla="*/ 191 h 267"/>
              <a:gd name="T80" fmla="*/ 0 w 328"/>
              <a:gd name="T81" fmla="*/ 200 h 2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8"/>
              <a:gd name="T124" fmla="*/ 0 h 267"/>
              <a:gd name="T125" fmla="*/ 328 w 328"/>
              <a:gd name="T126" fmla="*/ 267 h 2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8" h="267">
                <a:moveTo>
                  <a:pt x="0" y="200"/>
                </a:moveTo>
                <a:lnTo>
                  <a:pt x="2" y="211"/>
                </a:lnTo>
                <a:lnTo>
                  <a:pt x="31" y="204"/>
                </a:lnTo>
                <a:lnTo>
                  <a:pt x="32" y="208"/>
                </a:lnTo>
                <a:lnTo>
                  <a:pt x="1" y="216"/>
                </a:lnTo>
                <a:lnTo>
                  <a:pt x="9" y="220"/>
                </a:lnTo>
                <a:lnTo>
                  <a:pt x="6" y="235"/>
                </a:lnTo>
                <a:lnTo>
                  <a:pt x="27" y="223"/>
                </a:lnTo>
                <a:lnTo>
                  <a:pt x="4" y="243"/>
                </a:lnTo>
                <a:lnTo>
                  <a:pt x="17" y="243"/>
                </a:lnTo>
                <a:lnTo>
                  <a:pt x="9" y="260"/>
                </a:lnTo>
                <a:lnTo>
                  <a:pt x="40" y="267"/>
                </a:lnTo>
                <a:lnTo>
                  <a:pt x="65" y="250"/>
                </a:lnTo>
                <a:lnTo>
                  <a:pt x="70" y="235"/>
                </a:lnTo>
                <a:lnTo>
                  <a:pt x="78" y="250"/>
                </a:lnTo>
                <a:lnTo>
                  <a:pt x="93" y="232"/>
                </a:lnTo>
                <a:lnTo>
                  <a:pt x="90" y="214"/>
                </a:lnTo>
                <a:lnTo>
                  <a:pt x="97" y="207"/>
                </a:lnTo>
                <a:lnTo>
                  <a:pt x="90" y="199"/>
                </a:lnTo>
                <a:lnTo>
                  <a:pt x="91" y="161"/>
                </a:lnTo>
                <a:lnTo>
                  <a:pt x="115" y="152"/>
                </a:lnTo>
                <a:lnTo>
                  <a:pt x="110" y="140"/>
                </a:lnTo>
                <a:lnTo>
                  <a:pt x="120" y="111"/>
                </a:lnTo>
                <a:lnTo>
                  <a:pt x="142" y="90"/>
                </a:lnTo>
                <a:lnTo>
                  <a:pt x="147" y="72"/>
                </a:lnTo>
                <a:lnTo>
                  <a:pt x="163" y="69"/>
                </a:lnTo>
                <a:lnTo>
                  <a:pt x="167" y="58"/>
                </a:lnTo>
                <a:lnTo>
                  <a:pt x="191" y="61"/>
                </a:lnTo>
                <a:lnTo>
                  <a:pt x="191" y="46"/>
                </a:lnTo>
                <a:lnTo>
                  <a:pt x="197" y="46"/>
                </a:lnTo>
                <a:lnTo>
                  <a:pt x="206" y="40"/>
                </a:lnTo>
                <a:lnTo>
                  <a:pt x="221" y="53"/>
                </a:lnTo>
                <a:lnTo>
                  <a:pt x="247" y="55"/>
                </a:lnTo>
                <a:lnTo>
                  <a:pt x="262" y="47"/>
                </a:lnTo>
                <a:lnTo>
                  <a:pt x="267" y="29"/>
                </a:lnTo>
                <a:lnTo>
                  <a:pt x="292" y="24"/>
                </a:lnTo>
                <a:lnTo>
                  <a:pt x="305" y="31"/>
                </a:lnTo>
                <a:lnTo>
                  <a:pt x="304" y="46"/>
                </a:lnTo>
                <a:lnTo>
                  <a:pt x="327" y="29"/>
                </a:lnTo>
                <a:lnTo>
                  <a:pt x="311" y="32"/>
                </a:lnTo>
                <a:lnTo>
                  <a:pt x="315" y="28"/>
                </a:lnTo>
                <a:lnTo>
                  <a:pt x="300" y="23"/>
                </a:lnTo>
                <a:lnTo>
                  <a:pt x="328" y="15"/>
                </a:lnTo>
                <a:lnTo>
                  <a:pt x="305" y="5"/>
                </a:lnTo>
                <a:lnTo>
                  <a:pt x="290" y="15"/>
                </a:lnTo>
                <a:lnTo>
                  <a:pt x="298" y="2"/>
                </a:lnTo>
                <a:lnTo>
                  <a:pt x="286" y="0"/>
                </a:lnTo>
                <a:lnTo>
                  <a:pt x="278" y="15"/>
                </a:lnTo>
                <a:lnTo>
                  <a:pt x="274" y="16"/>
                </a:lnTo>
                <a:lnTo>
                  <a:pt x="274" y="3"/>
                </a:lnTo>
                <a:lnTo>
                  <a:pt x="253" y="24"/>
                </a:lnTo>
                <a:lnTo>
                  <a:pt x="264" y="5"/>
                </a:lnTo>
                <a:lnTo>
                  <a:pt x="253" y="2"/>
                </a:lnTo>
                <a:lnTo>
                  <a:pt x="230" y="26"/>
                </a:lnTo>
                <a:lnTo>
                  <a:pt x="209" y="18"/>
                </a:lnTo>
                <a:lnTo>
                  <a:pt x="215" y="31"/>
                </a:lnTo>
                <a:lnTo>
                  <a:pt x="206" y="24"/>
                </a:lnTo>
                <a:lnTo>
                  <a:pt x="191" y="41"/>
                </a:lnTo>
                <a:lnTo>
                  <a:pt x="193" y="27"/>
                </a:lnTo>
                <a:lnTo>
                  <a:pt x="185" y="38"/>
                </a:lnTo>
                <a:lnTo>
                  <a:pt x="178" y="31"/>
                </a:lnTo>
                <a:lnTo>
                  <a:pt x="183" y="42"/>
                </a:lnTo>
                <a:lnTo>
                  <a:pt x="166" y="37"/>
                </a:lnTo>
                <a:lnTo>
                  <a:pt x="161" y="53"/>
                </a:lnTo>
                <a:lnTo>
                  <a:pt x="145" y="59"/>
                </a:lnTo>
                <a:lnTo>
                  <a:pt x="160" y="60"/>
                </a:lnTo>
                <a:lnTo>
                  <a:pt x="134" y="68"/>
                </a:lnTo>
                <a:lnTo>
                  <a:pt x="130" y="79"/>
                </a:lnTo>
                <a:lnTo>
                  <a:pt x="137" y="79"/>
                </a:lnTo>
                <a:lnTo>
                  <a:pt x="106" y="98"/>
                </a:lnTo>
                <a:lnTo>
                  <a:pt x="93" y="130"/>
                </a:lnTo>
                <a:lnTo>
                  <a:pt x="59" y="156"/>
                </a:lnTo>
                <a:lnTo>
                  <a:pt x="65" y="163"/>
                </a:lnTo>
                <a:lnTo>
                  <a:pt x="81" y="158"/>
                </a:lnTo>
                <a:lnTo>
                  <a:pt x="45" y="166"/>
                </a:lnTo>
                <a:lnTo>
                  <a:pt x="27" y="177"/>
                </a:lnTo>
                <a:lnTo>
                  <a:pt x="31" y="183"/>
                </a:lnTo>
                <a:lnTo>
                  <a:pt x="18" y="183"/>
                </a:lnTo>
                <a:lnTo>
                  <a:pt x="19" y="191"/>
                </a:lnTo>
                <a:lnTo>
                  <a:pt x="2" y="191"/>
                </a:lnTo>
                <a:lnTo>
                  <a:pt x="18" y="195"/>
                </a:lnTo>
                <a:lnTo>
                  <a:pt x="0" y="200"/>
                </a:lnTo>
                <a:close/>
              </a:path>
            </a:pathLst>
          </a:custGeom>
          <a:solidFill>
            <a:srgbClr val="FFFFCC"/>
          </a:solidFill>
          <a:ln w="9525">
            <a:noFill/>
            <a:round/>
            <a:headEnd/>
            <a:tailEnd/>
          </a:ln>
        </p:spPr>
        <p:txBody>
          <a:bodyPr/>
          <a:lstStyle/>
          <a:p>
            <a:endParaRPr lang="en-US"/>
          </a:p>
        </p:txBody>
      </p:sp>
      <p:sp>
        <p:nvSpPr>
          <p:cNvPr id="23173" name="Freeform 646"/>
          <p:cNvSpPr>
            <a:spLocks noChangeAspect="1"/>
          </p:cNvSpPr>
          <p:nvPr/>
        </p:nvSpPr>
        <p:spPr bwMode="auto">
          <a:xfrm>
            <a:off x="4405313" y="2083846"/>
            <a:ext cx="630237" cy="512762"/>
          </a:xfrm>
          <a:custGeom>
            <a:avLst/>
            <a:gdLst>
              <a:gd name="T0" fmla="*/ 2 w 328"/>
              <a:gd name="T1" fmla="*/ 211 h 267"/>
              <a:gd name="T2" fmla="*/ 32 w 328"/>
              <a:gd name="T3" fmla="*/ 208 h 267"/>
              <a:gd name="T4" fmla="*/ 9 w 328"/>
              <a:gd name="T5" fmla="*/ 220 h 267"/>
              <a:gd name="T6" fmla="*/ 27 w 328"/>
              <a:gd name="T7" fmla="*/ 223 h 267"/>
              <a:gd name="T8" fmla="*/ 17 w 328"/>
              <a:gd name="T9" fmla="*/ 243 h 267"/>
              <a:gd name="T10" fmla="*/ 40 w 328"/>
              <a:gd name="T11" fmla="*/ 267 h 267"/>
              <a:gd name="T12" fmla="*/ 70 w 328"/>
              <a:gd name="T13" fmla="*/ 235 h 267"/>
              <a:gd name="T14" fmla="*/ 93 w 328"/>
              <a:gd name="T15" fmla="*/ 232 h 267"/>
              <a:gd name="T16" fmla="*/ 97 w 328"/>
              <a:gd name="T17" fmla="*/ 207 h 267"/>
              <a:gd name="T18" fmla="*/ 91 w 328"/>
              <a:gd name="T19" fmla="*/ 161 h 267"/>
              <a:gd name="T20" fmla="*/ 110 w 328"/>
              <a:gd name="T21" fmla="*/ 140 h 267"/>
              <a:gd name="T22" fmla="*/ 142 w 328"/>
              <a:gd name="T23" fmla="*/ 90 h 267"/>
              <a:gd name="T24" fmla="*/ 163 w 328"/>
              <a:gd name="T25" fmla="*/ 69 h 267"/>
              <a:gd name="T26" fmla="*/ 191 w 328"/>
              <a:gd name="T27" fmla="*/ 61 h 267"/>
              <a:gd name="T28" fmla="*/ 197 w 328"/>
              <a:gd name="T29" fmla="*/ 46 h 267"/>
              <a:gd name="T30" fmla="*/ 221 w 328"/>
              <a:gd name="T31" fmla="*/ 53 h 267"/>
              <a:gd name="T32" fmla="*/ 262 w 328"/>
              <a:gd name="T33" fmla="*/ 47 h 267"/>
              <a:gd name="T34" fmla="*/ 292 w 328"/>
              <a:gd name="T35" fmla="*/ 24 h 267"/>
              <a:gd name="T36" fmla="*/ 304 w 328"/>
              <a:gd name="T37" fmla="*/ 46 h 267"/>
              <a:gd name="T38" fmla="*/ 311 w 328"/>
              <a:gd name="T39" fmla="*/ 32 h 267"/>
              <a:gd name="T40" fmla="*/ 300 w 328"/>
              <a:gd name="T41" fmla="*/ 23 h 267"/>
              <a:gd name="T42" fmla="*/ 305 w 328"/>
              <a:gd name="T43" fmla="*/ 5 h 267"/>
              <a:gd name="T44" fmla="*/ 298 w 328"/>
              <a:gd name="T45" fmla="*/ 2 h 267"/>
              <a:gd name="T46" fmla="*/ 278 w 328"/>
              <a:gd name="T47" fmla="*/ 15 h 267"/>
              <a:gd name="T48" fmla="*/ 274 w 328"/>
              <a:gd name="T49" fmla="*/ 3 h 267"/>
              <a:gd name="T50" fmla="*/ 264 w 328"/>
              <a:gd name="T51" fmla="*/ 5 h 267"/>
              <a:gd name="T52" fmla="*/ 230 w 328"/>
              <a:gd name="T53" fmla="*/ 26 h 267"/>
              <a:gd name="T54" fmla="*/ 215 w 328"/>
              <a:gd name="T55" fmla="*/ 31 h 267"/>
              <a:gd name="T56" fmla="*/ 191 w 328"/>
              <a:gd name="T57" fmla="*/ 41 h 267"/>
              <a:gd name="T58" fmla="*/ 185 w 328"/>
              <a:gd name="T59" fmla="*/ 38 h 267"/>
              <a:gd name="T60" fmla="*/ 183 w 328"/>
              <a:gd name="T61" fmla="*/ 42 h 267"/>
              <a:gd name="T62" fmla="*/ 161 w 328"/>
              <a:gd name="T63" fmla="*/ 53 h 267"/>
              <a:gd name="T64" fmla="*/ 160 w 328"/>
              <a:gd name="T65" fmla="*/ 60 h 267"/>
              <a:gd name="T66" fmla="*/ 130 w 328"/>
              <a:gd name="T67" fmla="*/ 79 h 267"/>
              <a:gd name="T68" fmla="*/ 106 w 328"/>
              <a:gd name="T69" fmla="*/ 98 h 267"/>
              <a:gd name="T70" fmla="*/ 59 w 328"/>
              <a:gd name="T71" fmla="*/ 156 h 267"/>
              <a:gd name="T72" fmla="*/ 81 w 328"/>
              <a:gd name="T73" fmla="*/ 158 h 267"/>
              <a:gd name="T74" fmla="*/ 27 w 328"/>
              <a:gd name="T75" fmla="*/ 177 h 267"/>
              <a:gd name="T76" fmla="*/ 18 w 328"/>
              <a:gd name="T77" fmla="*/ 183 h 267"/>
              <a:gd name="T78" fmla="*/ 2 w 328"/>
              <a:gd name="T79" fmla="*/ 191 h 267"/>
              <a:gd name="T80" fmla="*/ 0 w 328"/>
              <a:gd name="T81" fmla="*/ 200 h 2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8"/>
              <a:gd name="T124" fmla="*/ 0 h 267"/>
              <a:gd name="T125" fmla="*/ 328 w 328"/>
              <a:gd name="T126" fmla="*/ 267 h 2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8" h="267">
                <a:moveTo>
                  <a:pt x="0" y="200"/>
                </a:moveTo>
                <a:lnTo>
                  <a:pt x="2" y="211"/>
                </a:lnTo>
                <a:lnTo>
                  <a:pt x="31" y="204"/>
                </a:lnTo>
                <a:lnTo>
                  <a:pt x="32" y="208"/>
                </a:lnTo>
                <a:lnTo>
                  <a:pt x="1" y="216"/>
                </a:lnTo>
                <a:lnTo>
                  <a:pt x="9" y="220"/>
                </a:lnTo>
                <a:lnTo>
                  <a:pt x="6" y="235"/>
                </a:lnTo>
                <a:lnTo>
                  <a:pt x="27" y="223"/>
                </a:lnTo>
                <a:lnTo>
                  <a:pt x="4" y="243"/>
                </a:lnTo>
                <a:lnTo>
                  <a:pt x="17" y="243"/>
                </a:lnTo>
                <a:lnTo>
                  <a:pt x="9" y="260"/>
                </a:lnTo>
                <a:lnTo>
                  <a:pt x="40" y="267"/>
                </a:lnTo>
                <a:lnTo>
                  <a:pt x="65" y="250"/>
                </a:lnTo>
                <a:lnTo>
                  <a:pt x="70" y="235"/>
                </a:lnTo>
                <a:lnTo>
                  <a:pt x="78" y="250"/>
                </a:lnTo>
                <a:lnTo>
                  <a:pt x="93" y="232"/>
                </a:lnTo>
                <a:lnTo>
                  <a:pt x="90" y="214"/>
                </a:lnTo>
                <a:lnTo>
                  <a:pt x="97" y="207"/>
                </a:lnTo>
                <a:lnTo>
                  <a:pt x="90" y="199"/>
                </a:lnTo>
                <a:lnTo>
                  <a:pt x="91" y="161"/>
                </a:lnTo>
                <a:lnTo>
                  <a:pt x="115" y="152"/>
                </a:lnTo>
                <a:lnTo>
                  <a:pt x="110" y="140"/>
                </a:lnTo>
                <a:lnTo>
                  <a:pt x="120" y="111"/>
                </a:lnTo>
                <a:lnTo>
                  <a:pt x="142" y="90"/>
                </a:lnTo>
                <a:lnTo>
                  <a:pt x="147" y="72"/>
                </a:lnTo>
                <a:lnTo>
                  <a:pt x="163" y="69"/>
                </a:lnTo>
                <a:lnTo>
                  <a:pt x="167" y="58"/>
                </a:lnTo>
                <a:lnTo>
                  <a:pt x="191" y="61"/>
                </a:lnTo>
                <a:lnTo>
                  <a:pt x="191" y="46"/>
                </a:lnTo>
                <a:lnTo>
                  <a:pt x="197" y="46"/>
                </a:lnTo>
                <a:lnTo>
                  <a:pt x="206" y="40"/>
                </a:lnTo>
                <a:lnTo>
                  <a:pt x="221" y="53"/>
                </a:lnTo>
                <a:lnTo>
                  <a:pt x="247" y="55"/>
                </a:lnTo>
                <a:lnTo>
                  <a:pt x="262" y="47"/>
                </a:lnTo>
                <a:lnTo>
                  <a:pt x="267" y="29"/>
                </a:lnTo>
                <a:lnTo>
                  <a:pt x="292" y="24"/>
                </a:lnTo>
                <a:lnTo>
                  <a:pt x="305" y="31"/>
                </a:lnTo>
                <a:lnTo>
                  <a:pt x="304" y="46"/>
                </a:lnTo>
                <a:lnTo>
                  <a:pt x="327" y="29"/>
                </a:lnTo>
                <a:lnTo>
                  <a:pt x="311" y="32"/>
                </a:lnTo>
                <a:lnTo>
                  <a:pt x="315" y="28"/>
                </a:lnTo>
                <a:lnTo>
                  <a:pt x="300" y="23"/>
                </a:lnTo>
                <a:lnTo>
                  <a:pt x="328" y="15"/>
                </a:lnTo>
                <a:lnTo>
                  <a:pt x="305" y="5"/>
                </a:lnTo>
                <a:lnTo>
                  <a:pt x="290" y="15"/>
                </a:lnTo>
                <a:lnTo>
                  <a:pt x="298" y="2"/>
                </a:lnTo>
                <a:lnTo>
                  <a:pt x="286" y="0"/>
                </a:lnTo>
                <a:lnTo>
                  <a:pt x="278" y="15"/>
                </a:lnTo>
                <a:lnTo>
                  <a:pt x="274" y="16"/>
                </a:lnTo>
                <a:lnTo>
                  <a:pt x="274" y="3"/>
                </a:lnTo>
                <a:lnTo>
                  <a:pt x="253" y="24"/>
                </a:lnTo>
                <a:lnTo>
                  <a:pt x="264" y="5"/>
                </a:lnTo>
                <a:lnTo>
                  <a:pt x="253" y="2"/>
                </a:lnTo>
                <a:lnTo>
                  <a:pt x="230" y="26"/>
                </a:lnTo>
                <a:lnTo>
                  <a:pt x="209" y="18"/>
                </a:lnTo>
                <a:lnTo>
                  <a:pt x="215" y="31"/>
                </a:lnTo>
                <a:lnTo>
                  <a:pt x="206" y="24"/>
                </a:lnTo>
                <a:lnTo>
                  <a:pt x="191" y="41"/>
                </a:lnTo>
                <a:lnTo>
                  <a:pt x="193" y="27"/>
                </a:lnTo>
                <a:lnTo>
                  <a:pt x="185" y="38"/>
                </a:lnTo>
                <a:lnTo>
                  <a:pt x="178" y="31"/>
                </a:lnTo>
                <a:lnTo>
                  <a:pt x="183" y="42"/>
                </a:lnTo>
                <a:lnTo>
                  <a:pt x="166" y="37"/>
                </a:lnTo>
                <a:lnTo>
                  <a:pt x="161" y="53"/>
                </a:lnTo>
                <a:lnTo>
                  <a:pt x="145" y="59"/>
                </a:lnTo>
                <a:lnTo>
                  <a:pt x="160" y="60"/>
                </a:lnTo>
                <a:lnTo>
                  <a:pt x="134" y="68"/>
                </a:lnTo>
                <a:lnTo>
                  <a:pt x="130" y="79"/>
                </a:lnTo>
                <a:lnTo>
                  <a:pt x="137" y="79"/>
                </a:lnTo>
                <a:lnTo>
                  <a:pt x="106" y="98"/>
                </a:lnTo>
                <a:lnTo>
                  <a:pt x="93" y="130"/>
                </a:lnTo>
                <a:lnTo>
                  <a:pt x="59" y="156"/>
                </a:lnTo>
                <a:lnTo>
                  <a:pt x="65" y="163"/>
                </a:lnTo>
                <a:lnTo>
                  <a:pt x="81" y="158"/>
                </a:lnTo>
                <a:lnTo>
                  <a:pt x="45" y="166"/>
                </a:lnTo>
                <a:lnTo>
                  <a:pt x="27" y="177"/>
                </a:lnTo>
                <a:lnTo>
                  <a:pt x="31" y="183"/>
                </a:lnTo>
                <a:lnTo>
                  <a:pt x="18" y="183"/>
                </a:lnTo>
                <a:lnTo>
                  <a:pt x="19" y="191"/>
                </a:lnTo>
                <a:lnTo>
                  <a:pt x="2" y="191"/>
                </a:lnTo>
                <a:lnTo>
                  <a:pt x="18" y="195"/>
                </a:lnTo>
                <a:lnTo>
                  <a:pt x="0" y="200"/>
                </a:lnTo>
                <a:close/>
              </a:path>
            </a:pathLst>
          </a:custGeom>
          <a:solidFill>
            <a:srgbClr val="FFFFCC"/>
          </a:solidFill>
          <a:ln w="1588" cap="rnd">
            <a:solidFill>
              <a:srgbClr val="808080"/>
            </a:solidFill>
            <a:round/>
            <a:headEnd/>
            <a:tailEnd/>
          </a:ln>
        </p:spPr>
        <p:txBody>
          <a:bodyPr/>
          <a:lstStyle/>
          <a:p>
            <a:endParaRPr lang="en-US"/>
          </a:p>
        </p:txBody>
      </p:sp>
      <p:sp>
        <p:nvSpPr>
          <p:cNvPr id="23174" name="Freeform 647"/>
          <p:cNvSpPr>
            <a:spLocks noChangeAspect="1"/>
          </p:cNvSpPr>
          <p:nvPr/>
        </p:nvSpPr>
        <p:spPr bwMode="auto">
          <a:xfrm>
            <a:off x="2274888" y="3974558"/>
            <a:ext cx="134937" cy="61913"/>
          </a:xfrm>
          <a:custGeom>
            <a:avLst/>
            <a:gdLst>
              <a:gd name="T0" fmla="*/ 0 w 71"/>
              <a:gd name="T1" fmla="*/ 17 h 32"/>
              <a:gd name="T2" fmla="*/ 5 w 71"/>
              <a:gd name="T3" fmla="*/ 0 h 32"/>
              <a:gd name="T4" fmla="*/ 21 w 71"/>
              <a:gd name="T5" fmla="*/ 11 h 32"/>
              <a:gd name="T6" fmla="*/ 48 w 71"/>
              <a:gd name="T7" fmla="*/ 1 h 32"/>
              <a:gd name="T8" fmla="*/ 71 w 71"/>
              <a:gd name="T9" fmla="*/ 13 h 32"/>
              <a:gd name="T10" fmla="*/ 64 w 71"/>
              <a:gd name="T11" fmla="*/ 31 h 32"/>
              <a:gd name="T12" fmla="*/ 62 w 71"/>
              <a:gd name="T13" fmla="*/ 16 h 32"/>
              <a:gd name="T14" fmla="*/ 48 w 71"/>
              <a:gd name="T15" fmla="*/ 10 h 32"/>
              <a:gd name="T16" fmla="*/ 33 w 71"/>
              <a:gd name="T17" fmla="*/ 19 h 32"/>
              <a:gd name="T18" fmla="*/ 37 w 71"/>
              <a:gd name="T19" fmla="*/ 28 h 32"/>
              <a:gd name="T20" fmla="*/ 30 w 71"/>
              <a:gd name="T21" fmla="*/ 32 h 32"/>
              <a:gd name="T22" fmla="*/ 0 w 71"/>
              <a:gd name="T23" fmla="*/ 1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2"/>
              <a:gd name="T38" fmla="*/ 71 w 71"/>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2">
                <a:moveTo>
                  <a:pt x="0" y="17"/>
                </a:moveTo>
                <a:lnTo>
                  <a:pt x="5" y="0"/>
                </a:lnTo>
                <a:lnTo>
                  <a:pt x="21" y="11"/>
                </a:lnTo>
                <a:lnTo>
                  <a:pt x="48" y="1"/>
                </a:lnTo>
                <a:lnTo>
                  <a:pt x="71" y="13"/>
                </a:lnTo>
                <a:lnTo>
                  <a:pt x="64" y="31"/>
                </a:lnTo>
                <a:lnTo>
                  <a:pt x="62" y="16"/>
                </a:lnTo>
                <a:lnTo>
                  <a:pt x="48" y="10"/>
                </a:lnTo>
                <a:lnTo>
                  <a:pt x="33" y="19"/>
                </a:lnTo>
                <a:lnTo>
                  <a:pt x="37" y="28"/>
                </a:lnTo>
                <a:lnTo>
                  <a:pt x="30" y="32"/>
                </a:lnTo>
                <a:lnTo>
                  <a:pt x="0" y="17"/>
                </a:lnTo>
                <a:close/>
              </a:path>
            </a:pathLst>
          </a:custGeom>
          <a:solidFill>
            <a:srgbClr val="FFFFCC"/>
          </a:solidFill>
          <a:ln w="9525">
            <a:noFill/>
            <a:round/>
            <a:headEnd/>
            <a:tailEnd/>
          </a:ln>
        </p:spPr>
        <p:txBody>
          <a:bodyPr/>
          <a:lstStyle/>
          <a:p>
            <a:endParaRPr lang="en-US"/>
          </a:p>
        </p:txBody>
      </p:sp>
      <p:sp>
        <p:nvSpPr>
          <p:cNvPr id="23175" name="Freeform 648"/>
          <p:cNvSpPr>
            <a:spLocks noChangeAspect="1"/>
          </p:cNvSpPr>
          <p:nvPr/>
        </p:nvSpPr>
        <p:spPr bwMode="auto">
          <a:xfrm>
            <a:off x="2274888" y="3974558"/>
            <a:ext cx="134937" cy="61913"/>
          </a:xfrm>
          <a:custGeom>
            <a:avLst/>
            <a:gdLst>
              <a:gd name="T0" fmla="*/ 0 w 71"/>
              <a:gd name="T1" fmla="*/ 17 h 32"/>
              <a:gd name="T2" fmla="*/ 5 w 71"/>
              <a:gd name="T3" fmla="*/ 0 h 32"/>
              <a:gd name="T4" fmla="*/ 21 w 71"/>
              <a:gd name="T5" fmla="*/ 11 h 32"/>
              <a:gd name="T6" fmla="*/ 48 w 71"/>
              <a:gd name="T7" fmla="*/ 1 h 32"/>
              <a:gd name="T8" fmla="*/ 71 w 71"/>
              <a:gd name="T9" fmla="*/ 13 h 32"/>
              <a:gd name="T10" fmla="*/ 64 w 71"/>
              <a:gd name="T11" fmla="*/ 31 h 32"/>
              <a:gd name="T12" fmla="*/ 62 w 71"/>
              <a:gd name="T13" fmla="*/ 16 h 32"/>
              <a:gd name="T14" fmla="*/ 48 w 71"/>
              <a:gd name="T15" fmla="*/ 10 h 32"/>
              <a:gd name="T16" fmla="*/ 33 w 71"/>
              <a:gd name="T17" fmla="*/ 19 h 32"/>
              <a:gd name="T18" fmla="*/ 37 w 71"/>
              <a:gd name="T19" fmla="*/ 28 h 32"/>
              <a:gd name="T20" fmla="*/ 30 w 71"/>
              <a:gd name="T21" fmla="*/ 32 h 32"/>
              <a:gd name="T22" fmla="*/ 0 w 71"/>
              <a:gd name="T23" fmla="*/ 1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2"/>
              <a:gd name="T38" fmla="*/ 71 w 71"/>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2">
                <a:moveTo>
                  <a:pt x="0" y="17"/>
                </a:moveTo>
                <a:lnTo>
                  <a:pt x="5" y="0"/>
                </a:lnTo>
                <a:lnTo>
                  <a:pt x="21" y="11"/>
                </a:lnTo>
                <a:lnTo>
                  <a:pt x="48" y="1"/>
                </a:lnTo>
                <a:lnTo>
                  <a:pt x="71" y="13"/>
                </a:lnTo>
                <a:lnTo>
                  <a:pt x="64" y="31"/>
                </a:lnTo>
                <a:lnTo>
                  <a:pt x="62" y="16"/>
                </a:lnTo>
                <a:lnTo>
                  <a:pt x="48" y="10"/>
                </a:lnTo>
                <a:lnTo>
                  <a:pt x="33" y="19"/>
                </a:lnTo>
                <a:lnTo>
                  <a:pt x="37" y="28"/>
                </a:lnTo>
                <a:lnTo>
                  <a:pt x="30" y="32"/>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3176" name="Freeform 649"/>
          <p:cNvSpPr>
            <a:spLocks noChangeAspect="1"/>
          </p:cNvSpPr>
          <p:nvPr/>
        </p:nvSpPr>
        <p:spPr bwMode="auto">
          <a:xfrm>
            <a:off x="7708900" y="4277771"/>
            <a:ext cx="238125" cy="192087"/>
          </a:xfrm>
          <a:custGeom>
            <a:avLst/>
            <a:gdLst>
              <a:gd name="T0" fmla="*/ 0 w 124"/>
              <a:gd name="T1" fmla="*/ 0 h 100"/>
              <a:gd name="T2" fmla="*/ 2 w 124"/>
              <a:gd name="T3" fmla="*/ 83 h 100"/>
              <a:gd name="T4" fmla="*/ 22 w 124"/>
              <a:gd name="T5" fmla="*/ 86 h 100"/>
              <a:gd name="T6" fmla="*/ 42 w 124"/>
              <a:gd name="T7" fmla="*/ 63 h 100"/>
              <a:gd name="T8" fmla="*/ 64 w 124"/>
              <a:gd name="T9" fmla="*/ 73 h 100"/>
              <a:gd name="T10" fmla="*/ 85 w 124"/>
              <a:gd name="T11" fmla="*/ 96 h 100"/>
              <a:gd name="T12" fmla="*/ 124 w 124"/>
              <a:gd name="T13" fmla="*/ 100 h 100"/>
              <a:gd name="T14" fmla="*/ 79 w 124"/>
              <a:gd name="T15" fmla="*/ 62 h 100"/>
              <a:gd name="T16" fmla="*/ 83 w 124"/>
              <a:gd name="T17" fmla="*/ 45 h 100"/>
              <a:gd name="T18" fmla="*/ 61 w 124"/>
              <a:gd name="T19" fmla="*/ 38 h 100"/>
              <a:gd name="T20" fmla="*/ 42 w 124"/>
              <a:gd name="T21" fmla="*/ 15 h 100"/>
              <a:gd name="T22" fmla="*/ 0 w 124"/>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00"/>
              <a:gd name="T38" fmla="*/ 124 w 12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00">
                <a:moveTo>
                  <a:pt x="0" y="0"/>
                </a:moveTo>
                <a:lnTo>
                  <a:pt x="2" y="83"/>
                </a:lnTo>
                <a:lnTo>
                  <a:pt x="22" y="86"/>
                </a:lnTo>
                <a:lnTo>
                  <a:pt x="42" y="63"/>
                </a:lnTo>
                <a:lnTo>
                  <a:pt x="64" y="73"/>
                </a:lnTo>
                <a:lnTo>
                  <a:pt x="85" y="96"/>
                </a:lnTo>
                <a:lnTo>
                  <a:pt x="124" y="100"/>
                </a:lnTo>
                <a:lnTo>
                  <a:pt x="79" y="62"/>
                </a:lnTo>
                <a:lnTo>
                  <a:pt x="83" y="45"/>
                </a:lnTo>
                <a:lnTo>
                  <a:pt x="61" y="38"/>
                </a:lnTo>
                <a:lnTo>
                  <a:pt x="42" y="15"/>
                </a:lnTo>
                <a:lnTo>
                  <a:pt x="0" y="0"/>
                </a:lnTo>
                <a:close/>
              </a:path>
            </a:pathLst>
          </a:custGeom>
          <a:solidFill>
            <a:srgbClr val="FFFFCC"/>
          </a:solidFill>
          <a:ln w="9525">
            <a:noFill/>
            <a:round/>
            <a:headEnd/>
            <a:tailEnd/>
          </a:ln>
        </p:spPr>
        <p:txBody>
          <a:bodyPr/>
          <a:lstStyle/>
          <a:p>
            <a:endParaRPr lang="en-US"/>
          </a:p>
        </p:txBody>
      </p:sp>
      <p:sp>
        <p:nvSpPr>
          <p:cNvPr id="23177" name="Freeform 650"/>
          <p:cNvSpPr>
            <a:spLocks noChangeAspect="1"/>
          </p:cNvSpPr>
          <p:nvPr/>
        </p:nvSpPr>
        <p:spPr bwMode="auto">
          <a:xfrm>
            <a:off x="7708900" y="4277771"/>
            <a:ext cx="238125" cy="192087"/>
          </a:xfrm>
          <a:custGeom>
            <a:avLst/>
            <a:gdLst>
              <a:gd name="T0" fmla="*/ 0 w 124"/>
              <a:gd name="T1" fmla="*/ 0 h 100"/>
              <a:gd name="T2" fmla="*/ 2 w 124"/>
              <a:gd name="T3" fmla="*/ 83 h 100"/>
              <a:gd name="T4" fmla="*/ 22 w 124"/>
              <a:gd name="T5" fmla="*/ 86 h 100"/>
              <a:gd name="T6" fmla="*/ 42 w 124"/>
              <a:gd name="T7" fmla="*/ 63 h 100"/>
              <a:gd name="T8" fmla="*/ 64 w 124"/>
              <a:gd name="T9" fmla="*/ 73 h 100"/>
              <a:gd name="T10" fmla="*/ 85 w 124"/>
              <a:gd name="T11" fmla="*/ 96 h 100"/>
              <a:gd name="T12" fmla="*/ 124 w 124"/>
              <a:gd name="T13" fmla="*/ 100 h 100"/>
              <a:gd name="T14" fmla="*/ 79 w 124"/>
              <a:gd name="T15" fmla="*/ 62 h 100"/>
              <a:gd name="T16" fmla="*/ 83 w 124"/>
              <a:gd name="T17" fmla="*/ 45 h 100"/>
              <a:gd name="T18" fmla="*/ 61 w 124"/>
              <a:gd name="T19" fmla="*/ 38 h 100"/>
              <a:gd name="T20" fmla="*/ 42 w 124"/>
              <a:gd name="T21" fmla="*/ 15 h 100"/>
              <a:gd name="T22" fmla="*/ 0 w 124"/>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00"/>
              <a:gd name="T38" fmla="*/ 124 w 12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00">
                <a:moveTo>
                  <a:pt x="0" y="0"/>
                </a:moveTo>
                <a:lnTo>
                  <a:pt x="2" y="83"/>
                </a:lnTo>
                <a:lnTo>
                  <a:pt x="22" y="86"/>
                </a:lnTo>
                <a:lnTo>
                  <a:pt x="42" y="63"/>
                </a:lnTo>
                <a:lnTo>
                  <a:pt x="64" y="73"/>
                </a:lnTo>
                <a:lnTo>
                  <a:pt x="85" y="96"/>
                </a:lnTo>
                <a:lnTo>
                  <a:pt x="124" y="100"/>
                </a:lnTo>
                <a:lnTo>
                  <a:pt x="79" y="62"/>
                </a:lnTo>
                <a:lnTo>
                  <a:pt x="83" y="45"/>
                </a:lnTo>
                <a:lnTo>
                  <a:pt x="61" y="38"/>
                </a:lnTo>
                <a:lnTo>
                  <a:pt x="42" y="15"/>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178" name="Freeform 651"/>
          <p:cNvSpPr>
            <a:spLocks noChangeAspect="1"/>
          </p:cNvSpPr>
          <p:nvPr/>
        </p:nvSpPr>
        <p:spPr bwMode="auto">
          <a:xfrm>
            <a:off x="7883525" y="4319046"/>
            <a:ext cx="100013" cy="49212"/>
          </a:xfrm>
          <a:custGeom>
            <a:avLst/>
            <a:gdLst>
              <a:gd name="T0" fmla="*/ 0 w 52"/>
              <a:gd name="T1" fmla="*/ 17 h 26"/>
              <a:gd name="T2" fmla="*/ 31 w 52"/>
              <a:gd name="T3" fmla="*/ 26 h 26"/>
              <a:gd name="T4" fmla="*/ 52 w 52"/>
              <a:gd name="T5" fmla="*/ 8 h 26"/>
              <a:gd name="T6" fmla="*/ 43 w 52"/>
              <a:gd name="T7" fmla="*/ 0 h 26"/>
              <a:gd name="T8" fmla="*/ 37 w 52"/>
              <a:gd name="T9" fmla="*/ 10 h 26"/>
              <a:gd name="T10" fmla="*/ 0 w 52"/>
              <a:gd name="T11" fmla="*/ 17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0" y="17"/>
                </a:moveTo>
                <a:lnTo>
                  <a:pt x="31" y="26"/>
                </a:lnTo>
                <a:lnTo>
                  <a:pt x="52" y="8"/>
                </a:lnTo>
                <a:lnTo>
                  <a:pt x="43" y="0"/>
                </a:lnTo>
                <a:lnTo>
                  <a:pt x="37" y="10"/>
                </a:lnTo>
                <a:lnTo>
                  <a:pt x="0" y="17"/>
                </a:lnTo>
                <a:close/>
              </a:path>
            </a:pathLst>
          </a:custGeom>
          <a:solidFill>
            <a:srgbClr val="FFFFCC"/>
          </a:solidFill>
          <a:ln w="9525">
            <a:noFill/>
            <a:round/>
            <a:headEnd/>
            <a:tailEnd/>
          </a:ln>
        </p:spPr>
        <p:txBody>
          <a:bodyPr/>
          <a:lstStyle/>
          <a:p>
            <a:endParaRPr lang="en-US"/>
          </a:p>
        </p:txBody>
      </p:sp>
      <p:sp>
        <p:nvSpPr>
          <p:cNvPr id="23179" name="Freeform 652"/>
          <p:cNvSpPr>
            <a:spLocks noChangeAspect="1"/>
          </p:cNvSpPr>
          <p:nvPr/>
        </p:nvSpPr>
        <p:spPr bwMode="auto">
          <a:xfrm>
            <a:off x="7883525" y="4319046"/>
            <a:ext cx="100013" cy="49212"/>
          </a:xfrm>
          <a:custGeom>
            <a:avLst/>
            <a:gdLst>
              <a:gd name="T0" fmla="*/ 0 w 52"/>
              <a:gd name="T1" fmla="*/ 17 h 26"/>
              <a:gd name="T2" fmla="*/ 31 w 52"/>
              <a:gd name="T3" fmla="*/ 26 h 26"/>
              <a:gd name="T4" fmla="*/ 52 w 52"/>
              <a:gd name="T5" fmla="*/ 8 h 26"/>
              <a:gd name="T6" fmla="*/ 43 w 52"/>
              <a:gd name="T7" fmla="*/ 0 h 26"/>
              <a:gd name="T8" fmla="*/ 37 w 52"/>
              <a:gd name="T9" fmla="*/ 10 h 26"/>
              <a:gd name="T10" fmla="*/ 0 w 52"/>
              <a:gd name="T11" fmla="*/ 17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0" y="17"/>
                </a:moveTo>
                <a:lnTo>
                  <a:pt x="31" y="26"/>
                </a:lnTo>
                <a:lnTo>
                  <a:pt x="52" y="8"/>
                </a:lnTo>
                <a:lnTo>
                  <a:pt x="43" y="0"/>
                </a:lnTo>
                <a:lnTo>
                  <a:pt x="37" y="1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3180" name="Freeform 653"/>
          <p:cNvSpPr>
            <a:spLocks noChangeAspect="1"/>
          </p:cNvSpPr>
          <p:nvPr/>
        </p:nvSpPr>
        <p:spPr bwMode="auto">
          <a:xfrm>
            <a:off x="7945438" y="4282533"/>
            <a:ext cx="50800" cy="47625"/>
          </a:xfrm>
          <a:custGeom>
            <a:avLst/>
            <a:gdLst>
              <a:gd name="T0" fmla="*/ 0 w 27"/>
              <a:gd name="T1" fmla="*/ 0 h 25"/>
              <a:gd name="T2" fmla="*/ 20 w 27"/>
              <a:gd name="T3" fmla="*/ 11 h 25"/>
              <a:gd name="T4" fmla="*/ 27 w 27"/>
              <a:gd name="T5" fmla="*/ 25 h 25"/>
              <a:gd name="T6" fmla="*/ 27 w 27"/>
              <a:gd name="T7" fmla="*/ 15 h 25"/>
              <a:gd name="T8" fmla="*/ 0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0" y="0"/>
                </a:moveTo>
                <a:lnTo>
                  <a:pt x="20" y="11"/>
                </a:lnTo>
                <a:lnTo>
                  <a:pt x="27" y="25"/>
                </a:lnTo>
                <a:lnTo>
                  <a:pt x="27" y="15"/>
                </a:lnTo>
                <a:lnTo>
                  <a:pt x="0" y="0"/>
                </a:lnTo>
                <a:close/>
              </a:path>
            </a:pathLst>
          </a:custGeom>
          <a:solidFill>
            <a:srgbClr val="FFFFCC"/>
          </a:solidFill>
          <a:ln w="9525">
            <a:noFill/>
            <a:round/>
            <a:headEnd/>
            <a:tailEnd/>
          </a:ln>
        </p:spPr>
        <p:txBody>
          <a:bodyPr/>
          <a:lstStyle/>
          <a:p>
            <a:endParaRPr lang="en-US"/>
          </a:p>
        </p:txBody>
      </p:sp>
      <p:sp>
        <p:nvSpPr>
          <p:cNvPr id="23181" name="Freeform 654"/>
          <p:cNvSpPr>
            <a:spLocks noChangeAspect="1"/>
          </p:cNvSpPr>
          <p:nvPr/>
        </p:nvSpPr>
        <p:spPr bwMode="auto">
          <a:xfrm>
            <a:off x="7945438" y="4282533"/>
            <a:ext cx="50800" cy="47625"/>
          </a:xfrm>
          <a:custGeom>
            <a:avLst/>
            <a:gdLst>
              <a:gd name="T0" fmla="*/ 0 w 27"/>
              <a:gd name="T1" fmla="*/ 0 h 25"/>
              <a:gd name="T2" fmla="*/ 20 w 27"/>
              <a:gd name="T3" fmla="*/ 11 h 25"/>
              <a:gd name="T4" fmla="*/ 27 w 27"/>
              <a:gd name="T5" fmla="*/ 25 h 25"/>
              <a:gd name="T6" fmla="*/ 27 w 27"/>
              <a:gd name="T7" fmla="*/ 15 h 25"/>
              <a:gd name="T8" fmla="*/ 0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0" y="0"/>
                </a:moveTo>
                <a:lnTo>
                  <a:pt x="20" y="11"/>
                </a:lnTo>
                <a:lnTo>
                  <a:pt x="27" y="25"/>
                </a:lnTo>
                <a:lnTo>
                  <a:pt x="27" y="15"/>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182" name="Freeform 655"/>
          <p:cNvSpPr>
            <a:spLocks noChangeAspect="1"/>
          </p:cNvSpPr>
          <p:nvPr/>
        </p:nvSpPr>
        <p:spPr bwMode="auto">
          <a:xfrm>
            <a:off x="4062413" y="3122071"/>
            <a:ext cx="76200" cy="138112"/>
          </a:xfrm>
          <a:custGeom>
            <a:avLst/>
            <a:gdLst>
              <a:gd name="T0" fmla="*/ 0 w 40"/>
              <a:gd name="T1" fmla="*/ 47 h 72"/>
              <a:gd name="T2" fmla="*/ 7 w 40"/>
              <a:gd name="T3" fmla="*/ 0 h 72"/>
              <a:gd name="T4" fmla="*/ 40 w 40"/>
              <a:gd name="T5" fmla="*/ 3 h 72"/>
              <a:gd name="T6" fmla="*/ 26 w 40"/>
              <a:gd name="T7" fmla="*/ 33 h 72"/>
              <a:gd name="T8" fmla="*/ 26 w 40"/>
              <a:gd name="T9" fmla="*/ 70 h 72"/>
              <a:gd name="T10" fmla="*/ 6 w 40"/>
              <a:gd name="T11" fmla="*/ 72 h 72"/>
              <a:gd name="T12" fmla="*/ 9 w 40"/>
              <a:gd name="T13" fmla="*/ 49 h 72"/>
              <a:gd name="T14" fmla="*/ 0 w 40"/>
              <a:gd name="T15" fmla="*/ 47 h 7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72"/>
              <a:gd name="T26" fmla="*/ 40 w 4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72">
                <a:moveTo>
                  <a:pt x="0" y="47"/>
                </a:moveTo>
                <a:lnTo>
                  <a:pt x="7" y="0"/>
                </a:lnTo>
                <a:lnTo>
                  <a:pt x="40" y="3"/>
                </a:lnTo>
                <a:lnTo>
                  <a:pt x="26" y="33"/>
                </a:lnTo>
                <a:lnTo>
                  <a:pt x="26" y="70"/>
                </a:lnTo>
                <a:lnTo>
                  <a:pt x="6" y="72"/>
                </a:lnTo>
                <a:lnTo>
                  <a:pt x="9" y="49"/>
                </a:lnTo>
                <a:lnTo>
                  <a:pt x="0" y="47"/>
                </a:lnTo>
                <a:close/>
              </a:path>
            </a:pathLst>
          </a:custGeom>
          <a:solidFill>
            <a:srgbClr val="FFFFCC"/>
          </a:solidFill>
          <a:ln w="9525">
            <a:noFill/>
            <a:round/>
            <a:headEnd/>
            <a:tailEnd/>
          </a:ln>
        </p:spPr>
        <p:txBody>
          <a:bodyPr/>
          <a:lstStyle/>
          <a:p>
            <a:endParaRPr lang="en-US"/>
          </a:p>
        </p:txBody>
      </p:sp>
      <p:sp>
        <p:nvSpPr>
          <p:cNvPr id="23183" name="Freeform 656"/>
          <p:cNvSpPr>
            <a:spLocks noChangeAspect="1"/>
          </p:cNvSpPr>
          <p:nvPr/>
        </p:nvSpPr>
        <p:spPr bwMode="auto">
          <a:xfrm>
            <a:off x="4062413" y="3122071"/>
            <a:ext cx="76200" cy="138112"/>
          </a:xfrm>
          <a:custGeom>
            <a:avLst/>
            <a:gdLst>
              <a:gd name="T0" fmla="*/ 0 w 40"/>
              <a:gd name="T1" fmla="*/ 47 h 72"/>
              <a:gd name="T2" fmla="*/ 7 w 40"/>
              <a:gd name="T3" fmla="*/ 0 h 72"/>
              <a:gd name="T4" fmla="*/ 40 w 40"/>
              <a:gd name="T5" fmla="*/ 3 h 72"/>
              <a:gd name="T6" fmla="*/ 26 w 40"/>
              <a:gd name="T7" fmla="*/ 33 h 72"/>
              <a:gd name="T8" fmla="*/ 26 w 40"/>
              <a:gd name="T9" fmla="*/ 70 h 72"/>
              <a:gd name="T10" fmla="*/ 6 w 40"/>
              <a:gd name="T11" fmla="*/ 72 h 72"/>
              <a:gd name="T12" fmla="*/ 9 w 40"/>
              <a:gd name="T13" fmla="*/ 49 h 72"/>
              <a:gd name="T14" fmla="*/ 0 w 40"/>
              <a:gd name="T15" fmla="*/ 47 h 7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72"/>
              <a:gd name="T26" fmla="*/ 40 w 4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72">
                <a:moveTo>
                  <a:pt x="0" y="47"/>
                </a:moveTo>
                <a:lnTo>
                  <a:pt x="7" y="0"/>
                </a:lnTo>
                <a:lnTo>
                  <a:pt x="40" y="3"/>
                </a:lnTo>
                <a:lnTo>
                  <a:pt x="26" y="33"/>
                </a:lnTo>
                <a:lnTo>
                  <a:pt x="26" y="70"/>
                </a:lnTo>
                <a:lnTo>
                  <a:pt x="6" y="72"/>
                </a:lnTo>
                <a:lnTo>
                  <a:pt x="9" y="49"/>
                </a:lnTo>
                <a:lnTo>
                  <a:pt x="0" y="47"/>
                </a:lnTo>
                <a:close/>
              </a:path>
            </a:pathLst>
          </a:custGeom>
          <a:solidFill>
            <a:srgbClr val="FFFFCC"/>
          </a:solidFill>
          <a:ln w="1588" cap="rnd">
            <a:solidFill>
              <a:srgbClr val="808080"/>
            </a:solidFill>
            <a:round/>
            <a:headEnd/>
            <a:tailEnd/>
          </a:ln>
        </p:spPr>
        <p:txBody>
          <a:bodyPr/>
          <a:lstStyle/>
          <a:p>
            <a:endParaRPr lang="en-US"/>
          </a:p>
        </p:txBody>
      </p:sp>
      <p:sp>
        <p:nvSpPr>
          <p:cNvPr id="23184" name="Freeform 657"/>
          <p:cNvSpPr>
            <a:spLocks noChangeAspect="1"/>
          </p:cNvSpPr>
          <p:nvPr/>
        </p:nvSpPr>
        <p:spPr bwMode="auto">
          <a:xfrm>
            <a:off x="5126038" y="3395121"/>
            <a:ext cx="511175" cy="431800"/>
          </a:xfrm>
          <a:custGeom>
            <a:avLst/>
            <a:gdLst>
              <a:gd name="T0" fmla="*/ 0 w 266"/>
              <a:gd name="T1" fmla="*/ 59 h 225"/>
              <a:gd name="T2" fmla="*/ 4 w 266"/>
              <a:gd name="T3" fmla="*/ 39 h 225"/>
              <a:gd name="T4" fmla="*/ 18 w 266"/>
              <a:gd name="T5" fmla="*/ 44 h 225"/>
              <a:gd name="T6" fmla="*/ 35 w 266"/>
              <a:gd name="T7" fmla="*/ 31 h 225"/>
              <a:gd name="T8" fmla="*/ 42 w 266"/>
              <a:gd name="T9" fmla="*/ 23 h 225"/>
              <a:gd name="T10" fmla="*/ 28 w 266"/>
              <a:gd name="T11" fmla="*/ 10 h 225"/>
              <a:gd name="T12" fmla="*/ 57 w 266"/>
              <a:gd name="T13" fmla="*/ 0 h 225"/>
              <a:gd name="T14" fmla="*/ 113 w 266"/>
              <a:gd name="T15" fmla="*/ 26 h 225"/>
              <a:gd name="T16" fmla="*/ 114 w 266"/>
              <a:gd name="T17" fmla="*/ 36 h 225"/>
              <a:gd name="T18" fmla="*/ 127 w 266"/>
              <a:gd name="T19" fmla="*/ 42 h 225"/>
              <a:gd name="T20" fmla="*/ 140 w 266"/>
              <a:gd name="T21" fmla="*/ 48 h 225"/>
              <a:gd name="T22" fmla="*/ 150 w 266"/>
              <a:gd name="T23" fmla="*/ 44 h 225"/>
              <a:gd name="T24" fmla="*/ 173 w 266"/>
              <a:gd name="T25" fmla="*/ 51 h 225"/>
              <a:gd name="T26" fmla="*/ 204 w 266"/>
              <a:gd name="T27" fmla="*/ 102 h 225"/>
              <a:gd name="T28" fmla="*/ 208 w 266"/>
              <a:gd name="T29" fmla="*/ 106 h 225"/>
              <a:gd name="T30" fmla="*/ 219 w 266"/>
              <a:gd name="T31" fmla="*/ 126 h 225"/>
              <a:gd name="T32" fmla="*/ 259 w 266"/>
              <a:gd name="T33" fmla="*/ 131 h 225"/>
              <a:gd name="T34" fmla="*/ 266 w 266"/>
              <a:gd name="T35" fmla="*/ 140 h 225"/>
              <a:gd name="T36" fmla="*/ 256 w 266"/>
              <a:gd name="T37" fmla="*/ 167 h 225"/>
              <a:gd name="T38" fmla="*/ 219 w 266"/>
              <a:gd name="T39" fmla="*/ 180 h 225"/>
              <a:gd name="T40" fmla="*/ 179 w 266"/>
              <a:gd name="T41" fmla="*/ 189 h 225"/>
              <a:gd name="T42" fmla="*/ 147 w 266"/>
              <a:gd name="T43" fmla="*/ 225 h 225"/>
              <a:gd name="T44" fmla="*/ 147 w 266"/>
              <a:gd name="T45" fmla="*/ 212 h 225"/>
              <a:gd name="T46" fmla="*/ 124 w 266"/>
              <a:gd name="T47" fmla="*/ 202 h 225"/>
              <a:gd name="T48" fmla="*/ 101 w 266"/>
              <a:gd name="T49" fmla="*/ 215 h 225"/>
              <a:gd name="T50" fmla="*/ 78 w 266"/>
              <a:gd name="T51" fmla="*/ 174 h 225"/>
              <a:gd name="T52" fmla="*/ 59 w 266"/>
              <a:gd name="T53" fmla="*/ 158 h 225"/>
              <a:gd name="T54" fmla="*/ 47 w 266"/>
              <a:gd name="T55" fmla="*/ 116 h 225"/>
              <a:gd name="T56" fmla="*/ 0 w 266"/>
              <a:gd name="T57" fmla="*/ 59 h 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225"/>
              <a:gd name="T89" fmla="*/ 266 w 266"/>
              <a:gd name="T90" fmla="*/ 225 h 2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225">
                <a:moveTo>
                  <a:pt x="0" y="59"/>
                </a:moveTo>
                <a:lnTo>
                  <a:pt x="4" y="39"/>
                </a:lnTo>
                <a:lnTo>
                  <a:pt x="18" y="44"/>
                </a:lnTo>
                <a:lnTo>
                  <a:pt x="35" y="31"/>
                </a:lnTo>
                <a:lnTo>
                  <a:pt x="42" y="23"/>
                </a:lnTo>
                <a:lnTo>
                  <a:pt x="28" y="10"/>
                </a:lnTo>
                <a:lnTo>
                  <a:pt x="57" y="0"/>
                </a:lnTo>
                <a:lnTo>
                  <a:pt x="113" y="26"/>
                </a:lnTo>
                <a:lnTo>
                  <a:pt x="114" y="36"/>
                </a:lnTo>
                <a:lnTo>
                  <a:pt x="127" y="42"/>
                </a:lnTo>
                <a:lnTo>
                  <a:pt x="140" y="48"/>
                </a:lnTo>
                <a:lnTo>
                  <a:pt x="150" y="44"/>
                </a:lnTo>
                <a:lnTo>
                  <a:pt x="173" y="51"/>
                </a:lnTo>
                <a:lnTo>
                  <a:pt x="204" y="102"/>
                </a:lnTo>
                <a:lnTo>
                  <a:pt x="208" y="106"/>
                </a:lnTo>
                <a:lnTo>
                  <a:pt x="219" y="126"/>
                </a:lnTo>
                <a:lnTo>
                  <a:pt x="259" y="131"/>
                </a:lnTo>
                <a:lnTo>
                  <a:pt x="266" y="140"/>
                </a:lnTo>
                <a:lnTo>
                  <a:pt x="256" y="167"/>
                </a:lnTo>
                <a:lnTo>
                  <a:pt x="219" y="180"/>
                </a:lnTo>
                <a:lnTo>
                  <a:pt x="179" y="189"/>
                </a:lnTo>
                <a:lnTo>
                  <a:pt x="147" y="225"/>
                </a:lnTo>
                <a:lnTo>
                  <a:pt x="147" y="212"/>
                </a:lnTo>
                <a:lnTo>
                  <a:pt x="124" y="202"/>
                </a:lnTo>
                <a:lnTo>
                  <a:pt x="101" y="215"/>
                </a:lnTo>
                <a:lnTo>
                  <a:pt x="78" y="174"/>
                </a:lnTo>
                <a:lnTo>
                  <a:pt x="59" y="158"/>
                </a:lnTo>
                <a:lnTo>
                  <a:pt x="47" y="116"/>
                </a:lnTo>
                <a:lnTo>
                  <a:pt x="0" y="59"/>
                </a:lnTo>
                <a:close/>
              </a:path>
            </a:pathLst>
          </a:custGeom>
          <a:solidFill>
            <a:srgbClr val="FFFFCC"/>
          </a:solidFill>
          <a:ln w="9525">
            <a:noFill/>
            <a:round/>
            <a:headEnd/>
            <a:tailEnd/>
          </a:ln>
        </p:spPr>
        <p:txBody>
          <a:bodyPr/>
          <a:lstStyle/>
          <a:p>
            <a:endParaRPr lang="en-US"/>
          </a:p>
        </p:txBody>
      </p:sp>
      <p:sp>
        <p:nvSpPr>
          <p:cNvPr id="23185" name="Freeform 658"/>
          <p:cNvSpPr>
            <a:spLocks noChangeAspect="1"/>
          </p:cNvSpPr>
          <p:nvPr/>
        </p:nvSpPr>
        <p:spPr bwMode="auto">
          <a:xfrm>
            <a:off x="5126038" y="3395121"/>
            <a:ext cx="511175" cy="431800"/>
          </a:xfrm>
          <a:custGeom>
            <a:avLst/>
            <a:gdLst>
              <a:gd name="T0" fmla="*/ 0 w 266"/>
              <a:gd name="T1" fmla="*/ 59 h 225"/>
              <a:gd name="T2" fmla="*/ 4 w 266"/>
              <a:gd name="T3" fmla="*/ 39 h 225"/>
              <a:gd name="T4" fmla="*/ 18 w 266"/>
              <a:gd name="T5" fmla="*/ 44 h 225"/>
              <a:gd name="T6" fmla="*/ 35 w 266"/>
              <a:gd name="T7" fmla="*/ 31 h 225"/>
              <a:gd name="T8" fmla="*/ 42 w 266"/>
              <a:gd name="T9" fmla="*/ 23 h 225"/>
              <a:gd name="T10" fmla="*/ 28 w 266"/>
              <a:gd name="T11" fmla="*/ 10 h 225"/>
              <a:gd name="T12" fmla="*/ 57 w 266"/>
              <a:gd name="T13" fmla="*/ 0 h 225"/>
              <a:gd name="T14" fmla="*/ 113 w 266"/>
              <a:gd name="T15" fmla="*/ 26 h 225"/>
              <a:gd name="T16" fmla="*/ 114 w 266"/>
              <a:gd name="T17" fmla="*/ 36 h 225"/>
              <a:gd name="T18" fmla="*/ 127 w 266"/>
              <a:gd name="T19" fmla="*/ 42 h 225"/>
              <a:gd name="T20" fmla="*/ 140 w 266"/>
              <a:gd name="T21" fmla="*/ 48 h 225"/>
              <a:gd name="T22" fmla="*/ 150 w 266"/>
              <a:gd name="T23" fmla="*/ 44 h 225"/>
              <a:gd name="T24" fmla="*/ 173 w 266"/>
              <a:gd name="T25" fmla="*/ 51 h 225"/>
              <a:gd name="T26" fmla="*/ 204 w 266"/>
              <a:gd name="T27" fmla="*/ 102 h 225"/>
              <a:gd name="T28" fmla="*/ 208 w 266"/>
              <a:gd name="T29" fmla="*/ 106 h 225"/>
              <a:gd name="T30" fmla="*/ 219 w 266"/>
              <a:gd name="T31" fmla="*/ 126 h 225"/>
              <a:gd name="T32" fmla="*/ 259 w 266"/>
              <a:gd name="T33" fmla="*/ 131 h 225"/>
              <a:gd name="T34" fmla="*/ 266 w 266"/>
              <a:gd name="T35" fmla="*/ 140 h 225"/>
              <a:gd name="T36" fmla="*/ 256 w 266"/>
              <a:gd name="T37" fmla="*/ 167 h 225"/>
              <a:gd name="T38" fmla="*/ 219 w 266"/>
              <a:gd name="T39" fmla="*/ 180 h 225"/>
              <a:gd name="T40" fmla="*/ 179 w 266"/>
              <a:gd name="T41" fmla="*/ 189 h 225"/>
              <a:gd name="T42" fmla="*/ 147 w 266"/>
              <a:gd name="T43" fmla="*/ 225 h 225"/>
              <a:gd name="T44" fmla="*/ 147 w 266"/>
              <a:gd name="T45" fmla="*/ 212 h 225"/>
              <a:gd name="T46" fmla="*/ 124 w 266"/>
              <a:gd name="T47" fmla="*/ 202 h 225"/>
              <a:gd name="T48" fmla="*/ 101 w 266"/>
              <a:gd name="T49" fmla="*/ 215 h 225"/>
              <a:gd name="T50" fmla="*/ 78 w 266"/>
              <a:gd name="T51" fmla="*/ 174 h 225"/>
              <a:gd name="T52" fmla="*/ 59 w 266"/>
              <a:gd name="T53" fmla="*/ 158 h 225"/>
              <a:gd name="T54" fmla="*/ 47 w 266"/>
              <a:gd name="T55" fmla="*/ 116 h 225"/>
              <a:gd name="T56" fmla="*/ 0 w 266"/>
              <a:gd name="T57" fmla="*/ 59 h 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6"/>
              <a:gd name="T88" fmla="*/ 0 h 225"/>
              <a:gd name="T89" fmla="*/ 266 w 266"/>
              <a:gd name="T90" fmla="*/ 225 h 2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6" h="225">
                <a:moveTo>
                  <a:pt x="0" y="59"/>
                </a:moveTo>
                <a:lnTo>
                  <a:pt x="4" y="39"/>
                </a:lnTo>
                <a:lnTo>
                  <a:pt x="18" y="44"/>
                </a:lnTo>
                <a:lnTo>
                  <a:pt x="35" y="31"/>
                </a:lnTo>
                <a:lnTo>
                  <a:pt x="42" y="23"/>
                </a:lnTo>
                <a:lnTo>
                  <a:pt x="28" y="10"/>
                </a:lnTo>
                <a:lnTo>
                  <a:pt x="57" y="0"/>
                </a:lnTo>
                <a:lnTo>
                  <a:pt x="113" y="26"/>
                </a:lnTo>
                <a:lnTo>
                  <a:pt x="114" y="36"/>
                </a:lnTo>
                <a:lnTo>
                  <a:pt x="127" y="42"/>
                </a:lnTo>
                <a:lnTo>
                  <a:pt x="140" y="48"/>
                </a:lnTo>
                <a:lnTo>
                  <a:pt x="150" y="44"/>
                </a:lnTo>
                <a:lnTo>
                  <a:pt x="173" y="51"/>
                </a:lnTo>
                <a:lnTo>
                  <a:pt x="204" y="102"/>
                </a:lnTo>
                <a:lnTo>
                  <a:pt x="208" y="106"/>
                </a:lnTo>
                <a:lnTo>
                  <a:pt x="219" y="126"/>
                </a:lnTo>
                <a:lnTo>
                  <a:pt x="259" y="131"/>
                </a:lnTo>
                <a:lnTo>
                  <a:pt x="266" y="140"/>
                </a:lnTo>
                <a:lnTo>
                  <a:pt x="256" y="167"/>
                </a:lnTo>
                <a:lnTo>
                  <a:pt x="219" y="180"/>
                </a:lnTo>
                <a:lnTo>
                  <a:pt x="179" y="189"/>
                </a:lnTo>
                <a:lnTo>
                  <a:pt x="147" y="225"/>
                </a:lnTo>
                <a:lnTo>
                  <a:pt x="147" y="212"/>
                </a:lnTo>
                <a:lnTo>
                  <a:pt x="124" y="202"/>
                </a:lnTo>
                <a:lnTo>
                  <a:pt x="101" y="215"/>
                </a:lnTo>
                <a:lnTo>
                  <a:pt x="78" y="174"/>
                </a:lnTo>
                <a:lnTo>
                  <a:pt x="59" y="158"/>
                </a:lnTo>
                <a:lnTo>
                  <a:pt x="47" y="116"/>
                </a:lnTo>
                <a:lnTo>
                  <a:pt x="0" y="59"/>
                </a:lnTo>
                <a:close/>
              </a:path>
            </a:pathLst>
          </a:custGeom>
          <a:solidFill>
            <a:srgbClr val="FFFFCC"/>
          </a:solidFill>
          <a:ln w="1588" cap="rnd">
            <a:solidFill>
              <a:srgbClr val="808080"/>
            </a:solidFill>
            <a:round/>
            <a:headEnd/>
            <a:tailEnd/>
          </a:ln>
        </p:spPr>
        <p:txBody>
          <a:bodyPr/>
          <a:lstStyle/>
          <a:p>
            <a:endParaRPr lang="en-US"/>
          </a:p>
        </p:txBody>
      </p:sp>
      <p:sp>
        <p:nvSpPr>
          <p:cNvPr id="23186" name="Freeform 659"/>
          <p:cNvSpPr>
            <a:spLocks noChangeAspect="1"/>
          </p:cNvSpPr>
          <p:nvPr/>
        </p:nvSpPr>
        <p:spPr bwMode="auto">
          <a:xfrm>
            <a:off x="4759325" y="1763171"/>
            <a:ext cx="4141788" cy="1352550"/>
          </a:xfrm>
          <a:custGeom>
            <a:avLst/>
            <a:gdLst>
              <a:gd name="T0" fmla="*/ 36 w 2157"/>
              <a:gd name="T1" fmla="*/ 443 h 705"/>
              <a:gd name="T2" fmla="*/ 114 w 2157"/>
              <a:gd name="T3" fmla="*/ 386 h 705"/>
              <a:gd name="T4" fmla="*/ 113 w 2157"/>
              <a:gd name="T5" fmla="*/ 228 h 705"/>
              <a:gd name="T6" fmla="*/ 205 w 2157"/>
              <a:gd name="T7" fmla="*/ 210 h 705"/>
              <a:gd name="T8" fmla="*/ 227 w 2157"/>
              <a:gd name="T9" fmla="*/ 326 h 705"/>
              <a:gd name="T10" fmla="*/ 255 w 2157"/>
              <a:gd name="T11" fmla="*/ 288 h 705"/>
              <a:gd name="T12" fmla="*/ 321 w 2157"/>
              <a:gd name="T13" fmla="*/ 249 h 705"/>
              <a:gd name="T14" fmla="*/ 497 w 2157"/>
              <a:gd name="T15" fmla="*/ 214 h 705"/>
              <a:gd name="T16" fmla="*/ 626 w 2157"/>
              <a:gd name="T17" fmla="*/ 219 h 705"/>
              <a:gd name="T18" fmla="*/ 629 w 2157"/>
              <a:gd name="T19" fmla="*/ 123 h 705"/>
              <a:gd name="T20" fmla="*/ 676 w 2157"/>
              <a:gd name="T21" fmla="*/ 243 h 705"/>
              <a:gd name="T22" fmla="*/ 704 w 2157"/>
              <a:gd name="T23" fmla="*/ 219 h 705"/>
              <a:gd name="T24" fmla="*/ 734 w 2157"/>
              <a:gd name="T25" fmla="*/ 219 h 705"/>
              <a:gd name="T26" fmla="*/ 702 w 2157"/>
              <a:gd name="T27" fmla="*/ 159 h 705"/>
              <a:gd name="T28" fmla="*/ 804 w 2157"/>
              <a:gd name="T29" fmla="*/ 154 h 705"/>
              <a:gd name="T30" fmla="*/ 847 w 2157"/>
              <a:gd name="T31" fmla="*/ 99 h 705"/>
              <a:gd name="T32" fmla="*/ 963 w 2157"/>
              <a:gd name="T33" fmla="*/ 41 h 705"/>
              <a:gd name="T34" fmla="*/ 1031 w 2157"/>
              <a:gd name="T35" fmla="*/ 18 h 705"/>
              <a:gd name="T36" fmla="*/ 1190 w 2157"/>
              <a:gd name="T37" fmla="*/ 48 h 705"/>
              <a:gd name="T38" fmla="*/ 1096 w 2157"/>
              <a:gd name="T39" fmla="*/ 116 h 705"/>
              <a:gd name="T40" fmla="*/ 1201 w 2157"/>
              <a:gd name="T41" fmla="*/ 118 h 705"/>
              <a:gd name="T42" fmla="*/ 1310 w 2157"/>
              <a:gd name="T43" fmla="*/ 102 h 705"/>
              <a:gd name="T44" fmla="*/ 1464 w 2157"/>
              <a:gd name="T45" fmla="*/ 154 h 705"/>
              <a:gd name="T46" fmla="*/ 1634 w 2157"/>
              <a:gd name="T47" fmla="*/ 153 h 705"/>
              <a:gd name="T48" fmla="*/ 1804 w 2157"/>
              <a:gd name="T49" fmla="*/ 199 h 705"/>
              <a:gd name="T50" fmla="*/ 1908 w 2157"/>
              <a:gd name="T51" fmla="*/ 191 h 705"/>
              <a:gd name="T52" fmla="*/ 2112 w 2157"/>
              <a:gd name="T53" fmla="*/ 262 h 705"/>
              <a:gd name="T54" fmla="*/ 2101 w 2157"/>
              <a:gd name="T55" fmla="*/ 312 h 705"/>
              <a:gd name="T56" fmla="*/ 2035 w 2157"/>
              <a:gd name="T57" fmla="*/ 273 h 705"/>
              <a:gd name="T58" fmla="*/ 2014 w 2157"/>
              <a:gd name="T59" fmla="*/ 354 h 705"/>
              <a:gd name="T60" fmla="*/ 1851 w 2157"/>
              <a:gd name="T61" fmla="*/ 390 h 705"/>
              <a:gd name="T62" fmla="*/ 1803 w 2157"/>
              <a:gd name="T63" fmla="*/ 468 h 705"/>
              <a:gd name="T64" fmla="*/ 1734 w 2157"/>
              <a:gd name="T65" fmla="*/ 564 h 705"/>
              <a:gd name="T66" fmla="*/ 1827 w 2157"/>
              <a:gd name="T67" fmla="*/ 357 h 705"/>
              <a:gd name="T68" fmla="*/ 1700 w 2157"/>
              <a:gd name="T69" fmla="*/ 403 h 705"/>
              <a:gd name="T70" fmla="*/ 1554 w 2157"/>
              <a:gd name="T71" fmla="*/ 416 h 705"/>
              <a:gd name="T72" fmla="*/ 1501 w 2157"/>
              <a:gd name="T73" fmla="*/ 518 h 705"/>
              <a:gd name="T74" fmla="*/ 1527 w 2157"/>
              <a:gd name="T75" fmla="*/ 567 h 705"/>
              <a:gd name="T76" fmla="*/ 1411 w 2157"/>
              <a:gd name="T77" fmla="*/ 685 h 705"/>
              <a:gd name="T78" fmla="*/ 1340 w 2157"/>
              <a:gd name="T79" fmla="*/ 528 h 705"/>
              <a:gd name="T80" fmla="*/ 1199 w 2157"/>
              <a:gd name="T81" fmla="*/ 575 h 705"/>
              <a:gd name="T82" fmla="*/ 988 w 2157"/>
              <a:gd name="T83" fmla="*/ 578 h 705"/>
              <a:gd name="T84" fmla="*/ 762 w 2157"/>
              <a:gd name="T85" fmla="*/ 578 h 705"/>
              <a:gd name="T86" fmla="*/ 662 w 2157"/>
              <a:gd name="T87" fmla="*/ 526 h 705"/>
              <a:gd name="T88" fmla="*/ 537 w 2157"/>
              <a:gd name="T89" fmla="*/ 488 h 705"/>
              <a:gd name="T90" fmla="*/ 452 w 2157"/>
              <a:gd name="T91" fmla="*/ 504 h 705"/>
              <a:gd name="T92" fmla="*/ 472 w 2157"/>
              <a:gd name="T93" fmla="*/ 564 h 705"/>
              <a:gd name="T94" fmla="*/ 413 w 2157"/>
              <a:gd name="T95" fmla="*/ 558 h 705"/>
              <a:gd name="T96" fmla="*/ 339 w 2157"/>
              <a:gd name="T97" fmla="*/ 572 h 705"/>
              <a:gd name="T98" fmla="*/ 336 w 2157"/>
              <a:gd name="T99" fmla="*/ 608 h 705"/>
              <a:gd name="T100" fmla="*/ 352 w 2157"/>
              <a:gd name="T101" fmla="*/ 637 h 705"/>
              <a:gd name="T102" fmla="*/ 330 w 2157"/>
              <a:gd name="T103" fmla="*/ 692 h 705"/>
              <a:gd name="T104" fmla="*/ 244 w 2157"/>
              <a:gd name="T105" fmla="*/ 671 h 705"/>
              <a:gd name="T106" fmla="*/ 248 w 2157"/>
              <a:gd name="T107" fmla="*/ 588 h 705"/>
              <a:gd name="T108" fmla="*/ 168 w 2157"/>
              <a:gd name="T109" fmla="*/ 539 h 705"/>
              <a:gd name="T110" fmla="*/ 145 w 2157"/>
              <a:gd name="T111" fmla="*/ 525 h 705"/>
              <a:gd name="T112" fmla="*/ 88 w 2157"/>
              <a:gd name="T113" fmla="*/ 483 h 705"/>
              <a:gd name="T114" fmla="*/ 53 w 2157"/>
              <a:gd name="T115" fmla="*/ 517 h 7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57"/>
              <a:gd name="T175" fmla="*/ 0 h 705"/>
              <a:gd name="T176" fmla="*/ 2157 w 2157"/>
              <a:gd name="T177" fmla="*/ 705 h 7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57" h="705">
                <a:moveTo>
                  <a:pt x="0" y="501"/>
                </a:moveTo>
                <a:lnTo>
                  <a:pt x="18" y="485"/>
                </a:lnTo>
                <a:lnTo>
                  <a:pt x="12" y="492"/>
                </a:lnTo>
                <a:lnTo>
                  <a:pt x="20" y="494"/>
                </a:lnTo>
                <a:lnTo>
                  <a:pt x="18" y="461"/>
                </a:lnTo>
                <a:lnTo>
                  <a:pt x="26" y="445"/>
                </a:lnTo>
                <a:lnTo>
                  <a:pt x="36" y="443"/>
                </a:lnTo>
                <a:lnTo>
                  <a:pt x="56" y="458"/>
                </a:lnTo>
                <a:lnTo>
                  <a:pt x="61" y="430"/>
                </a:lnTo>
                <a:lnTo>
                  <a:pt x="52" y="430"/>
                </a:lnTo>
                <a:lnTo>
                  <a:pt x="49" y="414"/>
                </a:lnTo>
                <a:lnTo>
                  <a:pt x="134" y="400"/>
                </a:lnTo>
                <a:lnTo>
                  <a:pt x="113" y="394"/>
                </a:lnTo>
                <a:lnTo>
                  <a:pt x="114" y="386"/>
                </a:lnTo>
                <a:lnTo>
                  <a:pt x="101" y="389"/>
                </a:lnTo>
                <a:lnTo>
                  <a:pt x="150" y="348"/>
                </a:lnTo>
                <a:lnTo>
                  <a:pt x="128" y="304"/>
                </a:lnTo>
                <a:lnTo>
                  <a:pt x="134" y="283"/>
                </a:lnTo>
                <a:lnTo>
                  <a:pt x="121" y="260"/>
                </a:lnTo>
                <a:lnTo>
                  <a:pt x="131" y="246"/>
                </a:lnTo>
                <a:lnTo>
                  <a:pt x="113" y="228"/>
                </a:lnTo>
                <a:lnTo>
                  <a:pt x="119" y="214"/>
                </a:lnTo>
                <a:lnTo>
                  <a:pt x="142" y="197"/>
                </a:lnTo>
                <a:lnTo>
                  <a:pt x="155" y="194"/>
                </a:lnTo>
                <a:lnTo>
                  <a:pt x="171" y="198"/>
                </a:lnTo>
                <a:lnTo>
                  <a:pt x="157" y="202"/>
                </a:lnTo>
                <a:lnTo>
                  <a:pt x="168" y="208"/>
                </a:lnTo>
                <a:lnTo>
                  <a:pt x="205" y="210"/>
                </a:lnTo>
                <a:lnTo>
                  <a:pt x="272" y="246"/>
                </a:lnTo>
                <a:lnTo>
                  <a:pt x="273" y="263"/>
                </a:lnTo>
                <a:lnTo>
                  <a:pt x="244" y="278"/>
                </a:lnTo>
                <a:lnTo>
                  <a:pt x="155" y="257"/>
                </a:lnTo>
                <a:lnTo>
                  <a:pt x="192" y="282"/>
                </a:lnTo>
                <a:lnTo>
                  <a:pt x="191" y="311"/>
                </a:lnTo>
                <a:lnTo>
                  <a:pt x="227" y="326"/>
                </a:lnTo>
                <a:lnTo>
                  <a:pt x="236" y="323"/>
                </a:lnTo>
                <a:lnTo>
                  <a:pt x="231" y="311"/>
                </a:lnTo>
                <a:lnTo>
                  <a:pt x="215" y="307"/>
                </a:lnTo>
                <a:lnTo>
                  <a:pt x="219" y="297"/>
                </a:lnTo>
                <a:lnTo>
                  <a:pt x="235" y="308"/>
                </a:lnTo>
                <a:lnTo>
                  <a:pt x="270" y="311"/>
                </a:lnTo>
                <a:lnTo>
                  <a:pt x="255" y="288"/>
                </a:lnTo>
                <a:lnTo>
                  <a:pt x="287" y="269"/>
                </a:lnTo>
                <a:lnTo>
                  <a:pt x="310" y="282"/>
                </a:lnTo>
                <a:lnTo>
                  <a:pt x="310" y="230"/>
                </a:lnTo>
                <a:lnTo>
                  <a:pt x="300" y="222"/>
                </a:lnTo>
                <a:lnTo>
                  <a:pt x="339" y="233"/>
                </a:lnTo>
                <a:lnTo>
                  <a:pt x="342" y="240"/>
                </a:lnTo>
                <a:lnTo>
                  <a:pt x="321" y="249"/>
                </a:lnTo>
                <a:lnTo>
                  <a:pt x="342" y="266"/>
                </a:lnTo>
                <a:lnTo>
                  <a:pt x="359" y="246"/>
                </a:lnTo>
                <a:lnTo>
                  <a:pt x="432" y="215"/>
                </a:lnTo>
                <a:lnTo>
                  <a:pt x="443" y="214"/>
                </a:lnTo>
                <a:lnTo>
                  <a:pt x="432" y="219"/>
                </a:lnTo>
                <a:lnTo>
                  <a:pt x="444" y="234"/>
                </a:lnTo>
                <a:lnTo>
                  <a:pt x="497" y="214"/>
                </a:lnTo>
                <a:lnTo>
                  <a:pt x="508" y="229"/>
                </a:lnTo>
                <a:lnTo>
                  <a:pt x="521" y="218"/>
                </a:lnTo>
                <a:lnTo>
                  <a:pt x="515" y="201"/>
                </a:lnTo>
                <a:lnTo>
                  <a:pt x="522" y="195"/>
                </a:lnTo>
                <a:lnTo>
                  <a:pt x="562" y="203"/>
                </a:lnTo>
                <a:lnTo>
                  <a:pt x="615" y="233"/>
                </a:lnTo>
                <a:lnTo>
                  <a:pt x="626" y="219"/>
                </a:lnTo>
                <a:lnTo>
                  <a:pt x="614" y="204"/>
                </a:lnTo>
                <a:lnTo>
                  <a:pt x="598" y="200"/>
                </a:lnTo>
                <a:lnTo>
                  <a:pt x="604" y="176"/>
                </a:lnTo>
                <a:lnTo>
                  <a:pt x="593" y="173"/>
                </a:lnTo>
                <a:lnTo>
                  <a:pt x="597" y="163"/>
                </a:lnTo>
                <a:lnTo>
                  <a:pt x="616" y="151"/>
                </a:lnTo>
                <a:lnTo>
                  <a:pt x="629" y="123"/>
                </a:lnTo>
                <a:lnTo>
                  <a:pt x="656" y="123"/>
                </a:lnTo>
                <a:lnTo>
                  <a:pt x="669" y="128"/>
                </a:lnTo>
                <a:lnTo>
                  <a:pt x="659" y="157"/>
                </a:lnTo>
                <a:lnTo>
                  <a:pt x="671" y="172"/>
                </a:lnTo>
                <a:lnTo>
                  <a:pt x="667" y="214"/>
                </a:lnTo>
                <a:lnTo>
                  <a:pt x="681" y="228"/>
                </a:lnTo>
                <a:lnTo>
                  <a:pt x="676" y="243"/>
                </a:lnTo>
                <a:lnTo>
                  <a:pt x="655" y="254"/>
                </a:lnTo>
                <a:lnTo>
                  <a:pt x="662" y="260"/>
                </a:lnTo>
                <a:lnTo>
                  <a:pt x="634" y="266"/>
                </a:lnTo>
                <a:lnTo>
                  <a:pt x="663" y="276"/>
                </a:lnTo>
                <a:lnTo>
                  <a:pt x="696" y="243"/>
                </a:lnTo>
                <a:lnTo>
                  <a:pt x="692" y="222"/>
                </a:lnTo>
                <a:lnTo>
                  <a:pt x="704" y="219"/>
                </a:lnTo>
                <a:lnTo>
                  <a:pt x="721" y="215"/>
                </a:lnTo>
                <a:lnTo>
                  <a:pt x="729" y="227"/>
                </a:lnTo>
                <a:lnTo>
                  <a:pt x="728" y="242"/>
                </a:lnTo>
                <a:lnTo>
                  <a:pt x="749" y="247"/>
                </a:lnTo>
                <a:lnTo>
                  <a:pt x="733" y="242"/>
                </a:lnTo>
                <a:lnTo>
                  <a:pt x="740" y="232"/>
                </a:lnTo>
                <a:lnTo>
                  <a:pt x="734" y="219"/>
                </a:lnTo>
                <a:lnTo>
                  <a:pt x="684" y="210"/>
                </a:lnTo>
                <a:lnTo>
                  <a:pt x="692" y="177"/>
                </a:lnTo>
                <a:lnTo>
                  <a:pt x="675" y="157"/>
                </a:lnTo>
                <a:lnTo>
                  <a:pt x="700" y="139"/>
                </a:lnTo>
                <a:lnTo>
                  <a:pt x="696" y="126"/>
                </a:lnTo>
                <a:lnTo>
                  <a:pt x="708" y="133"/>
                </a:lnTo>
                <a:lnTo>
                  <a:pt x="702" y="159"/>
                </a:lnTo>
                <a:lnTo>
                  <a:pt x="710" y="163"/>
                </a:lnTo>
                <a:lnTo>
                  <a:pt x="743" y="170"/>
                </a:lnTo>
                <a:lnTo>
                  <a:pt x="713" y="149"/>
                </a:lnTo>
                <a:lnTo>
                  <a:pt x="736" y="150"/>
                </a:lnTo>
                <a:lnTo>
                  <a:pt x="730" y="141"/>
                </a:lnTo>
                <a:lnTo>
                  <a:pt x="743" y="137"/>
                </a:lnTo>
                <a:lnTo>
                  <a:pt x="804" y="154"/>
                </a:lnTo>
                <a:lnTo>
                  <a:pt x="792" y="165"/>
                </a:lnTo>
                <a:lnTo>
                  <a:pt x="791" y="182"/>
                </a:lnTo>
                <a:lnTo>
                  <a:pt x="804" y="191"/>
                </a:lnTo>
                <a:lnTo>
                  <a:pt x="809" y="154"/>
                </a:lnTo>
                <a:lnTo>
                  <a:pt x="776" y="135"/>
                </a:lnTo>
                <a:lnTo>
                  <a:pt x="770" y="109"/>
                </a:lnTo>
                <a:lnTo>
                  <a:pt x="847" y="99"/>
                </a:lnTo>
                <a:lnTo>
                  <a:pt x="837" y="76"/>
                </a:lnTo>
                <a:lnTo>
                  <a:pt x="847" y="81"/>
                </a:lnTo>
                <a:lnTo>
                  <a:pt x="860" y="71"/>
                </a:lnTo>
                <a:lnTo>
                  <a:pt x="851" y="68"/>
                </a:lnTo>
                <a:lnTo>
                  <a:pt x="932" y="49"/>
                </a:lnTo>
                <a:lnTo>
                  <a:pt x="925" y="44"/>
                </a:lnTo>
                <a:lnTo>
                  <a:pt x="963" y="41"/>
                </a:lnTo>
                <a:lnTo>
                  <a:pt x="962" y="48"/>
                </a:lnTo>
                <a:lnTo>
                  <a:pt x="972" y="48"/>
                </a:lnTo>
                <a:lnTo>
                  <a:pt x="999" y="40"/>
                </a:lnTo>
                <a:lnTo>
                  <a:pt x="1011" y="44"/>
                </a:lnTo>
                <a:lnTo>
                  <a:pt x="1000" y="34"/>
                </a:lnTo>
                <a:lnTo>
                  <a:pt x="1030" y="32"/>
                </a:lnTo>
                <a:lnTo>
                  <a:pt x="1031" y="18"/>
                </a:lnTo>
                <a:lnTo>
                  <a:pt x="1068" y="0"/>
                </a:lnTo>
                <a:lnTo>
                  <a:pt x="1093" y="11"/>
                </a:lnTo>
                <a:lnTo>
                  <a:pt x="1071" y="20"/>
                </a:lnTo>
                <a:lnTo>
                  <a:pt x="1108" y="20"/>
                </a:lnTo>
                <a:lnTo>
                  <a:pt x="1093" y="34"/>
                </a:lnTo>
                <a:lnTo>
                  <a:pt x="1156" y="27"/>
                </a:lnTo>
                <a:lnTo>
                  <a:pt x="1190" y="48"/>
                </a:lnTo>
                <a:lnTo>
                  <a:pt x="1185" y="56"/>
                </a:lnTo>
                <a:lnTo>
                  <a:pt x="1173" y="51"/>
                </a:lnTo>
                <a:lnTo>
                  <a:pt x="1189" y="58"/>
                </a:lnTo>
                <a:lnTo>
                  <a:pt x="1181" y="71"/>
                </a:lnTo>
                <a:lnTo>
                  <a:pt x="1068" y="132"/>
                </a:lnTo>
                <a:lnTo>
                  <a:pt x="1104" y="124"/>
                </a:lnTo>
                <a:lnTo>
                  <a:pt x="1096" y="116"/>
                </a:lnTo>
                <a:lnTo>
                  <a:pt x="1154" y="105"/>
                </a:lnTo>
                <a:lnTo>
                  <a:pt x="1138" y="107"/>
                </a:lnTo>
                <a:lnTo>
                  <a:pt x="1141" y="96"/>
                </a:lnTo>
                <a:lnTo>
                  <a:pt x="1173" y="105"/>
                </a:lnTo>
                <a:lnTo>
                  <a:pt x="1178" y="96"/>
                </a:lnTo>
                <a:lnTo>
                  <a:pt x="1185" y="116"/>
                </a:lnTo>
                <a:lnTo>
                  <a:pt x="1201" y="118"/>
                </a:lnTo>
                <a:lnTo>
                  <a:pt x="1186" y="109"/>
                </a:lnTo>
                <a:lnTo>
                  <a:pt x="1216" y="104"/>
                </a:lnTo>
                <a:lnTo>
                  <a:pt x="1253" y="109"/>
                </a:lnTo>
                <a:lnTo>
                  <a:pt x="1250" y="116"/>
                </a:lnTo>
                <a:lnTo>
                  <a:pt x="1282" y="123"/>
                </a:lnTo>
                <a:lnTo>
                  <a:pt x="1309" y="121"/>
                </a:lnTo>
                <a:lnTo>
                  <a:pt x="1310" y="102"/>
                </a:lnTo>
                <a:lnTo>
                  <a:pt x="1318" y="100"/>
                </a:lnTo>
                <a:lnTo>
                  <a:pt x="1389" y="121"/>
                </a:lnTo>
                <a:lnTo>
                  <a:pt x="1379" y="154"/>
                </a:lnTo>
                <a:lnTo>
                  <a:pt x="1411" y="176"/>
                </a:lnTo>
                <a:lnTo>
                  <a:pt x="1429" y="146"/>
                </a:lnTo>
                <a:lnTo>
                  <a:pt x="1441" y="159"/>
                </a:lnTo>
                <a:lnTo>
                  <a:pt x="1464" y="154"/>
                </a:lnTo>
                <a:lnTo>
                  <a:pt x="1496" y="165"/>
                </a:lnTo>
                <a:lnTo>
                  <a:pt x="1521" y="158"/>
                </a:lnTo>
                <a:lnTo>
                  <a:pt x="1518" y="146"/>
                </a:lnTo>
                <a:lnTo>
                  <a:pt x="1536" y="125"/>
                </a:lnTo>
                <a:lnTo>
                  <a:pt x="1641" y="140"/>
                </a:lnTo>
                <a:lnTo>
                  <a:pt x="1647" y="149"/>
                </a:lnTo>
                <a:lnTo>
                  <a:pt x="1634" y="153"/>
                </a:lnTo>
                <a:lnTo>
                  <a:pt x="1668" y="158"/>
                </a:lnTo>
                <a:lnTo>
                  <a:pt x="1681" y="173"/>
                </a:lnTo>
                <a:lnTo>
                  <a:pt x="1760" y="170"/>
                </a:lnTo>
                <a:lnTo>
                  <a:pt x="1774" y="182"/>
                </a:lnTo>
                <a:lnTo>
                  <a:pt x="1769" y="197"/>
                </a:lnTo>
                <a:lnTo>
                  <a:pt x="1792" y="206"/>
                </a:lnTo>
                <a:lnTo>
                  <a:pt x="1804" y="199"/>
                </a:lnTo>
                <a:lnTo>
                  <a:pt x="1860" y="204"/>
                </a:lnTo>
                <a:lnTo>
                  <a:pt x="1871" y="197"/>
                </a:lnTo>
                <a:lnTo>
                  <a:pt x="1878" y="209"/>
                </a:lnTo>
                <a:lnTo>
                  <a:pt x="1902" y="220"/>
                </a:lnTo>
                <a:lnTo>
                  <a:pt x="1913" y="212"/>
                </a:lnTo>
                <a:lnTo>
                  <a:pt x="1901" y="201"/>
                </a:lnTo>
                <a:lnTo>
                  <a:pt x="1908" y="191"/>
                </a:lnTo>
                <a:lnTo>
                  <a:pt x="2006" y="206"/>
                </a:lnTo>
                <a:lnTo>
                  <a:pt x="2071" y="243"/>
                </a:lnTo>
                <a:lnTo>
                  <a:pt x="2085" y="243"/>
                </a:lnTo>
                <a:lnTo>
                  <a:pt x="2101" y="273"/>
                </a:lnTo>
                <a:lnTo>
                  <a:pt x="2095" y="257"/>
                </a:lnTo>
                <a:lnTo>
                  <a:pt x="2105" y="256"/>
                </a:lnTo>
                <a:lnTo>
                  <a:pt x="2112" y="262"/>
                </a:lnTo>
                <a:lnTo>
                  <a:pt x="2131" y="260"/>
                </a:lnTo>
                <a:lnTo>
                  <a:pt x="2157" y="277"/>
                </a:lnTo>
                <a:lnTo>
                  <a:pt x="2119" y="296"/>
                </a:lnTo>
                <a:lnTo>
                  <a:pt x="2127" y="301"/>
                </a:lnTo>
                <a:lnTo>
                  <a:pt x="2114" y="305"/>
                </a:lnTo>
                <a:lnTo>
                  <a:pt x="2124" y="312"/>
                </a:lnTo>
                <a:lnTo>
                  <a:pt x="2101" y="312"/>
                </a:lnTo>
                <a:lnTo>
                  <a:pt x="2094" y="301"/>
                </a:lnTo>
                <a:lnTo>
                  <a:pt x="2085" y="306"/>
                </a:lnTo>
                <a:lnTo>
                  <a:pt x="2071" y="288"/>
                </a:lnTo>
                <a:lnTo>
                  <a:pt x="2045" y="289"/>
                </a:lnTo>
                <a:lnTo>
                  <a:pt x="2039" y="278"/>
                </a:lnTo>
                <a:lnTo>
                  <a:pt x="2045" y="273"/>
                </a:lnTo>
                <a:lnTo>
                  <a:pt x="2035" y="273"/>
                </a:lnTo>
                <a:lnTo>
                  <a:pt x="2027" y="277"/>
                </a:lnTo>
                <a:lnTo>
                  <a:pt x="2036" y="289"/>
                </a:lnTo>
                <a:lnTo>
                  <a:pt x="2030" y="297"/>
                </a:lnTo>
                <a:lnTo>
                  <a:pt x="2009" y="309"/>
                </a:lnTo>
                <a:lnTo>
                  <a:pt x="1994" y="306"/>
                </a:lnTo>
                <a:lnTo>
                  <a:pt x="2018" y="341"/>
                </a:lnTo>
                <a:lnTo>
                  <a:pt x="2014" y="354"/>
                </a:lnTo>
                <a:lnTo>
                  <a:pt x="1989" y="345"/>
                </a:lnTo>
                <a:lnTo>
                  <a:pt x="1990" y="350"/>
                </a:lnTo>
                <a:lnTo>
                  <a:pt x="1944" y="366"/>
                </a:lnTo>
                <a:lnTo>
                  <a:pt x="1904" y="402"/>
                </a:lnTo>
                <a:lnTo>
                  <a:pt x="1876" y="389"/>
                </a:lnTo>
                <a:lnTo>
                  <a:pt x="1851" y="403"/>
                </a:lnTo>
                <a:lnTo>
                  <a:pt x="1851" y="390"/>
                </a:lnTo>
                <a:lnTo>
                  <a:pt x="1836" y="403"/>
                </a:lnTo>
                <a:lnTo>
                  <a:pt x="1818" y="402"/>
                </a:lnTo>
                <a:lnTo>
                  <a:pt x="1799" y="436"/>
                </a:lnTo>
                <a:lnTo>
                  <a:pt x="1814" y="443"/>
                </a:lnTo>
                <a:lnTo>
                  <a:pt x="1808" y="454"/>
                </a:lnTo>
                <a:lnTo>
                  <a:pt x="1816" y="472"/>
                </a:lnTo>
                <a:lnTo>
                  <a:pt x="1803" y="468"/>
                </a:lnTo>
                <a:lnTo>
                  <a:pt x="1795" y="484"/>
                </a:lnTo>
                <a:lnTo>
                  <a:pt x="1800" y="498"/>
                </a:lnTo>
                <a:lnTo>
                  <a:pt x="1772" y="509"/>
                </a:lnTo>
                <a:lnTo>
                  <a:pt x="1774" y="525"/>
                </a:lnTo>
                <a:lnTo>
                  <a:pt x="1756" y="529"/>
                </a:lnTo>
                <a:lnTo>
                  <a:pt x="1751" y="546"/>
                </a:lnTo>
                <a:lnTo>
                  <a:pt x="1734" y="564"/>
                </a:lnTo>
                <a:lnTo>
                  <a:pt x="1720" y="498"/>
                </a:lnTo>
                <a:lnTo>
                  <a:pt x="1722" y="462"/>
                </a:lnTo>
                <a:lnTo>
                  <a:pt x="1734" y="441"/>
                </a:lnTo>
                <a:lnTo>
                  <a:pt x="1754" y="437"/>
                </a:lnTo>
                <a:lnTo>
                  <a:pt x="1799" y="392"/>
                </a:lnTo>
                <a:lnTo>
                  <a:pt x="1820" y="383"/>
                </a:lnTo>
                <a:lnTo>
                  <a:pt x="1827" y="357"/>
                </a:lnTo>
                <a:lnTo>
                  <a:pt x="1836" y="350"/>
                </a:lnTo>
                <a:lnTo>
                  <a:pt x="1819" y="350"/>
                </a:lnTo>
                <a:lnTo>
                  <a:pt x="1814" y="371"/>
                </a:lnTo>
                <a:lnTo>
                  <a:pt x="1776" y="389"/>
                </a:lnTo>
                <a:lnTo>
                  <a:pt x="1780" y="362"/>
                </a:lnTo>
                <a:lnTo>
                  <a:pt x="1739" y="368"/>
                </a:lnTo>
                <a:lnTo>
                  <a:pt x="1700" y="403"/>
                </a:lnTo>
                <a:lnTo>
                  <a:pt x="1708" y="417"/>
                </a:lnTo>
                <a:lnTo>
                  <a:pt x="1667" y="422"/>
                </a:lnTo>
                <a:lnTo>
                  <a:pt x="1661" y="417"/>
                </a:lnTo>
                <a:lnTo>
                  <a:pt x="1676" y="416"/>
                </a:lnTo>
                <a:lnTo>
                  <a:pt x="1641" y="407"/>
                </a:lnTo>
                <a:lnTo>
                  <a:pt x="1632" y="416"/>
                </a:lnTo>
                <a:lnTo>
                  <a:pt x="1554" y="416"/>
                </a:lnTo>
                <a:lnTo>
                  <a:pt x="1462" y="497"/>
                </a:lnTo>
                <a:lnTo>
                  <a:pt x="1481" y="500"/>
                </a:lnTo>
                <a:lnTo>
                  <a:pt x="1481" y="514"/>
                </a:lnTo>
                <a:lnTo>
                  <a:pt x="1492" y="505"/>
                </a:lnTo>
                <a:lnTo>
                  <a:pt x="1489" y="517"/>
                </a:lnTo>
                <a:lnTo>
                  <a:pt x="1502" y="510"/>
                </a:lnTo>
                <a:lnTo>
                  <a:pt x="1501" y="518"/>
                </a:lnTo>
                <a:lnTo>
                  <a:pt x="1505" y="505"/>
                </a:lnTo>
                <a:lnTo>
                  <a:pt x="1518" y="506"/>
                </a:lnTo>
                <a:lnTo>
                  <a:pt x="1538" y="523"/>
                </a:lnTo>
                <a:lnTo>
                  <a:pt x="1521" y="524"/>
                </a:lnTo>
                <a:lnTo>
                  <a:pt x="1536" y="530"/>
                </a:lnTo>
                <a:lnTo>
                  <a:pt x="1540" y="541"/>
                </a:lnTo>
                <a:lnTo>
                  <a:pt x="1527" y="567"/>
                </a:lnTo>
                <a:lnTo>
                  <a:pt x="1525" y="605"/>
                </a:lnTo>
                <a:lnTo>
                  <a:pt x="1460" y="685"/>
                </a:lnTo>
                <a:lnTo>
                  <a:pt x="1437" y="695"/>
                </a:lnTo>
                <a:lnTo>
                  <a:pt x="1419" y="685"/>
                </a:lnTo>
                <a:lnTo>
                  <a:pt x="1404" y="700"/>
                </a:lnTo>
                <a:lnTo>
                  <a:pt x="1402" y="697"/>
                </a:lnTo>
                <a:lnTo>
                  <a:pt x="1411" y="685"/>
                </a:lnTo>
                <a:lnTo>
                  <a:pt x="1407" y="665"/>
                </a:lnTo>
                <a:lnTo>
                  <a:pt x="1435" y="657"/>
                </a:lnTo>
                <a:lnTo>
                  <a:pt x="1457" y="603"/>
                </a:lnTo>
                <a:lnTo>
                  <a:pt x="1409" y="616"/>
                </a:lnTo>
                <a:lnTo>
                  <a:pt x="1402" y="596"/>
                </a:lnTo>
                <a:lnTo>
                  <a:pt x="1364" y="584"/>
                </a:lnTo>
                <a:lnTo>
                  <a:pt x="1340" y="528"/>
                </a:lnTo>
                <a:lnTo>
                  <a:pt x="1315" y="518"/>
                </a:lnTo>
                <a:lnTo>
                  <a:pt x="1269" y="533"/>
                </a:lnTo>
                <a:lnTo>
                  <a:pt x="1278" y="545"/>
                </a:lnTo>
                <a:lnTo>
                  <a:pt x="1259" y="578"/>
                </a:lnTo>
                <a:lnTo>
                  <a:pt x="1241" y="586"/>
                </a:lnTo>
                <a:lnTo>
                  <a:pt x="1222" y="579"/>
                </a:lnTo>
                <a:lnTo>
                  <a:pt x="1199" y="575"/>
                </a:lnTo>
                <a:lnTo>
                  <a:pt x="1139" y="590"/>
                </a:lnTo>
                <a:lnTo>
                  <a:pt x="1086" y="568"/>
                </a:lnTo>
                <a:lnTo>
                  <a:pt x="1053" y="571"/>
                </a:lnTo>
                <a:lnTo>
                  <a:pt x="1040" y="554"/>
                </a:lnTo>
                <a:lnTo>
                  <a:pt x="1007" y="541"/>
                </a:lnTo>
                <a:lnTo>
                  <a:pt x="989" y="554"/>
                </a:lnTo>
                <a:lnTo>
                  <a:pt x="988" y="578"/>
                </a:lnTo>
                <a:lnTo>
                  <a:pt x="912" y="568"/>
                </a:lnTo>
                <a:lnTo>
                  <a:pt x="872" y="590"/>
                </a:lnTo>
                <a:lnTo>
                  <a:pt x="851" y="599"/>
                </a:lnTo>
                <a:lnTo>
                  <a:pt x="824" y="581"/>
                </a:lnTo>
                <a:lnTo>
                  <a:pt x="807" y="591"/>
                </a:lnTo>
                <a:lnTo>
                  <a:pt x="774" y="579"/>
                </a:lnTo>
                <a:lnTo>
                  <a:pt x="762" y="578"/>
                </a:lnTo>
                <a:lnTo>
                  <a:pt x="753" y="558"/>
                </a:lnTo>
                <a:lnTo>
                  <a:pt x="736" y="558"/>
                </a:lnTo>
                <a:lnTo>
                  <a:pt x="729" y="562"/>
                </a:lnTo>
                <a:lnTo>
                  <a:pt x="715" y="547"/>
                </a:lnTo>
                <a:lnTo>
                  <a:pt x="705" y="551"/>
                </a:lnTo>
                <a:lnTo>
                  <a:pt x="697" y="556"/>
                </a:lnTo>
                <a:lnTo>
                  <a:pt x="662" y="526"/>
                </a:lnTo>
                <a:lnTo>
                  <a:pt x="651" y="523"/>
                </a:lnTo>
                <a:lnTo>
                  <a:pt x="627" y="500"/>
                </a:lnTo>
                <a:lnTo>
                  <a:pt x="605" y="514"/>
                </a:lnTo>
                <a:lnTo>
                  <a:pt x="601" y="504"/>
                </a:lnTo>
                <a:lnTo>
                  <a:pt x="567" y="503"/>
                </a:lnTo>
                <a:lnTo>
                  <a:pt x="555" y="486"/>
                </a:lnTo>
                <a:lnTo>
                  <a:pt x="537" y="488"/>
                </a:lnTo>
                <a:lnTo>
                  <a:pt x="531" y="495"/>
                </a:lnTo>
                <a:lnTo>
                  <a:pt x="508" y="499"/>
                </a:lnTo>
                <a:lnTo>
                  <a:pt x="502" y="495"/>
                </a:lnTo>
                <a:lnTo>
                  <a:pt x="494" y="508"/>
                </a:lnTo>
                <a:lnTo>
                  <a:pt x="487" y="504"/>
                </a:lnTo>
                <a:lnTo>
                  <a:pt x="461" y="508"/>
                </a:lnTo>
                <a:lnTo>
                  <a:pt x="452" y="504"/>
                </a:lnTo>
                <a:lnTo>
                  <a:pt x="449" y="508"/>
                </a:lnTo>
                <a:lnTo>
                  <a:pt x="462" y="523"/>
                </a:lnTo>
                <a:lnTo>
                  <a:pt x="453" y="531"/>
                </a:lnTo>
                <a:lnTo>
                  <a:pt x="454" y="544"/>
                </a:lnTo>
                <a:lnTo>
                  <a:pt x="469" y="544"/>
                </a:lnTo>
                <a:lnTo>
                  <a:pt x="475" y="556"/>
                </a:lnTo>
                <a:lnTo>
                  <a:pt x="472" y="564"/>
                </a:lnTo>
                <a:lnTo>
                  <a:pt x="461" y="558"/>
                </a:lnTo>
                <a:lnTo>
                  <a:pt x="452" y="564"/>
                </a:lnTo>
                <a:lnTo>
                  <a:pt x="444" y="559"/>
                </a:lnTo>
                <a:lnTo>
                  <a:pt x="439" y="551"/>
                </a:lnTo>
                <a:lnTo>
                  <a:pt x="429" y="556"/>
                </a:lnTo>
                <a:lnTo>
                  <a:pt x="421" y="552"/>
                </a:lnTo>
                <a:lnTo>
                  <a:pt x="413" y="558"/>
                </a:lnTo>
                <a:lnTo>
                  <a:pt x="401" y="560"/>
                </a:lnTo>
                <a:lnTo>
                  <a:pt x="394" y="551"/>
                </a:lnTo>
                <a:lnTo>
                  <a:pt x="353" y="549"/>
                </a:lnTo>
                <a:lnTo>
                  <a:pt x="348" y="554"/>
                </a:lnTo>
                <a:lnTo>
                  <a:pt x="344" y="553"/>
                </a:lnTo>
                <a:lnTo>
                  <a:pt x="338" y="562"/>
                </a:lnTo>
                <a:lnTo>
                  <a:pt x="339" y="572"/>
                </a:lnTo>
                <a:lnTo>
                  <a:pt x="334" y="572"/>
                </a:lnTo>
                <a:lnTo>
                  <a:pt x="331" y="564"/>
                </a:lnTo>
                <a:lnTo>
                  <a:pt x="325" y="566"/>
                </a:lnTo>
                <a:lnTo>
                  <a:pt x="323" y="593"/>
                </a:lnTo>
                <a:lnTo>
                  <a:pt x="330" y="601"/>
                </a:lnTo>
                <a:lnTo>
                  <a:pt x="330" y="609"/>
                </a:lnTo>
                <a:lnTo>
                  <a:pt x="336" y="608"/>
                </a:lnTo>
                <a:lnTo>
                  <a:pt x="344" y="604"/>
                </a:lnTo>
                <a:lnTo>
                  <a:pt x="352" y="616"/>
                </a:lnTo>
                <a:lnTo>
                  <a:pt x="358" y="624"/>
                </a:lnTo>
                <a:lnTo>
                  <a:pt x="363" y="634"/>
                </a:lnTo>
                <a:lnTo>
                  <a:pt x="372" y="637"/>
                </a:lnTo>
                <a:lnTo>
                  <a:pt x="361" y="645"/>
                </a:lnTo>
                <a:lnTo>
                  <a:pt x="352" y="637"/>
                </a:lnTo>
                <a:lnTo>
                  <a:pt x="344" y="668"/>
                </a:lnTo>
                <a:lnTo>
                  <a:pt x="354" y="676"/>
                </a:lnTo>
                <a:lnTo>
                  <a:pt x="363" y="705"/>
                </a:lnTo>
                <a:lnTo>
                  <a:pt x="355" y="700"/>
                </a:lnTo>
                <a:lnTo>
                  <a:pt x="346" y="697"/>
                </a:lnTo>
                <a:lnTo>
                  <a:pt x="336" y="695"/>
                </a:lnTo>
                <a:lnTo>
                  <a:pt x="330" y="692"/>
                </a:lnTo>
                <a:lnTo>
                  <a:pt x="323" y="691"/>
                </a:lnTo>
                <a:lnTo>
                  <a:pt x="317" y="681"/>
                </a:lnTo>
                <a:lnTo>
                  <a:pt x="304" y="687"/>
                </a:lnTo>
                <a:lnTo>
                  <a:pt x="292" y="687"/>
                </a:lnTo>
                <a:lnTo>
                  <a:pt x="284" y="677"/>
                </a:lnTo>
                <a:lnTo>
                  <a:pt x="264" y="669"/>
                </a:lnTo>
                <a:lnTo>
                  <a:pt x="244" y="671"/>
                </a:lnTo>
                <a:lnTo>
                  <a:pt x="223" y="656"/>
                </a:lnTo>
                <a:lnTo>
                  <a:pt x="239" y="642"/>
                </a:lnTo>
                <a:lnTo>
                  <a:pt x="241" y="630"/>
                </a:lnTo>
                <a:lnTo>
                  <a:pt x="241" y="619"/>
                </a:lnTo>
                <a:lnTo>
                  <a:pt x="242" y="609"/>
                </a:lnTo>
                <a:lnTo>
                  <a:pt x="253" y="606"/>
                </a:lnTo>
                <a:lnTo>
                  <a:pt x="248" y="588"/>
                </a:lnTo>
                <a:lnTo>
                  <a:pt x="234" y="584"/>
                </a:lnTo>
                <a:lnTo>
                  <a:pt x="228" y="581"/>
                </a:lnTo>
                <a:lnTo>
                  <a:pt x="219" y="583"/>
                </a:lnTo>
                <a:lnTo>
                  <a:pt x="201" y="578"/>
                </a:lnTo>
                <a:lnTo>
                  <a:pt x="185" y="561"/>
                </a:lnTo>
                <a:lnTo>
                  <a:pt x="174" y="555"/>
                </a:lnTo>
                <a:lnTo>
                  <a:pt x="168" y="539"/>
                </a:lnTo>
                <a:lnTo>
                  <a:pt x="157" y="537"/>
                </a:lnTo>
                <a:lnTo>
                  <a:pt x="147" y="543"/>
                </a:lnTo>
                <a:lnTo>
                  <a:pt x="140" y="546"/>
                </a:lnTo>
                <a:lnTo>
                  <a:pt x="137" y="539"/>
                </a:lnTo>
                <a:lnTo>
                  <a:pt x="132" y="531"/>
                </a:lnTo>
                <a:lnTo>
                  <a:pt x="147" y="530"/>
                </a:lnTo>
                <a:lnTo>
                  <a:pt x="145" y="525"/>
                </a:lnTo>
                <a:lnTo>
                  <a:pt x="142" y="522"/>
                </a:lnTo>
                <a:lnTo>
                  <a:pt x="137" y="518"/>
                </a:lnTo>
                <a:lnTo>
                  <a:pt x="130" y="499"/>
                </a:lnTo>
                <a:lnTo>
                  <a:pt x="119" y="489"/>
                </a:lnTo>
                <a:lnTo>
                  <a:pt x="107" y="489"/>
                </a:lnTo>
                <a:lnTo>
                  <a:pt x="96" y="489"/>
                </a:lnTo>
                <a:lnTo>
                  <a:pt x="88" y="483"/>
                </a:lnTo>
                <a:lnTo>
                  <a:pt x="80" y="482"/>
                </a:lnTo>
                <a:lnTo>
                  <a:pt x="74" y="482"/>
                </a:lnTo>
                <a:lnTo>
                  <a:pt x="70" y="486"/>
                </a:lnTo>
                <a:lnTo>
                  <a:pt x="62" y="495"/>
                </a:lnTo>
                <a:lnTo>
                  <a:pt x="61" y="503"/>
                </a:lnTo>
                <a:lnTo>
                  <a:pt x="57" y="504"/>
                </a:lnTo>
                <a:lnTo>
                  <a:pt x="53" y="517"/>
                </a:lnTo>
                <a:lnTo>
                  <a:pt x="50" y="513"/>
                </a:lnTo>
                <a:lnTo>
                  <a:pt x="48" y="509"/>
                </a:lnTo>
                <a:lnTo>
                  <a:pt x="0" y="501"/>
                </a:lnTo>
                <a:close/>
              </a:path>
            </a:pathLst>
          </a:custGeom>
          <a:solidFill>
            <a:srgbClr val="FFFFCC"/>
          </a:solidFill>
          <a:ln w="9525">
            <a:noFill/>
            <a:round/>
            <a:headEnd/>
            <a:tailEnd/>
          </a:ln>
        </p:spPr>
        <p:txBody>
          <a:bodyPr/>
          <a:lstStyle/>
          <a:p>
            <a:endParaRPr lang="en-US"/>
          </a:p>
        </p:txBody>
      </p:sp>
      <p:sp>
        <p:nvSpPr>
          <p:cNvPr id="23187" name="Freeform 660"/>
          <p:cNvSpPr>
            <a:spLocks noChangeAspect="1"/>
          </p:cNvSpPr>
          <p:nvPr/>
        </p:nvSpPr>
        <p:spPr bwMode="auto">
          <a:xfrm>
            <a:off x="4759325" y="1763171"/>
            <a:ext cx="4141788" cy="1352550"/>
          </a:xfrm>
          <a:custGeom>
            <a:avLst/>
            <a:gdLst>
              <a:gd name="T0" fmla="*/ 36 w 2157"/>
              <a:gd name="T1" fmla="*/ 443 h 705"/>
              <a:gd name="T2" fmla="*/ 114 w 2157"/>
              <a:gd name="T3" fmla="*/ 386 h 705"/>
              <a:gd name="T4" fmla="*/ 113 w 2157"/>
              <a:gd name="T5" fmla="*/ 228 h 705"/>
              <a:gd name="T6" fmla="*/ 205 w 2157"/>
              <a:gd name="T7" fmla="*/ 210 h 705"/>
              <a:gd name="T8" fmla="*/ 227 w 2157"/>
              <a:gd name="T9" fmla="*/ 326 h 705"/>
              <a:gd name="T10" fmla="*/ 255 w 2157"/>
              <a:gd name="T11" fmla="*/ 288 h 705"/>
              <a:gd name="T12" fmla="*/ 321 w 2157"/>
              <a:gd name="T13" fmla="*/ 249 h 705"/>
              <a:gd name="T14" fmla="*/ 497 w 2157"/>
              <a:gd name="T15" fmla="*/ 214 h 705"/>
              <a:gd name="T16" fmla="*/ 626 w 2157"/>
              <a:gd name="T17" fmla="*/ 219 h 705"/>
              <a:gd name="T18" fmla="*/ 629 w 2157"/>
              <a:gd name="T19" fmla="*/ 123 h 705"/>
              <a:gd name="T20" fmla="*/ 676 w 2157"/>
              <a:gd name="T21" fmla="*/ 243 h 705"/>
              <a:gd name="T22" fmla="*/ 704 w 2157"/>
              <a:gd name="T23" fmla="*/ 219 h 705"/>
              <a:gd name="T24" fmla="*/ 734 w 2157"/>
              <a:gd name="T25" fmla="*/ 219 h 705"/>
              <a:gd name="T26" fmla="*/ 702 w 2157"/>
              <a:gd name="T27" fmla="*/ 159 h 705"/>
              <a:gd name="T28" fmla="*/ 804 w 2157"/>
              <a:gd name="T29" fmla="*/ 154 h 705"/>
              <a:gd name="T30" fmla="*/ 847 w 2157"/>
              <a:gd name="T31" fmla="*/ 99 h 705"/>
              <a:gd name="T32" fmla="*/ 963 w 2157"/>
              <a:gd name="T33" fmla="*/ 41 h 705"/>
              <a:gd name="T34" fmla="*/ 1031 w 2157"/>
              <a:gd name="T35" fmla="*/ 18 h 705"/>
              <a:gd name="T36" fmla="*/ 1190 w 2157"/>
              <a:gd name="T37" fmla="*/ 48 h 705"/>
              <a:gd name="T38" fmla="*/ 1096 w 2157"/>
              <a:gd name="T39" fmla="*/ 116 h 705"/>
              <a:gd name="T40" fmla="*/ 1201 w 2157"/>
              <a:gd name="T41" fmla="*/ 118 h 705"/>
              <a:gd name="T42" fmla="*/ 1310 w 2157"/>
              <a:gd name="T43" fmla="*/ 102 h 705"/>
              <a:gd name="T44" fmla="*/ 1464 w 2157"/>
              <a:gd name="T45" fmla="*/ 154 h 705"/>
              <a:gd name="T46" fmla="*/ 1634 w 2157"/>
              <a:gd name="T47" fmla="*/ 153 h 705"/>
              <a:gd name="T48" fmla="*/ 1804 w 2157"/>
              <a:gd name="T49" fmla="*/ 199 h 705"/>
              <a:gd name="T50" fmla="*/ 1908 w 2157"/>
              <a:gd name="T51" fmla="*/ 191 h 705"/>
              <a:gd name="T52" fmla="*/ 2112 w 2157"/>
              <a:gd name="T53" fmla="*/ 262 h 705"/>
              <a:gd name="T54" fmla="*/ 2101 w 2157"/>
              <a:gd name="T55" fmla="*/ 312 h 705"/>
              <a:gd name="T56" fmla="*/ 2035 w 2157"/>
              <a:gd name="T57" fmla="*/ 273 h 705"/>
              <a:gd name="T58" fmla="*/ 2014 w 2157"/>
              <a:gd name="T59" fmla="*/ 354 h 705"/>
              <a:gd name="T60" fmla="*/ 1851 w 2157"/>
              <a:gd name="T61" fmla="*/ 390 h 705"/>
              <a:gd name="T62" fmla="*/ 1803 w 2157"/>
              <a:gd name="T63" fmla="*/ 468 h 705"/>
              <a:gd name="T64" fmla="*/ 1734 w 2157"/>
              <a:gd name="T65" fmla="*/ 564 h 705"/>
              <a:gd name="T66" fmla="*/ 1827 w 2157"/>
              <a:gd name="T67" fmla="*/ 357 h 705"/>
              <a:gd name="T68" fmla="*/ 1700 w 2157"/>
              <a:gd name="T69" fmla="*/ 403 h 705"/>
              <a:gd name="T70" fmla="*/ 1554 w 2157"/>
              <a:gd name="T71" fmla="*/ 416 h 705"/>
              <a:gd name="T72" fmla="*/ 1501 w 2157"/>
              <a:gd name="T73" fmla="*/ 518 h 705"/>
              <a:gd name="T74" fmla="*/ 1527 w 2157"/>
              <a:gd name="T75" fmla="*/ 567 h 705"/>
              <a:gd name="T76" fmla="*/ 1411 w 2157"/>
              <a:gd name="T77" fmla="*/ 685 h 705"/>
              <a:gd name="T78" fmla="*/ 1340 w 2157"/>
              <a:gd name="T79" fmla="*/ 528 h 705"/>
              <a:gd name="T80" fmla="*/ 1199 w 2157"/>
              <a:gd name="T81" fmla="*/ 575 h 705"/>
              <a:gd name="T82" fmla="*/ 988 w 2157"/>
              <a:gd name="T83" fmla="*/ 578 h 705"/>
              <a:gd name="T84" fmla="*/ 762 w 2157"/>
              <a:gd name="T85" fmla="*/ 578 h 705"/>
              <a:gd name="T86" fmla="*/ 662 w 2157"/>
              <a:gd name="T87" fmla="*/ 526 h 705"/>
              <a:gd name="T88" fmla="*/ 537 w 2157"/>
              <a:gd name="T89" fmla="*/ 488 h 705"/>
              <a:gd name="T90" fmla="*/ 452 w 2157"/>
              <a:gd name="T91" fmla="*/ 504 h 705"/>
              <a:gd name="T92" fmla="*/ 472 w 2157"/>
              <a:gd name="T93" fmla="*/ 564 h 705"/>
              <a:gd name="T94" fmla="*/ 413 w 2157"/>
              <a:gd name="T95" fmla="*/ 558 h 705"/>
              <a:gd name="T96" fmla="*/ 339 w 2157"/>
              <a:gd name="T97" fmla="*/ 572 h 705"/>
              <a:gd name="T98" fmla="*/ 336 w 2157"/>
              <a:gd name="T99" fmla="*/ 608 h 705"/>
              <a:gd name="T100" fmla="*/ 352 w 2157"/>
              <a:gd name="T101" fmla="*/ 637 h 705"/>
              <a:gd name="T102" fmla="*/ 330 w 2157"/>
              <a:gd name="T103" fmla="*/ 692 h 705"/>
              <a:gd name="T104" fmla="*/ 244 w 2157"/>
              <a:gd name="T105" fmla="*/ 671 h 705"/>
              <a:gd name="T106" fmla="*/ 248 w 2157"/>
              <a:gd name="T107" fmla="*/ 588 h 705"/>
              <a:gd name="T108" fmla="*/ 168 w 2157"/>
              <a:gd name="T109" fmla="*/ 539 h 705"/>
              <a:gd name="T110" fmla="*/ 145 w 2157"/>
              <a:gd name="T111" fmla="*/ 525 h 705"/>
              <a:gd name="T112" fmla="*/ 88 w 2157"/>
              <a:gd name="T113" fmla="*/ 483 h 705"/>
              <a:gd name="T114" fmla="*/ 53 w 2157"/>
              <a:gd name="T115" fmla="*/ 517 h 7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57"/>
              <a:gd name="T175" fmla="*/ 0 h 705"/>
              <a:gd name="T176" fmla="*/ 2157 w 2157"/>
              <a:gd name="T177" fmla="*/ 705 h 7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57" h="705">
                <a:moveTo>
                  <a:pt x="0" y="501"/>
                </a:moveTo>
                <a:lnTo>
                  <a:pt x="18" y="485"/>
                </a:lnTo>
                <a:lnTo>
                  <a:pt x="12" y="492"/>
                </a:lnTo>
                <a:lnTo>
                  <a:pt x="20" y="494"/>
                </a:lnTo>
                <a:lnTo>
                  <a:pt x="18" y="461"/>
                </a:lnTo>
                <a:lnTo>
                  <a:pt x="26" y="445"/>
                </a:lnTo>
                <a:lnTo>
                  <a:pt x="36" y="443"/>
                </a:lnTo>
                <a:lnTo>
                  <a:pt x="56" y="458"/>
                </a:lnTo>
                <a:lnTo>
                  <a:pt x="61" y="430"/>
                </a:lnTo>
                <a:lnTo>
                  <a:pt x="52" y="430"/>
                </a:lnTo>
                <a:lnTo>
                  <a:pt x="49" y="414"/>
                </a:lnTo>
                <a:lnTo>
                  <a:pt x="134" y="400"/>
                </a:lnTo>
                <a:lnTo>
                  <a:pt x="113" y="394"/>
                </a:lnTo>
                <a:lnTo>
                  <a:pt x="114" y="386"/>
                </a:lnTo>
                <a:lnTo>
                  <a:pt x="101" y="389"/>
                </a:lnTo>
                <a:lnTo>
                  <a:pt x="150" y="348"/>
                </a:lnTo>
                <a:lnTo>
                  <a:pt x="128" y="304"/>
                </a:lnTo>
                <a:lnTo>
                  <a:pt x="134" y="283"/>
                </a:lnTo>
                <a:lnTo>
                  <a:pt x="121" y="260"/>
                </a:lnTo>
                <a:lnTo>
                  <a:pt x="131" y="246"/>
                </a:lnTo>
                <a:lnTo>
                  <a:pt x="113" y="228"/>
                </a:lnTo>
                <a:lnTo>
                  <a:pt x="119" y="214"/>
                </a:lnTo>
                <a:lnTo>
                  <a:pt x="142" y="197"/>
                </a:lnTo>
                <a:lnTo>
                  <a:pt x="155" y="194"/>
                </a:lnTo>
                <a:lnTo>
                  <a:pt x="171" y="198"/>
                </a:lnTo>
                <a:lnTo>
                  <a:pt x="157" y="202"/>
                </a:lnTo>
                <a:lnTo>
                  <a:pt x="168" y="208"/>
                </a:lnTo>
                <a:lnTo>
                  <a:pt x="205" y="210"/>
                </a:lnTo>
                <a:lnTo>
                  <a:pt x="272" y="246"/>
                </a:lnTo>
                <a:lnTo>
                  <a:pt x="273" y="263"/>
                </a:lnTo>
                <a:lnTo>
                  <a:pt x="244" y="278"/>
                </a:lnTo>
                <a:lnTo>
                  <a:pt x="155" y="257"/>
                </a:lnTo>
                <a:lnTo>
                  <a:pt x="192" y="282"/>
                </a:lnTo>
                <a:lnTo>
                  <a:pt x="191" y="311"/>
                </a:lnTo>
                <a:lnTo>
                  <a:pt x="227" y="326"/>
                </a:lnTo>
                <a:lnTo>
                  <a:pt x="236" y="323"/>
                </a:lnTo>
                <a:lnTo>
                  <a:pt x="231" y="311"/>
                </a:lnTo>
                <a:lnTo>
                  <a:pt x="215" y="307"/>
                </a:lnTo>
                <a:lnTo>
                  <a:pt x="219" y="297"/>
                </a:lnTo>
                <a:lnTo>
                  <a:pt x="235" y="308"/>
                </a:lnTo>
                <a:lnTo>
                  <a:pt x="270" y="311"/>
                </a:lnTo>
                <a:lnTo>
                  <a:pt x="255" y="288"/>
                </a:lnTo>
                <a:lnTo>
                  <a:pt x="287" y="269"/>
                </a:lnTo>
                <a:lnTo>
                  <a:pt x="310" y="282"/>
                </a:lnTo>
                <a:lnTo>
                  <a:pt x="310" y="230"/>
                </a:lnTo>
                <a:lnTo>
                  <a:pt x="300" y="222"/>
                </a:lnTo>
                <a:lnTo>
                  <a:pt x="339" y="233"/>
                </a:lnTo>
                <a:lnTo>
                  <a:pt x="342" y="240"/>
                </a:lnTo>
                <a:lnTo>
                  <a:pt x="321" y="249"/>
                </a:lnTo>
                <a:lnTo>
                  <a:pt x="342" y="266"/>
                </a:lnTo>
                <a:lnTo>
                  <a:pt x="359" y="246"/>
                </a:lnTo>
                <a:lnTo>
                  <a:pt x="432" y="215"/>
                </a:lnTo>
                <a:lnTo>
                  <a:pt x="443" y="214"/>
                </a:lnTo>
                <a:lnTo>
                  <a:pt x="432" y="219"/>
                </a:lnTo>
                <a:lnTo>
                  <a:pt x="444" y="234"/>
                </a:lnTo>
                <a:lnTo>
                  <a:pt x="497" y="214"/>
                </a:lnTo>
                <a:lnTo>
                  <a:pt x="508" y="229"/>
                </a:lnTo>
                <a:lnTo>
                  <a:pt x="521" y="218"/>
                </a:lnTo>
                <a:lnTo>
                  <a:pt x="515" y="201"/>
                </a:lnTo>
                <a:lnTo>
                  <a:pt x="522" y="195"/>
                </a:lnTo>
                <a:lnTo>
                  <a:pt x="562" y="203"/>
                </a:lnTo>
                <a:lnTo>
                  <a:pt x="615" y="233"/>
                </a:lnTo>
                <a:lnTo>
                  <a:pt x="626" y="219"/>
                </a:lnTo>
                <a:lnTo>
                  <a:pt x="614" y="204"/>
                </a:lnTo>
                <a:lnTo>
                  <a:pt x="598" y="200"/>
                </a:lnTo>
                <a:lnTo>
                  <a:pt x="604" y="176"/>
                </a:lnTo>
                <a:lnTo>
                  <a:pt x="593" y="173"/>
                </a:lnTo>
                <a:lnTo>
                  <a:pt x="597" y="163"/>
                </a:lnTo>
                <a:lnTo>
                  <a:pt x="616" y="151"/>
                </a:lnTo>
                <a:lnTo>
                  <a:pt x="629" y="123"/>
                </a:lnTo>
                <a:lnTo>
                  <a:pt x="656" y="123"/>
                </a:lnTo>
                <a:lnTo>
                  <a:pt x="669" y="128"/>
                </a:lnTo>
                <a:lnTo>
                  <a:pt x="659" y="157"/>
                </a:lnTo>
                <a:lnTo>
                  <a:pt x="671" y="172"/>
                </a:lnTo>
                <a:lnTo>
                  <a:pt x="667" y="214"/>
                </a:lnTo>
                <a:lnTo>
                  <a:pt x="681" y="228"/>
                </a:lnTo>
                <a:lnTo>
                  <a:pt x="676" y="243"/>
                </a:lnTo>
                <a:lnTo>
                  <a:pt x="655" y="254"/>
                </a:lnTo>
                <a:lnTo>
                  <a:pt x="662" y="260"/>
                </a:lnTo>
                <a:lnTo>
                  <a:pt x="634" y="266"/>
                </a:lnTo>
                <a:lnTo>
                  <a:pt x="663" y="276"/>
                </a:lnTo>
                <a:lnTo>
                  <a:pt x="696" y="243"/>
                </a:lnTo>
                <a:lnTo>
                  <a:pt x="692" y="222"/>
                </a:lnTo>
                <a:lnTo>
                  <a:pt x="704" y="219"/>
                </a:lnTo>
                <a:lnTo>
                  <a:pt x="721" y="215"/>
                </a:lnTo>
                <a:lnTo>
                  <a:pt x="729" y="227"/>
                </a:lnTo>
                <a:lnTo>
                  <a:pt x="728" y="242"/>
                </a:lnTo>
                <a:lnTo>
                  <a:pt x="749" y="247"/>
                </a:lnTo>
                <a:lnTo>
                  <a:pt x="733" y="242"/>
                </a:lnTo>
                <a:lnTo>
                  <a:pt x="740" y="232"/>
                </a:lnTo>
                <a:lnTo>
                  <a:pt x="734" y="219"/>
                </a:lnTo>
                <a:lnTo>
                  <a:pt x="684" y="210"/>
                </a:lnTo>
                <a:lnTo>
                  <a:pt x="692" y="177"/>
                </a:lnTo>
                <a:lnTo>
                  <a:pt x="675" y="157"/>
                </a:lnTo>
                <a:lnTo>
                  <a:pt x="700" y="139"/>
                </a:lnTo>
                <a:lnTo>
                  <a:pt x="696" y="126"/>
                </a:lnTo>
                <a:lnTo>
                  <a:pt x="708" y="133"/>
                </a:lnTo>
                <a:lnTo>
                  <a:pt x="702" y="159"/>
                </a:lnTo>
                <a:lnTo>
                  <a:pt x="710" y="163"/>
                </a:lnTo>
                <a:lnTo>
                  <a:pt x="743" y="170"/>
                </a:lnTo>
                <a:lnTo>
                  <a:pt x="713" y="149"/>
                </a:lnTo>
                <a:lnTo>
                  <a:pt x="736" y="150"/>
                </a:lnTo>
                <a:lnTo>
                  <a:pt x="730" y="141"/>
                </a:lnTo>
                <a:lnTo>
                  <a:pt x="743" y="137"/>
                </a:lnTo>
                <a:lnTo>
                  <a:pt x="804" y="154"/>
                </a:lnTo>
                <a:lnTo>
                  <a:pt x="792" y="165"/>
                </a:lnTo>
                <a:lnTo>
                  <a:pt x="791" y="182"/>
                </a:lnTo>
                <a:lnTo>
                  <a:pt x="804" y="191"/>
                </a:lnTo>
                <a:lnTo>
                  <a:pt x="809" y="154"/>
                </a:lnTo>
                <a:lnTo>
                  <a:pt x="776" y="135"/>
                </a:lnTo>
                <a:lnTo>
                  <a:pt x="770" y="109"/>
                </a:lnTo>
                <a:lnTo>
                  <a:pt x="847" y="99"/>
                </a:lnTo>
                <a:lnTo>
                  <a:pt x="837" y="76"/>
                </a:lnTo>
                <a:lnTo>
                  <a:pt x="847" y="81"/>
                </a:lnTo>
                <a:lnTo>
                  <a:pt x="860" y="71"/>
                </a:lnTo>
                <a:lnTo>
                  <a:pt x="851" y="68"/>
                </a:lnTo>
                <a:lnTo>
                  <a:pt x="932" y="49"/>
                </a:lnTo>
                <a:lnTo>
                  <a:pt x="925" y="44"/>
                </a:lnTo>
                <a:lnTo>
                  <a:pt x="963" y="41"/>
                </a:lnTo>
                <a:lnTo>
                  <a:pt x="962" y="48"/>
                </a:lnTo>
                <a:lnTo>
                  <a:pt x="972" y="48"/>
                </a:lnTo>
                <a:lnTo>
                  <a:pt x="999" y="40"/>
                </a:lnTo>
                <a:lnTo>
                  <a:pt x="1011" y="44"/>
                </a:lnTo>
                <a:lnTo>
                  <a:pt x="1000" y="34"/>
                </a:lnTo>
                <a:lnTo>
                  <a:pt x="1030" y="32"/>
                </a:lnTo>
                <a:lnTo>
                  <a:pt x="1031" y="18"/>
                </a:lnTo>
                <a:lnTo>
                  <a:pt x="1068" y="0"/>
                </a:lnTo>
                <a:lnTo>
                  <a:pt x="1093" y="11"/>
                </a:lnTo>
                <a:lnTo>
                  <a:pt x="1071" y="20"/>
                </a:lnTo>
                <a:lnTo>
                  <a:pt x="1108" y="20"/>
                </a:lnTo>
                <a:lnTo>
                  <a:pt x="1093" y="34"/>
                </a:lnTo>
                <a:lnTo>
                  <a:pt x="1156" y="27"/>
                </a:lnTo>
                <a:lnTo>
                  <a:pt x="1190" y="48"/>
                </a:lnTo>
                <a:lnTo>
                  <a:pt x="1185" y="56"/>
                </a:lnTo>
                <a:lnTo>
                  <a:pt x="1173" y="51"/>
                </a:lnTo>
                <a:lnTo>
                  <a:pt x="1189" y="58"/>
                </a:lnTo>
                <a:lnTo>
                  <a:pt x="1181" y="71"/>
                </a:lnTo>
                <a:lnTo>
                  <a:pt x="1068" y="132"/>
                </a:lnTo>
                <a:lnTo>
                  <a:pt x="1104" y="124"/>
                </a:lnTo>
                <a:lnTo>
                  <a:pt x="1096" y="116"/>
                </a:lnTo>
                <a:lnTo>
                  <a:pt x="1154" y="105"/>
                </a:lnTo>
                <a:lnTo>
                  <a:pt x="1138" y="107"/>
                </a:lnTo>
                <a:lnTo>
                  <a:pt x="1141" y="96"/>
                </a:lnTo>
                <a:lnTo>
                  <a:pt x="1173" y="105"/>
                </a:lnTo>
                <a:lnTo>
                  <a:pt x="1178" y="96"/>
                </a:lnTo>
                <a:lnTo>
                  <a:pt x="1185" y="116"/>
                </a:lnTo>
                <a:lnTo>
                  <a:pt x="1201" y="118"/>
                </a:lnTo>
                <a:lnTo>
                  <a:pt x="1186" y="109"/>
                </a:lnTo>
                <a:lnTo>
                  <a:pt x="1216" y="104"/>
                </a:lnTo>
                <a:lnTo>
                  <a:pt x="1253" y="109"/>
                </a:lnTo>
                <a:lnTo>
                  <a:pt x="1250" y="116"/>
                </a:lnTo>
                <a:lnTo>
                  <a:pt x="1282" y="123"/>
                </a:lnTo>
                <a:lnTo>
                  <a:pt x="1309" y="121"/>
                </a:lnTo>
                <a:lnTo>
                  <a:pt x="1310" y="102"/>
                </a:lnTo>
                <a:lnTo>
                  <a:pt x="1318" y="100"/>
                </a:lnTo>
                <a:lnTo>
                  <a:pt x="1389" y="121"/>
                </a:lnTo>
                <a:lnTo>
                  <a:pt x="1379" y="154"/>
                </a:lnTo>
                <a:lnTo>
                  <a:pt x="1411" y="176"/>
                </a:lnTo>
                <a:lnTo>
                  <a:pt x="1429" y="146"/>
                </a:lnTo>
                <a:lnTo>
                  <a:pt x="1441" y="159"/>
                </a:lnTo>
                <a:lnTo>
                  <a:pt x="1464" y="154"/>
                </a:lnTo>
                <a:lnTo>
                  <a:pt x="1496" y="165"/>
                </a:lnTo>
                <a:lnTo>
                  <a:pt x="1521" y="158"/>
                </a:lnTo>
                <a:lnTo>
                  <a:pt x="1518" y="146"/>
                </a:lnTo>
                <a:lnTo>
                  <a:pt x="1536" y="125"/>
                </a:lnTo>
                <a:lnTo>
                  <a:pt x="1641" y="140"/>
                </a:lnTo>
                <a:lnTo>
                  <a:pt x="1647" y="149"/>
                </a:lnTo>
                <a:lnTo>
                  <a:pt x="1634" y="153"/>
                </a:lnTo>
                <a:lnTo>
                  <a:pt x="1668" y="158"/>
                </a:lnTo>
                <a:lnTo>
                  <a:pt x="1681" y="173"/>
                </a:lnTo>
                <a:lnTo>
                  <a:pt x="1760" y="170"/>
                </a:lnTo>
                <a:lnTo>
                  <a:pt x="1774" y="182"/>
                </a:lnTo>
                <a:lnTo>
                  <a:pt x="1769" y="197"/>
                </a:lnTo>
                <a:lnTo>
                  <a:pt x="1792" y="206"/>
                </a:lnTo>
                <a:lnTo>
                  <a:pt x="1804" y="199"/>
                </a:lnTo>
                <a:lnTo>
                  <a:pt x="1860" y="204"/>
                </a:lnTo>
                <a:lnTo>
                  <a:pt x="1871" y="197"/>
                </a:lnTo>
                <a:lnTo>
                  <a:pt x="1878" y="209"/>
                </a:lnTo>
                <a:lnTo>
                  <a:pt x="1902" y="220"/>
                </a:lnTo>
                <a:lnTo>
                  <a:pt x="1913" y="212"/>
                </a:lnTo>
                <a:lnTo>
                  <a:pt x="1901" y="201"/>
                </a:lnTo>
                <a:lnTo>
                  <a:pt x="1908" y="191"/>
                </a:lnTo>
                <a:lnTo>
                  <a:pt x="2006" y="206"/>
                </a:lnTo>
                <a:lnTo>
                  <a:pt x="2071" y="243"/>
                </a:lnTo>
                <a:lnTo>
                  <a:pt x="2085" y="243"/>
                </a:lnTo>
                <a:lnTo>
                  <a:pt x="2101" y="273"/>
                </a:lnTo>
                <a:lnTo>
                  <a:pt x="2095" y="257"/>
                </a:lnTo>
                <a:lnTo>
                  <a:pt x="2105" y="256"/>
                </a:lnTo>
                <a:lnTo>
                  <a:pt x="2112" y="262"/>
                </a:lnTo>
                <a:lnTo>
                  <a:pt x="2131" y="260"/>
                </a:lnTo>
                <a:lnTo>
                  <a:pt x="2157" y="277"/>
                </a:lnTo>
                <a:lnTo>
                  <a:pt x="2119" y="296"/>
                </a:lnTo>
                <a:lnTo>
                  <a:pt x="2127" y="301"/>
                </a:lnTo>
                <a:lnTo>
                  <a:pt x="2114" y="305"/>
                </a:lnTo>
                <a:lnTo>
                  <a:pt x="2124" y="312"/>
                </a:lnTo>
                <a:lnTo>
                  <a:pt x="2101" y="312"/>
                </a:lnTo>
                <a:lnTo>
                  <a:pt x="2094" y="301"/>
                </a:lnTo>
                <a:lnTo>
                  <a:pt x="2085" y="306"/>
                </a:lnTo>
                <a:lnTo>
                  <a:pt x="2071" y="288"/>
                </a:lnTo>
                <a:lnTo>
                  <a:pt x="2045" y="289"/>
                </a:lnTo>
                <a:lnTo>
                  <a:pt x="2039" y="278"/>
                </a:lnTo>
                <a:lnTo>
                  <a:pt x="2045" y="273"/>
                </a:lnTo>
                <a:lnTo>
                  <a:pt x="2035" y="273"/>
                </a:lnTo>
                <a:lnTo>
                  <a:pt x="2027" y="277"/>
                </a:lnTo>
                <a:lnTo>
                  <a:pt x="2036" y="289"/>
                </a:lnTo>
                <a:lnTo>
                  <a:pt x="2030" y="297"/>
                </a:lnTo>
                <a:lnTo>
                  <a:pt x="2009" y="309"/>
                </a:lnTo>
                <a:lnTo>
                  <a:pt x="1994" y="306"/>
                </a:lnTo>
                <a:lnTo>
                  <a:pt x="2018" y="341"/>
                </a:lnTo>
                <a:lnTo>
                  <a:pt x="2014" y="354"/>
                </a:lnTo>
                <a:lnTo>
                  <a:pt x="1989" y="345"/>
                </a:lnTo>
                <a:lnTo>
                  <a:pt x="1990" y="350"/>
                </a:lnTo>
                <a:lnTo>
                  <a:pt x="1944" y="366"/>
                </a:lnTo>
                <a:lnTo>
                  <a:pt x="1904" y="402"/>
                </a:lnTo>
                <a:lnTo>
                  <a:pt x="1876" y="389"/>
                </a:lnTo>
                <a:lnTo>
                  <a:pt x="1851" y="403"/>
                </a:lnTo>
                <a:lnTo>
                  <a:pt x="1851" y="390"/>
                </a:lnTo>
                <a:lnTo>
                  <a:pt x="1836" y="403"/>
                </a:lnTo>
                <a:lnTo>
                  <a:pt x="1818" y="402"/>
                </a:lnTo>
                <a:lnTo>
                  <a:pt x="1799" y="436"/>
                </a:lnTo>
                <a:lnTo>
                  <a:pt x="1814" y="443"/>
                </a:lnTo>
                <a:lnTo>
                  <a:pt x="1808" y="454"/>
                </a:lnTo>
                <a:lnTo>
                  <a:pt x="1816" y="472"/>
                </a:lnTo>
                <a:lnTo>
                  <a:pt x="1803" y="468"/>
                </a:lnTo>
                <a:lnTo>
                  <a:pt x="1795" y="484"/>
                </a:lnTo>
                <a:lnTo>
                  <a:pt x="1800" y="498"/>
                </a:lnTo>
                <a:lnTo>
                  <a:pt x="1772" y="509"/>
                </a:lnTo>
                <a:lnTo>
                  <a:pt x="1774" y="525"/>
                </a:lnTo>
                <a:lnTo>
                  <a:pt x="1756" y="529"/>
                </a:lnTo>
                <a:lnTo>
                  <a:pt x="1751" y="546"/>
                </a:lnTo>
                <a:lnTo>
                  <a:pt x="1734" y="564"/>
                </a:lnTo>
                <a:lnTo>
                  <a:pt x="1720" y="498"/>
                </a:lnTo>
                <a:lnTo>
                  <a:pt x="1722" y="462"/>
                </a:lnTo>
                <a:lnTo>
                  <a:pt x="1734" y="441"/>
                </a:lnTo>
                <a:lnTo>
                  <a:pt x="1754" y="437"/>
                </a:lnTo>
                <a:lnTo>
                  <a:pt x="1799" y="392"/>
                </a:lnTo>
                <a:lnTo>
                  <a:pt x="1820" y="383"/>
                </a:lnTo>
                <a:lnTo>
                  <a:pt x="1827" y="357"/>
                </a:lnTo>
                <a:lnTo>
                  <a:pt x="1836" y="350"/>
                </a:lnTo>
                <a:lnTo>
                  <a:pt x="1819" y="350"/>
                </a:lnTo>
                <a:lnTo>
                  <a:pt x="1814" y="371"/>
                </a:lnTo>
                <a:lnTo>
                  <a:pt x="1776" y="389"/>
                </a:lnTo>
                <a:lnTo>
                  <a:pt x="1780" y="362"/>
                </a:lnTo>
                <a:lnTo>
                  <a:pt x="1739" y="368"/>
                </a:lnTo>
                <a:lnTo>
                  <a:pt x="1700" y="403"/>
                </a:lnTo>
                <a:lnTo>
                  <a:pt x="1708" y="417"/>
                </a:lnTo>
                <a:lnTo>
                  <a:pt x="1667" y="422"/>
                </a:lnTo>
                <a:lnTo>
                  <a:pt x="1661" y="417"/>
                </a:lnTo>
                <a:lnTo>
                  <a:pt x="1676" y="416"/>
                </a:lnTo>
                <a:lnTo>
                  <a:pt x="1641" y="407"/>
                </a:lnTo>
                <a:lnTo>
                  <a:pt x="1632" y="416"/>
                </a:lnTo>
                <a:lnTo>
                  <a:pt x="1554" y="416"/>
                </a:lnTo>
                <a:lnTo>
                  <a:pt x="1462" y="497"/>
                </a:lnTo>
                <a:lnTo>
                  <a:pt x="1481" y="500"/>
                </a:lnTo>
                <a:lnTo>
                  <a:pt x="1481" y="514"/>
                </a:lnTo>
                <a:lnTo>
                  <a:pt x="1492" y="505"/>
                </a:lnTo>
                <a:lnTo>
                  <a:pt x="1489" y="517"/>
                </a:lnTo>
                <a:lnTo>
                  <a:pt x="1502" y="510"/>
                </a:lnTo>
                <a:lnTo>
                  <a:pt x="1501" y="518"/>
                </a:lnTo>
                <a:lnTo>
                  <a:pt x="1505" y="505"/>
                </a:lnTo>
                <a:lnTo>
                  <a:pt x="1518" y="506"/>
                </a:lnTo>
                <a:lnTo>
                  <a:pt x="1538" y="523"/>
                </a:lnTo>
                <a:lnTo>
                  <a:pt x="1521" y="524"/>
                </a:lnTo>
                <a:lnTo>
                  <a:pt x="1536" y="530"/>
                </a:lnTo>
                <a:lnTo>
                  <a:pt x="1540" y="541"/>
                </a:lnTo>
                <a:lnTo>
                  <a:pt x="1527" y="567"/>
                </a:lnTo>
                <a:lnTo>
                  <a:pt x="1525" y="605"/>
                </a:lnTo>
                <a:lnTo>
                  <a:pt x="1460" y="685"/>
                </a:lnTo>
                <a:lnTo>
                  <a:pt x="1437" y="695"/>
                </a:lnTo>
                <a:lnTo>
                  <a:pt x="1419" y="685"/>
                </a:lnTo>
                <a:lnTo>
                  <a:pt x="1404" y="700"/>
                </a:lnTo>
                <a:lnTo>
                  <a:pt x="1402" y="697"/>
                </a:lnTo>
                <a:lnTo>
                  <a:pt x="1411" y="685"/>
                </a:lnTo>
                <a:lnTo>
                  <a:pt x="1407" y="665"/>
                </a:lnTo>
                <a:lnTo>
                  <a:pt x="1435" y="657"/>
                </a:lnTo>
                <a:lnTo>
                  <a:pt x="1457" y="603"/>
                </a:lnTo>
                <a:lnTo>
                  <a:pt x="1409" y="616"/>
                </a:lnTo>
                <a:lnTo>
                  <a:pt x="1402" y="596"/>
                </a:lnTo>
                <a:lnTo>
                  <a:pt x="1364" y="584"/>
                </a:lnTo>
                <a:lnTo>
                  <a:pt x="1340" y="528"/>
                </a:lnTo>
                <a:lnTo>
                  <a:pt x="1315" y="518"/>
                </a:lnTo>
                <a:lnTo>
                  <a:pt x="1269" y="533"/>
                </a:lnTo>
                <a:lnTo>
                  <a:pt x="1278" y="545"/>
                </a:lnTo>
                <a:lnTo>
                  <a:pt x="1259" y="578"/>
                </a:lnTo>
                <a:lnTo>
                  <a:pt x="1241" y="586"/>
                </a:lnTo>
                <a:lnTo>
                  <a:pt x="1222" y="579"/>
                </a:lnTo>
                <a:lnTo>
                  <a:pt x="1199" y="575"/>
                </a:lnTo>
                <a:lnTo>
                  <a:pt x="1139" y="590"/>
                </a:lnTo>
                <a:lnTo>
                  <a:pt x="1086" y="568"/>
                </a:lnTo>
                <a:lnTo>
                  <a:pt x="1053" y="571"/>
                </a:lnTo>
                <a:lnTo>
                  <a:pt x="1040" y="554"/>
                </a:lnTo>
                <a:lnTo>
                  <a:pt x="1007" y="541"/>
                </a:lnTo>
                <a:lnTo>
                  <a:pt x="989" y="554"/>
                </a:lnTo>
                <a:lnTo>
                  <a:pt x="988" y="578"/>
                </a:lnTo>
                <a:lnTo>
                  <a:pt x="912" y="568"/>
                </a:lnTo>
                <a:lnTo>
                  <a:pt x="872" y="590"/>
                </a:lnTo>
                <a:lnTo>
                  <a:pt x="851" y="599"/>
                </a:lnTo>
                <a:lnTo>
                  <a:pt x="824" y="581"/>
                </a:lnTo>
                <a:lnTo>
                  <a:pt x="807" y="591"/>
                </a:lnTo>
                <a:lnTo>
                  <a:pt x="774" y="579"/>
                </a:lnTo>
                <a:lnTo>
                  <a:pt x="762" y="578"/>
                </a:lnTo>
                <a:lnTo>
                  <a:pt x="753" y="558"/>
                </a:lnTo>
                <a:lnTo>
                  <a:pt x="736" y="558"/>
                </a:lnTo>
                <a:lnTo>
                  <a:pt x="729" y="562"/>
                </a:lnTo>
                <a:lnTo>
                  <a:pt x="715" y="547"/>
                </a:lnTo>
                <a:lnTo>
                  <a:pt x="705" y="551"/>
                </a:lnTo>
                <a:lnTo>
                  <a:pt x="697" y="556"/>
                </a:lnTo>
                <a:lnTo>
                  <a:pt x="662" y="526"/>
                </a:lnTo>
                <a:lnTo>
                  <a:pt x="651" y="523"/>
                </a:lnTo>
                <a:lnTo>
                  <a:pt x="627" y="500"/>
                </a:lnTo>
                <a:lnTo>
                  <a:pt x="605" y="514"/>
                </a:lnTo>
                <a:lnTo>
                  <a:pt x="601" y="504"/>
                </a:lnTo>
                <a:lnTo>
                  <a:pt x="567" y="503"/>
                </a:lnTo>
                <a:lnTo>
                  <a:pt x="555" y="486"/>
                </a:lnTo>
                <a:lnTo>
                  <a:pt x="537" y="488"/>
                </a:lnTo>
                <a:lnTo>
                  <a:pt x="531" y="495"/>
                </a:lnTo>
                <a:lnTo>
                  <a:pt x="508" y="499"/>
                </a:lnTo>
                <a:lnTo>
                  <a:pt x="502" y="495"/>
                </a:lnTo>
                <a:lnTo>
                  <a:pt x="494" y="508"/>
                </a:lnTo>
                <a:lnTo>
                  <a:pt x="487" y="504"/>
                </a:lnTo>
                <a:lnTo>
                  <a:pt x="461" y="508"/>
                </a:lnTo>
                <a:lnTo>
                  <a:pt x="452" y="504"/>
                </a:lnTo>
                <a:lnTo>
                  <a:pt x="449" y="508"/>
                </a:lnTo>
                <a:lnTo>
                  <a:pt x="462" y="523"/>
                </a:lnTo>
                <a:lnTo>
                  <a:pt x="453" y="531"/>
                </a:lnTo>
                <a:lnTo>
                  <a:pt x="454" y="544"/>
                </a:lnTo>
                <a:lnTo>
                  <a:pt x="469" y="544"/>
                </a:lnTo>
                <a:lnTo>
                  <a:pt x="475" y="556"/>
                </a:lnTo>
                <a:lnTo>
                  <a:pt x="472" y="564"/>
                </a:lnTo>
                <a:lnTo>
                  <a:pt x="461" y="558"/>
                </a:lnTo>
                <a:lnTo>
                  <a:pt x="452" y="564"/>
                </a:lnTo>
                <a:lnTo>
                  <a:pt x="444" y="559"/>
                </a:lnTo>
                <a:lnTo>
                  <a:pt x="439" y="551"/>
                </a:lnTo>
                <a:lnTo>
                  <a:pt x="429" y="556"/>
                </a:lnTo>
                <a:lnTo>
                  <a:pt x="421" y="552"/>
                </a:lnTo>
                <a:lnTo>
                  <a:pt x="413" y="558"/>
                </a:lnTo>
                <a:lnTo>
                  <a:pt x="401" y="560"/>
                </a:lnTo>
                <a:lnTo>
                  <a:pt x="394" y="551"/>
                </a:lnTo>
                <a:lnTo>
                  <a:pt x="353" y="549"/>
                </a:lnTo>
                <a:lnTo>
                  <a:pt x="348" y="554"/>
                </a:lnTo>
                <a:lnTo>
                  <a:pt x="344" y="553"/>
                </a:lnTo>
                <a:lnTo>
                  <a:pt x="338" y="562"/>
                </a:lnTo>
                <a:lnTo>
                  <a:pt x="339" y="572"/>
                </a:lnTo>
                <a:lnTo>
                  <a:pt x="334" y="572"/>
                </a:lnTo>
                <a:lnTo>
                  <a:pt x="331" y="564"/>
                </a:lnTo>
                <a:lnTo>
                  <a:pt x="325" y="566"/>
                </a:lnTo>
                <a:lnTo>
                  <a:pt x="323" y="593"/>
                </a:lnTo>
                <a:lnTo>
                  <a:pt x="330" y="601"/>
                </a:lnTo>
                <a:lnTo>
                  <a:pt x="330" y="609"/>
                </a:lnTo>
                <a:lnTo>
                  <a:pt x="336" y="608"/>
                </a:lnTo>
                <a:lnTo>
                  <a:pt x="344" y="604"/>
                </a:lnTo>
                <a:lnTo>
                  <a:pt x="352" y="616"/>
                </a:lnTo>
                <a:lnTo>
                  <a:pt x="358" y="624"/>
                </a:lnTo>
                <a:lnTo>
                  <a:pt x="363" y="634"/>
                </a:lnTo>
                <a:lnTo>
                  <a:pt x="372" y="637"/>
                </a:lnTo>
                <a:lnTo>
                  <a:pt x="361" y="645"/>
                </a:lnTo>
                <a:lnTo>
                  <a:pt x="352" y="637"/>
                </a:lnTo>
                <a:lnTo>
                  <a:pt x="344" y="668"/>
                </a:lnTo>
                <a:lnTo>
                  <a:pt x="354" y="676"/>
                </a:lnTo>
                <a:lnTo>
                  <a:pt x="363" y="705"/>
                </a:lnTo>
                <a:lnTo>
                  <a:pt x="355" y="700"/>
                </a:lnTo>
                <a:lnTo>
                  <a:pt x="346" y="697"/>
                </a:lnTo>
                <a:lnTo>
                  <a:pt x="336" y="695"/>
                </a:lnTo>
                <a:lnTo>
                  <a:pt x="330" y="692"/>
                </a:lnTo>
                <a:lnTo>
                  <a:pt x="323" y="691"/>
                </a:lnTo>
                <a:lnTo>
                  <a:pt x="317" y="681"/>
                </a:lnTo>
                <a:lnTo>
                  <a:pt x="304" y="687"/>
                </a:lnTo>
                <a:lnTo>
                  <a:pt x="292" y="687"/>
                </a:lnTo>
                <a:lnTo>
                  <a:pt x="284" y="677"/>
                </a:lnTo>
                <a:lnTo>
                  <a:pt x="264" y="669"/>
                </a:lnTo>
                <a:lnTo>
                  <a:pt x="244" y="671"/>
                </a:lnTo>
                <a:lnTo>
                  <a:pt x="223" y="656"/>
                </a:lnTo>
                <a:lnTo>
                  <a:pt x="239" y="642"/>
                </a:lnTo>
                <a:lnTo>
                  <a:pt x="241" y="630"/>
                </a:lnTo>
                <a:lnTo>
                  <a:pt x="241" y="619"/>
                </a:lnTo>
                <a:lnTo>
                  <a:pt x="242" y="609"/>
                </a:lnTo>
                <a:lnTo>
                  <a:pt x="253" y="606"/>
                </a:lnTo>
                <a:lnTo>
                  <a:pt x="248" y="588"/>
                </a:lnTo>
                <a:lnTo>
                  <a:pt x="234" y="584"/>
                </a:lnTo>
                <a:lnTo>
                  <a:pt x="228" y="581"/>
                </a:lnTo>
                <a:lnTo>
                  <a:pt x="219" y="583"/>
                </a:lnTo>
                <a:lnTo>
                  <a:pt x="201" y="578"/>
                </a:lnTo>
                <a:lnTo>
                  <a:pt x="185" y="561"/>
                </a:lnTo>
                <a:lnTo>
                  <a:pt x="174" y="555"/>
                </a:lnTo>
                <a:lnTo>
                  <a:pt x="168" y="539"/>
                </a:lnTo>
                <a:lnTo>
                  <a:pt x="157" y="537"/>
                </a:lnTo>
                <a:lnTo>
                  <a:pt x="147" y="543"/>
                </a:lnTo>
                <a:lnTo>
                  <a:pt x="140" y="546"/>
                </a:lnTo>
                <a:lnTo>
                  <a:pt x="137" y="539"/>
                </a:lnTo>
                <a:lnTo>
                  <a:pt x="132" y="531"/>
                </a:lnTo>
                <a:lnTo>
                  <a:pt x="147" y="530"/>
                </a:lnTo>
                <a:lnTo>
                  <a:pt x="145" y="525"/>
                </a:lnTo>
                <a:lnTo>
                  <a:pt x="142" y="522"/>
                </a:lnTo>
                <a:lnTo>
                  <a:pt x="137" y="518"/>
                </a:lnTo>
                <a:lnTo>
                  <a:pt x="130" y="499"/>
                </a:lnTo>
                <a:lnTo>
                  <a:pt x="119" y="489"/>
                </a:lnTo>
                <a:lnTo>
                  <a:pt x="107" y="489"/>
                </a:lnTo>
                <a:lnTo>
                  <a:pt x="96" y="489"/>
                </a:lnTo>
                <a:lnTo>
                  <a:pt x="88" y="483"/>
                </a:lnTo>
                <a:lnTo>
                  <a:pt x="80" y="482"/>
                </a:lnTo>
                <a:lnTo>
                  <a:pt x="74" y="482"/>
                </a:lnTo>
                <a:lnTo>
                  <a:pt x="70" y="486"/>
                </a:lnTo>
                <a:lnTo>
                  <a:pt x="62" y="495"/>
                </a:lnTo>
                <a:lnTo>
                  <a:pt x="61" y="503"/>
                </a:lnTo>
                <a:lnTo>
                  <a:pt x="57" y="504"/>
                </a:lnTo>
                <a:lnTo>
                  <a:pt x="53" y="517"/>
                </a:lnTo>
                <a:lnTo>
                  <a:pt x="50" y="513"/>
                </a:lnTo>
                <a:lnTo>
                  <a:pt x="48" y="509"/>
                </a:lnTo>
                <a:lnTo>
                  <a:pt x="0" y="501"/>
                </a:lnTo>
                <a:close/>
              </a:path>
            </a:pathLst>
          </a:custGeom>
          <a:solidFill>
            <a:srgbClr val="FFFFCC"/>
          </a:solidFill>
          <a:ln w="1651" cap="rnd">
            <a:solidFill>
              <a:srgbClr val="808080"/>
            </a:solidFill>
            <a:round/>
            <a:headEnd/>
            <a:tailEnd/>
          </a:ln>
        </p:spPr>
        <p:txBody>
          <a:bodyPr/>
          <a:lstStyle/>
          <a:p>
            <a:endParaRPr lang="en-US"/>
          </a:p>
        </p:txBody>
      </p:sp>
      <p:sp>
        <p:nvSpPr>
          <p:cNvPr id="23188" name="Freeform 661"/>
          <p:cNvSpPr>
            <a:spLocks noChangeAspect="1"/>
          </p:cNvSpPr>
          <p:nvPr/>
        </p:nvSpPr>
        <p:spPr bwMode="auto">
          <a:xfrm>
            <a:off x="5416550" y="1585371"/>
            <a:ext cx="120650" cy="53975"/>
          </a:xfrm>
          <a:custGeom>
            <a:avLst/>
            <a:gdLst>
              <a:gd name="T0" fmla="*/ 0 w 63"/>
              <a:gd name="T1" fmla="*/ 20 h 28"/>
              <a:gd name="T2" fmla="*/ 13 w 63"/>
              <a:gd name="T3" fmla="*/ 13 h 28"/>
              <a:gd name="T4" fmla="*/ 3 w 63"/>
              <a:gd name="T5" fmla="*/ 8 h 28"/>
              <a:gd name="T6" fmla="*/ 49 w 63"/>
              <a:gd name="T7" fmla="*/ 0 h 28"/>
              <a:gd name="T8" fmla="*/ 56 w 63"/>
              <a:gd name="T9" fmla="*/ 0 h 28"/>
              <a:gd name="T10" fmla="*/ 48 w 63"/>
              <a:gd name="T11" fmla="*/ 7 h 28"/>
              <a:gd name="T12" fmla="*/ 63 w 63"/>
              <a:gd name="T13" fmla="*/ 7 h 28"/>
              <a:gd name="T14" fmla="*/ 22 w 63"/>
              <a:gd name="T15" fmla="*/ 23 h 28"/>
              <a:gd name="T16" fmla="*/ 13 w 63"/>
              <a:gd name="T17" fmla="*/ 28 h 28"/>
              <a:gd name="T18" fmla="*/ 15 w 63"/>
              <a:gd name="T19" fmla="*/ 21 h 28"/>
              <a:gd name="T20" fmla="*/ 0 w 63"/>
              <a:gd name="T21" fmla="*/ 2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8"/>
              <a:gd name="T35" fmla="*/ 63 w 6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8">
                <a:moveTo>
                  <a:pt x="0" y="20"/>
                </a:moveTo>
                <a:lnTo>
                  <a:pt x="13" y="13"/>
                </a:lnTo>
                <a:lnTo>
                  <a:pt x="3" y="8"/>
                </a:lnTo>
                <a:lnTo>
                  <a:pt x="49" y="0"/>
                </a:lnTo>
                <a:lnTo>
                  <a:pt x="56" y="0"/>
                </a:lnTo>
                <a:lnTo>
                  <a:pt x="48" y="7"/>
                </a:lnTo>
                <a:lnTo>
                  <a:pt x="63" y="7"/>
                </a:lnTo>
                <a:lnTo>
                  <a:pt x="22" y="23"/>
                </a:lnTo>
                <a:lnTo>
                  <a:pt x="13" y="28"/>
                </a:lnTo>
                <a:lnTo>
                  <a:pt x="15" y="21"/>
                </a:lnTo>
                <a:lnTo>
                  <a:pt x="0" y="20"/>
                </a:lnTo>
                <a:close/>
              </a:path>
            </a:pathLst>
          </a:custGeom>
          <a:solidFill>
            <a:srgbClr val="FFFFCC"/>
          </a:solidFill>
          <a:ln w="9525">
            <a:noFill/>
            <a:round/>
            <a:headEnd/>
            <a:tailEnd/>
          </a:ln>
        </p:spPr>
        <p:txBody>
          <a:bodyPr/>
          <a:lstStyle/>
          <a:p>
            <a:endParaRPr lang="en-US"/>
          </a:p>
        </p:txBody>
      </p:sp>
      <p:sp>
        <p:nvSpPr>
          <p:cNvPr id="23189" name="Freeform 662"/>
          <p:cNvSpPr>
            <a:spLocks noChangeAspect="1"/>
          </p:cNvSpPr>
          <p:nvPr/>
        </p:nvSpPr>
        <p:spPr bwMode="auto">
          <a:xfrm>
            <a:off x="5416550" y="1585371"/>
            <a:ext cx="120650" cy="53975"/>
          </a:xfrm>
          <a:custGeom>
            <a:avLst/>
            <a:gdLst>
              <a:gd name="T0" fmla="*/ 0 w 63"/>
              <a:gd name="T1" fmla="*/ 20 h 28"/>
              <a:gd name="T2" fmla="*/ 13 w 63"/>
              <a:gd name="T3" fmla="*/ 13 h 28"/>
              <a:gd name="T4" fmla="*/ 3 w 63"/>
              <a:gd name="T5" fmla="*/ 8 h 28"/>
              <a:gd name="T6" fmla="*/ 49 w 63"/>
              <a:gd name="T7" fmla="*/ 0 h 28"/>
              <a:gd name="T8" fmla="*/ 56 w 63"/>
              <a:gd name="T9" fmla="*/ 0 h 28"/>
              <a:gd name="T10" fmla="*/ 48 w 63"/>
              <a:gd name="T11" fmla="*/ 7 h 28"/>
              <a:gd name="T12" fmla="*/ 63 w 63"/>
              <a:gd name="T13" fmla="*/ 7 h 28"/>
              <a:gd name="T14" fmla="*/ 22 w 63"/>
              <a:gd name="T15" fmla="*/ 23 h 28"/>
              <a:gd name="T16" fmla="*/ 13 w 63"/>
              <a:gd name="T17" fmla="*/ 28 h 28"/>
              <a:gd name="T18" fmla="*/ 15 w 63"/>
              <a:gd name="T19" fmla="*/ 21 h 28"/>
              <a:gd name="T20" fmla="*/ 0 w 63"/>
              <a:gd name="T21" fmla="*/ 2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8"/>
              <a:gd name="T35" fmla="*/ 63 w 6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8">
                <a:moveTo>
                  <a:pt x="0" y="20"/>
                </a:moveTo>
                <a:lnTo>
                  <a:pt x="13" y="13"/>
                </a:lnTo>
                <a:lnTo>
                  <a:pt x="3" y="8"/>
                </a:lnTo>
                <a:lnTo>
                  <a:pt x="49" y="0"/>
                </a:lnTo>
                <a:lnTo>
                  <a:pt x="56" y="0"/>
                </a:lnTo>
                <a:lnTo>
                  <a:pt x="48" y="7"/>
                </a:lnTo>
                <a:lnTo>
                  <a:pt x="63" y="7"/>
                </a:lnTo>
                <a:lnTo>
                  <a:pt x="22" y="23"/>
                </a:lnTo>
                <a:lnTo>
                  <a:pt x="13" y="28"/>
                </a:lnTo>
                <a:lnTo>
                  <a:pt x="15" y="21"/>
                </a:lnTo>
                <a:lnTo>
                  <a:pt x="0" y="20"/>
                </a:lnTo>
                <a:close/>
              </a:path>
            </a:pathLst>
          </a:custGeom>
          <a:solidFill>
            <a:srgbClr val="FFFFCC"/>
          </a:solidFill>
          <a:ln w="1588" cap="rnd">
            <a:solidFill>
              <a:srgbClr val="808080"/>
            </a:solidFill>
            <a:round/>
            <a:headEnd/>
            <a:tailEnd/>
          </a:ln>
        </p:spPr>
        <p:txBody>
          <a:bodyPr/>
          <a:lstStyle/>
          <a:p>
            <a:endParaRPr lang="en-US"/>
          </a:p>
        </p:txBody>
      </p:sp>
      <p:sp>
        <p:nvSpPr>
          <p:cNvPr id="23190" name="Freeform 663"/>
          <p:cNvSpPr>
            <a:spLocks noChangeAspect="1"/>
          </p:cNvSpPr>
          <p:nvPr/>
        </p:nvSpPr>
        <p:spPr bwMode="auto">
          <a:xfrm>
            <a:off x="5453063" y="2153696"/>
            <a:ext cx="47625" cy="30162"/>
          </a:xfrm>
          <a:custGeom>
            <a:avLst/>
            <a:gdLst>
              <a:gd name="T0" fmla="*/ 0 w 25"/>
              <a:gd name="T1" fmla="*/ 15 h 15"/>
              <a:gd name="T2" fmla="*/ 7 w 25"/>
              <a:gd name="T3" fmla="*/ 0 h 15"/>
              <a:gd name="T4" fmla="*/ 25 w 25"/>
              <a:gd name="T5" fmla="*/ 8 h 15"/>
              <a:gd name="T6" fmla="*/ 0 w 25"/>
              <a:gd name="T7" fmla="*/ 15 h 15"/>
              <a:gd name="T8" fmla="*/ 0 60000 65536"/>
              <a:gd name="T9" fmla="*/ 0 60000 65536"/>
              <a:gd name="T10" fmla="*/ 0 60000 65536"/>
              <a:gd name="T11" fmla="*/ 0 60000 65536"/>
              <a:gd name="T12" fmla="*/ 0 w 25"/>
              <a:gd name="T13" fmla="*/ 0 h 15"/>
              <a:gd name="T14" fmla="*/ 25 w 25"/>
              <a:gd name="T15" fmla="*/ 15 h 15"/>
            </a:gdLst>
            <a:ahLst/>
            <a:cxnLst>
              <a:cxn ang="T8">
                <a:pos x="T0" y="T1"/>
              </a:cxn>
              <a:cxn ang="T9">
                <a:pos x="T2" y="T3"/>
              </a:cxn>
              <a:cxn ang="T10">
                <a:pos x="T4" y="T5"/>
              </a:cxn>
              <a:cxn ang="T11">
                <a:pos x="T6" y="T7"/>
              </a:cxn>
            </a:cxnLst>
            <a:rect l="T12" t="T13" r="T14" b="T15"/>
            <a:pathLst>
              <a:path w="25" h="15">
                <a:moveTo>
                  <a:pt x="0" y="15"/>
                </a:moveTo>
                <a:lnTo>
                  <a:pt x="7" y="0"/>
                </a:lnTo>
                <a:lnTo>
                  <a:pt x="25" y="8"/>
                </a:lnTo>
                <a:lnTo>
                  <a:pt x="0" y="15"/>
                </a:lnTo>
                <a:close/>
              </a:path>
            </a:pathLst>
          </a:custGeom>
          <a:solidFill>
            <a:srgbClr val="FFFFCC"/>
          </a:solidFill>
          <a:ln w="9525">
            <a:noFill/>
            <a:round/>
            <a:headEnd/>
            <a:tailEnd/>
          </a:ln>
        </p:spPr>
        <p:txBody>
          <a:bodyPr/>
          <a:lstStyle/>
          <a:p>
            <a:endParaRPr lang="en-US"/>
          </a:p>
        </p:txBody>
      </p:sp>
      <p:sp>
        <p:nvSpPr>
          <p:cNvPr id="23191" name="Freeform 664"/>
          <p:cNvSpPr>
            <a:spLocks noChangeAspect="1"/>
          </p:cNvSpPr>
          <p:nvPr/>
        </p:nvSpPr>
        <p:spPr bwMode="auto">
          <a:xfrm>
            <a:off x="5453063" y="2153696"/>
            <a:ext cx="47625" cy="30162"/>
          </a:xfrm>
          <a:custGeom>
            <a:avLst/>
            <a:gdLst>
              <a:gd name="T0" fmla="*/ 0 w 25"/>
              <a:gd name="T1" fmla="*/ 15 h 15"/>
              <a:gd name="T2" fmla="*/ 7 w 25"/>
              <a:gd name="T3" fmla="*/ 0 h 15"/>
              <a:gd name="T4" fmla="*/ 25 w 25"/>
              <a:gd name="T5" fmla="*/ 8 h 15"/>
              <a:gd name="T6" fmla="*/ 0 w 25"/>
              <a:gd name="T7" fmla="*/ 15 h 15"/>
              <a:gd name="T8" fmla="*/ 0 60000 65536"/>
              <a:gd name="T9" fmla="*/ 0 60000 65536"/>
              <a:gd name="T10" fmla="*/ 0 60000 65536"/>
              <a:gd name="T11" fmla="*/ 0 60000 65536"/>
              <a:gd name="T12" fmla="*/ 0 w 25"/>
              <a:gd name="T13" fmla="*/ 0 h 15"/>
              <a:gd name="T14" fmla="*/ 25 w 25"/>
              <a:gd name="T15" fmla="*/ 15 h 15"/>
            </a:gdLst>
            <a:ahLst/>
            <a:cxnLst>
              <a:cxn ang="T8">
                <a:pos x="T0" y="T1"/>
              </a:cxn>
              <a:cxn ang="T9">
                <a:pos x="T2" y="T3"/>
              </a:cxn>
              <a:cxn ang="T10">
                <a:pos x="T4" y="T5"/>
              </a:cxn>
              <a:cxn ang="T11">
                <a:pos x="T6" y="T7"/>
              </a:cxn>
            </a:cxnLst>
            <a:rect l="T12" t="T13" r="T14" b="T15"/>
            <a:pathLst>
              <a:path w="25" h="15">
                <a:moveTo>
                  <a:pt x="0" y="15"/>
                </a:moveTo>
                <a:lnTo>
                  <a:pt x="7" y="0"/>
                </a:lnTo>
                <a:lnTo>
                  <a:pt x="25" y="8"/>
                </a:lnTo>
                <a:lnTo>
                  <a:pt x="0" y="15"/>
                </a:lnTo>
                <a:close/>
              </a:path>
            </a:pathLst>
          </a:custGeom>
          <a:solidFill>
            <a:srgbClr val="FFFFCC"/>
          </a:solidFill>
          <a:ln w="1588" cap="rnd">
            <a:solidFill>
              <a:srgbClr val="808080"/>
            </a:solidFill>
            <a:round/>
            <a:headEnd/>
            <a:tailEnd/>
          </a:ln>
        </p:spPr>
        <p:txBody>
          <a:bodyPr/>
          <a:lstStyle/>
          <a:p>
            <a:endParaRPr lang="en-US"/>
          </a:p>
        </p:txBody>
      </p:sp>
      <p:sp>
        <p:nvSpPr>
          <p:cNvPr id="23192" name="Freeform 665"/>
          <p:cNvSpPr>
            <a:spLocks noChangeAspect="1"/>
          </p:cNvSpPr>
          <p:nvPr/>
        </p:nvSpPr>
        <p:spPr bwMode="auto">
          <a:xfrm>
            <a:off x="5535613" y="1983833"/>
            <a:ext cx="149225" cy="114300"/>
          </a:xfrm>
          <a:custGeom>
            <a:avLst/>
            <a:gdLst>
              <a:gd name="T0" fmla="*/ 0 w 78"/>
              <a:gd name="T1" fmla="*/ 30 h 60"/>
              <a:gd name="T2" fmla="*/ 6 w 78"/>
              <a:gd name="T3" fmla="*/ 43 h 60"/>
              <a:gd name="T4" fmla="*/ 15 w 78"/>
              <a:gd name="T5" fmla="*/ 39 h 60"/>
              <a:gd name="T6" fmla="*/ 24 w 78"/>
              <a:gd name="T7" fmla="*/ 47 h 60"/>
              <a:gd name="T8" fmla="*/ 32 w 78"/>
              <a:gd name="T9" fmla="*/ 43 h 60"/>
              <a:gd name="T10" fmla="*/ 29 w 78"/>
              <a:gd name="T11" fmla="*/ 58 h 60"/>
              <a:gd name="T12" fmla="*/ 78 w 78"/>
              <a:gd name="T13" fmla="*/ 60 h 60"/>
              <a:gd name="T14" fmla="*/ 59 w 78"/>
              <a:gd name="T15" fmla="*/ 50 h 60"/>
              <a:gd name="T16" fmla="*/ 50 w 78"/>
              <a:gd name="T17" fmla="*/ 31 h 60"/>
              <a:gd name="T18" fmla="*/ 51 w 78"/>
              <a:gd name="T19" fmla="*/ 12 h 60"/>
              <a:gd name="T20" fmla="*/ 62 w 78"/>
              <a:gd name="T21" fmla="*/ 0 h 60"/>
              <a:gd name="T22" fmla="*/ 20 w 78"/>
              <a:gd name="T23" fmla="*/ 4 h 60"/>
              <a:gd name="T24" fmla="*/ 10 w 78"/>
              <a:gd name="T25" fmla="*/ 30 h 60"/>
              <a:gd name="T26" fmla="*/ 0 w 78"/>
              <a:gd name="T27" fmla="*/ 3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60"/>
              <a:gd name="T44" fmla="*/ 78 w 78"/>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60">
                <a:moveTo>
                  <a:pt x="0" y="30"/>
                </a:moveTo>
                <a:lnTo>
                  <a:pt x="6" y="43"/>
                </a:lnTo>
                <a:lnTo>
                  <a:pt x="15" y="39"/>
                </a:lnTo>
                <a:lnTo>
                  <a:pt x="24" y="47"/>
                </a:lnTo>
                <a:lnTo>
                  <a:pt x="32" y="43"/>
                </a:lnTo>
                <a:lnTo>
                  <a:pt x="29" y="58"/>
                </a:lnTo>
                <a:lnTo>
                  <a:pt x="78" y="60"/>
                </a:lnTo>
                <a:lnTo>
                  <a:pt x="59" y="50"/>
                </a:lnTo>
                <a:lnTo>
                  <a:pt x="50" y="31"/>
                </a:lnTo>
                <a:lnTo>
                  <a:pt x="51" y="12"/>
                </a:lnTo>
                <a:lnTo>
                  <a:pt x="62" y="0"/>
                </a:lnTo>
                <a:lnTo>
                  <a:pt x="20" y="4"/>
                </a:lnTo>
                <a:lnTo>
                  <a:pt x="10" y="30"/>
                </a:lnTo>
                <a:lnTo>
                  <a:pt x="0" y="30"/>
                </a:lnTo>
                <a:close/>
              </a:path>
            </a:pathLst>
          </a:custGeom>
          <a:solidFill>
            <a:srgbClr val="FFFFCC"/>
          </a:solidFill>
          <a:ln w="9525">
            <a:noFill/>
            <a:round/>
            <a:headEnd/>
            <a:tailEnd/>
          </a:ln>
        </p:spPr>
        <p:txBody>
          <a:bodyPr/>
          <a:lstStyle/>
          <a:p>
            <a:endParaRPr lang="en-US"/>
          </a:p>
        </p:txBody>
      </p:sp>
      <p:sp>
        <p:nvSpPr>
          <p:cNvPr id="23193" name="Freeform 666"/>
          <p:cNvSpPr>
            <a:spLocks noChangeAspect="1"/>
          </p:cNvSpPr>
          <p:nvPr/>
        </p:nvSpPr>
        <p:spPr bwMode="auto">
          <a:xfrm>
            <a:off x="5535613" y="1983833"/>
            <a:ext cx="149225" cy="114300"/>
          </a:xfrm>
          <a:custGeom>
            <a:avLst/>
            <a:gdLst>
              <a:gd name="T0" fmla="*/ 0 w 78"/>
              <a:gd name="T1" fmla="*/ 30 h 60"/>
              <a:gd name="T2" fmla="*/ 6 w 78"/>
              <a:gd name="T3" fmla="*/ 43 h 60"/>
              <a:gd name="T4" fmla="*/ 15 w 78"/>
              <a:gd name="T5" fmla="*/ 39 h 60"/>
              <a:gd name="T6" fmla="*/ 24 w 78"/>
              <a:gd name="T7" fmla="*/ 47 h 60"/>
              <a:gd name="T8" fmla="*/ 32 w 78"/>
              <a:gd name="T9" fmla="*/ 43 h 60"/>
              <a:gd name="T10" fmla="*/ 29 w 78"/>
              <a:gd name="T11" fmla="*/ 58 h 60"/>
              <a:gd name="T12" fmla="*/ 78 w 78"/>
              <a:gd name="T13" fmla="*/ 60 h 60"/>
              <a:gd name="T14" fmla="*/ 59 w 78"/>
              <a:gd name="T15" fmla="*/ 50 h 60"/>
              <a:gd name="T16" fmla="*/ 50 w 78"/>
              <a:gd name="T17" fmla="*/ 31 h 60"/>
              <a:gd name="T18" fmla="*/ 51 w 78"/>
              <a:gd name="T19" fmla="*/ 12 h 60"/>
              <a:gd name="T20" fmla="*/ 62 w 78"/>
              <a:gd name="T21" fmla="*/ 0 h 60"/>
              <a:gd name="T22" fmla="*/ 20 w 78"/>
              <a:gd name="T23" fmla="*/ 4 h 60"/>
              <a:gd name="T24" fmla="*/ 10 w 78"/>
              <a:gd name="T25" fmla="*/ 30 h 60"/>
              <a:gd name="T26" fmla="*/ 0 w 78"/>
              <a:gd name="T27" fmla="*/ 3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60"/>
              <a:gd name="T44" fmla="*/ 78 w 78"/>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60">
                <a:moveTo>
                  <a:pt x="0" y="30"/>
                </a:moveTo>
                <a:lnTo>
                  <a:pt x="6" y="43"/>
                </a:lnTo>
                <a:lnTo>
                  <a:pt x="15" y="39"/>
                </a:lnTo>
                <a:lnTo>
                  <a:pt x="24" y="47"/>
                </a:lnTo>
                <a:lnTo>
                  <a:pt x="32" y="43"/>
                </a:lnTo>
                <a:lnTo>
                  <a:pt x="29" y="58"/>
                </a:lnTo>
                <a:lnTo>
                  <a:pt x="78" y="60"/>
                </a:lnTo>
                <a:lnTo>
                  <a:pt x="59" y="50"/>
                </a:lnTo>
                <a:lnTo>
                  <a:pt x="50" y="31"/>
                </a:lnTo>
                <a:lnTo>
                  <a:pt x="51" y="12"/>
                </a:lnTo>
                <a:lnTo>
                  <a:pt x="62" y="0"/>
                </a:lnTo>
                <a:lnTo>
                  <a:pt x="20" y="4"/>
                </a:lnTo>
                <a:lnTo>
                  <a:pt x="10" y="30"/>
                </a:lnTo>
                <a:lnTo>
                  <a:pt x="0" y="30"/>
                </a:lnTo>
                <a:close/>
              </a:path>
            </a:pathLst>
          </a:custGeom>
          <a:solidFill>
            <a:srgbClr val="FFFFCC"/>
          </a:solidFill>
          <a:ln w="1588" cap="rnd">
            <a:solidFill>
              <a:srgbClr val="808080"/>
            </a:solidFill>
            <a:round/>
            <a:headEnd/>
            <a:tailEnd/>
          </a:ln>
        </p:spPr>
        <p:txBody>
          <a:bodyPr/>
          <a:lstStyle/>
          <a:p>
            <a:endParaRPr lang="en-US"/>
          </a:p>
        </p:txBody>
      </p:sp>
      <p:sp>
        <p:nvSpPr>
          <p:cNvPr id="23194" name="Freeform 667"/>
          <p:cNvSpPr>
            <a:spLocks noChangeAspect="1"/>
          </p:cNvSpPr>
          <p:nvPr/>
        </p:nvSpPr>
        <p:spPr bwMode="auto">
          <a:xfrm>
            <a:off x="5586413" y="1801271"/>
            <a:ext cx="373062" cy="182562"/>
          </a:xfrm>
          <a:custGeom>
            <a:avLst/>
            <a:gdLst>
              <a:gd name="T0" fmla="*/ 0 w 194"/>
              <a:gd name="T1" fmla="*/ 82 h 95"/>
              <a:gd name="T2" fmla="*/ 18 w 194"/>
              <a:gd name="T3" fmla="*/ 84 h 95"/>
              <a:gd name="T4" fmla="*/ 7 w 194"/>
              <a:gd name="T5" fmla="*/ 93 h 95"/>
              <a:gd name="T6" fmla="*/ 39 w 194"/>
              <a:gd name="T7" fmla="*/ 95 h 95"/>
              <a:gd name="T8" fmla="*/ 40 w 194"/>
              <a:gd name="T9" fmla="*/ 84 h 95"/>
              <a:gd name="T10" fmla="*/ 48 w 194"/>
              <a:gd name="T11" fmla="*/ 86 h 95"/>
              <a:gd name="T12" fmla="*/ 39 w 194"/>
              <a:gd name="T13" fmla="*/ 80 h 95"/>
              <a:gd name="T14" fmla="*/ 52 w 194"/>
              <a:gd name="T15" fmla="*/ 82 h 95"/>
              <a:gd name="T16" fmla="*/ 49 w 194"/>
              <a:gd name="T17" fmla="*/ 70 h 95"/>
              <a:gd name="T18" fmla="*/ 56 w 194"/>
              <a:gd name="T19" fmla="*/ 77 h 95"/>
              <a:gd name="T20" fmla="*/ 65 w 194"/>
              <a:gd name="T21" fmla="*/ 70 h 95"/>
              <a:gd name="T22" fmla="*/ 59 w 194"/>
              <a:gd name="T23" fmla="*/ 62 h 95"/>
              <a:gd name="T24" fmla="*/ 79 w 194"/>
              <a:gd name="T25" fmla="*/ 63 h 95"/>
              <a:gd name="T26" fmla="*/ 73 w 194"/>
              <a:gd name="T27" fmla="*/ 59 h 95"/>
              <a:gd name="T28" fmla="*/ 82 w 194"/>
              <a:gd name="T29" fmla="*/ 60 h 95"/>
              <a:gd name="T30" fmla="*/ 87 w 194"/>
              <a:gd name="T31" fmla="*/ 50 h 95"/>
              <a:gd name="T32" fmla="*/ 184 w 194"/>
              <a:gd name="T33" fmla="*/ 20 h 95"/>
              <a:gd name="T34" fmla="*/ 194 w 194"/>
              <a:gd name="T35" fmla="*/ 8 h 95"/>
              <a:gd name="T36" fmla="*/ 175 w 194"/>
              <a:gd name="T37" fmla="*/ 0 h 95"/>
              <a:gd name="T38" fmla="*/ 135 w 194"/>
              <a:gd name="T39" fmla="*/ 18 h 95"/>
              <a:gd name="T40" fmla="*/ 93 w 194"/>
              <a:gd name="T41" fmla="*/ 18 h 95"/>
              <a:gd name="T42" fmla="*/ 48 w 194"/>
              <a:gd name="T43" fmla="*/ 45 h 95"/>
              <a:gd name="T44" fmla="*/ 24 w 194"/>
              <a:gd name="T45" fmla="*/ 48 h 95"/>
              <a:gd name="T46" fmla="*/ 25 w 194"/>
              <a:gd name="T47" fmla="*/ 59 h 95"/>
              <a:gd name="T48" fmla="*/ 38 w 194"/>
              <a:gd name="T49" fmla="*/ 60 h 95"/>
              <a:gd name="T50" fmla="*/ 23 w 194"/>
              <a:gd name="T51" fmla="*/ 60 h 95"/>
              <a:gd name="T52" fmla="*/ 30 w 194"/>
              <a:gd name="T53" fmla="*/ 65 h 95"/>
              <a:gd name="T54" fmla="*/ 18 w 194"/>
              <a:gd name="T55" fmla="*/ 70 h 95"/>
              <a:gd name="T56" fmla="*/ 31 w 194"/>
              <a:gd name="T57" fmla="*/ 76 h 95"/>
              <a:gd name="T58" fmla="*/ 0 w 194"/>
              <a:gd name="T59" fmla="*/ 82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4"/>
              <a:gd name="T91" fmla="*/ 0 h 95"/>
              <a:gd name="T92" fmla="*/ 194 w 194"/>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4" h="95">
                <a:moveTo>
                  <a:pt x="0" y="82"/>
                </a:moveTo>
                <a:lnTo>
                  <a:pt x="18" y="84"/>
                </a:lnTo>
                <a:lnTo>
                  <a:pt x="7" y="93"/>
                </a:lnTo>
                <a:lnTo>
                  <a:pt x="39" y="95"/>
                </a:lnTo>
                <a:lnTo>
                  <a:pt x="40" y="84"/>
                </a:lnTo>
                <a:lnTo>
                  <a:pt x="48" y="86"/>
                </a:lnTo>
                <a:lnTo>
                  <a:pt x="39" y="80"/>
                </a:lnTo>
                <a:lnTo>
                  <a:pt x="52" y="82"/>
                </a:lnTo>
                <a:lnTo>
                  <a:pt x="49" y="70"/>
                </a:lnTo>
                <a:lnTo>
                  <a:pt x="56" y="77"/>
                </a:lnTo>
                <a:lnTo>
                  <a:pt x="65" y="70"/>
                </a:lnTo>
                <a:lnTo>
                  <a:pt x="59" y="62"/>
                </a:lnTo>
                <a:lnTo>
                  <a:pt x="79" y="63"/>
                </a:lnTo>
                <a:lnTo>
                  <a:pt x="73" y="59"/>
                </a:lnTo>
                <a:lnTo>
                  <a:pt x="82" y="60"/>
                </a:lnTo>
                <a:lnTo>
                  <a:pt x="87" y="50"/>
                </a:lnTo>
                <a:lnTo>
                  <a:pt x="184" y="20"/>
                </a:lnTo>
                <a:lnTo>
                  <a:pt x="194" y="8"/>
                </a:lnTo>
                <a:lnTo>
                  <a:pt x="175" y="0"/>
                </a:lnTo>
                <a:lnTo>
                  <a:pt x="135" y="18"/>
                </a:lnTo>
                <a:lnTo>
                  <a:pt x="93" y="18"/>
                </a:lnTo>
                <a:lnTo>
                  <a:pt x="48" y="45"/>
                </a:lnTo>
                <a:lnTo>
                  <a:pt x="24" y="48"/>
                </a:lnTo>
                <a:lnTo>
                  <a:pt x="25" y="59"/>
                </a:lnTo>
                <a:lnTo>
                  <a:pt x="38" y="60"/>
                </a:lnTo>
                <a:lnTo>
                  <a:pt x="23" y="60"/>
                </a:lnTo>
                <a:lnTo>
                  <a:pt x="30" y="65"/>
                </a:lnTo>
                <a:lnTo>
                  <a:pt x="18" y="70"/>
                </a:lnTo>
                <a:lnTo>
                  <a:pt x="31" y="76"/>
                </a:lnTo>
                <a:lnTo>
                  <a:pt x="0" y="82"/>
                </a:lnTo>
                <a:close/>
              </a:path>
            </a:pathLst>
          </a:custGeom>
          <a:solidFill>
            <a:srgbClr val="FFFFCC"/>
          </a:solidFill>
          <a:ln w="9525">
            <a:noFill/>
            <a:round/>
            <a:headEnd/>
            <a:tailEnd/>
          </a:ln>
        </p:spPr>
        <p:txBody>
          <a:bodyPr/>
          <a:lstStyle/>
          <a:p>
            <a:endParaRPr lang="en-US"/>
          </a:p>
        </p:txBody>
      </p:sp>
      <p:sp>
        <p:nvSpPr>
          <p:cNvPr id="23195" name="Freeform 668"/>
          <p:cNvSpPr>
            <a:spLocks noChangeAspect="1"/>
          </p:cNvSpPr>
          <p:nvPr/>
        </p:nvSpPr>
        <p:spPr bwMode="auto">
          <a:xfrm>
            <a:off x="5586413" y="1801271"/>
            <a:ext cx="373062" cy="182562"/>
          </a:xfrm>
          <a:custGeom>
            <a:avLst/>
            <a:gdLst>
              <a:gd name="T0" fmla="*/ 0 w 194"/>
              <a:gd name="T1" fmla="*/ 82 h 95"/>
              <a:gd name="T2" fmla="*/ 18 w 194"/>
              <a:gd name="T3" fmla="*/ 84 h 95"/>
              <a:gd name="T4" fmla="*/ 7 w 194"/>
              <a:gd name="T5" fmla="*/ 93 h 95"/>
              <a:gd name="T6" fmla="*/ 39 w 194"/>
              <a:gd name="T7" fmla="*/ 95 h 95"/>
              <a:gd name="T8" fmla="*/ 40 w 194"/>
              <a:gd name="T9" fmla="*/ 84 h 95"/>
              <a:gd name="T10" fmla="*/ 48 w 194"/>
              <a:gd name="T11" fmla="*/ 86 h 95"/>
              <a:gd name="T12" fmla="*/ 39 w 194"/>
              <a:gd name="T13" fmla="*/ 80 h 95"/>
              <a:gd name="T14" fmla="*/ 52 w 194"/>
              <a:gd name="T15" fmla="*/ 82 h 95"/>
              <a:gd name="T16" fmla="*/ 49 w 194"/>
              <a:gd name="T17" fmla="*/ 70 h 95"/>
              <a:gd name="T18" fmla="*/ 56 w 194"/>
              <a:gd name="T19" fmla="*/ 77 h 95"/>
              <a:gd name="T20" fmla="*/ 65 w 194"/>
              <a:gd name="T21" fmla="*/ 70 h 95"/>
              <a:gd name="T22" fmla="*/ 59 w 194"/>
              <a:gd name="T23" fmla="*/ 62 h 95"/>
              <a:gd name="T24" fmla="*/ 79 w 194"/>
              <a:gd name="T25" fmla="*/ 63 h 95"/>
              <a:gd name="T26" fmla="*/ 73 w 194"/>
              <a:gd name="T27" fmla="*/ 59 h 95"/>
              <a:gd name="T28" fmla="*/ 82 w 194"/>
              <a:gd name="T29" fmla="*/ 60 h 95"/>
              <a:gd name="T30" fmla="*/ 87 w 194"/>
              <a:gd name="T31" fmla="*/ 50 h 95"/>
              <a:gd name="T32" fmla="*/ 184 w 194"/>
              <a:gd name="T33" fmla="*/ 20 h 95"/>
              <a:gd name="T34" fmla="*/ 194 w 194"/>
              <a:gd name="T35" fmla="*/ 8 h 95"/>
              <a:gd name="T36" fmla="*/ 175 w 194"/>
              <a:gd name="T37" fmla="*/ 0 h 95"/>
              <a:gd name="T38" fmla="*/ 135 w 194"/>
              <a:gd name="T39" fmla="*/ 18 h 95"/>
              <a:gd name="T40" fmla="*/ 93 w 194"/>
              <a:gd name="T41" fmla="*/ 18 h 95"/>
              <a:gd name="T42" fmla="*/ 48 w 194"/>
              <a:gd name="T43" fmla="*/ 45 h 95"/>
              <a:gd name="T44" fmla="*/ 24 w 194"/>
              <a:gd name="T45" fmla="*/ 48 h 95"/>
              <a:gd name="T46" fmla="*/ 25 w 194"/>
              <a:gd name="T47" fmla="*/ 59 h 95"/>
              <a:gd name="T48" fmla="*/ 38 w 194"/>
              <a:gd name="T49" fmla="*/ 60 h 95"/>
              <a:gd name="T50" fmla="*/ 23 w 194"/>
              <a:gd name="T51" fmla="*/ 60 h 95"/>
              <a:gd name="T52" fmla="*/ 30 w 194"/>
              <a:gd name="T53" fmla="*/ 65 h 95"/>
              <a:gd name="T54" fmla="*/ 18 w 194"/>
              <a:gd name="T55" fmla="*/ 70 h 95"/>
              <a:gd name="T56" fmla="*/ 31 w 194"/>
              <a:gd name="T57" fmla="*/ 76 h 95"/>
              <a:gd name="T58" fmla="*/ 0 w 194"/>
              <a:gd name="T59" fmla="*/ 82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4"/>
              <a:gd name="T91" fmla="*/ 0 h 95"/>
              <a:gd name="T92" fmla="*/ 194 w 194"/>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4" h="95">
                <a:moveTo>
                  <a:pt x="0" y="82"/>
                </a:moveTo>
                <a:lnTo>
                  <a:pt x="18" y="84"/>
                </a:lnTo>
                <a:lnTo>
                  <a:pt x="7" y="93"/>
                </a:lnTo>
                <a:lnTo>
                  <a:pt x="39" y="95"/>
                </a:lnTo>
                <a:lnTo>
                  <a:pt x="40" y="84"/>
                </a:lnTo>
                <a:lnTo>
                  <a:pt x="48" y="86"/>
                </a:lnTo>
                <a:lnTo>
                  <a:pt x="39" y="80"/>
                </a:lnTo>
                <a:lnTo>
                  <a:pt x="52" y="82"/>
                </a:lnTo>
                <a:lnTo>
                  <a:pt x="49" y="70"/>
                </a:lnTo>
                <a:lnTo>
                  <a:pt x="56" y="77"/>
                </a:lnTo>
                <a:lnTo>
                  <a:pt x="65" y="70"/>
                </a:lnTo>
                <a:lnTo>
                  <a:pt x="59" y="62"/>
                </a:lnTo>
                <a:lnTo>
                  <a:pt x="79" y="63"/>
                </a:lnTo>
                <a:lnTo>
                  <a:pt x="73" y="59"/>
                </a:lnTo>
                <a:lnTo>
                  <a:pt x="82" y="60"/>
                </a:lnTo>
                <a:lnTo>
                  <a:pt x="87" y="50"/>
                </a:lnTo>
                <a:lnTo>
                  <a:pt x="184" y="20"/>
                </a:lnTo>
                <a:lnTo>
                  <a:pt x="194" y="8"/>
                </a:lnTo>
                <a:lnTo>
                  <a:pt x="175" y="0"/>
                </a:lnTo>
                <a:lnTo>
                  <a:pt x="135" y="18"/>
                </a:lnTo>
                <a:lnTo>
                  <a:pt x="93" y="18"/>
                </a:lnTo>
                <a:lnTo>
                  <a:pt x="48" y="45"/>
                </a:lnTo>
                <a:lnTo>
                  <a:pt x="24" y="48"/>
                </a:lnTo>
                <a:lnTo>
                  <a:pt x="25" y="59"/>
                </a:lnTo>
                <a:lnTo>
                  <a:pt x="38" y="60"/>
                </a:lnTo>
                <a:lnTo>
                  <a:pt x="23" y="60"/>
                </a:lnTo>
                <a:lnTo>
                  <a:pt x="30" y="65"/>
                </a:lnTo>
                <a:lnTo>
                  <a:pt x="18" y="70"/>
                </a:lnTo>
                <a:lnTo>
                  <a:pt x="31" y="76"/>
                </a:lnTo>
                <a:lnTo>
                  <a:pt x="0" y="82"/>
                </a:lnTo>
                <a:close/>
              </a:path>
            </a:pathLst>
          </a:custGeom>
          <a:solidFill>
            <a:srgbClr val="FFFFCC"/>
          </a:solidFill>
          <a:ln w="1588" cap="rnd">
            <a:solidFill>
              <a:srgbClr val="808080"/>
            </a:solidFill>
            <a:round/>
            <a:headEnd/>
            <a:tailEnd/>
          </a:ln>
        </p:spPr>
        <p:txBody>
          <a:bodyPr/>
          <a:lstStyle/>
          <a:p>
            <a:endParaRPr lang="en-US"/>
          </a:p>
        </p:txBody>
      </p:sp>
      <p:sp>
        <p:nvSpPr>
          <p:cNvPr id="23196" name="Freeform 669"/>
          <p:cNvSpPr>
            <a:spLocks noChangeAspect="1"/>
          </p:cNvSpPr>
          <p:nvPr/>
        </p:nvSpPr>
        <p:spPr bwMode="auto">
          <a:xfrm>
            <a:off x="5799138" y="1556796"/>
            <a:ext cx="71437" cy="38100"/>
          </a:xfrm>
          <a:custGeom>
            <a:avLst/>
            <a:gdLst>
              <a:gd name="T0" fmla="*/ 0 w 37"/>
              <a:gd name="T1" fmla="*/ 14 h 20"/>
              <a:gd name="T2" fmla="*/ 12 w 37"/>
              <a:gd name="T3" fmla="*/ 20 h 20"/>
              <a:gd name="T4" fmla="*/ 37 w 37"/>
              <a:gd name="T5" fmla="*/ 13 h 20"/>
              <a:gd name="T6" fmla="*/ 22 w 37"/>
              <a:gd name="T7" fmla="*/ 0 h 20"/>
              <a:gd name="T8" fmla="*/ 0 w 37"/>
              <a:gd name="T9" fmla="*/ 14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4"/>
                </a:moveTo>
                <a:lnTo>
                  <a:pt x="12" y="20"/>
                </a:lnTo>
                <a:lnTo>
                  <a:pt x="37" y="13"/>
                </a:lnTo>
                <a:lnTo>
                  <a:pt x="22" y="0"/>
                </a:lnTo>
                <a:lnTo>
                  <a:pt x="0" y="14"/>
                </a:lnTo>
                <a:close/>
              </a:path>
            </a:pathLst>
          </a:custGeom>
          <a:solidFill>
            <a:srgbClr val="FFFFCC"/>
          </a:solidFill>
          <a:ln w="9525">
            <a:noFill/>
            <a:round/>
            <a:headEnd/>
            <a:tailEnd/>
          </a:ln>
        </p:spPr>
        <p:txBody>
          <a:bodyPr/>
          <a:lstStyle/>
          <a:p>
            <a:endParaRPr lang="en-US"/>
          </a:p>
        </p:txBody>
      </p:sp>
      <p:sp>
        <p:nvSpPr>
          <p:cNvPr id="23197" name="Freeform 670"/>
          <p:cNvSpPr>
            <a:spLocks noChangeAspect="1"/>
          </p:cNvSpPr>
          <p:nvPr/>
        </p:nvSpPr>
        <p:spPr bwMode="auto">
          <a:xfrm>
            <a:off x="5799138" y="1556796"/>
            <a:ext cx="71437" cy="38100"/>
          </a:xfrm>
          <a:custGeom>
            <a:avLst/>
            <a:gdLst>
              <a:gd name="T0" fmla="*/ 0 w 37"/>
              <a:gd name="T1" fmla="*/ 14 h 20"/>
              <a:gd name="T2" fmla="*/ 12 w 37"/>
              <a:gd name="T3" fmla="*/ 20 h 20"/>
              <a:gd name="T4" fmla="*/ 37 w 37"/>
              <a:gd name="T5" fmla="*/ 13 h 20"/>
              <a:gd name="T6" fmla="*/ 22 w 37"/>
              <a:gd name="T7" fmla="*/ 0 h 20"/>
              <a:gd name="T8" fmla="*/ 0 w 37"/>
              <a:gd name="T9" fmla="*/ 14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4"/>
                </a:moveTo>
                <a:lnTo>
                  <a:pt x="12" y="20"/>
                </a:lnTo>
                <a:lnTo>
                  <a:pt x="37" y="13"/>
                </a:lnTo>
                <a:lnTo>
                  <a:pt x="22"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3198" name="Freeform 671"/>
          <p:cNvSpPr>
            <a:spLocks noChangeAspect="1"/>
          </p:cNvSpPr>
          <p:nvPr/>
        </p:nvSpPr>
        <p:spPr bwMode="auto">
          <a:xfrm>
            <a:off x="6491288" y="1629821"/>
            <a:ext cx="65087" cy="26987"/>
          </a:xfrm>
          <a:custGeom>
            <a:avLst/>
            <a:gdLst>
              <a:gd name="T0" fmla="*/ 0 w 34"/>
              <a:gd name="T1" fmla="*/ 0 h 14"/>
              <a:gd name="T2" fmla="*/ 15 w 34"/>
              <a:gd name="T3" fmla="*/ 11 h 14"/>
              <a:gd name="T4" fmla="*/ 10 w 34"/>
              <a:gd name="T5" fmla="*/ 14 h 14"/>
              <a:gd name="T6" fmla="*/ 24 w 34"/>
              <a:gd name="T7" fmla="*/ 13 h 14"/>
              <a:gd name="T8" fmla="*/ 34 w 34"/>
              <a:gd name="T9" fmla="*/ 6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15" y="11"/>
                </a:lnTo>
                <a:lnTo>
                  <a:pt x="10" y="14"/>
                </a:lnTo>
                <a:lnTo>
                  <a:pt x="24" y="13"/>
                </a:lnTo>
                <a:lnTo>
                  <a:pt x="34" y="6"/>
                </a:lnTo>
                <a:lnTo>
                  <a:pt x="0" y="0"/>
                </a:lnTo>
                <a:close/>
              </a:path>
            </a:pathLst>
          </a:custGeom>
          <a:solidFill>
            <a:srgbClr val="FFFFCC"/>
          </a:solidFill>
          <a:ln w="9525">
            <a:noFill/>
            <a:round/>
            <a:headEnd/>
            <a:tailEnd/>
          </a:ln>
        </p:spPr>
        <p:txBody>
          <a:bodyPr/>
          <a:lstStyle/>
          <a:p>
            <a:endParaRPr lang="en-US"/>
          </a:p>
        </p:txBody>
      </p:sp>
      <p:sp>
        <p:nvSpPr>
          <p:cNvPr id="23199" name="Freeform 672"/>
          <p:cNvSpPr>
            <a:spLocks noChangeAspect="1"/>
          </p:cNvSpPr>
          <p:nvPr/>
        </p:nvSpPr>
        <p:spPr bwMode="auto">
          <a:xfrm>
            <a:off x="6491288" y="1629821"/>
            <a:ext cx="65087" cy="26987"/>
          </a:xfrm>
          <a:custGeom>
            <a:avLst/>
            <a:gdLst>
              <a:gd name="T0" fmla="*/ 0 w 34"/>
              <a:gd name="T1" fmla="*/ 0 h 14"/>
              <a:gd name="T2" fmla="*/ 15 w 34"/>
              <a:gd name="T3" fmla="*/ 11 h 14"/>
              <a:gd name="T4" fmla="*/ 10 w 34"/>
              <a:gd name="T5" fmla="*/ 14 h 14"/>
              <a:gd name="T6" fmla="*/ 24 w 34"/>
              <a:gd name="T7" fmla="*/ 13 h 14"/>
              <a:gd name="T8" fmla="*/ 34 w 34"/>
              <a:gd name="T9" fmla="*/ 6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15" y="11"/>
                </a:lnTo>
                <a:lnTo>
                  <a:pt x="10" y="14"/>
                </a:lnTo>
                <a:lnTo>
                  <a:pt x="24" y="13"/>
                </a:lnTo>
                <a:lnTo>
                  <a:pt x="34" y="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00" name="Freeform 673"/>
          <p:cNvSpPr>
            <a:spLocks noChangeAspect="1"/>
          </p:cNvSpPr>
          <p:nvPr/>
        </p:nvSpPr>
        <p:spPr bwMode="auto">
          <a:xfrm>
            <a:off x="6502400" y="1566321"/>
            <a:ext cx="153988" cy="68262"/>
          </a:xfrm>
          <a:custGeom>
            <a:avLst/>
            <a:gdLst>
              <a:gd name="T0" fmla="*/ 0 w 80"/>
              <a:gd name="T1" fmla="*/ 28 h 35"/>
              <a:gd name="T2" fmla="*/ 21 w 80"/>
              <a:gd name="T3" fmla="*/ 9 h 35"/>
              <a:gd name="T4" fmla="*/ 51 w 80"/>
              <a:gd name="T5" fmla="*/ 0 h 35"/>
              <a:gd name="T6" fmla="*/ 80 w 80"/>
              <a:gd name="T7" fmla="*/ 17 h 35"/>
              <a:gd name="T8" fmla="*/ 70 w 80"/>
              <a:gd name="T9" fmla="*/ 20 h 35"/>
              <a:gd name="T10" fmla="*/ 73 w 80"/>
              <a:gd name="T11" fmla="*/ 28 h 35"/>
              <a:gd name="T12" fmla="*/ 31 w 80"/>
              <a:gd name="T13" fmla="*/ 35 h 35"/>
              <a:gd name="T14" fmla="*/ 0 w 80"/>
              <a:gd name="T15" fmla="*/ 28 h 35"/>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5"/>
              <a:gd name="T26" fmla="*/ 80 w 8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5">
                <a:moveTo>
                  <a:pt x="0" y="28"/>
                </a:moveTo>
                <a:lnTo>
                  <a:pt x="21" y="9"/>
                </a:lnTo>
                <a:lnTo>
                  <a:pt x="51" y="0"/>
                </a:lnTo>
                <a:lnTo>
                  <a:pt x="80" y="17"/>
                </a:lnTo>
                <a:lnTo>
                  <a:pt x="70" y="20"/>
                </a:lnTo>
                <a:lnTo>
                  <a:pt x="73" y="28"/>
                </a:lnTo>
                <a:lnTo>
                  <a:pt x="31" y="35"/>
                </a:lnTo>
                <a:lnTo>
                  <a:pt x="0" y="28"/>
                </a:lnTo>
                <a:close/>
              </a:path>
            </a:pathLst>
          </a:custGeom>
          <a:solidFill>
            <a:srgbClr val="FFFFCC"/>
          </a:solidFill>
          <a:ln w="9525">
            <a:noFill/>
            <a:round/>
            <a:headEnd/>
            <a:tailEnd/>
          </a:ln>
        </p:spPr>
        <p:txBody>
          <a:bodyPr/>
          <a:lstStyle/>
          <a:p>
            <a:endParaRPr lang="en-US"/>
          </a:p>
        </p:txBody>
      </p:sp>
      <p:sp>
        <p:nvSpPr>
          <p:cNvPr id="23201" name="Freeform 674"/>
          <p:cNvSpPr>
            <a:spLocks noChangeAspect="1"/>
          </p:cNvSpPr>
          <p:nvPr/>
        </p:nvSpPr>
        <p:spPr bwMode="auto">
          <a:xfrm>
            <a:off x="6502400" y="1566321"/>
            <a:ext cx="153988" cy="68262"/>
          </a:xfrm>
          <a:custGeom>
            <a:avLst/>
            <a:gdLst>
              <a:gd name="T0" fmla="*/ 0 w 80"/>
              <a:gd name="T1" fmla="*/ 28 h 35"/>
              <a:gd name="T2" fmla="*/ 21 w 80"/>
              <a:gd name="T3" fmla="*/ 9 h 35"/>
              <a:gd name="T4" fmla="*/ 51 w 80"/>
              <a:gd name="T5" fmla="*/ 0 h 35"/>
              <a:gd name="T6" fmla="*/ 80 w 80"/>
              <a:gd name="T7" fmla="*/ 17 h 35"/>
              <a:gd name="T8" fmla="*/ 70 w 80"/>
              <a:gd name="T9" fmla="*/ 20 h 35"/>
              <a:gd name="T10" fmla="*/ 73 w 80"/>
              <a:gd name="T11" fmla="*/ 28 h 35"/>
              <a:gd name="T12" fmla="*/ 31 w 80"/>
              <a:gd name="T13" fmla="*/ 35 h 35"/>
              <a:gd name="T14" fmla="*/ 0 w 80"/>
              <a:gd name="T15" fmla="*/ 28 h 35"/>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5"/>
              <a:gd name="T26" fmla="*/ 80 w 8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5">
                <a:moveTo>
                  <a:pt x="0" y="28"/>
                </a:moveTo>
                <a:lnTo>
                  <a:pt x="21" y="9"/>
                </a:lnTo>
                <a:lnTo>
                  <a:pt x="51" y="0"/>
                </a:lnTo>
                <a:lnTo>
                  <a:pt x="80" y="17"/>
                </a:lnTo>
                <a:lnTo>
                  <a:pt x="70" y="20"/>
                </a:lnTo>
                <a:lnTo>
                  <a:pt x="73" y="28"/>
                </a:lnTo>
                <a:lnTo>
                  <a:pt x="31" y="35"/>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3202" name="Freeform 675"/>
          <p:cNvSpPr>
            <a:spLocks noChangeAspect="1"/>
          </p:cNvSpPr>
          <p:nvPr/>
        </p:nvSpPr>
        <p:spPr bwMode="auto">
          <a:xfrm>
            <a:off x="6535738" y="1626646"/>
            <a:ext cx="174625" cy="80962"/>
          </a:xfrm>
          <a:custGeom>
            <a:avLst/>
            <a:gdLst>
              <a:gd name="T0" fmla="*/ 0 w 91"/>
              <a:gd name="T1" fmla="*/ 18 h 42"/>
              <a:gd name="T2" fmla="*/ 17 w 91"/>
              <a:gd name="T3" fmla="*/ 20 h 42"/>
              <a:gd name="T4" fmla="*/ 28 w 91"/>
              <a:gd name="T5" fmla="*/ 35 h 42"/>
              <a:gd name="T6" fmla="*/ 38 w 91"/>
              <a:gd name="T7" fmla="*/ 31 h 42"/>
              <a:gd name="T8" fmla="*/ 75 w 91"/>
              <a:gd name="T9" fmla="*/ 42 h 42"/>
              <a:gd name="T10" fmla="*/ 88 w 91"/>
              <a:gd name="T11" fmla="*/ 37 h 42"/>
              <a:gd name="T12" fmla="*/ 78 w 91"/>
              <a:gd name="T13" fmla="*/ 26 h 42"/>
              <a:gd name="T14" fmla="*/ 86 w 91"/>
              <a:gd name="T15" fmla="*/ 29 h 42"/>
              <a:gd name="T16" fmla="*/ 91 w 91"/>
              <a:gd name="T17" fmla="*/ 12 h 42"/>
              <a:gd name="T18" fmla="*/ 72 w 91"/>
              <a:gd name="T19" fmla="*/ 4 h 42"/>
              <a:gd name="T20" fmla="*/ 52 w 91"/>
              <a:gd name="T21" fmla="*/ 15 h 42"/>
              <a:gd name="T22" fmla="*/ 68 w 91"/>
              <a:gd name="T23" fmla="*/ 9 h 42"/>
              <a:gd name="T24" fmla="*/ 58 w 91"/>
              <a:gd name="T25" fmla="*/ 0 h 42"/>
              <a:gd name="T26" fmla="*/ 27 w 91"/>
              <a:gd name="T27" fmla="*/ 3 h 42"/>
              <a:gd name="T28" fmla="*/ 0 w 91"/>
              <a:gd name="T29" fmla="*/ 18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42"/>
              <a:gd name="T47" fmla="*/ 91 w 91"/>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42">
                <a:moveTo>
                  <a:pt x="0" y="18"/>
                </a:moveTo>
                <a:lnTo>
                  <a:pt x="17" y="20"/>
                </a:lnTo>
                <a:lnTo>
                  <a:pt x="28" y="35"/>
                </a:lnTo>
                <a:lnTo>
                  <a:pt x="38" y="31"/>
                </a:lnTo>
                <a:lnTo>
                  <a:pt x="75" y="42"/>
                </a:lnTo>
                <a:lnTo>
                  <a:pt x="88" y="37"/>
                </a:lnTo>
                <a:lnTo>
                  <a:pt x="78" y="26"/>
                </a:lnTo>
                <a:lnTo>
                  <a:pt x="86" y="29"/>
                </a:lnTo>
                <a:lnTo>
                  <a:pt x="91" y="12"/>
                </a:lnTo>
                <a:lnTo>
                  <a:pt x="72" y="4"/>
                </a:lnTo>
                <a:lnTo>
                  <a:pt x="52" y="15"/>
                </a:lnTo>
                <a:lnTo>
                  <a:pt x="68" y="9"/>
                </a:lnTo>
                <a:lnTo>
                  <a:pt x="58" y="0"/>
                </a:lnTo>
                <a:lnTo>
                  <a:pt x="27" y="3"/>
                </a:lnTo>
                <a:lnTo>
                  <a:pt x="0" y="18"/>
                </a:lnTo>
                <a:close/>
              </a:path>
            </a:pathLst>
          </a:custGeom>
          <a:solidFill>
            <a:srgbClr val="FFFFCC"/>
          </a:solidFill>
          <a:ln w="9525">
            <a:noFill/>
            <a:round/>
            <a:headEnd/>
            <a:tailEnd/>
          </a:ln>
        </p:spPr>
        <p:txBody>
          <a:bodyPr/>
          <a:lstStyle/>
          <a:p>
            <a:endParaRPr lang="en-US"/>
          </a:p>
        </p:txBody>
      </p:sp>
      <p:sp>
        <p:nvSpPr>
          <p:cNvPr id="23203" name="Freeform 676"/>
          <p:cNvSpPr>
            <a:spLocks noChangeAspect="1"/>
          </p:cNvSpPr>
          <p:nvPr/>
        </p:nvSpPr>
        <p:spPr bwMode="auto">
          <a:xfrm>
            <a:off x="6535738" y="1626646"/>
            <a:ext cx="174625" cy="80962"/>
          </a:xfrm>
          <a:custGeom>
            <a:avLst/>
            <a:gdLst>
              <a:gd name="T0" fmla="*/ 0 w 91"/>
              <a:gd name="T1" fmla="*/ 18 h 42"/>
              <a:gd name="T2" fmla="*/ 17 w 91"/>
              <a:gd name="T3" fmla="*/ 20 h 42"/>
              <a:gd name="T4" fmla="*/ 28 w 91"/>
              <a:gd name="T5" fmla="*/ 35 h 42"/>
              <a:gd name="T6" fmla="*/ 38 w 91"/>
              <a:gd name="T7" fmla="*/ 31 h 42"/>
              <a:gd name="T8" fmla="*/ 75 w 91"/>
              <a:gd name="T9" fmla="*/ 42 h 42"/>
              <a:gd name="T10" fmla="*/ 88 w 91"/>
              <a:gd name="T11" fmla="*/ 37 h 42"/>
              <a:gd name="T12" fmla="*/ 78 w 91"/>
              <a:gd name="T13" fmla="*/ 26 h 42"/>
              <a:gd name="T14" fmla="*/ 86 w 91"/>
              <a:gd name="T15" fmla="*/ 29 h 42"/>
              <a:gd name="T16" fmla="*/ 91 w 91"/>
              <a:gd name="T17" fmla="*/ 12 h 42"/>
              <a:gd name="T18" fmla="*/ 72 w 91"/>
              <a:gd name="T19" fmla="*/ 4 h 42"/>
              <a:gd name="T20" fmla="*/ 52 w 91"/>
              <a:gd name="T21" fmla="*/ 15 h 42"/>
              <a:gd name="T22" fmla="*/ 68 w 91"/>
              <a:gd name="T23" fmla="*/ 9 h 42"/>
              <a:gd name="T24" fmla="*/ 58 w 91"/>
              <a:gd name="T25" fmla="*/ 0 h 42"/>
              <a:gd name="T26" fmla="*/ 27 w 91"/>
              <a:gd name="T27" fmla="*/ 3 h 42"/>
              <a:gd name="T28" fmla="*/ 0 w 91"/>
              <a:gd name="T29" fmla="*/ 18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42"/>
              <a:gd name="T47" fmla="*/ 91 w 91"/>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42">
                <a:moveTo>
                  <a:pt x="0" y="18"/>
                </a:moveTo>
                <a:lnTo>
                  <a:pt x="17" y="20"/>
                </a:lnTo>
                <a:lnTo>
                  <a:pt x="28" y="35"/>
                </a:lnTo>
                <a:lnTo>
                  <a:pt x="38" y="31"/>
                </a:lnTo>
                <a:lnTo>
                  <a:pt x="75" y="42"/>
                </a:lnTo>
                <a:lnTo>
                  <a:pt x="88" y="37"/>
                </a:lnTo>
                <a:lnTo>
                  <a:pt x="78" y="26"/>
                </a:lnTo>
                <a:lnTo>
                  <a:pt x="86" y="29"/>
                </a:lnTo>
                <a:lnTo>
                  <a:pt x="91" y="12"/>
                </a:lnTo>
                <a:lnTo>
                  <a:pt x="72" y="4"/>
                </a:lnTo>
                <a:lnTo>
                  <a:pt x="52" y="15"/>
                </a:lnTo>
                <a:lnTo>
                  <a:pt x="68" y="9"/>
                </a:lnTo>
                <a:lnTo>
                  <a:pt x="58" y="0"/>
                </a:lnTo>
                <a:lnTo>
                  <a:pt x="27" y="3"/>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3204" name="Freeform 677"/>
          <p:cNvSpPr>
            <a:spLocks noChangeAspect="1"/>
          </p:cNvSpPr>
          <p:nvPr/>
        </p:nvSpPr>
        <p:spPr bwMode="auto">
          <a:xfrm>
            <a:off x="6696075" y="1667921"/>
            <a:ext cx="144463" cy="80962"/>
          </a:xfrm>
          <a:custGeom>
            <a:avLst/>
            <a:gdLst>
              <a:gd name="T0" fmla="*/ 0 w 75"/>
              <a:gd name="T1" fmla="*/ 35 h 42"/>
              <a:gd name="T2" fmla="*/ 6 w 75"/>
              <a:gd name="T3" fmla="*/ 42 h 42"/>
              <a:gd name="T4" fmla="*/ 69 w 75"/>
              <a:gd name="T5" fmla="*/ 33 h 42"/>
              <a:gd name="T6" fmla="*/ 75 w 75"/>
              <a:gd name="T7" fmla="*/ 19 h 42"/>
              <a:gd name="T8" fmla="*/ 58 w 75"/>
              <a:gd name="T9" fmla="*/ 8 h 42"/>
              <a:gd name="T10" fmla="*/ 43 w 75"/>
              <a:gd name="T11" fmla="*/ 12 h 42"/>
              <a:gd name="T12" fmla="*/ 45 w 75"/>
              <a:gd name="T13" fmla="*/ 3 h 42"/>
              <a:gd name="T14" fmla="*/ 36 w 75"/>
              <a:gd name="T15" fmla="*/ 0 h 42"/>
              <a:gd name="T16" fmla="*/ 7 w 75"/>
              <a:gd name="T17" fmla="*/ 31 h 42"/>
              <a:gd name="T18" fmla="*/ 0 w 75"/>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2"/>
              <a:gd name="T32" fmla="*/ 75 w 7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2">
                <a:moveTo>
                  <a:pt x="0" y="35"/>
                </a:moveTo>
                <a:lnTo>
                  <a:pt x="6" y="42"/>
                </a:lnTo>
                <a:lnTo>
                  <a:pt x="69" y="33"/>
                </a:lnTo>
                <a:lnTo>
                  <a:pt x="75" y="19"/>
                </a:lnTo>
                <a:lnTo>
                  <a:pt x="58" y="8"/>
                </a:lnTo>
                <a:lnTo>
                  <a:pt x="43" y="12"/>
                </a:lnTo>
                <a:lnTo>
                  <a:pt x="45" y="3"/>
                </a:lnTo>
                <a:lnTo>
                  <a:pt x="36" y="0"/>
                </a:lnTo>
                <a:lnTo>
                  <a:pt x="7" y="31"/>
                </a:lnTo>
                <a:lnTo>
                  <a:pt x="0" y="35"/>
                </a:lnTo>
                <a:close/>
              </a:path>
            </a:pathLst>
          </a:custGeom>
          <a:solidFill>
            <a:srgbClr val="FFFFCC"/>
          </a:solidFill>
          <a:ln w="9525">
            <a:noFill/>
            <a:round/>
            <a:headEnd/>
            <a:tailEnd/>
          </a:ln>
        </p:spPr>
        <p:txBody>
          <a:bodyPr/>
          <a:lstStyle/>
          <a:p>
            <a:endParaRPr lang="en-US"/>
          </a:p>
        </p:txBody>
      </p:sp>
      <p:sp>
        <p:nvSpPr>
          <p:cNvPr id="23205" name="Freeform 678"/>
          <p:cNvSpPr>
            <a:spLocks noChangeAspect="1"/>
          </p:cNvSpPr>
          <p:nvPr/>
        </p:nvSpPr>
        <p:spPr bwMode="auto">
          <a:xfrm>
            <a:off x="6696075" y="1667921"/>
            <a:ext cx="144463" cy="80962"/>
          </a:xfrm>
          <a:custGeom>
            <a:avLst/>
            <a:gdLst>
              <a:gd name="T0" fmla="*/ 0 w 75"/>
              <a:gd name="T1" fmla="*/ 35 h 42"/>
              <a:gd name="T2" fmla="*/ 6 w 75"/>
              <a:gd name="T3" fmla="*/ 42 h 42"/>
              <a:gd name="T4" fmla="*/ 69 w 75"/>
              <a:gd name="T5" fmla="*/ 33 h 42"/>
              <a:gd name="T6" fmla="*/ 75 w 75"/>
              <a:gd name="T7" fmla="*/ 19 h 42"/>
              <a:gd name="T8" fmla="*/ 58 w 75"/>
              <a:gd name="T9" fmla="*/ 8 h 42"/>
              <a:gd name="T10" fmla="*/ 43 w 75"/>
              <a:gd name="T11" fmla="*/ 12 h 42"/>
              <a:gd name="T12" fmla="*/ 45 w 75"/>
              <a:gd name="T13" fmla="*/ 3 h 42"/>
              <a:gd name="T14" fmla="*/ 36 w 75"/>
              <a:gd name="T15" fmla="*/ 0 h 42"/>
              <a:gd name="T16" fmla="*/ 7 w 75"/>
              <a:gd name="T17" fmla="*/ 31 h 42"/>
              <a:gd name="T18" fmla="*/ 0 w 75"/>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2"/>
              <a:gd name="T32" fmla="*/ 75 w 7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2">
                <a:moveTo>
                  <a:pt x="0" y="35"/>
                </a:moveTo>
                <a:lnTo>
                  <a:pt x="6" y="42"/>
                </a:lnTo>
                <a:lnTo>
                  <a:pt x="69" y="33"/>
                </a:lnTo>
                <a:lnTo>
                  <a:pt x="75" y="19"/>
                </a:lnTo>
                <a:lnTo>
                  <a:pt x="58" y="8"/>
                </a:lnTo>
                <a:lnTo>
                  <a:pt x="43" y="12"/>
                </a:lnTo>
                <a:lnTo>
                  <a:pt x="45" y="3"/>
                </a:lnTo>
                <a:lnTo>
                  <a:pt x="36" y="0"/>
                </a:lnTo>
                <a:lnTo>
                  <a:pt x="7" y="31"/>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3206" name="Freeform 679"/>
          <p:cNvSpPr>
            <a:spLocks noChangeAspect="1"/>
          </p:cNvSpPr>
          <p:nvPr/>
        </p:nvSpPr>
        <p:spPr bwMode="auto">
          <a:xfrm>
            <a:off x="7599363" y="1839371"/>
            <a:ext cx="160337" cy="76200"/>
          </a:xfrm>
          <a:custGeom>
            <a:avLst/>
            <a:gdLst>
              <a:gd name="T0" fmla="*/ 0 w 84"/>
              <a:gd name="T1" fmla="*/ 21 h 40"/>
              <a:gd name="T2" fmla="*/ 17 w 84"/>
              <a:gd name="T3" fmla="*/ 1 h 40"/>
              <a:gd name="T4" fmla="*/ 29 w 84"/>
              <a:gd name="T5" fmla="*/ 0 h 40"/>
              <a:gd name="T6" fmla="*/ 48 w 84"/>
              <a:gd name="T7" fmla="*/ 15 h 40"/>
              <a:gd name="T8" fmla="*/ 51 w 84"/>
              <a:gd name="T9" fmla="*/ 4 h 40"/>
              <a:gd name="T10" fmla="*/ 72 w 84"/>
              <a:gd name="T11" fmla="*/ 13 h 40"/>
              <a:gd name="T12" fmla="*/ 70 w 84"/>
              <a:gd name="T13" fmla="*/ 28 h 40"/>
              <a:gd name="T14" fmla="*/ 84 w 84"/>
              <a:gd name="T15" fmla="*/ 33 h 40"/>
              <a:gd name="T16" fmla="*/ 40 w 84"/>
              <a:gd name="T17" fmla="*/ 35 h 40"/>
              <a:gd name="T18" fmla="*/ 37 w 84"/>
              <a:gd name="T19" fmla="*/ 29 h 40"/>
              <a:gd name="T20" fmla="*/ 30 w 84"/>
              <a:gd name="T21" fmla="*/ 40 h 40"/>
              <a:gd name="T22" fmla="*/ 0 w 84"/>
              <a:gd name="T23" fmla="*/ 2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40"/>
              <a:gd name="T38" fmla="*/ 84 w 8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40">
                <a:moveTo>
                  <a:pt x="0" y="21"/>
                </a:moveTo>
                <a:lnTo>
                  <a:pt x="17" y="1"/>
                </a:lnTo>
                <a:lnTo>
                  <a:pt x="29" y="0"/>
                </a:lnTo>
                <a:lnTo>
                  <a:pt x="48" y="15"/>
                </a:lnTo>
                <a:lnTo>
                  <a:pt x="51" y="4"/>
                </a:lnTo>
                <a:lnTo>
                  <a:pt x="72" y="13"/>
                </a:lnTo>
                <a:lnTo>
                  <a:pt x="70" y="28"/>
                </a:lnTo>
                <a:lnTo>
                  <a:pt x="84" y="33"/>
                </a:lnTo>
                <a:lnTo>
                  <a:pt x="40" y="35"/>
                </a:lnTo>
                <a:lnTo>
                  <a:pt x="37" y="29"/>
                </a:lnTo>
                <a:lnTo>
                  <a:pt x="30" y="40"/>
                </a:lnTo>
                <a:lnTo>
                  <a:pt x="0" y="21"/>
                </a:lnTo>
                <a:close/>
              </a:path>
            </a:pathLst>
          </a:custGeom>
          <a:solidFill>
            <a:srgbClr val="FFFFCC"/>
          </a:solidFill>
          <a:ln w="9525">
            <a:noFill/>
            <a:round/>
            <a:headEnd/>
            <a:tailEnd/>
          </a:ln>
        </p:spPr>
        <p:txBody>
          <a:bodyPr/>
          <a:lstStyle/>
          <a:p>
            <a:endParaRPr lang="en-US"/>
          </a:p>
        </p:txBody>
      </p:sp>
      <p:sp>
        <p:nvSpPr>
          <p:cNvPr id="23207" name="Freeform 680"/>
          <p:cNvSpPr>
            <a:spLocks noChangeAspect="1"/>
          </p:cNvSpPr>
          <p:nvPr/>
        </p:nvSpPr>
        <p:spPr bwMode="auto">
          <a:xfrm>
            <a:off x="7599363" y="1839371"/>
            <a:ext cx="160337" cy="76200"/>
          </a:xfrm>
          <a:custGeom>
            <a:avLst/>
            <a:gdLst>
              <a:gd name="T0" fmla="*/ 0 w 84"/>
              <a:gd name="T1" fmla="*/ 21 h 40"/>
              <a:gd name="T2" fmla="*/ 17 w 84"/>
              <a:gd name="T3" fmla="*/ 1 h 40"/>
              <a:gd name="T4" fmla="*/ 29 w 84"/>
              <a:gd name="T5" fmla="*/ 0 h 40"/>
              <a:gd name="T6" fmla="*/ 48 w 84"/>
              <a:gd name="T7" fmla="*/ 15 h 40"/>
              <a:gd name="T8" fmla="*/ 51 w 84"/>
              <a:gd name="T9" fmla="*/ 4 h 40"/>
              <a:gd name="T10" fmla="*/ 72 w 84"/>
              <a:gd name="T11" fmla="*/ 13 h 40"/>
              <a:gd name="T12" fmla="*/ 70 w 84"/>
              <a:gd name="T13" fmla="*/ 28 h 40"/>
              <a:gd name="T14" fmla="*/ 84 w 84"/>
              <a:gd name="T15" fmla="*/ 33 h 40"/>
              <a:gd name="T16" fmla="*/ 40 w 84"/>
              <a:gd name="T17" fmla="*/ 35 h 40"/>
              <a:gd name="T18" fmla="*/ 37 w 84"/>
              <a:gd name="T19" fmla="*/ 29 h 40"/>
              <a:gd name="T20" fmla="*/ 30 w 84"/>
              <a:gd name="T21" fmla="*/ 40 h 40"/>
              <a:gd name="T22" fmla="*/ 0 w 84"/>
              <a:gd name="T23" fmla="*/ 2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40"/>
              <a:gd name="T38" fmla="*/ 84 w 8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40">
                <a:moveTo>
                  <a:pt x="0" y="21"/>
                </a:moveTo>
                <a:lnTo>
                  <a:pt x="17" y="1"/>
                </a:lnTo>
                <a:lnTo>
                  <a:pt x="29" y="0"/>
                </a:lnTo>
                <a:lnTo>
                  <a:pt x="48" y="15"/>
                </a:lnTo>
                <a:lnTo>
                  <a:pt x="51" y="4"/>
                </a:lnTo>
                <a:lnTo>
                  <a:pt x="72" y="13"/>
                </a:lnTo>
                <a:lnTo>
                  <a:pt x="70" y="28"/>
                </a:lnTo>
                <a:lnTo>
                  <a:pt x="84" y="33"/>
                </a:lnTo>
                <a:lnTo>
                  <a:pt x="40" y="35"/>
                </a:lnTo>
                <a:lnTo>
                  <a:pt x="37" y="29"/>
                </a:lnTo>
                <a:lnTo>
                  <a:pt x="30" y="40"/>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3208" name="Freeform 681"/>
          <p:cNvSpPr>
            <a:spLocks noChangeAspect="1"/>
          </p:cNvSpPr>
          <p:nvPr/>
        </p:nvSpPr>
        <p:spPr bwMode="auto">
          <a:xfrm>
            <a:off x="7712075" y="1840958"/>
            <a:ext cx="98425" cy="52388"/>
          </a:xfrm>
          <a:custGeom>
            <a:avLst/>
            <a:gdLst>
              <a:gd name="T0" fmla="*/ 0 w 51"/>
              <a:gd name="T1" fmla="*/ 0 h 27"/>
              <a:gd name="T2" fmla="*/ 17 w 51"/>
              <a:gd name="T3" fmla="*/ 10 h 27"/>
              <a:gd name="T4" fmla="*/ 12 w 51"/>
              <a:gd name="T5" fmla="*/ 19 h 27"/>
              <a:gd name="T6" fmla="*/ 21 w 51"/>
              <a:gd name="T7" fmla="*/ 27 h 27"/>
              <a:gd name="T8" fmla="*/ 36 w 51"/>
              <a:gd name="T9" fmla="*/ 27 h 27"/>
              <a:gd name="T10" fmla="*/ 51 w 51"/>
              <a:gd name="T11" fmla="*/ 17 h 27"/>
              <a:gd name="T12" fmla="*/ 0 w 51"/>
              <a:gd name="T13" fmla="*/ 0 h 27"/>
              <a:gd name="T14" fmla="*/ 0 60000 65536"/>
              <a:gd name="T15" fmla="*/ 0 60000 65536"/>
              <a:gd name="T16" fmla="*/ 0 60000 65536"/>
              <a:gd name="T17" fmla="*/ 0 60000 65536"/>
              <a:gd name="T18" fmla="*/ 0 60000 65536"/>
              <a:gd name="T19" fmla="*/ 0 60000 65536"/>
              <a:gd name="T20" fmla="*/ 0 60000 65536"/>
              <a:gd name="T21" fmla="*/ 0 w 51"/>
              <a:gd name="T22" fmla="*/ 0 h 27"/>
              <a:gd name="T23" fmla="*/ 51 w 5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7">
                <a:moveTo>
                  <a:pt x="0" y="0"/>
                </a:moveTo>
                <a:lnTo>
                  <a:pt x="17" y="10"/>
                </a:lnTo>
                <a:lnTo>
                  <a:pt x="12" y="19"/>
                </a:lnTo>
                <a:lnTo>
                  <a:pt x="21" y="27"/>
                </a:lnTo>
                <a:lnTo>
                  <a:pt x="36" y="27"/>
                </a:lnTo>
                <a:lnTo>
                  <a:pt x="51" y="17"/>
                </a:lnTo>
                <a:lnTo>
                  <a:pt x="0" y="0"/>
                </a:lnTo>
                <a:close/>
              </a:path>
            </a:pathLst>
          </a:custGeom>
          <a:solidFill>
            <a:srgbClr val="FFFFCC"/>
          </a:solidFill>
          <a:ln w="9525">
            <a:noFill/>
            <a:round/>
            <a:headEnd/>
            <a:tailEnd/>
          </a:ln>
        </p:spPr>
        <p:txBody>
          <a:bodyPr/>
          <a:lstStyle/>
          <a:p>
            <a:endParaRPr lang="en-US"/>
          </a:p>
        </p:txBody>
      </p:sp>
      <p:sp>
        <p:nvSpPr>
          <p:cNvPr id="23209" name="Freeform 682"/>
          <p:cNvSpPr>
            <a:spLocks noChangeAspect="1"/>
          </p:cNvSpPr>
          <p:nvPr/>
        </p:nvSpPr>
        <p:spPr bwMode="auto">
          <a:xfrm>
            <a:off x="7712075" y="1840958"/>
            <a:ext cx="98425" cy="52388"/>
          </a:xfrm>
          <a:custGeom>
            <a:avLst/>
            <a:gdLst>
              <a:gd name="T0" fmla="*/ 0 w 51"/>
              <a:gd name="T1" fmla="*/ 0 h 27"/>
              <a:gd name="T2" fmla="*/ 17 w 51"/>
              <a:gd name="T3" fmla="*/ 10 h 27"/>
              <a:gd name="T4" fmla="*/ 12 w 51"/>
              <a:gd name="T5" fmla="*/ 19 h 27"/>
              <a:gd name="T6" fmla="*/ 21 w 51"/>
              <a:gd name="T7" fmla="*/ 27 h 27"/>
              <a:gd name="T8" fmla="*/ 36 w 51"/>
              <a:gd name="T9" fmla="*/ 27 h 27"/>
              <a:gd name="T10" fmla="*/ 51 w 51"/>
              <a:gd name="T11" fmla="*/ 17 h 27"/>
              <a:gd name="T12" fmla="*/ 0 w 51"/>
              <a:gd name="T13" fmla="*/ 0 h 27"/>
              <a:gd name="T14" fmla="*/ 0 60000 65536"/>
              <a:gd name="T15" fmla="*/ 0 60000 65536"/>
              <a:gd name="T16" fmla="*/ 0 60000 65536"/>
              <a:gd name="T17" fmla="*/ 0 60000 65536"/>
              <a:gd name="T18" fmla="*/ 0 60000 65536"/>
              <a:gd name="T19" fmla="*/ 0 60000 65536"/>
              <a:gd name="T20" fmla="*/ 0 60000 65536"/>
              <a:gd name="T21" fmla="*/ 0 w 51"/>
              <a:gd name="T22" fmla="*/ 0 h 27"/>
              <a:gd name="T23" fmla="*/ 51 w 5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7">
                <a:moveTo>
                  <a:pt x="0" y="0"/>
                </a:moveTo>
                <a:lnTo>
                  <a:pt x="17" y="10"/>
                </a:lnTo>
                <a:lnTo>
                  <a:pt x="12" y="19"/>
                </a:lnTo>
                <a:lnTo>
                  <a:pt x="21" y="27"/>
                </a:lnTo>
                <a:lnTo>
                  <a:pt x="36" y="27"/>
                </a:lnTo>
                <a:lnTo>
                  <a:pt x="51" y="17"/>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10" name="Freeform 683"/>
          <p:cNvSpPr>
            <a:spLocks noChangeAspect="1"/>
          </p:cNvSpPr>
          <p:nvPr/>
        </p:nvSpPr>
        <p:spPr bwMode="auto">
          <a:xfrm>
            <a:off x="7720013" y="2729958"/>
            <a:ext cx="76200" cy="269875"/>
          </a:xfrm>
          <a:custGeom>
            <a:avLst/>
            <a:gdLst>
              <a:gd name="T0" fmla="*/ 0 w 40"/>
              <a:gd name="T1" fmla="*/ 36 h 140"/>
              <a:gd name="T2" fmla="*/ 7 w 40"/>
              <a:gd name="T3" fmla="*/ 53 h 140"/>
              <a:gd name="T4" fmla="*/ 7 w 40"/>
              <a:gd name="T5" fmla="*/ 140 h 140"/>
              <a:gd name="T6" fmla="*/ 14 w 40"/>
              <a:gd name="T7" fmla="*/ 129 h 140"/>
              <a:gd name="T8" fmla="*/ 24 w 40"/>
              <a:gd name="T9" fmla="*/ 136 h 140"/>
              <a:gd name="T10" fmla="*/ 12 w 40"/>
              <a:gd name="T11" fmla="*/ 112 h 140"/>
              <a:gd name="T12" fmla="*/ 18 w 40"/>
              <a:gd name="T13" fmla="*/ 88 h 140"/>
              <a:gd name="T14" fmla="*/ 40 w 40"/>
              <a:gd name="T15" fmla="*/ 95 h 140"/>
              <a:gd name="T16" fmla="*/ 20 w 40"/>
              <a:gd name="T17" fmla="*/ 50 h 140"/>
              <a:gd name="T18" fmla="*/ 14 w 40"/>
              <a:gd name="T19" fmla="*/ 0 h 140"/>
              <a:gd name="T20" fmla="*/ 0 w 40"/>
              <a:gd name="T21" fmla="*/ 36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140"/>
              <a:gd name="T35" fmla="*/ 40 w 40"/>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140">
                <a:moveTo>
                  <a:pt x="0" y="36"/>
                </a:moveTo>
                <a:lnTo>
                  <a:pt x="7" y="53"/>
                </a:lnTo>
                <a:lnTo>
                  <a:pt x="7" y="140"/>
                </a:lnTo>
                <a:lnTo>
                  <a:pt x="14" y="129"/>
                </a:lnTo>
                <a:lnTo>
                  <a:pt x="24" y="136"/>
                </a:lnTo>
                <a:lnTo>
                  <a:pt x="12" y="112"/>
                </a:lnTo>
                <a:lnTo>
                  <a:pt x="18" y="88"/>
                </a:lnTo>
                <a:lnTo>
                  <a:pt x="40" y="95"/>
                </a:lnTo>
                <a:lnTo>
                  <a:pt x="20" y="50"/>
                </a:lnTo>
                <a:lnTo>
                  <a:pt x="14" y="0"/>
                </a:lnTo>
                <a:lnTo>
                  <a:pt x="0" y="36"/>
                </a:lnTo>
                <a:close/>
              </a:path>
            </a:pathLst>
          </a:custGeom>
          <a:solidFill>
            <a:srgbClr val="FFFFCC"/>
          </a:solidFill>
          <a:ln w="9525">
            <a:noFill/>
            <a:round/>
            <a:headEnd/>
            <a:tailEnd/>
          </a:ln>
        </p:spPr>
        <p:txBody>
          <a:bodyPr/>
          <a:lstStyle/>
          <a:p>
            <a:endParaRPr lang="en-US"/>
          </a:p>
        </p:txBody>
      </p:sp>
      <p:sp>
        <p:nvSpPr>
          <p:cNvPr id="23211" name="Freeform 684"/>
          <p:cNvSpPr>
            <a:spLocks noChangeAspect="1"/>
          </p:cNvSpPr>
          <p:nvPr/>
        </p:nvSpPr>
        <p:spPr bwMode="auto">
          <a:xfrm>
            <a:off x="7720013" y="2729958"/>
            <a:ext cx="76200" cy="269875"/>
          </a:xfrm>
          <a:custGeom>
            <a:avLst/>
            <a:gdLst>
              <a:gd name="T0" fmla="*/ 0 w 40"/>
              <a:gd name="T1" fmla="*/ 36 h 140"/>
              <a:gd name="T2" fmla="*/ 7 w 40"/>
              <a:gd name="T3" fmla="*/ 53 h 140"/>
              <a:gd name="T4" fmla="*/ 7 w 40"/>
              <a:gd name="T5" fmla="*/ 140 h 140"/>
              <a:gd name="T6" fmla="*/ 14 w 40"/>
              <a:gd name="T7" fmla="*/ 129 h 140"/>
              <a:gd name="T8" fmla="*/ 24 w 40"/>
              <a:gd name="T9" fmla="*/ 136 h 140"/>
              <a:gd name="T10" fmla="*/ 12 w 40"/>
              <a:gd name="T11" fmla="*/ 112 h 140"/>
              <a:gd name="T12" fmla="*/ 18 w 40"/>
              <a:gd name="T13" fmla="*/ 88 h 140"/>
              <a:gd name="T14" fmla="*/ 40 w 40"/>
              <a:gd name="T15" fmla="*/ 95 h 140"/>
              <a:gd name="T16" fmla="*/ 20 w 40"/>
              <a:gd name="T17" fmla="*/ 50 h 140"/>
              <a:gd name="T18" fmla="*/ 14 w 40"/>
              <a:gd name="T19" fmla="*/ 0 h 140"/>
              <a:gd name="T20" fmla="*/ 0 w 40"/>
              <a:gd name="T21" fmla="*/ 36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140"/>
              <a:gd name="T35" fmla="*/ 40 w 40"/>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140">
                <a:moveTo>
                  <a:pt x="0" y="36"/>
                </a:moveTo>
                <a:lnTo>
                  <a:pt x="7" y="53"/>
                </a:lnTo>
                <a:lnTo>
                  <a:pt x="7" y="140"/>
                </a:lnTo>
                <a:lnTo>
                  <a:pt x="14" y="129"/>
                </a:lnTo>
                <a:lnTo>
                  <a:pt x="24" y="136"/>
                </a:lnTo>
                <a:lnTo>
                  <a:pt x="12" y="112"/>
                </a:lnTo>
                <a:lnTo>
                  <a:pt x="18" y="88"/>
                </a:lnTo>
                <a:lnTo>
                  <a:pt x="40" y="95"/>
                </a:lnTo>
                <a:lnTo>
                  <a:pt x="20" y="50"/>
                </a:lnTo>
                <a:lnTo>
                  <a:pt x="14" y="0"/>
                </a:lnTo>
                <a:lnTo>
                  <a:pt x="0" y="36"/>
                </a:lnTo>
                <a:close/>
              </a:path>
            </a:pathLst>
          </a:custGeom>
          <a:solidFill>
            <a:srgbClr val="FFFFCC"/>
          </a:solidFill>
          <a:ln w="1651" cap="rnd">
            <a:solidFill>
              <a:schemeClr val="bg2"/>
            </a:solidFill>
            <a:round/>
            <a:headEnd/>
            <a:tailEnd/>
          </a:ln>
        </p:spPr>
        <p:txBody>
          <a:bodyPr/>
          <a:lstStyle/>
          <a:p>
            <a:endParaRPr lang="en-US"/>
          </a:p>
        </p:txBody>
      </p:sp>
      <p:sp>
        <p:nvSpPr>
          <p:cNvPr id="23212" name="Freeform 685"/>
          <p:cNvSpPr>
            <a:spLocks noChangeAspect="1"/>
          </p:cNvSpPr>
          <p:nvPr/>
        </p:nvSpPr>
        <p:spPr bwMode="auto">
          <a:xfrm>
            <a:off x="7831138" y="1869533"/>
            <a:ext cx="114300" cy="41275"/>
          </a:xfrm>
          <a:custGeom>
            <a:avLst/>
            <a:gdLst>
              <a:gd name="T0" fmla="*/ 0 w 59"/>
              <a:gd name="T1" fmla="*/ 0 h 21"/>
              <a:gd name="T2" fmla="*/ 11 w 59"/>
              <a:gd name="T3" fmla="*/ 14 h 21"/>
              <a:gd name="T4" fmla="*/ 38 w 59"/>
              <a:gd name="T5" fmla="*/ 21 h 21"/>
              <a:gd name="T6" fmla="*/ 59 w 59"/>
              <a:gd name="T7" fmla="*/ 16 h 21"/>
              <a:gd name="T8" fmla="*/ 0 w 59"/>
              <a:gd name="T9" fmla="*/ 0 h 21"/>
              <a:gd name="T10" fmla="*/ 0 60000 65536"/>
              <a:gd name="T11" fmla="*/ 0 60000 65536"/>
              <a:gd name="T12" fmla="*/ 0 60000 65536"/>
              <a:gd name="T13" fmla="*/ 0 60000 65536"/>
              <a:gd name="T14" fmla="*/ 0 60000 65536"/>
              <a:gd name="T15" fmla="*/ 0 w 59"/>
              <a:gd name="T16" fmla="*/ 0 h 21"/>
              <a:gd name="T17" fmla="*/ 59 w 59"/>
              <a:gd name="T18" fmla="*/ 21 h 21"/>
            </a:gdLst>
            <a:ahLst/>
            <a:cxnLst>
              <a:cxn ang="T10">
                <a:pos x="T0" y="T1"/>
              </a:cxn>
              <a:cxn ang="T11">
                <a:pos x="T2" y="T3"/>
              </a:cxn>
              <a:cxn ang="T12">
                <a:pos x="T4" y="T5"/>
              </a:cxn>
              <a:cxn ang="T13">
                <a:pos x="T6" y="T7"/>
              </a:cxn>
              <a:cxn ang="T14">
                <a:pos x="T8" y="T9"/>
              </a:cxn>
            </a:cxnLst>
            <a:rect l="T15" t="T16" r="T17" b="T18"/>
            <a:pathLst>
              <a:path w="59" h="21">
                <a:moveTo>
                  <a:pt x="0" y="0"/>
                </a:moveTo>
                <a:lnTo>
                  <a:pt x="11" y="14"/>
                </a:lnTo>
                <a:lnTo>
                  <a:pt x="38" y="21"/>
                </a:lnTo>
                <a:lnTo>
                  <a:pt x="59" y="16"/>
                </a:lnTo>
                <a:lnTo>
                  <a:pt x="0" y="0"/>
                </a:lnTo>
                <a:close/>
              </a:path>
            </a:pathLst>
          </a:custGeom>
          <a:solidFill>
            <a:srgbClr val="FFFFCC"/>
          </a:solidFill>
          <a:ln w="9525">
            <a:noFill/>
            <a:round/>
            <a:headEnd/>
            <a:tailEnd/>
          </a:ln>
        </p:spPr>
        <p:txBody>
          <a:bodyPr/>
          <a:lstStyle/>
          <a:p>
            <a:endParaRPr lang="en-US"/>
          </a:p>
        </p:txBody>
      </p:sp>
      <p:sp>
        <p:nvSpPr>
          <p:cNvPr id="23213" name="Freeform 686"/>
          <p:cNvSpPr>
            <a:spLocks noChangeAspect="1"/>
          </p:cNvSpPr>
          <p:nvPr/>
        </p:nvSpPr>
        <p:spPr bwMode="auto">
          <a:xfrm>
            <a:off x="7831138" y="1869533"/>
            <a:ext cx="114300" cy="41275"/>
          </a:xfrm>
          <a:custGeom>
            <a:avLst/>
            <a:gdLst>
              <a:gd name="T0" fmla="*/ 0 w 59"/>
              <a:gd name="T1" fmla="*/ 0 h 21"/>
              <a:gd name="T2" fmla="*/ 11 w 59"/>
              <a:gd name="T3" fmla="*/ 14 h 21"/>
              <a:gd name="T4" fmla="*/ 38 w 59"/>
              <a:gd name="T5" fmla="*/ 21 h 21"/>
              <a:gd name="T6" fmla="*/ 59 w 59"/>
              <a:gd name="T7" fmla="*/ 16 h 21"/>
              <a:gd name="T8" fmla="*/ 0 w 59"/>
              <a:gd name="T9" fmla="*/ 0 h 21"/>
              <a:gd name="T10" fmla="*/ 0 60000 65536"/>
              <a:gd name="T11" fmla="*/ 0 60000 65536"/>
              <a:gd name="T12" fmla="*/ 0 60000 65536"/>
              <a:gd name="T13" fmla="*/ 0 60000 65536"/>
              <a:gd name="T14" fmla="*/ 0 60000 65536"/>
              <a:gd name="T15" fmla="*/ 0 w 59"/>
              <a:gd name="T16" fmla="*/ 0 h 21"/>
              <a:gd name="T17" fmla="*/ 59 w 59"/>
              <a:gd name="T18" fmla="*/ 21 h 21"/>
            </a:gdLst>
            <a:ahLst/>
            <a:cxnLst>
              <a:cxn ang="T10">
                <a:pos x="T0" y="T1"/>
              </a:cxn>
              <a:cxn ang="T11">
                <a:pos x="T2" y="T3"/>
              </a:cxn>
              <a:cxn ang="T12">
                <a:pos x="T4" y="T5"/>
              </a:cxn>
              <a:cxn ang="T13">
                <a:pos x="T6" y="T7"/>
              </a:cxn>
              <a:cxn ang="T14">
                <a:pos x="T8" y="T9"/>
              </a:cxn>
            </a:cxnLst>
            <a:rect l="T15" t="T16" r="T17" b="T18"/>
            <a:pathLst>
              <a:path w="59" h="21">
                <a:moveTo>
                  <a:pt x="0" y="0"/>
                </a:moveTo>
                <a:lnTo>
                  <a:pt x="11" y="14"/>
                </a:lnTo>
                <a:lnTo>
                  <a:pt x="38" y="21"/>
                </a:lnTo>
                <a:lnTo>
                  <a:pt x="59" y="1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14" name="Freeform 687"/>
          <p:cNvSpPr>
            <a:spLocks noChangeAspect="1"/>
          </p:cNvSpPr>
          <p:nvPr/>
        </p:nvSpPr>
        <p:spPr bwMode="auto">
          <a:xfrm>
            <a:off x="4065588" y="3068096"/>
            <a:ext cx="298450" cy="220662"/>
          </a:xfrm>
          <a:custGeom>
            <a:avLst/>
            <a:gdLst>
              <a:gd name="T0" fmla="*/ 0 w 155"/>
              <a:gd name="T1" fmla="*/ 10 h 115"/>
              <a:gd name="T2" fmla="*/ 5 w 155"/>
              <a:gd name="T3" fmla="*/ 29 h 115"/>
              <a:gd name="T4" fmla="*/ 38 w 155"/>
              <a:gd name="T5" fmla="*/ 32 h 115"/>
              <a:gd name="T6" fmla="*/ 23 w 155"/>
              <a:gd name="T7" fmla="*/ 62 h 115"/>
              <a:gd name="T8" fmla="*/ 23 w 155"/>
              <a:gd name="T9" fmla="*/ 98 h 115"/>
              <a:gd name="T10" fmla="*/ 47 w 155"/>
              <a:gd name="T11" fmla="*/ 115 h 115"/>
              <a:gd name="T12" fmla="*/ 92 w 155"/>
              <a:gd name="T13" fmla="*/ 104 h 115"/>
              <a:gd name="T14" fmla="*/ 117 w 155"/>
              <a:gd name="T15" fmla="*/ 76 h 115"/>
              <a:gd name="T16" fmla="*/ 112 w 155"/>
              <a:gd name="T17" fmla="*/ 65 h 115"/>
              <a:gd name="T18" fmla="*/ 125 w 155"/>
              <a:gd name="T19" fmla="*/ 45 h 115"/>
              <a:gd name="T20" fmla="*/ 155 w 155"/>
              <a:gd name="T21" fmla="*/ 29 h 115"/>
              <a:gd name="T22" fmla="*/ 155 w 155"/>
              <a:gd name="T23" fmla="*/ 20 h 115"/>
              <a:gd name="T24" fmla="*/ 136 w 155"/>
              <a:gd name="T25" fmla="*/ 18 h 115"/>
              <a:gd name="T26" fmla="*/ 132 w 155"/>
              <a:gd name="T27" fmla="*/ 16 h 115"/>
              <a:gd name="T28" fmla="*/ 93 w 155"/>
              <a:gd name="T29" fmla="*/ 5 h 115"/>
              <a:gd name="T30" fmla="*/ 14 w 155"/>
              <a:gd name="T31" fmla="*/ 0 h 115"/>
              <a:gd name="T32" fmla="*/ 0 w 155"/>
              <a:gd name="T33" fmla="*/ 1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5"/>
              <a:gd name="T53" fmla="*/ 155 w 155"/>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5">
                <a:moveTo>
                  <a:pt x="0" y="10"/>
                </a:moveTo>
                <a:lnTo>
                  <a:pt x="5" y="29"/>
                </a:lnTo>
                <a:lnTo>
                  <a:pt x="38" y="32"/>
                </a:lnTo>
                <a:lnTo>
                  <a:pt x="23" y="62"/>
                </a:lnTo>
                <a:lnTo>
                  <a:pt x="23" y="98"/>
                </a:lnTo>
                <a:lnTo>
                  <a:pt x="47" y="115"/>
                </a:lnTo>
                <a:lnTo>
                  <a:pt x="92" y="104"/>
                </a:lnTo>
                <a:lnTo>
                  <a:pt x="117" y="76"/>
                </a:lnTo>
                <a:lnTo>
                  <a:pt x="112" y="65"/>
                </a:lnTo>
                <a:lnTo>
                  <a:pt x="125" y="45"/>
                </a:lnTo>
                <a:lnTo>
                  <a:pt x="155" y="29"/>
                </a:lnTo>
                <a:lnTo>
                  <a:pt x="155" y="20"/>
                </a:lnTo>
                <a:lnTo>
                  <a:pt x="136" y="18"/>
                </a:lnTo>
                <a:lnTo>
                  <a:pt x="132" y="16"/>
                </a:lnTo>
                <a:lnTo>
                  <a:pt x="93" y="5"/>
                </a:lnTo>
                <a:lnTo>
                  <a:pt x="14" y="0"/>
                </a:lnTo>
                <a:lnTo>
                  <a:pt x="0" y="10"/>
                </a:lnTo>
                <a:close/>
              </a:path>
            </a:pathLst>
          </a:custGeom>
          <a:solidFill>
            <a:srgbClr val="FFFFCC"/>
          </a:solidFill>
          <a:ln w="9525">
            <a:noFill/>
            <a:round/>
            <a:headEnd/>
            <a:tailEnd/>
          </a:ln>
        </p:spPr>
        <p:txBody>
          <a:bodyPr/>
          <a:lstStyle/>
          <a:p>
            <a:endParaRPr lang="en-US"/>
          </a:p>
        </p:txBody>
      </p:sp>
      <p:sp>
        <p:nvSpPr>
          <p:cNvPr id="23215" name="Freeform 688"/>
          <p:cNvSpPr>
            <a:spLocks noChangeAspect="1"/>
          </p:cNvSpPr>
          <p:nvPr/>
        </p:nvSpPr>
        <p:spPr bwMode="auto">
          <a:xfrm>
            <a:off x="4065588" y="3068096"/>
            <a:ext cx="298450" cy="220662"/>
          </a:xfrm>
          <a:custGeom>
            <a:avLst/>
            <a:gdLst>
              <a:gd name="T0" fmla="*/ 0 w 155"/>
              <a:gd name="T1" fmla="*/ 10 h 115"/>
              <a:gd name="T2" fmla="*/ 5 w 155"/>
              <a:gd name="T3" fmla="*/ 29 h 115"/>
              <a:gd name="T4" fmla="*/ 38 w 155"/>
              <a:gd name="T5" fmla="*/ 32 h 115"/>
              <a:gd name="T6" fmla="*/ 23 w 155"/>
              <a:gd name="T7" fmla="*/ 62 h 115"/>
              <a:gd name="T8" fmla="*/ 23 w 155"/>
              <a:gd name="T9" fmla="*/ 98 h 115"/>
              <a:gd name="T10" fmla="*/ 47 w 155"/>
              <a:gd name="T11" fmla="*/ 115 h 115"/>
              <a:gd name="T12" fmla="*/ 92 w 155"/>
              <a:gd name="T13" fmla="*/ 104 h 115"/>
              <a:gd name="T14" fmla="*/ 117 w 155"/>
              <a:gd name="T15" fmla="*/ 76 h 115"/>
              <a:gd name="T16" fmla="*/ 112 w 155"/>
              <a:gd name="T17" fmla="*/ 65 h 115"/>
              <a:gd name="T18" fmla="*/ 125 w 155"/>
              <a:gd name="T19" fmla="*/ 45 h 115"/>
              <a:gd name="T20" fmla="*/ 155 w 155"/>
              <a:gd name="T21" fmla="*/ 29 h 115"/>
              <a:gd name="T22" fmla="*/ 155 w 155"/>
              <a:gd name="T23" fmla="*/ 20 h 115"/>
              <a:gd name="T24" fmla="*/ 136 w 155"/>
              <a:gd name="T25" fmla="*/ 18 h 115"/>
              <a:gd name="T26" fmla="*/ 132 w 155"/>
              <a:gd name="T27" fmla="*/ 16 h 115"/>
              <a:gd name="T28" fmla="*/ 93 w 155"/>
              <a:gd name="T29" fmla="*/ 5 h 115"/>
              <a:gd name="T30" fmla="*/ 14 w 155"/>
              <a:gd name="T31" fmla="*/ 0 h 115"/>
              <a:gd name="T32" fmla="*/ 0 w 155"/>
              <a:gd name="T33" fmla="*/ 1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5"/>
              <a:gd name="T53" fmla="*/ 155 w 155"/>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5">
                <a:moveTo>
                  <a:pt x="0" y="10"/>
                </a:moveTo>
                <a:lnTo>
                  <a:pt x="5" y="29"/>
                </a:lnTo>
                <a:lnTo>
                  <a:pt x="38" y="32"/>
                </a:lnTo>
                <a:lnTo>
                  <a:pt x="23" y="62"/>
                </a:lnTo>
                <a:lnTo>
                  <a:pt x="23" y="98"/>
                </a:lnTo>
                <a:lnTo>
                  <a:pt x="47" y="115"/>
                </a:lnTo>
                <a:lnTo>
                  <a:pt x="92" y="104"/>
                </a:lnTo>
                <a:lnTo>
                  <a:pt x="117" y="76"/>
                </a:lnTo>
                <a:lnTo>
                  <a:pt x="112" y="65"/>
                </a:lnTo>
                <a:lnTo>
                  <a:pt x="125" y="45"/>
                </a:lnTo>
                <a:lnTo>
                  <a:pt x="155" y="29"/>
                </a:lnTo>
                <a:lnTo>
                  <a:pt x="155" y="20"/>
                </a:lnTo>
                <a:lnTo>
                  <a:pt x="136" y="18"/>
                </a:lnTo>
                <a:lnTo>
                  <a:pt x="132" y="16"/>
                </a:lnTo>
                <a:lnTo>
                  <a:pt x="93" y="5"/>
                </a:lnTo>
                <a:lnTo>
                  <a:pt x="14" y="0"/>
                </a:lnTo>
                <a:lnTo>
                  <a:pt x="0" y="10"/>
                </a:lnTo>
                <a:close/>
              </a:path>
            </a:pathLst>
          </a:custGeom>
          <a:solidFill>
            <a:srgbClr val="FFFFCC"/>
          </a:solidFill>
          <a:ln w="1588" cap="rnd">
            <a:solidFill>
              <a:srgbClr val="808080"/>
            </a:solidFill>
            <a:round/>
            <a:headEnd/>
            <a:tailEnd/>
          </a:ln>
        </p:spPr>
        <p:txBody>
          <a:bodyPr/>
          <a:lstStyle/>
          <a:p>
            <a:endParaRPr lang="en-US"/>
          </a:p>
        </p:txBody>
      </p:sp>
      <p:sp>
        <p:nvSpPr>
          <p:cNvPr id="23216" name="Freeform 689"/>
          <p:cNvSpPr>
            <a:spLocks noChangeAspect="1"/>
          </p:cNvSpPr>
          <p:nvPr/>
        </p:nvSpPr>
        <p:spPr bwMode="auto">
          <a:xfrm>
            <a:off x="4548188" y="1629821"/>
            <a:ext cx="252412" cy="188912"/>
          </a:xfrm>
          <a:custGeom>
            <a:avLst/>
            <a:gdLst>
              <a:gd name="T0" fmla="*/ 0 w 132"/>
              <a:gd name="T1" fmla="*/ 12 h 98"/>
              <a:gd name="T2" fmla="*/ 1 w 132"/>
              <a:gd name="T3" fmla="*/ 24 h 98"/>
              <a:gd name="T4" fmla="*/ 15 w 132"/>
              <a:gd name="T5" fmla="*/ 24 h 98"/>
              <a:gd name="T6" fmla="*/ 10 w 132"/>
              <a:gd name="T7" fmla="*/ 30 h 98"/>
              <a:gd name="T8" fmla="*/ 20 w 132"/>
              <a:gd name="T9" fmla="*/ 34 h 98"/>
              <a:gd name="T10" fmla="*/ 8 w 132"/>
              <a:gd name="T11" fmla="*/ 33 h 98"/>
              <a:gd name="T12" fmla="*/ 31 w 132"/>
              <a:gd name="T13" fmla="*/ 43 h 98"/>
              <a:gd name="T14" fmla="*/ 21 w 132"/>
              <a:gd name="T15" fmla="*/ 47 h 98"/>
              <a:gd name="T16" fmla="*/ 28 w 132"/>
              <a:gd name="T17" fmla="*/ 54 h 98"/>
              <a:gd name="T18" fmla="*/ 48 w 132"/>
              <a:gd name="T19" fmla="*/ 50 h 98"/>
              <a:gd name="T20" fmla="*/ 48 w 132"/>
              <a:gd name="T21" fmla="*/ 40 h 98"/>
              <a:gd name="T22" fmla="*/ 59 w 132"/>
              <a:gd name="T23" fmla="*/ 36 h 98"/>
              <a:gd name="T24" fmla="*/ 60 w 132"/>
              <a:gd name="T25" fmla="*/ 47 h 98"/>
              <a:gd name="T26" fmla="*/ 73 w 132"/>
              <a:gd name="T27" fmla="*/ 40 h 98"/>
              <a:gd name="T28" fmla="*/ 71 w 132"/>
              <a:gd name="T29" fmla="*/ 47 h 98"/>
              <a:gd name="T30" fmla="*/ 82 w 132"/>
              <a:gd name="T31" fmla="*/ 48 h 98"/>
              <a:gd name="T32" fmla="*/ 37 w 132"/>
              <a:gd name="T33" fmla="*/ 59 h 98"/>
              <a:gd name="T34" fmla="*/ 39 w 132"/>
              <a:gd name="T35" fmla="*/ 68 h 98"/>
              <a:gd name="T36" fmla="*/ 76 w 132"/>
              <a:gd name="T37" fmla="*/ 61 h 98"/>
              <a:gd name="T38" fmla="*/ 51 w 132"/>
              <a:gd name="T39" fmla="*/ 70 h 98"/>
              <a:gd name="T40" fmla="*/ 66 w 132"/>
              <a:gd name="T41" fmla="*/ 74 h 98"/>
              <a:gd name="T42" fmla="*/ 40 w 132"/>
              <a:gd name="T43" fmla="*/ 78 h 98"/>
              <a:gd name="T44" fmla="*/ 78 w 132"/>
              <a:gd name="T45" fmla="*/ 98 h 98"/>
              <a:gd name="T46" fmla="*/ 103 w 132"/>
              <a:gd name="T47" fmla="*/ 47 h 98"/>
              <a:gd name="T48" fmla="*/ 132 w 132"/>
              <a:gd name="T49" fmla="*/ 36 h 98"/>
              <a:gd name="T50" fmla="*/ 100 w 132"/>
              <a:gd name="T51" fmla="*/ 27 h 98"/>
              <a:gd name="T52" fmla="*/ 96 w 132"/>
              <a:gd name="T53" fmla="*/ 14 h 98"/>
              <a:gd name="T54" fmla="*/ 86 w 132"/>
              <a:gd name="T55" fmla="*/ 22 h 98"/>
              <a:gd name="T56" fmla="*/ 90 w 132"/>
              <a:gd name="T57" fmla="*/ 10 h 98"/>
              <a:gd name="T58" fmla="*/ 68 w 132"/>
              <a:gd name="T59" fmla="*/ 0 h 98"/>
              <a:gd name="T60" fmla="*/ 61 w 132"/>
              <a:gd name="T61" fmla="*/ 10 h 98"/>
              <a:gd name="T62" fmla="*/ 71 w 132"/>
              <a:gd name="T63" fmla="*/ 34 h 98"/>
              <a:gd name="T64" fmla="*/ 46 w 132"/>
              <a:gd name="T65" fmla="*/ 10 h 98"/>
              <a:gd name="T66" fmla="*/ 39 w 132"/>
              <a:gd name="T67" fmla="*/ 14 h 98"/>
              <a:gd name="T68" fmla="*/ 44 w 132"/>
              <a:gd name="T69" fmla="*/ 27 h 98"/>
              <a:gd name="T70" fmla="*/ 20 w 132"/>
              <a:gd name="T71" fmla="*/ 16 h 98"/>
              <a:gd name="T72" fmla="*/ 37 w 132"/>
              <a:gd name="T73" fmla="*/ 9 h 98"/>
              <a:gd name="T74" fmla="*/ 0 w 132"/>
              <a:gd name="T75" fmla="*/ 12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98"/>
              <a:gd name="T116" fmla="*/ 132 w 132"/>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98">
                <a:moveTo>
                  <a:pt x="0" y="12"/>
                </a:moveTo>
                <a:lnTo>
                  <a:pt x="1" y="24"/>
                </a:lnTo>
                <a:lnTo>
                  <a:pt x="15" y="24"/>
                </a:lnTo>
                <a:lnTo>
                  <a:pt x="10" y="30"/>
                </a:lnTo>
                <a:lnTo>
                  <a:pt x="20" y="34"/>
                </a:lnTo>
                <a:lnTo>
                  <a:pt x="8" y="33"/>
                </a:lnTo>
                <a:lnTo>
                  <a:pt x="31" y="43"/>
                </a:lnTo>
                <a:lnTo>
                  <a:pt x="21" y="47"/>
                </a:lnTo>
                <a:lnTo>
                  <a:pt x="28" y="54"/>
                </a:lnTo>
                <a:lnTo>
                  <a:pt x="48" y="50"/>
                </a:lnTo>
                <a:lnTo>
                  <a:pt x="48" y="40"/>
                </a:lnTo>
                <a:lnTo>
                  <a:pt x="59" y="36"/>
                </a:lnTo>
                <a:lnTo>
                  <a:pt x="60" y="47"/>
                </a:lnTo>
                <a:lnTo>
                  <a:pt x="73" y="40"/>
                </a:lnTo>
                <a:lnTo>
                  <a:pt x="71" y="47"/>
                </a:lnTo>
                <a:lnTo>
                  <a:pt x="82" y="48"/>
                </a:lnTo>
                <a:lnTo>
                  <a:pt x="37" y="59"/>
                </a:lnTo>
                <a:lnTo>
                  <a:pt x="39" y="68"/>
                </a:lnTo>
                <a:lnTo>
                  <a:pt x="76" y="61"/>
                </a:lnTo>
                <a:lnTo>
                  <a:pt x="51" y="70"/>
                </a:lnTo>
                <a:lnTo>
                  <a:pt x="66" y="74"/>
                </a:lnTo>
                <a:lnTo>
                  <a:pt x="40" y="78"/>
                </a:lnTo>
                <a:lnTo>
                  <a:pt x="78" y="98"/>
                </a:lnTo>
                <a:lnTo>
                  <a:pt x="103" y="47"/>
                </a:lnTo>
                <a:lnTo>
                  <a:pt x="132" y="36"/>
                </a:lnTo>
                <a:lnTo>
                  <a:pt x="100" y="27"/>
                </a:lnTo>
                <a:lnTo>
                  <a:pt x="96" y="14"/>
                </a:lnTo>
                <a:lnTo>
                  <a:pt x="86" y="22"/>
                </a:lnTo>
                <a:lnTo>
                  <a:pt x="90" y="10"/>
                </a:lnTo>
                <a:lnTo>
                  <a:pt x="68" y="0"/>
                </a:lnTo>
                <a:lnTo>
                  <a:pt x="61" y="10"/>
                </a:lnTo>
                <a:lnTo>
                  <a:pt x="71" y="34"/>
                </a:lnTo>
                <a:lnTo>
                  <a:pt x="46" y="10"/>
                </a:lnTo>
                <a:lnTo>
                  <a:pt x="39" y="14"/>
                </a:lnTo>
                <a:lnTo>
                  <a:pt x="44" y="27"/>
                </a:lnTo>
                <a:lnTo>
                  <a:pt x="20" y="16"/>
                </a:lnTo>
                <a:lnTo>
                  <a:pt x="37" y="9"/>
                </a:lnTo>
                <a:lnTo>
                  <a:pt x="0" y="12"/>
                </a:lnTo>
                <a:close/>
              </a:path>
            </a:pathLst>
          </a:custGeom>
          <a:solidFill>
            <a:srgbClr val="FFFFCC"/>
          </a:solidFill>
          <a:ln w="9525">
            <a:noFill/>
            <a:round/>
            <a:headEnd/>
            <a:tailEnd/>
          </a:ln>
        </p:spPr>
        <p:txBody>
          <a:bodyPr/>
          <a:lstStyle/>
          <a:p>
            <a:endParaRPr lang="en-US"/>
          </a:p>
        </p:txBody>
      </p:sp>
      <p:sp>
        <p:nvSpPr>
          <p:cNvPr id="23217" name="Freeform 690"/>
          <p:cNvSpPr>
            <a:spLocks noChangeAspect="1"/>
          </p:cNvSpPr>
          <p:nvPr/>
        </p:nvSpPr>
        <p:spPr bwMode="auto">
          <a:xfrm>
            <a:off x="4548188" y="1629821"/>
            <a:ext cx="252412" cy="188912"/>
          </a:xfrm>
          <a:custGeom>
            <a:avLst/>
            <a:gdLst>
              <a:gd name="T0" fmla="*/ 0 w 132"/>
              <a:gd name="T1" fmla="*/ 12 h 98"/>
              <a:gd name="T2" fmla="*/ 1 w 132"/>
              <a:gd name="T3" fmla="*/ 24 h 98"/>
              <a:gd name="T4" fmla="*/ 15 w 132"/>
              <a:gd name="T5" fmla="*/ 24 h 98"/>
              <a:gd name="T6" fmla="*/ 10 w 132"/>
              <a:gd name="T7" fmla="*/ 30 h 98"/>
              <a:gd name="T8" fmla="*/ 20 w 132"/>
              <a:gd name="T9" fmla="*/ 34 h 98"/>
              <a:gd name="T10" fmla="*/ 8 w 132"/>
              <a:gd name="T11" fmla="*/ 33 h 98"/>
              <a:gd name="T12" fmla="*/ 31 w 132"/>
              <a:gd name="T13" fmla="*/ 43 h 98"/>
              <a:gd name="T14" fmla="*/ 21 w 132"/>
              <a:gd name="T15" fmla="*/ 47 h 98"/>
              <a:gd name="T16" fmla="*/ 28 w 132"/>
              <a:gd name="T17" fmla="*/ 54 h 98"/>
              <a:gd name="T18" fmla="*/ 48 w 132"/>
              <a:gd name="T19" fmla="*/ 50 h 98"/>
              <a:gd name="T20" fmla="*/ 48 w 132"/>
              <a:gd name="T21" fmla="*/ 40 h 98"/>
              <a:gd name="T22" fmla="*/ 59 w 132"/>
              <a:gd name="T23" fmla="*/ 36 h 98"/>
              <a:gd name="T24" fmla="*/ 60 w 132"/>
              <a:gd name="T25" fmla="*/ 47 h 98"/>
              <a:gd name="T26" fmla="*/ 73 w 132"/>
              <a:gd name="T27" fmla="*/ 40 h 98"/>
              <a:gd name="T28" fmla="*/ 71 w 132"/>
              <a:gd name="T29" fmla="*/ 47 h 98"/>
              <a:gd name="T30" fmla="*/ 82 w 132"/>
              <a:gd name="T31" fmla="*/ 48 h 98"/>
              <a:gd name="T32" fmla="*/ 37 w 132"/>
              <a:gd name="T33" fmla="*/ 59 h 98"/>
              <a:gd name="T34" fmla="*/ 39 w 132"/>
              <a:gd name="T35" fmla="*/ 68 h 98"/>
              <a:gd name="T36" fmla="*/ 76 w 132"/>
              <a:gd name="T37" fmla="*/ 61 h 98"/>
              <a:gd name="T38" fmla="*/ 51 w 132"/>
              <a:gd name="T39" fmla="*/ 70 h 98"/>
              <a:gd name="T40" fmla="*/ 66 w 132"/>
              <a:gd name="T41" fmla="*/ 74 h 98"/>
              <a:gd name="T42" fmla="*/ 40 w 132"/>
              <a:gd name="T43" fmla="*/ 78 h 98"/>
              <a:gd name="T44" fmla="*/ 78 w 132"/>
              <a:gd name="T45" fmla="*/ 98 h 98"/>
              <a:gd name="T46" fmla="*/ 103 w 132"/>
              <a:gd name="T47" fmla="*/ 47 h 98"/>
              <a:gd name="T48" fmla="*/ 132 w 132"/>
              <a:gd name="T49" fmla="*/ 36 h 98"/>
              <a:gd name="T50" fmla="*/ 100 w 132"/>
              <a:gd name="T51" fmla="*/ 27 h 98"/>
              <a:gd name="T52" fmla="*/ 96 w 132"/>
              <a:gd name="T53" fmla="*/ 14 h 98"/>
              <a:gd name="T54" fmla="*/ 86 w 132"/>
              <a:gd name="T55" fmla="*/ 22 h 98"/>
              <a:gd name="T56" fmla="*/ 90 w 132"/>
              <a:gd name="T57" fmla="*/ 10 h 98"/>
              <a:gd name="T58" fmla="*/ 68 w 132"/>
              <a:gd name="T59" fmla="*/ 0 h 98"/>
              <a:gd name="T60" fmla="*/ 61 w 132"/>
              <a:gd name="T61" fmla="*/ 10 h 98"/>
              <a:gd name="T62" fmla="*/ 71 w 132"/>
              <a:gd name="T63" fmla="*/ 34 h 98"/>
              <a:gd name="T64" fmla="*/ 46 w 132"/>
              <a:gd name="T65" fmla="*/ 10 h 98"/>
              <a:gd name="T66" fmla="*/ 39 w 132"/>
              <a:gd name="T67" fmla="*/ 14 h 98"/>
              <a:gd name="T68" fmla="*/ 44 w 132"/>
              <a:gd name="T69" fmla="*/ 27 h 98"/>
              <a:gd name="T70" fmla="*/ 20 w 132"/>
              <a:gd name="T71" fmla="*/ 16 h 98"/>
              <a:gd name="T72" fmla="*/ 37 w 132"/>
              <a:gd name="T73" fmla="*/ 9 h 98"/>
              <a:gd name="T74" fmla="*/ 0 w 132"/>
              <a:gd name="T75" fmla="*/ 12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98"/>
              <a:gd name="T116" fmla="*/ 132 w 132"/>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98">
                <a:moveTo>
                  <a:pt x="0" y="12"/>
                </a:moveTo>
                <a:lnTo>
                  <a:pt x="1" y="24"/>
                </a:lnTo>
                <a:lnTo>
                  <a:pt x="15" y="24"/>
                </a:lnTo>
                <a:lnTo>
                  <a:pt x="10" y="30"/>
                </a:lnTo>
                <a:lnTo>
                  <a:pt x="20" y="34"/>
                </a:lnTo>
                <a:lnTo>
                  <a:pt x="8" y="33"/>
                </a:lnTo>
                <a:lnTo>
                  <a:pt x="31" y="43"/>
                </a:lnTo>
                <a:lnTo>
                  <a:pt x="21" y="47"/>
                </a:lnTo>
                <a:lnTo>
                  <a:pt x="28" y="54"/>
                </a:lnTo>
                <a:lnTo>
                  <a:pt x="48" y="50"/>
                </a:lnTo>
                <a:lnTo>
                  <a:pt x="48" y="40"/>
                </a:lnTo>
                <a:lnTo>
                  <a:pt x="59" y="36"/>
                </a:lnTo>
                <a:lnTo>
                  <a:pt x="60" y="47"/>
                </a:lnTo>
                <a:lnTo>
                  <a:pt x="73" y="40"/>
                </a:lnTo>
                <a:lnTo>
                  <a:pt x="71" y="47"/>
                </a:lnTo>
                <a:lnTo>
                  <a:pt x="82" y="48"/>
                </a:lnTo>
                <a:lnTo>
                  <a:pt x="37" y="59"/>
                </a:lnTo>
                <a:lnTo>
                  <a:pt x="39" y="68"/>
                </a:lnTo>
                <a:lnTo>
                  <a:pt x="76" y="61"/>
                </a:lnTo>
                <a:lnTo>
                  <a:pt x="51" y="70"/>
                </a:lnTo>
                <a:lnTo>
                  <a:pt x="66" y="74"/>
                </a:lnTo>
                <a:lnTo>
                  <a:pt x="40" y="78"/>
                </a:lnTo>
                <a:lnTo>
                  <a:pt x="78" y="98"/>
                </a:lnTo>
                <a:lnTo>
                  <a:pt x="103" y="47"/>
                </a:lnTo>
                <a:lnTo>
                  <a:pt x="132" y="36"/>
                </a:lnTo>
                <a:lnTo>
                  <a:pt x="100" y="27"/>
                </a:lnTo>
                <a:lnTo>
                  <a:pt x="96" y="14"/>
                </a:lnTo>
                <a:lnTo>
                  <a:pt x="86" y="22"/>
                </a:lnTo>
                <a:lnTo>
                  <a:pt x="90" y="10"/>
                </a:lnTo>
                <a:lnTo>
                  <a:pt x="68" y="0"/>
                </a:lnTo>
                <a:lnTo>
                  <a:pt x="61" y="10"/>
                </a:lnTo>
                <a:lnTo>
                  <a:pt x="71" y="34"/>
                </a:lnTo>
                <a:lnTo>
                  <a:pt x="46" y="10"/>
                </a:lnTo>
                <a:lnTo>
                  <a:pt x="39" y="14"/>
                </a:lnTo>
                <a:lnTo>
                  <a:pt x="44" y="27"/>
                </a:lnTo>
                <a:lnTo>
                  <a:pt x="20" y="16"/>
                </a:lnTo>
                <a:lnTo>
                  <a:pt x="37" y="9"/>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3218" name="Freeform 691"/>
          <p:cNvSpPr>
            <a:spLocks noChangeAspect="1"/>
          </p:cNvSpPr>
          <p:nvPr/>
        </p:nvSpPr>
        <p:spPr bwMode="auto">
          <a:xfrm>
            <a:off x="4711700" y="1607596"/>
            <a:ext cx="231775" cy="77787"/>
          </a:xfrm>
          <a:custGeom>
            <a:avLst/>
            <a:gdLst>
              <a:gd name="T0" fmla="*/ 0 w 121"/>
              <a:gd name="T1" fmla="*/ 11 h 41"/>
              <a:gd name="T2" fmla="*/ 18 w 121"/>
              <a:gd name="T3" fmla="*/ 15 h 41"/>
              <a:gd name="T4" fmla="*/ 6 w 121"/>
              <a:gd name="T5" fmla="*/ 19 h 41"/>
              <a:gd name="T6" fmla="*/ 11 w 121"/>
              <a:gd name="T7" fmla="*/ 23 h 41"/>
              <a:gd name="T8" fmla="*/ 55 w 121"/>
              <a:gd name="T9" fmla="*/ 22 h 41"/>
              <a:gd name="T10" fmla="*/ 27 w 121"/>
              <a:gd name="T11" fmla="*/ 28 h 41"/>
              <a:gd name="T12" fmla="*/ 72 w 121"/>
              <a:gd name="T13" fmla="*/ 41 h 41"/>
              <a:gd name="T14" fmla="*/ 102 w 121"/>
              <a:gd name="T15" fmla="*/ 33 h 41"/>
              <a:gd name="T16" fmla="*/ 121 w 121"/>
              <a:gd name="T17" fmla="*/ 19 h 41"/>
              <a:gd name="T18" fmla="*/ 116 w 121"/>
              <a:gd name="T19" fmla="*/ 12 h 41"/>
              <a:gd name="T20" fmla="*/ 87 w 121"/>
              <a:gd name="T21" fmla="*/ 13 h 41"/>
              <a:gd name="T22" fmla="*/ 92 w 121"/>
              <a:gd name="T23" fmla="*/ 5 h 41"/>
              <a:gd name="T24" fmla="*/ 68 w 121"/>
              <a:gd name="T25" fmla="*/ 13 h 41"/>
              <a:gd name="T26" fmla="*/ 65 w 121"/>
              <a:gd name="T27" fmla="*/ 0 h 41"/>
              <a:gd name="T28" fmla="*/ 60 w 121"/>
              <a:gd name="T29" fmla="*/ 17 h 41"/>
              <a:gd name="T30" fmla="*/ 27 w 121"/>
              <a:gd name="T31" fmla="*/ 0 h 41"/>
              <a:gd name="T32" fmla="*/ 28 w 121"/>
              <a:gd name="T33" fmla="*/ 10 h 41"/>
              <a:gd name="T34" fmla="*/ 19 w 121"/>
              <a:gd name="T35" fmla="*/ 5 h 41"/>
              <a:gd name="T36" fmla="*/ 23 w 121"/>
              <a:gd name="T37" fmla="*/ 15 h 41"/>
              <a:gd name="T38" fmla="*/ 0 w 121"/>
              <a:gd name="T39" fmla="*/ 11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41"/>
              <a:gd name="T62" fmla="*/ 121 w 12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41">
                <a:moveTo>
                  <a:pt x="0" y="11"/>
                </a:moveTo>
                <a:lnTo>
                  <a:pt x="18" y="15"/>
                </a:lnTo>
                <a:lnTo>
                  <a:pt x="6" y="19"/>
                </a:lnTo>
                <a:lnTo>
                  <a:pt x="11" y="23"/>
                </a:lnTo>
                <a:lnTo>
                  <a:pt x="55" y="22"/>
                </a:lnTo>
                <a:lnTo>
                  <a:pt x="27" y="28"/>
                </a:lnTo>
                <a:lnTo>
                  <a:pt x="72" y="41"/>
                </a:lnTo>
                <a:lnTo>
                  <a:pt x="102" y="33"/>
                </a:lnTo>
                <a:lnTo>
                  <a:pt x="121" y="19"/>
                </a:lnTo>
                <a:lnTo>
                  <a:pt x="116" y="12"/>
                </a:lnTo>
                <a:lnTo>
                  <a:pt x="87" y="13"/>
                </a:lnTo>
                <a:lnTo>
                  <a:pt x="92" y="5"/>
                </a:lnTo>
                <a:lnTo>
                  <a:pt x="68" y="13"/>
                </a:lnTo>
                <a:lnTo>
                  <a:pt x="65" y="0"/>
                </a:lnTo>
                <a:lnTo>
                  <a:pt x="60" y="17"/>
                </a:lnTo>
                <a:lnTo>
                  <a:pt x="27" y="0"/>
                </a:lnTo>
                <a:lnTo>
                  <a:pt x="28" y="10"/>
                </a:lnTo>
                <a:lnTo>
                  <a:pt x="19" y="5"/>
                </a:lnTo>
                <a:lnTo>
                  <a:pt x="23" y="15"/>
                </a:lnTo>
                <a:lnTo>
                  <a:pt x="0" y="11"/>
                </a:lnTo>
                <a:close/>
              </a:path>
            </a:pathLst>
          </a:custGeom>
          <a:solidFill>
            <a:srgbClr val="FFFFCC"/>
          </a:solidFill>
          <a:ln w="9525">
            <a:noFill/>
            <a:round/>
            <a:headEnd/>
            <a:tailEnd/>
          </a:ln>
        </p:spPr>
        <p:txBody>
          <a:bodyPr/>
          <a:lstStyle/>
          <a:p>
            <a:endParaRPr lang="en-US"/>
          </a:p>
        </p:txBody>
      </p:sp>
      <p:sp>
        <p:nvSpPr>
          <p:cNvPr id="23219" name="Freeform 692"/>
          <p:cNvSpPr>
            <a:spLocks noChangeAspect="1"/>
          </p:cNvSpPr>
          <p:nvPr/>
        </p:nvSpPr>
        <p:spPr bwMode="auto">
          <a:xfrm>
            <a:off x="4711700" y="1607596"/>
            <a:ext cx="231775" cy="77787"/>
          </a:xfrm>
          <a:custGeom>
            <a:avLst/>
            <a:gdLst>
              <a:gd name="T0" fmla="*/ 0 w 121"/>
              <a:gd name="T1" fmla="*/ 11 h 41"/>
              <a:gd name="T2" fmla="*/ 18 w 121"/>
              <a:gd name="T3" fmla="*/ 15 h 41"/>
              <a:gd name="T4" fmla="*/ 6 w 121"/>
              <a:gd name="T5" fmla="*/ 19 h 41"/>
              <a:gd name="T6" fmla="*/ 11 w 121"/>
              <a:gd name="T7" fmla="*/ 23 h 41"/>
              <a:gd name="T8" fmla="*/ 55 w 121"/>
              <a:gd name="T9" fmla="*/ 22 h 41"/>
              <a:gd name="T10" fmla="*/ 27 w 121"/>
              <a:gd name="T11" fmla="*/ 28 h 41"/>
              <a:gd name="T12" fmla="*/ 72 w 121"/>
              <a:gd name="T13" fmla="*/ 41 h 41"/>
              <a:gd name="T14" fmla="*/ 102 w 121"/>
              <a:gd name="T15" fmla="*/ 33 h 41"/>
              <a:gd name="T16" fmla="*/ 121 w 121"/>
              <a:gd name="T17" fmla="*/ 19 h 41"/>
              <a:gd name="T18" fmla="*/ 116 w 121"/>
              <a:gd name="T19" fmla="*/ 12 h 41"/>
              <a:gd name="T20" fmla="*/ 87 w 121"/>
              <a:gd name="T21" fmla="*/ 13 h 41"/>
              <a:gd name="T22" fmla="*/ 92 w 121"/>
              <a:gd name="T23" fmla="*/ 5 h 41"/>
              <a:gd name="T24" fmla="*/ 68 w 121"/>
              <a:gd name="T25" fmla="*/ 13 h 41"/>
              <a:gd name="T26" fmla="*/ 65 w 121"/>
              <a:gd name="T27" fmla="*/ 0 h 41"/>
              <a:gd name="T28" fmla="*/ 60 w 121"/>
              <a:gd name="T29" fmla="*/ 17 h 41"/>
              <a:gd name="T30" fmla="*/ 27 w 121"/>
              <a:gd name="T31" fmla="*/ 0 h 41"/>
              <a:gd name="T32" fmla="*/ 28 w 121"/>
              <a:gd name="T33" fmla="*/ 10 h 41"/>
              <a:gd name="T34" fmla="*/ 19 w 121"/>
              <a:gd name="T35" fmla="*/ 5 h 41"/>
              <a:gd name="T36" fmla="*/ 23 w 121"/>
              <a:gd name="T37" fmla="*/ 15 h 41"/>
              <a:gd name="T38" fmla="*/ 0 w 121"/>
              <a:gd name="T39" fmla="*/ 11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41"/>
              <a:gd name="T62" fmla="*/ 121 w 12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41">
                <a:moveTo>
                  <a:pt x="0" y="11"/>
                </a:moveTo>
                <a:lnTo>
                  <a:pt x="18" y="15"/>
                </a:lnTo>
                <a:lnTo>
                  <a:pt x="6" y="19"/>
                </a:lnTo>
                <a:lnTo>
                  <a:pt x="11" y="23"/>
                </a:lnTo>
                <a:lnTo>
                  <a:pt x="55" y="22"/>
                </a:lnTo>
                <a:lnTo>
                  <a:pt x="27" y="28"/>
                </a:lnTo>
                <a:lnTo>
                  <a:pt x="72" y="41"/>
                </a:lnTo>
                <a:lnTo>
                  <a:pt x="102" y="33"/>
                </a:lnTo>
                <a:lnTo>
                  <a:pt x="121" y="19"/>
                </a:lnTo>
                <a:lnTo>
                  <a:pt x="116" y="12"/>
                </a:lnTo>
                <a:lnTo>
                  <a:pt x="87" y="13"/>
                </a:lnTo>
                <a:lnTo>
                  <a:pt x="92" y="5"/>
                </a:lnTo>
                <a:lnTo>
                  <a:pt x="68" y="13"/>
                </a:lnTo>
                <a:lnTo>
                  <a:pt x="65" y="0"/>
                </a:lnTo>
                <a:lnTo>
                  <a:pt x="60" y="17"/>
                </a:lnTo>
                <a:lnTo>
                  <a:pt x="27" y="0"/>
                </a:lnTo>
                <a:lnTo>
                  <a:pt x="28" y="10"/>
                </a:lnTo>
                <a:lnTo>
                  <a:pt x="19" y="5"/>
                </a:lnTo>
                <a:lnTo>
                  <a:pt x="23" y="15"/>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3220" name="Freeform 693"/>
          <p:cNvSpPr>
            <a:spLocks noChangeAspect="1"/>
          </p:cNvSpPr>
          <p:nvPr/>
        </p:nvSpPr>
        <p:spPr bwMode="auto">
          <a:xfrm>
            <a:off x="4791075" y="1731421"/>
            <a:ext cx="100013" cy="52387"/>
          </a:xfrm>
          <a:custGeom>
            <a:avLst/>
            <a:gdLst>
              <a:gd name="T0" fmla="*/ 0 w 52"/>
              <a:gd name="T1" fmla="*/ 22 h 27"/>
              <a:gd name="T2" fmla="*/ 4 w 52"/>
              <a:gd name="T3" fmla="*/ 8 h 27"/>
              <a:gd name="T4" fmla="*/ 25 w 52"/>
              <a:gd name="T5" fmla="*/ 0 h 27"/>
              <a:gd name="T6" fmla="*/ 29 w 52"/>
              <a:gd name="T7" fmla="*/ 8 h 27"/>
              <a:gd name="T8" fmla="*/ 52 w 52"/>
              <a:gd name="T9" fmla="*/ 15 h 27"/>
              <a:gd name="T10" fmla="*/ 20 w 52"/>
              <a:gd name="T11" fmla="*/ 27 h 27"/>
              <a:gd name="T12" fmla="*/ 25 w 52"/>
              <a:gd name="T13" fmla="*/ 20 h 27"/>
              <a:gd name="T14" fmla="*/ 0 w 52"/>
              <a:gd name="T15" fmla="*/ 22 h 2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7"/>
              <a:gd name="T26" fmla="*/ 52 w 5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7">
                <a:moveTo>
                  <a:pt x="0" y="22"/>
                </a:moveTo>
                <a:lnTo>
                  <a:pt x="4" y="8"/>
                </a:lnTo>
                <a:lnTo>
                  <a:pt x="25" y="0"/>
                </a:lnTo>
                <a:lnTo>
                  <a:pt x="29" y="8"/>
                </a:lnTo>
                <a:lnTo>
                  <a:pt x="52" y="15"/>
                </a:lnTo>
                <a:lnTo>
                  <a:pt x="20" y="27"/>
                </a:lnTo>
                <a:lnTo>
                  <a:pt x="25" y="20"/>
                </a:lnTo>
                <a:lnTo>
                  <a:pt x="0" y="22"/>
                </a:lnTo>
                <a:close/>
              </a:path>
            </a:pathLst>
          </a:custGeom>
          <a:solidFill>
            <a:srgbClr val="FFFFCC"/>
          </a:solidFill>
          <a:ln w="9525">
            <a:noFill/>
            <a:round/>
            <a:headEnd/>
            <a:tailEnd/>
          </a:ln>
        </p:spPr>
        <p:txBody>
          <a:bodyPr/>
          <a:lstStyle/>
          <a:p>
            <a:endParaRPr lang="en-US"/>
          </a:p>
        </p:txBody>
      </p:sp>
      <p:sp>
        <p:nvSpPr>
          <p:cNvPr id="23221" name="Freeform 694"/>
          <p:cNvSpPr>
            <a:spLocks noChangeAspect="1"/>
          </p:cNvSpPr>
          <p:nvPr/>
        </p:nvSpPr>
        <p:spPr bwMode="auto">
          <a:xfrm>
            <a:off x="4791075" y="1731421"/>
            <a:ext cx="100013" cy="52387"/>
          </a:xfrm>
          <a:custGeom>
            <a:avLst/>
            <a:gdLst>
              <a:gd name="T0" fmla="*/ 0 w 52"/>
              <a:gd name="T1" fmla="*/ 22 h 27"/>
              <a:gd name="T2" fmla="*/ 4 w 52"/>
              <a:gd name="T3" fmla="*/ 8 h 27"/>
              <a:gd name="T4" fmla="*/ 25 w 52"/>
              <a:gd name="T5" fmla="*/ 0 h 27"/>
              <a:gd name="T6" fmla="*/ 29 w 52"/>
              <a:gd name="T7" fmla="*/ 8 h 27"/>
              <a:gd name="T8" fmla="*/ 52 w 52"/>
              <a:gd name="T9" fmla="*/ 15 h 27"/>
              <a:gd name="T10" fmla="*/ 20 w 52"/>
              <a:gd name="T11" fmla="*/ 27 h 27"/>
              <a:gd name="T12" fmla="*/ 25 w 52"/>
              <a:gd name="T13" fmla="*/ 20 h 27"/>
              <a:gd name="T14" fmla="*/ 0 w 52"/>
              <a:gd name="T15" fmla="*/ 22 h 2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7"/>
              <a:gd name="T26" fmla="*/ 52 w 5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7">
                <a:moveTo>
                  <a:pt x="0" y="22"/>
                </a:moveTo>
                <a:lnTo>
                  <a:pt x="4" y="8"/>
                </a:lnTo>
                <a:lnTo>
                  <a:pt x="25" y="0"/>
                </a:lnTo>
                <a:lnTo>
                  <a:pt x="29" y="8"/>
                </a:lnTo>
                <a:lnTo>
                  <a:pt x="52" y="15"/>
                </a:lnTo>
                <a:lnTo>
                  <a:pt x="20" y="27"/>
                </a:lnTo>
                <a:lnTo>
                  <a:pt x="25" y="2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222" name="Freeform 695"/>
          <p:cNvSpPr>
            <a:spLocks noChangeAspect="1"/>
          </p:cNvSpPr>
          <p:nvPr/>
        </p:nvSpPr>
        <p:spPr bwMode="auto">
          <a:xfrm>
            <a:off x="4559300" y="2171158"/>
            <a:ext cx="309563" cy="522288"/>
          </a:xfrm>
          <a:custGeom>
            <a:avLst/>
            <a:gdLst>
              <a:gd name="T0" fmla="*/ 0 w 161"/>
              <a:gd name="T1" fmla="*/ 204 h 272"/>
              <a:gd name="T2" fmla="*/ 6 w 161"/>
              <a:gd name="T3" fmla="*/ 236 h 272"/>
              <a:gd name="T4" fmla="*/ 20 w 161"/>
              <a:gd name="T5" fmla="*/ 251 h 272"/>
              <a:gd name="T6" fmla="*/ 19 w 161"/>
              <a:gd name="T7" fmla="*/ 272 h 272"/>
              <a:gd name="T8" fmla="*/ 58 w 161"/>
              <a:gd name="T9" fmla="*/ 258 h 272"/>
              <a:gd name="T10" fmla="*/ 68 w 161"/>
              <a:gd name="T11" fmla="*/ 215 h 272"/>
              <a:gd name="T12" fmla="*/ 60 w 161"/>
              <a:gd name="T13" fmla="*/ 213 h 272"/>
              <a:gd name="T14" fmla="*/ 90 w 161"/>
              <a:gd name="T15" fmla="*/ 200 h 272"/>
              <a:gd name="T16" fmla="*/ 62 w 161"/>
              <a:gd name="T17" fmla="*/ 197 h 272"/>
              <a:gd name="T18" fmla="*/ 83 w 161"/>
              <a:gd name="T19" fmla="*/ 200 h 272"/>
              <a:gd name="T20" fmla="*/ 95 w 161"/>
              <a:gd name="T21" fmla="*/ 189 h 272"/>
              <a:gd name="T22" fmla="*/ 78 w 161"/>
              <a:gd name="T23" fmla="*/ 175 h 272"/>
              <a:gd name="T24" fmla="*/ 61 w 161"/>
              <a:gd name="T25" fmla="*/ 184 h 272"/>
              <a:gd name="T26" fmla="*/ 74 w 161"/>
              <a:gd name="T27" fmla="*/ 176 h 272"/>
              <a:gd name="T28" fmla="*/ 75 w 161"/>
              <a:gd name="T29" fmla="*/ 137 h 272"/>
              <a:gd name="T30" fmla="*/ 129 w 161"/>
              <a:gd name="T31" fmla="*/ 99 h 272"/>
              <a:gd name="T32" fmla="*/ 125 w 161"/>
              <a:gd name="T33" fmla="*/ 91 h 272"/>
              <a:gd name="T34" fmla="*/ 134 w 161"/>
              <a:gd name="T35" fmla="*/ 73 h 272"/>
              <a:gd name="T36" fmla="*/ 161 w 161"/>
              <a:gd name="T37" fmla="*/ 67 h 272"/>
              <a:gd name="T38" fmla="*/ 154 w 161"/>
              <a:gd name="T39" fmla="*/ 23 h 272"/>
              <a:gd name="T40" fmla="*/ 117 w 161"/>
              <a:gd name="T41" fmla="*/ 0 h 272"/>
              <a:gd name="T42" fmla="*/ 111 w 161"/>
              <a:gd name="T43" fmla="*/ 0 h 272"/>
              <a:gd name="T44" fmla="*/ 111 w 161"/>
              <a:gd name="T45" fmla="*/ 14 h 272"/>
              <a:gd name="T46" fmla="*/ 88 w 161"/>
              <a:gd name="T47" fmla="*/ 12 h 272"/>
              <a:gd name="T48" fmla="*/ 83 w 161"/>
              <a:gd name="T49" fmla="*/ 23 h 272"/>
              <a:gd name="T50" fmla="*/ 68 w 161"/>
              <a:gd name="T51" fmla="*/ 26 h 272"/>
              <a:gd name="T52" fmla="*/ 63 w 161"/>
              <a:gd name="T53" fmla="*/ 44 h 272"/>
              <a:gd name="T54" fmla="*/ 41 w 161"/>
              <a:gd name="T55" fmla="*/ 65 h 272"/>
              <a:gd name="T56" fmla="*/ 31 w 161"/>
              <a:gd name="T57" fmla="*/ 94 h 272"/>
              <a:gd name="T58" fmla="*/ 36 w 161"/>
              <a:gd name="T59" fmla="*/ 106 h 272"/>
              <a:gd name="T60" fmla="*/ 12 w 161"/>
              <a:gd name="T61" fmla="*/ 115 h 272"/>
              <a:gd name="T62" fmla="*/ 12 w 161"/>
              <a:gd name="T63" fmla="*/ 153 h 272"/>
              <a:gd name="T64" fmla="*/ 18 w 161"/>
              <a:gd name="T65" fmla="*/ 161 h 272"/>
              <a:gd name="T66" fmla="*/ 12 w 161"/>
              <a:gd name="T67" fmla="*/ 169 h 272"/>
              <a:gd name="T68" fmla="*/ 14 w 161"/>
              <a:gd name="T69" fmla="*/ 186 h 272"/>
              <a:gd name="T70" fmla="*/ 0 w 161"/>
              <a:gd name="T71" fmla="*/ 204 h 2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272"/>
              <a:gd name="T110" fmla="*/ 161 w 161"/>
              <a:gd name="T111" fmla="*/ 272 h 2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272">
                <a:moveTo>
                  <a:pt x="0" y="204"/>
                </a:moveTo>
                <a:lnTo>
                  <a:pt x="6" y="236"/>
                </a:lnTo>
                <a:lnTo>
                  <a:pt x="20" y="251"/>
                </a:lnTo>
                <a:lnTo>
                  <a:pt x="19" y="272"/>
                </a:lnTo>
                <a:lnTo>
                  <a:pt x="58" y="258"/>
                </a:lnTo>
                <a:lnTo>
                  <a:pt x="68" y="215"/>
                </a:lnTo>
                <a:lnTo>
                  <a:pt x="60" y="213"/>
                </a:lnTo>
                <a:lnTo>
                  <a:pt x="90" y="200"/>
                </a:lnTo>
                <a:lnTo>
                  <a:pt x="62" y="197"/>
                </a:lnTo>
                <a:lnTo>
                  <a:pt x="83" y="200"/>
                </a:lnTo>
                <a:lnTo>
                  <a:pt x="95" y="189"/>
                </a:lnTo>
                <a:lnTo>
                  <a:pt x="78" y="175"/>
                </a:lnTo>
                <a:lnTo>
                  <a:pt x="61" y="184"/>
                </a:lnTo>
                <a:lnTo>
                  <a:pt x="74" y="176"/>
                </a:lnTo>
                <a:lnTo>
                  <a:pt x="75" y="137"/>
                </a:lnTo>
                <a:lnTo>
                  <a:pt x="129" y="99"/>
                </a:lnTo>
                <a:lnTo>
                  <a:pt x="125" y="91"/>
                </a:lnTo>
                <a:lnTo>
                  <a:pt x="134" y="73"/>
                </a:lnTo>
                <a:lnTo>
                  <a:pt x="161" y="67"/>
                </a:lnTo>
                <a:lnTo>
                  <a:pt x="154" y="23"/>
                </a:lnTo>
                <a:lnTo>
                  <a:pt x="117" y="0"/>
                </a:lnTo>
                <a:lnTo>
                  <a:pt x="111" y="0"/>
                </a:lnTo>
                <a:lnTo>
                  <a:pt x="111" y="14"/>
                </a:lnTo>
                <a:lnTo>
                  <a:pt x="88" y="12"/>
                </a:lnTo>
                <a:lnTo>
                  <a:pt x="83" y="23"/>
                </a:lnTo>
                <a:lnTo>
                  <a:pt x="68" y="26"/>
                </a:lnTo>
                <a:lnTo>
                  <a:pt x="63" y="44"/>
                </a:lnTo>
                <a:lnTo>
                  <a:pt x="41" y="65"/>
                </a:lnTo>
                <a:lnTo>
                  <a:pt x="31" y="94"/>
                </a:lnTo>
                <a:lnTo>
                  <a:pt x="36" y="106"/>
                </a:lnTo>
                <a:lnTo>
                  <a:pt x="12" y="115"/>
                </a:lnTo>
                <a:lnTo>
                  <a:pt x="12" y="153"/>
                </a:lnTo>
                <a:lnTo>
                  <a:pt x="18" y="161"/>
                </a:lnTo>
                <a:lnTo>
                  <a:pt x="12" y="169"/>
                </a:lnTo>
                <a:lnTo>
                  <a:pt x="14" y="186"/>
                </a:lnTo>
                <a:lnTo>
                  <a:pt x="0" y="204"/>
                </a:lnTo>
                <a:close/>
              </a:path>
            </a:pathLst>
          </a:custGeom>
          <a:solidFill>
            <a:srgbClr val="FFFFCC"/>
          </a:solidFill>
          <a:ln w="9525">
            <a:noFill/>
            <a:round/>
            <a:headEnd/>
            <a:tailEnd/>
          </a:ln>
        </p:spPr>
        <p:txBody>
          <a:bodyPr/>
          <a:lstStyle/>
          <a:p>
            <a:endParaRPr lang="en-US"/>
          </a:p>
        </p:txBody>
      </p:sp>
      <p:sp>
        <p:nvSpPr>
          <p:cNvPr id="23223" name="Freeform 696"/>
          <p:cNvSpPr>
            <a:spLocks noChangeAspect="1"/>
          </p:cNvSpPr>
          <p:nvPr/>
        </p:nvSpPr>
        <p:spPr bwMode="auto">
          <a:xfrm>
            <a:off x="4559300" y="2171158"/>
            <a:ext cx="309563" cy="522288"/>
          </a:xfrm>
          <a:custGeom>
            <a:avLst/>
            <a:gdLst>
              <a:gd name="T0" fmla="*/ 0 w 161"/>
              <a:gd name="T1" fmla="*/ 204 h 272"/>
              <a:gd name="T2" fmla="*/ 6 w 161"/>
              <a:gd name="T3" fmla="*/ 236 h 272"/>
              <a:gd name="T4" fmla="*/ 20 w 161"/>
              <a:gd name="T5" fmla="*/ 251 h 272"/>
              <a:gd name="T6" fmla="*/ 19 w 161"/>
              <a:gd name="T7" fmla="*/ 272 h 272"/>
              <a:gd name="T8" fmla="*/ 58 w 161"/>
              <a:gd name="T9" fmla="*/ 258 h 272"/>
              <a:gd name="T10" fmla="*/ 68 w 161"/>
              <a:gd name="T11" fmla="*/ 215 h 272"/>
              <a:gd name="T12" fmla="*/ 60 w 161"/>
              <a:gd name="T13" fmla="*/ 213 h 272"/>
              <a:gd name="T14" fmla="*/ 90 w 161"/>
              <a:gd name="T15" fmla="*/ 200 h 272"/>
              <a:gd name="T16" fmla="*/ 62 w 161"/>
              <a:gd name="T17" fmla="*/ 197 h 272"/>
              <a:gd name="T18" fmla="*/ 83 w 161"/>
              <a:gd name="T19" fmla="*/ 200 h 272"/>
              <a:gd name="T20" fmla="*/ 95 w 161"/>
              <a:gd name="T21" fmla="*/ 189 h 272"/>
              <a:gd name="T22" fmla="*/ 78 w 161"/>
              <a:gd name="T23" fmla="*/ 175 h 272"/>
              <a:gd name="T24" fmla="*/ 61 w 161"/>
              <a:gd name="T25" fmla="*/ 184 h 272"/>
              <a:gd name="T26" fmla="*/ 74 w 161"/>
              <a:gd name="T27" fmla="*/ 176 h 272"/>
              <a:gd name="T28" fmla="*/ 75 w 161"/>
              <a:gd name="T29" fmla="*/ 137 h 272"/>
              <a:gd name="T30" fmla="*/ 129 w 161"/>
              <a:gd name="T31" fmla="*/ 99 h 272"/>
              <a:gd name="T32" fmla="*/ 125 w 161"/>
              <a:gd name="T33" fmla="*/ 91 h 272"/>
              <a:gd name="T34" fmla="*/ 134 w 161"/>
              <a:gd name="T35" fmla="*/ 73 h 272"/>
              <a:gd name="T36" fmla="*/ 161 w 161"/>
              <a:gd name="T37" fmla="*/ 67 h 272"/>
              <a:gd name="T38" fmla="*/ 154 w 161"/>
              <a:gd name="T39" fmla="*/ 23 h 272"/>
              <a:gd name="T40" fmla="*/ 117 w 161"/>
              <a:gd name="T41" fmla="*/ 0 h 272"/>
              <a:gd name="T42" fmla="*/ 111 w 161"/>
              <a:gd name="T43" fmla="*/ 0 h 272"/>
              <a:gd name="T44" fmla="*/ 111 w 161"/>
              <a:gd name="T45" fmla="*/ 14 h 272"/>
              <a:gd name="T46" fmla="*/ 88 w 161"/>
              <a:gd name="T47" fmla="*/ 12 h 272"/>
              <a:gd name="T48" fmla="*/ 83 w 161"/>
              <a:gd name="T49" fmla="*/ 23 h 272"/>
              <a:gd name="T50" fmla="*/ 68 w 161"/>
              <a:gd name="T51" fmla="*/ 26 h 272"/>
              <a:gd name="T52" fmla="*/ 63 w 161"/>
              <a:gd name="T53" fmla="*/ 44 h 272"/>
              <a:gd name="T54" fmla="*/ 41 w 161"/>
              <a:gd name="T55" fmla="*/ 65 h 272"/>
              <a:gd name="T56" fmla="*/ 31 w 161"/>
              <a:gd name="T57" fmla="*/ 94 h 272"/>
              <a:gd name="T58" fmla="*/ 36 w 161"/>
              <a:gd name="T59" fmla="*/ 106 h 272"/>
              <a:gd name="T60" fmla="*/ 12 w 161"/>
              <a:gd name="T61" fmla="*/ 115 h 272"/>
              <a:gd name="T62" fmla="*/ 12 w 161"/>
              <a:gd name="T63" fmla="*/ 153 h 272"/>
              <a:gd name="T64" fmla="*/ 18 w 161"/>
              <a:gd name="T65" fmla="*/ 161 h 272"/>
              <a:gd name="T66" fmla="*/ 12 w 161"/>
              <a:gd name="T67" fmla="*/ 169 h 272"/>
              <a:gd name="T68" fmla="*/ 14 w 161"/>
              <a:gd name="T69" fmla="*/ 186 h 272"/>
              <a:gd name="T70" fmla="*/ 0 w 161"/>
              <a:gd name="T71" fmla="*/ 204 h 2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272"/>
              <a:gd name="T110" fmla="*/ 161 w 161"/>
              <a:gd name="T111" fmla="*/ 272 h 2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272">
                <a:moveTo>
                  <a:pt x="0" y="204"/>
                </a:moveTo>
                <a:lnTo>
                  <a:pt x="6" y="236"/>
                </a:lnTo>
                <a:lnTo>
                  <a:pt x="20" y="251"/>
                </a:lnTo>
                <a:lnTo>
                  <a:pt x="19" y="272"/>
                </a:lnTo>
                <a:lnTo>
                  <a:pt x="58" y="258"/>
                </a:lnTo>
                <a:lnTo>
                  <a:pt x="68" y="215"/>
                </a:lnTo>
                <a:lnTo>
                  <a:pt x="60" y="213"/>
                </a:lnTo>
                <a:lnTo>
                  <a:pt x="90" y="200"/>
                </a:lnTo>
                <a:lnTo>
                  <a:pt x="62" y="197"/>
                </a:lnTo>
                <a:lnTo>
                  <a:pt x="83" y="200"/>
                </a:lnTo>
                <a:lnTo>
                  <a:pt x="95" y="189"/>
                </a:lnTo>
                <a:lnTo>
                  <a:pt x="78" y="175"/>
                </a:lnTo>
                <a:lnTo>
                  <a:pt x="61" y="184"/>
                </a:lnTo>
                <a:lnTo>
                  <a:pt x="74" y="176"/>
                </a:lnTo>
                <a:lnTo>
                  <a:pt x="75" y="137"/>
                </a:lnTo>
                <a:lnTo>
                  <a:pt x="129" y="99"/>
                </a:lnTo>
                <a:lnTo>
                  <a:pt x="125" y="91"/>
                </a:lnTo>
                <a:lnTo>
                  <a:pt x="134" y="73"/>
                </a:lnTo>
                <a:lnTo>
                  <a:pt x="161" y="67"/>
                </a:lnTo>
                <a:lnTo>
                  <a:pt x="154" y="23"/>
                </a:lnTo>
                <a:lnTo>
                  <a:pt x="117" y="0"/>
                </a:lnTo>
                <a:lnTo>
                  <a:pt x="111" y="0"/>
                </a:lnTo>
                <a:lnTo>
                  <a:pt x="111" y="14"/>
                </a:lnTo>
                <a:lnTo>
                  <a:pt x="88" y="12"/>
                </a:lnTo>
                <a:lnTo>
                  <a:pt x="83" y="23"/>
                </a:lnTo>
                <a:lnTo>
                  <a:pt x="68" y="26"/>
                </a:lnTo>
                <a:lnTo>
                  <a:pt x="63" y="44"/>
                </a:lnTo>
                <a:lnTo>
                  <a:pt x="41" y="65"/>
                </a:lnTo>
                <a:lnTo>
                  <a:pt x="31" y="94"/>
                </a:lnTo>
                <a:lnTo>
                  <a:pt x="36" y="106"/>
                </a:lnTo>
                <a:lnTo>
                  <a:pt x="12" y="115"/>
                </a:lnTo>
                <a:lnTo>
                  <a:pt x="12" y="153"/>
                </a:lnTo>
                <a:lnTo>
                  <a:pt x="18" y="161"/>
                </a:lnTo>
                <a:lnTo>
                  <a:pt x="12" y="169"/>
                </a:lnTo>
                <a:lnTo>
                  <a:pt x="14" y="186"/>
                </a:lnTo>
                <a:lnTo>
                  <a:pt x="0" y="204"/>
                </a:lnTo>
                <a:close/>
              </a:path>
            </a:pathLst>
          </a:custGeom>
          <a:solidFill>
            <a:srgbClr val="FFFFCC"/>
          </a:solidFill>
          <a:ln w="1588" cap="rnd">
            <a:solidFill>
              <a:srgbClr val="808080"/>
            </a:solidFill>
            <a:round/>
            <a:headEnd/>
            <a:tailEnd/>
          </a:ln>
        </p:spPr>
        <p:txBody>
          <a:bodyPr/>
          <a:lstStyle/>
          <a:p>
            <a:endParaRPr lang="en-US"/>
          </a:p>
        </p:txBody>
      </p:sp>
      <p:sp>
        <p:nvSpPr>
          <p:cNvPr id="23224" name="Freeform 697"/>
          <p:cNvSpPr>
            <a:spLocks noChangeAspect="1"/>
          </p:cNvSpPr>
          <p:nvPr/>
        </p:nvSpPr>
        <p:spPr bwMode="auto">
          <a:xfrm>
            <a:off x="4430713" y="2947446"/>
            <a:ext cx="106362" cy="53975"/>
          </a:xfrm>
          <a:custGeom>
            <a:avLst/>
            <a:gdLst>
              <a:gd name="T0" fmla="*/ 0 w 55"/>
              <a:gd name="T1" fmla="*/ 19 h 28"/>
              <a:gd name="T2" fmla="*/ 13 w 55"/>
              <a:gd name="T3" fmla="*/ 28 h 28"/>
              <a:gd name="T4" fmla="*/ 30 w 55"/>
              <a:gd name="T5" fmla="*/ 20 h 28"/>
              <a:gd name="T6" fmla="*/ 38 w 55"/>
              <a:gd name="T7" fmla="*/ 27 h 28"/>
              <a:gd name="T8" fmla="*/ 55 w 55"/>
              <a:gd name="T9" fmla="*/ 12 h 28"/>
              <a:gd name="T10" fmla="*/ 45 w 55"/>
              <a:gd name="T11" fmla="*/ 11 h 28"/>
              <a:gd name="T12" fmla="*/ 45 w 55"/>
              <a:gd name="T13" fmla="*/ 4 h 28"/>
              <a:gd name="T14" fmla="*/ 43 w 55"/>
              <a:gd name="T15" fmla="*/ 3 h 28"/>
              <a:gd name="T16" fmla="*/ 19 w 55"/>
              <a:gd name="T17" fmla="*/ 0 h 28"/>
              <a:gd name="T18" fmla="*/ 0 w 55"/>
              <a:gd name="T19" fmla="*/ 1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8"/>
              <a:gd name="T32" fmla="*/ 55 w 5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8">
                <a:moveTo>
                  <a:pt x="0" y="19"/>
                </a:moveTo>
                <a:lnTo>
                  <a:pt x="13" y="28"/>
                </a:lnTo>
                <a:lnTo>
                  <a:pt x="30" y="20"/>
                </a:lnTo>
                <a:lnTo>
                  <a:pt x="38" y="27"/>
                </a:lnTo>
                <a:lnTo>
                  <a:pt x="55" y="12"/>
                </a:lnTo>
                <a:lnTo>
                  <a:pt x="45" y="11"/>
                </a:lnTo>
                <a:lnTo>
                  <a:pt x="45" y="4"/>
                </a:lnTo>
                <a:lnTo>
                  <a:pt x="43" y="3"/>
                </a:lnTo>
                <a:lnTo>
                  <a:pt x="19" y="0"/>
                </a:lnTo>
                <a:lnTo>
                  <a:pt x="0" y="19"/>
                </a:lnTo>
                <a:close/>
              </a:path>
            </a:pathLst>
          </a:custGeom>
          <a:solidFill>
            <a:srgbClr val="FFFFCC"/>
          </a:solidFill>
          <a:ln w="9525">
            <a:noFill/>
            <a:round/>
            <a:headEnd/>
            <a:tailEnd/>
          </a:ln>
        </p:spPr>
        <p:txBody>
          <a:bodyPr/>
          <a:lstStyle/>
          <a:p>
            <a:endParaRPr lang="en-US"/>
          </a:p>
        </p:txBody>
      </p:sp>
      <p:sp>
        <p:nvSpPr>
          <p:cNvPr id="23225" name="Freeform 698"/>
          <p:cNvSpPr>
            <a:spLocks noChangeAspect="1"/>
          </p:cNvSpPr>
          <p:nvPr/>
        </p:nvSpPr>
        <p:spPr bwMode="auto">
          <a:xfrm>
            <a:off x="4430713" y="2947446"/>
            <a:ext cx="106362" cy="53975"/>
          </a:xfrm>
          <a:custGeom>
            <a:avLst/>
            <a:gdLst>
              <a:gd name="T0" fmla="*/ 0 w 55"/>
              <a:gd name="T1" fmla="*/ 19 h 28"/>
              <a:gd name="T2" fmla="*/ 13 w 55"/>
              <a:gd name="T3" fmla="*/ 28 h 28"/>
              <a:gd name="T4" fmla="*/ 30 w 55"/>
              <a:gd name="T5" fmla="*/ 20 h 28"/>
              <a:gd name="T6" fmla="*/ 38 w 55"/>
              <a:gd name="T7" fmla="*/ 27 h 28"/>
              <a:gd name="T8" fmla="*/ 55 w 55"/>
              <a:gd name="T9" fmla="*/ 12 h 28"/>
              <a:gd name="T10" fmla="*/ 45 w 55"/>
              <a:gd name="T11" fmla="*/ 11 h 28"/>
              <a:gd name="T12" fmla="*/ 45 w 55"/>
              <a:gd name="T13" fmla="*/ 4 h 28"/>
              <a:gd name="T14" fmla="*/ 43 w 55"/>
              <a:gd name="T15" fmla="*/ 3 h 28"/>
              <a:gd name="T16" fmla="*/ 19 w 55"/>
              <a:gd name="T17" fmla="*/ 0 h 28"/>
              <a:gd name="T18" fmla="*/ 0 w 55"/>
              <a:gd name="T19" fmla="*/ 1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8"/>
              <a:gd name="T32" fmla="*/ 55 w 5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8">
                <a:moveTo>
                  <a:pt x="0" y="19"/>
                </a:moveTo>
                <a:lnTo>
                  <a:pt x="13" y="28"/>
                </a:lnTo>
                <a:lnTo>
                  <a:pt x="30" y="20"/>
                </a:lnTo>
                <a:lnTo>
                  <a:pt x="38" y="27"/>
                </a:lnTo>
                <a:lnTo>
                  <a:pt x="55" y="12"/>
                </a:lnTo>
                <a:lnTo>
                  <a:pt x="45" y="11"/>
                </a:lnTo>
                <a:lnTo>
                  <a:pt x="45" y="4"/>
                </a:lnTo>
                <a:lnTo>
                  <a:pt x="43" y="3"/>
                </a:lnTo>
                <a:lnTo>
                  <a:pt x="19" y="0"/>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3226" name="Freeform 699"/>
          <p:cNvSpPr>
            <a:spLocks noChangeAspect="1"/>
          </p:cNvSpPr>
          <p:nvPr/>
        </p:nvSpPr>
        <p:spPr bwMode="auto">
          <a:xfrm>
            <a:off x="5522913" y="3555458"/>
            <a:ext cx="127000" cy="90488"/>
          </a:xfrm>
          <a:custGeom>
            <a:avLst/>
            <a:gdLst>
              <a:gd name="T0" fmla="*/ 0 w 66"/>
              <a:gd name="T1" fmla="*/ 22 h 47"/>
              <a:gd name="T2" fmla="*/ 3 w 66"/>
              <a:gd name="T3" fmla="*/ 20 h 47"/>
              <a:gd name="T4" fmla="*/ 9 w 66"/>
              <a:gd name="T5" fmla="*/ 28 h 47"/>
              <a:gd name="T6" fmla="*/ 37 w 66"/>
              <a:gd name="T7" fmla="*/ 27 h 47"/>
              <a:gd name="T8" fmla="*/ 63 w 66"/>
              <a:gd name="T9" fmla="*/ 0 h 47"/>
              <a:gd name="T10" fmla="*/ 66 w 66"/>
              <a:gd name="T11" fmla="*/ 17 h 47"/>
              <a:gd name="T12" fmla="*/ 59 w 66"/>
              <a:gd name="T13" fmla="*/ 17 h 47"/>
              <a:gd name="T14" fmla="*/ 63 w 66"/>
              <a:gd name="T15" fmla="*/ 27 h 47"/>
              <a:gd name="T16" fmla="*/ 52 w 66"/>
              <a:gd name="T17" fmla="*/ 47 h 47"/>
              <a:gd name="T18" fmla="*/ 12 w 66"/>
              <a:gd name="T19" fmla="*/ 42 h 47"/>
              <a:gd name="T20" fmla="*/ 0 w 66"/>
              <a:gd name="T21" fmla="*/ 2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47"/>
              <a:gd name="T35" fmla="*/ 66 w 66"/>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47">
                <a:moveTo>
                  <a:pt x="0" y="22"/>
                </a:moveTo>
                <a:lnTo>
                  <a:pt x="3" y="20"/>
                </a:lnTo>
                <a:lnTo>
                  <a:pt x="9" y="28"/>
                </a:lnTo>
                <a:lnTo>
                  <a:pt x="37" y="27"/>
                </a:lnTo>
                <a:lnTo>
                  <a:pt x="63" y="0"/>
                </a:lnTo>
                <a:lnTo>
                  <a:pt x="66" y="17"/>
                </a:lnTo>
                <a:lnTo>
                  <a:pt x="59" y="17"/>
                </a:lnTo>
                <a:lnTo>
                  <a:pt x="63" y="27"/>
                </a:lnTo>
                <a:lnTo>
                  <a:pt x="52" y="47"/>
                </a:lnTo>
                <a:lnTo>
                  <a:pt x="12" y="42"/>
                </a:lnTo>
                <a:lnTo>
                  <a:pt x="0" y="22"/>
                </a:lnTo>
                <a:close/>
              </a:path>
            </a:pathLst>
          </a:custGeom>
          <a:solidFill>
            <a:srgbClr val="FFFFCC"/>
          </a:solidFill>
          <a:ln w="9525">
            <a:noFill/>
            <a:round/>
            <a:headEnd/>
            <a:tailEnd/>
          </a:ln>
        </p:spPr>
        <p:txBody>
          <a:bodyPr/>
          <a:lstStyle/>
          <a:p>
            <a:endParaRPr lang="en-US"/>
          </a:p>
        </p:txBody>
      </p:sp>
      <p:sp>
        <p:nvSpPr>
          <p:cNvPr id="23227" name="Freeform 700"/>
          <p:cNvSpPr>
            <a:spLocks noChangeAspect="1"/>
          </p:cNvSpPr>
          <p:nvPr/>
        </p:nvSpPr>
        <p:spPr bwMode="auto">
          <a:xfrm>
            <a:off x="5522913" y="3555458"/>
            <a:ext cx="127000" cy="90488"/>
          </a:xfrm>
          <a:custGeom>
            <a:avLst/>
            <a:gdLst>
              <a:gd name="T0" fmla="*/ 0 w 66"/>
              <a:gd name="T1" fmla="*/ 22 h 47"/>
              <a:gd name="T2" fmla="*/ 3 w 66"/>
              <a:gd name="T3" fmla="*/ 20 h 47"/>
              <a:gd name="T4" fmla="*/ 9 w 66"/>
              <a:gd name="T5" fmla="*/ 28 h 47"/>
              <a:gd name="T6" fmla="*/ 37 w 66"/>
              <a:gd name="T7" fmla="*/ 27 h 47"/>
              <a:gd name="T8" fmla="*/ 63 w 66"/>
              <a:gd name="T9" fmla="*/ 0 h 47"/>
              <a:gd name="T10" fmla="*/ 66 w 66"/>
              <a:gd name="T11" fmla="*/ 17 h 47"/>
              <a:gd name="T12" fmla="*/ 59 w 66"/>
              <a:gd name="T13" fmla="*/ 17 h 47"/>
              <a:gd name="T14" fmla="*/ 63 w 66"/>
              <a:gd name="T15" fmla="*/ 27 h 47"/>
              <a:gd name="T16" fmla="*/ 52 w 66"/>
              <a:gd name="T17" fmla="*/ 47 h 47"/>
              <a:gd name="T18" fmla="*/ 12 w 66"/>
              <a:gd name="T19" fmla="*/ 42 h 47"/>
              <a:gd name="T20" fmla="*/ 0 w 66"/>
              <a:gd name="T21" fmla="*/ 2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47"/>
              <a:gd name="T35" fmla="*/ 66 w 66"/>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47">
                <a:moveTo>
                  <a:pt x="0" y="22"/>
                </a:moveTo>
                <a:lnTo>
                  <a:pt x="3" y="20"/>
                </a:lnTo>
                <a:lnTo>
                  <a:pt x="9" y="28"/>
                </a:lnTo>
                <a:lnTo>
                  <a:pt x="37" y="27"/>
                </a:lnTo>
                <a:lnTo>
                  <a:pt x="63" y="0"/>
                </a:lnTo>
                <a:lnTo>
                  <a:pt x="66" y="17"/>
                </a:lnTo>
                <a:lnTo>
                  <a:pt x="59" y="17"/>
                </a:lnTo>
                <a:lnTo>
                  <a:pt x="63" y="27"/>
                </a:lnTo>
                <a:lnTo>
                  <a:pt x="52" y="47"/>
                </a:lnTo>
                <a:lnTo>
                  <a:pt x="12" y="42"/>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228" name="Freeform 701"/>
          <p:cNvSpPr>
            <a:spLocks noChangeAspect="1"/>
          </p:cNvSpPr>
          <p:nvPr/>
        </p:nvSpPr>
        <p:spPr bwMode="auto">
          <a:xfrm>
            <a:off x="4465638" y="3260183"/>
            <a:ext cx="95250" cy="187325"/>
          </a:xfrm>
          <a:custGeom>
            <a:avLst/>
            <a:gdLst>
              <a:gd name="T0" fmla="*/ 0 w 50"/>
              <a:gd name="T1" fmla="*/ 45 h 97"/>
              <a:gd name="T2" fmla="*/ 10 w 50"/>
              <a:gd name="T3" fmla="*/ 36 h 97"/>
              <a:gd name="T4" fmla="*/ 16 w 50"/>
              <a:gd name="T5" fmla="*/ 1 h 97"/>
              <a:gd name="T6" fmla="*/ 46 w 50"/>
              <a:gd name="T7" fmla="*/ 0 h 97"/>
              <a:gd name="T8" fmla="*/ 39 w 50"/>
              <a:gd name="T9" fmla="*/ 12 h 97"/>
              <a:gd name="T10" fmla="*/ 47 w 50"/>
              <a:gd name="T11" fmla="*/ 27 h 97"/>
              <a:gd name="T12" fmla="*/ 30 w 50"/>
              <a:gd name="T13" fmla="*/ 45 h 97"/>
              <a:gd name="T14" fmla="*/ 50 w 50"/>
              <a:gd name="T15" fmla="*/ 57 h 97"/>
              <a:gd name="T16" fmla="*/ 25 w 50"/>
              <a:gd name="T17" fmla="*/ 97 h 97"/>
              <a:gd name="T18" fmla="*/ 21 w 50"/>
              <a:gd name="T19" fmla="*/ 71 h 97"/>
              <a:gd name="T20" fmla="*/ 0 w 50"/>
              <a:gd name="T21" fmla="*/ 45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97"/>
              <a:gd name="T35" fmla="*/ 50 w 50"/>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97">
                <a:moveTo>
                  <a:pt x="0" y="45"/>
                </a:moveTo>
                <a:lnTo>
                  <a:pt x="10" y="36"/>
                </a:lnTo>
                <a:lnTo>
                  <a:pt x="16" y="1"/>
                </a:lnTo>
                <a:lnTo>
                  <a:pt x="46" y="0"/>
                </a:lnTo>
                <a:lnTo>
                  <a:pt x="39" y="12"/>
                </a:lnTo>
                <a:lnTo>
                  <a:pt x="47" y="27"/>
                </a:lnTo>
                <a:lnTo>
                  <a:pt x="30" y="45"/>
                </a:lnTo>
                <a:lnTo>
                  <a:pt x="50" y="57"/>
                </a:lnTo>
                <a:lnTo>
                  <a:pt x="25" y="97"/>
                </a:lnTo>
                <a:lnTo>
                  <a:pt x="21" y="71"/>
                </a:lnTo>
                <a:lnTo>
                  <a:pt x="0" y="45"/>
                </a:lnTo>
                <a:close/>
              </a:path>
            </a:pathLst>
          </a:custGeom>
          <a:solidFill>
            <a:srgbClr val="FFFFCC"/>
          </a:solidFill>
          <a:ln w="9525">
            <a:noFill/>
            <a:round/>
            <a:headEnd/>
            <a:tailEnd/>
          </a:ln>
        </p:spPr>
        <p:txBody>
          <a:bodyPr/>
          <a:lstStyle/>
          <a:p>
            <a:endParaRPr lang="en-US"/>
          </a:p>
        </p:txBody>
      </p:sp>
      <p:sp>
        <p:nvSpPr>
          <p:cNvPr id="23229" name="Freeform 702"/>
          <p:cNvSpPr>
            <a:spLocks noChangeAspect="1"/>
          </p:cNvSpPr>
          <p:nvPr/>
        </p:nvSpPr>
        <p:spPr bwMode="auto">
          <a:xfrm>
            <a:off x="4465638" y="3260183"/>
            <a:ext cx="95250" cy="187325"/>
          </a:xfrm>
          <a:custGeom>
            <a:avLst/>
            <a:gdLst>
              <a:gd name="T0" fmla="*/ 0 w 50"/>
              <a:gd name="T1" fmla="*/ 45 h 97"/>
              <a:gd name="T2" fmla="*/ 10 w 50"/>
              <a:gd name="T3" fmla="*/ 36 h 97"/>
              <a:gd name="T4" fmla="*/ 16 w 50"/>
              <a:gd name="T5" fmla="*/ 1 h 97"/>
              <a:gd name="T6" fmla="*/ 46 w 50"/>
              <a:gd name="T7" fmla="*/ 0 h 97"/>
              <a:gd name="T8" fmla="*/ 39 w 50"/>
              <a:gd name="T9" fmla="*/ 12 h 97"/>
              <a:gd name="T10" fmla="*/ 47 w 50"/>
              <a:gd name="T11" fmla="*/ 27 h 97"/>
              <a:gd name="T12" fmla="*/ 30 w 50"/>
              <a:gd name="T13" fmla="*/ 45 h 97"/>
              <a:gd name="T14" fmla="*/ 50 w 50"/>
              <a:gd name="T15" fmla="*/ 57 h 97"/>
              <a:gd name="T16" fmla="*/ 25 w 50"/>
              <a:gd name="T17" fmla="*/ 97 h 97"/>
              <a:gd name="T18" fmla="*/ 21 w 50"/>
              <a:gd name="T19" fmla="*/ 71 h 97"/>
              <a:gd name="T20" fmla="*/ 0 w 50"/>
              <a:gd name="T21" fmla="*/ 45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97"/>
              <a:gd name="T35" fmla="*/ 50 w 50"/>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97">
                <a:moveTo>
                  <a:pt x="0" y="45"/>
                </a:moveTo>
                <a:lnTo>
                  <a:pt x="10" y="36"/>
                </a:lnTo>
                <a:lnTo>
                  <a:pt x="16" y="1"/>
                </a:lnTo>
                <a:lnTo>
                  <a:pt x="46" y="0"/>
                </a:lnTo>
                <a:lnTo>
                  <a:pt x="39" y="12"/>
                </a:lnTo>
                <a:lnTo>
                  <a:pt x="47" y="27"/>
                </a:lnTo>
                <a:lnTo>
                  <a:pt x="30" y="45"/>
                </a:lnTo>
                <a:lnTo>
                  <a:pt x="50" y="57"/>
                </a:lnTo>
                <a:lnTo>
                  <a:pt x="25" y="97"/>
                </a:lnTo>
                <a:lnTo>
                  <a:pt x="21" y="71"/>
                </a:lnTo>
                <a:lnTo>
                  <a:pt x="0" y="45"/>
                </a:lnTo>
                <a:close/>
              </a:path>
            </a:pathLst>
          </a:custGeom>
          <a:solidFill>
            <a:srgbClr val="FFFFCC"/>
          </a:solidFill>
          <a:ln w="1588" cap="rnd">
            <a:solidFill>
              <a:srgbClr val="808080"/>
            </a:solidFill>
            <a:round/>
            <a:headEnd/>
            <a:tailEnd/>
          </a:ln>
        </p:spPr>
        <p:txBody>
          <a:bodyPr/>
          <a:lstStyle/>
          <a:p>
            <a:endParaRPr lang="en-US"/>
          </a:p>
        </p:txBody>
      </p:sp>
      <p:sp>
        <p:nvSpPr>
          <p:cNvPr id="23230" name="Freeform 703"/>
          <p:cNvSpPr>
            <a:spLocks noChangeAspect="1"/>
          </p:cNvSpPr>
          <p:nvPr/>
        </p:nvSpPr>
        <p:spPr bwMode="auto">
          <a:xfrm>
            <a:off x="4916488" y="3120483"/>
            <a:ext cx="66675" cy="53975"/>
          </a:xfrm>
          <a:custGeom>
            <a:avLst/>
            <a:gdLst>
              <a:gd name="T0" fmla="*/ 0 w 35"/>
              <a:gd name="T1" fmla="*/ 19 h 28"/>
              <a:gd name="T2" fmla="*/ 5 w 35"/>
              <a:gd name="T3" fmla="*/ 1 h 28"/>
              <a:gd name="T4" fmla="*/ 24 w 35"/>
              <a:gd name="T5" fmla="*/ 0 h 28"/>
              <a:gd name="T6" fmla="*/ 35 w 35"/>
              <a:gd name="T7" fmla="*/ 14 h 28"/>
              <a:gd name="T8" fmla="*/ 19 w 35"/>
              <a:gd name="T9" fmla="*/ 14 h 28"/>
              <a:gd name="T10" fmla="*/ 2 w 35"/>
              <a:gd name="T11" fmla="*/ 28 h 28"/>
              <a:gd name="T12" fmla="*/ 9 w 35"/>
              <a:gd name="T13" fmla="*/ 20 h 28"/>
              <a:gd name="T14" fmla="*/ 0 w 35"/>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0" y="19"/>
                </a:moveTo>
                <a:lnTo>
                  <a:pt x="5" y="1"/>
                </a:lnTo>
                <a:lnTo>
                  <a:pt x="24" y="0"/>
                </a:lnTo>
                <a:lnTo>
                  <a:pt x="35" y="14"/>
                </a:lnTo>
                <a:lnTo>
                  <a:pt x="19" y="14"/>
                </a:lnTo>
                <a:lnTo>
                  <a:pt x="2" y="28"/>
                </a:lnTo>
                <a:lnTo>
                  <a:pt x="9" y="20"/>
                </a:lnTo>
                <a:lnTo>
                  <a:pt x="0" y="19"/>
                </a:lnTo>
                <a:close/>
              </a:path>
            </a:pathLst>
          </a:custGeom>
          <a:solidFill>
            <a:srgbClr val="FFFFCC"/>
          </a:solidFill>
          <a:ln w="9525">
            <a:noFill/>
            <a:round/>
            <a:headEnd/>
            <a:tailEnd/>
          </a:ln>
        </p:spPr>
        <p:txBody>
          <a:bodyPr/>
          <a:lstStyle/>
          <a:p>
            <a:endParaRPr lang="en-US"/>
          </a:p>
        </p:txBody>
      </p:sp>
      <p:sp>
        <p:nvSpPr>
          <p:cNvPr id="23231" name="Freeform 704"/>
          <p:cNvSpPr>
            <a:spLocks noChangeAspect="1"/>
          </p:cNvSpPr>
          <p:nvPr/>
        </p:nvSpPr>
        <p:spPr bwMode="auto">
          <a:xfrm>
            <a:off x="4916488" y="3120483"/>
            <a:ext cx="66675" cy="53975"/>
          </a:xfrm>
          <a:custGeom>
            <a:avLst/>
            <a:gdLst>
              <a:gd name="T0" fmla="*/ 0 w 35"/>
              <a:gd name="T1" fmla="*/ 19 h 28"/>
              <a:gd name="T2" fmla="*/ 5 w 35"/>
              <a:gd name="T3" fmla="*/ 1 h 28"/>
              <a:gd name="T4" fmla="*/ 24 w 35"/>
              <a:gd name="T5" fmla="*/ 0 h 28"/>
              <a:gd name="T6" fmla="*/ 35 w 35"/>
              <a:gd name="T7" fmla="*/ 14 h 28"/>
              <a:gd name="T8" fmla="*/ 19 w 35"/>
              <a:gd name="T9" fmla="*/ 14 h 28"/>
              <a:gd name="T10" fmla="*/ 2 w 35"/>
              <a:gd name="T11" fmla="*/ 28 h 28"/>
              <a:gd name="T12" fmla="*/ 9 w 35"/>
              <a:gd name="T13" fmla="*/ 20 h 28"/>
              <a:gd name="T14" fmla="*/ 0 w 35"/>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0" y="19"/>
                </a:moveTo>
                <a:lnTo>
                  <a:pt x="5" y="1"/>
                </a:lnTo>
                <a:lnTo>
                  <a:pt x="24" y="0"/>
                </a:lnTo>
                <a:lnTo>
                  <a:pt x="35" y="14"/>
                </a:lnTo>
                <a:lnTo>
                  <a:pt x="19" y="14"/>
                </a:lnTo>
                <a:lnTo>
                  <a:pt x="2" y="28"/>
                </a:lnTo>
                <a:lnTo>
                  <a:pt x="9" y="20"/>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3232" name="Freeform 705"/>
          <p:cNvSpPr>
            <a:spLocks noChangeAspect="1"/>
          </p:cNvSpPr>
          <p:nvPr/>
        </p:nvSpPr>
        <p:spPr bwMode="auto">
          <a:xfrm>
            <a:off x="4926013" y="3114133"/>
            <a:ext cx="446087" cy="177800"/>
          </a:xfrm>
          <a:custGeom>
            <a:avLst/>
            <a:gdLst>
              <a:gd name="T0" fmla="*/ 0 w 232"/>
              <a:gd name="T1" fmla="*/ 31 h 92"/>
              <a:gd name="T2" fmla="*/ 10 w 232"/>
              <a:gd name="T3" fmla="*/ 55 h 92"/>
              <a:gd name="T4" fmla="*/ 1 w 232"/>
              <a:gd name="T5" fmla="*/ 57 h 92"/>
              <a:gd name="T6" fmla="*/ 10 w 232"/>
              <a:gd name="T7" fmla="*/ 61 h 92"/>
              <a:gd name="T8" fmla="*/ 14 w 232"/>
              <a:gd name="T9" fmla="*/ 76 h 92"/>
              <a:gd name="T10" fmla="*/ 26 w 232"/>
              <a:gd name="T11" fmla="*/ 74 h 92"/>
              <a:gd name="T12" fmla="*/ 14 w 232"/>
              <a:gd name="T13" fmla="*/ 81 h 92"/>
              <a:gd name="T14" fmla="*/ 29 w 232"/>
              <a:gd name="T15" fmla="*/ 78 h 92"/>
              <a:gd name="T16" fmla="*/ 44 w 232"/>
              <a:gd name="T17" fmla="*/ 88 h 92"/>
              <a:gd name="T18" fmla="*/ 59 w 232"/>
              <a:gd name="T19" fmla="*/ 77 h 92"/>
              <a:gd name="T20" fmla="*/ 82 w 232"/>
              <a:gd name="T21" fmla="*/ 91 h 92"/>
              <a:gd name="T22" fmla="*/ 122 w 232"/>
              <a:gd name="T23" fmla="*/ 77 h 92"/>
              <a:gd name="T24" fmla="*/ 121 w 232"/>
              <a:gd name="T25" fmla="*/ 92 h 92"/>
              <a:gd name="T26" fmla="*/ 129 w 232"/>
              <a:gd name="T27" fmla="*/ 77 h 92"/>
              <a:gd name="T28" fmla="*/ 204 w 232"/>
              <a:gd name="T29" fmla="*/ 74 h 92"/>
              <a:gd name="T30" fmla="*/ 232 w 232"/>
              <a:gd name="T31" fmla="*/ 72 h 92"/>
              <a:gd name="T32" fmla="*/ 224 w 232"/>
              <a:gd name="T33" fmla="*/ 40 h 92"/>
              <a:gd name="T34" fmla="*/ 230 w 232"/>
              <a:gd name="T35" fmla="*/ 33 h 92"/>
              <a:gd name="T36" fmla="*/ 206 w 232"/>
              <a:gd name="T37" fmla="*/ 7 h 92"/>
              <a:gd name="T38" fmla="*/ 191 w 232"/>
              <a:gd name="T39" fmla="*/ 7 h 92"/>
              <a:gd name="T40" fmla="*/ 148 w 232"/>
              <a:gd name="T41" fmla="*/ 18 h 92"/>
              <a:gd name="T42" fmla="*/ 112 w 232"/>
              <a:gd name="T43" fmla="*/ 0 h 92"/>
              <a:gd name="T44" fmla="*/ 89 w 232"/>
              <a:gd name="T45" fmla="*/ 1 h 92"/>
              <a:gd name="T46" fmla="*/ 60 w 232"/>
              <a:gd name="T47" fmla="*/ 17 h 92"/>
              <a:gd name="T48" fmla="*/ 36 w 232"/>
              <a:gd name="T49" fmla="*/ 12 h 92"/>
              <a:gd name="T50" fmla="*/ 44 w 232"/>
              <a:gd name="T51" fmla="*/ 21 h 92"/>
              <a:gd name="T52" fmla="*/ 0 w 232"/>
              <a:gd name="T53" fmla="*/ 31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2"/>
              <a:gd name="T83" fmla="*/ 232 w 232"/>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2">
                <a:moveTo>
                  <a:pt x="0" y="31"/>
                </a:moveTo>
                <a:lnTo>
                  <a:pt x="10" y="55"/>
                </a:lnTo>
                <a:lnTo>
                  <a:pt x="1" y="57"/>
                </a:lnTo>
                <a:lnTo>
                  <a:pt x="10" y="61"/>
                </a:lnTo>
                <a:lnTo>
                  <a:pt x="14" y="76"/>
                </a:lnTo>
                <a:lnTo>
                  <a:pt x="26" y="74"/>
                </a:lnTo>
                <a:lnTo>
                  <a:pt x="14" y="81"/>
                </a:lnTo>
                <a:lnTo>
                  <a:pt x="29" y="78"/>
                </a:lnTo>
                <a:lnTo>
                  <a:pt x="44" y="88"/>
                </a:lnTo>
                <a:lnTo>
                  <a:pt x="59" y="77"/>
                </a:lnTo>
                <a:lnTo>
                  <a:pt x="82" y="91"/>
                </a:lnTo>
                <a:lnTo>
                  <a:pt x="122" y="77"/>
                </a:lnTo>
                <a:lnTo>
                  <a:pt x="121" y="92"/>
                </a:lnTo>
                <a:lnTo>
                  <a:pt x="129" y="77"/>
                </a:lnTo>
                <a:lnTo>
                  <a:pt x="204" y="74"/>
                </a:lnTo>
                <a:lnTo>
                  <a:pt x="232" y="72"/>
                </a:lnTo>
                <a:lnTo>
                  <a:pt x="224" y="40"/>
                </a:lnTo>
                <a:lnTo>
                  <a:pt x="230" y="33"/>
                </a:lnTo>
                <a:lnTo>
                  <a:pt x="206" y="7"/>
                </a:lnTo>
                <a:lnTo>
                  <a:pt x="191" y="7"/>
                </a:lnTo>
                <a:lnTo>
                  <a:pt x="148" y="18"/>
                </a:lnTo>
                <a:lnTo>
                  <a:pt x="112" y="0"/>
                </a:lnTo>
                <a:lnTo>
                  <a:pt x="89" y="1"/>
                </a:lnTo>
                <a:lnTo>
                  <a:pt x="60" y="17"/>
                </a:lnTo>
                <a:lnTo>
                  <a:pt x="36" y="12"/>
                </a:lnTo>
                <a:lnTo>
                  <a:pt x="44" y="21"/>
                </a:lnTo>
                <a:lnTo>
                  <a:pt x="0" y="31"/>
                </a:lnTo>
                <a:close/>
              </a:path>
            </a:pathLst>
          </a:custGeom>
          <a:solidFill>
            <a:srgbClr val="FFFFCC"/>
          </a:solidFill>
          <a:ln w="9525">
            <a:noFill/>
            <a:round/>
            <a:headEnd/>
            <a:tailEnd/>
          </a:ln>
        </p:spPr>
        <p:txBody>
          <a:bodyPr/>
          <a:lstStyle/>
          <a:p>
            <a:endParaRPr lang="en-US"/>
          </a:p>
        </p:txBody>
      </p:sp>
      <p:sp>
        <p:nvSpPr>
          <p:cNvPr id="23233" name="Freeform 706"/>
          <p:cNvSpPr>
            <a:spLocks noChangeAspect="1"/>
          </p:cNvSpPr>
          <p:nvPr/>
        </p:nvSpPr>
        <p:spPr bwMode="auto">
          <a:xfrm>
            <a:off x="4926013" y="3114133"/>
            <a:ext cx="446087" cy="177800"/>
          </a:xfrm>
          <a:custGeom>
            <a:avLst/>
            <a:gdLst>
              <a:gd name="T0" fmla="*/ 0 w 232"/>
              <a:gd name="T1" fmla="*/ 31 h 92"/>
              <a:gd name="T2" fmla="*/ 10 w 232"/>
              <a:gd name="T3" fmla="*/ 55 h 92"/>
              <a:gd name="T4" fmla="*/ 1 w 232"/>
              <a:gd name="T5" fmla="*/ 57 h 92"/>
              <a:gd name="T6" fmla="*/ 10 w 232"/>
              <a:gd name="T7" fmla="*/ 61 h 92"/>
              <a:gd name="T8" fmla="*/ 14 w 232"/>
              <a:gd name="T9" fmla="*/ 76 h 92"/>
              <a:gd name="T10" fmla="*/ 26 w 232"/>
              <a:gd name="T11" fmla="*/ 74 h 92"/>
              <a:gd name="T12" fmla="*/ 14 w 232"/>
              <a:gd name="T13" fmla="*/ 81 h 92"/>
              <a:gd name="T14" fmla="*/ 29 w 232"/>
              <a:gd name="T15" fmla="*/ 78 h 92"/>
              <a:gd name="T16" fmla="*/ 44 w 232"/>
              <a:gd name="T17" fmla="*/ 88 h 92"/>
              <a:gd name="T18" fmla="*/ 59 w 232"/>
              <a:gd name="T19" fmla="*/ 77 h 92"/>
              <a:gd name="T20" fmla="*/ 82 w 232"/>
              <a:gd name="T21" fmla="*/ 91 h 92"/>
              <a:gd name="T22" fmla="*/ 122 w 232"/>
              <a:gd name="T23" fmla="*/ 77 h 92"/>
              <a:gd name="T24" fmla="*/ 121 w 232"/>
              <a:gd name="T25" fmla="*/ 92 h 92"/>
              <a:gd name="T26" fmla="*/ 129 w 232"/>
              <a:gd name="T27" fmla="*/ 77 h 92"/>
              <a:gd name="T28" fmla="*/ 204 w 232"/>
              <a:gd name="T29" fmla="*/ 74 h 92"/>
              <a:gd name="T30" fmla="*/ 232 w 232"/>
              <a:gd name="T31" fmla="*/ 72 h 92"/>
              <a:gd name="T32" fmla="*/ 224 w 232"/>
              <a:gd name="T33" fmla="*/ 40 h 92"/>
              <a:gd name="T34" fmla="*/ 230 w 232"/>
              <a:gd name="T35" fmla="*/ 33 h 92"/>
              <a:gd name="T36" fmla="*/ 206 w 232"/>
              <a:gd name="T37" fmla="*/ 7 h 92"/>
              <a:gd name="T38" fmla="*/ 191 w 232"/>
              <a:gd name="T39" fmla="*/ 7 h 92"/>
              <a:gd name="T40" fmla="*/ 148 w 232"/>
              <a:gd name="T41" fmla="*/ 18 h 92"/>
              <a:gd name="T42" fmla="*/ 112 w 232"/>
              <a:gd name="T43" fmla="*/ 0 h 92"/>
              <a:gd name="T44" fmla="*/ 89 w 232"/>
              <a:gd name="T45" fmla="*/ 1 h 92"/>
              <a:gd name="T46" fmla="*/ 60 w 232"/>
              <a:gd name="T47" fmla="*/ 17 h 92"/>
              <a:gd name="T48" fmla="*/ 36 w 232"/>
              <a:gd name="T49" fmla="*/ 12 h 92"/>
              <a:gd name="T50" fmla="*/ 44 w 232"/>
              <a:gd name="T51" fmla="*/ 21 h 92"/>
              <a:gd name="T52" fmla="*/ 0 w 232"/>
              <a:gd name="T53" fmla="*/ 31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2"/>
              <a:gd name="T83" fmla="*/ 232 w 232"/>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2">
                <a:moveTo>
                  <a:pt x="0" y="31"/>
                </a:moveTo>
                <a:lnTo>
                  <a:pt x="10" y="55"/>
                </a:lnTo>
                <a:lnTo>
                  <a:pt x="1" y="57"/>
                </a:lnTo>
                <a:lnTo>
                  <a:pt x="10" y="61"/>
                </a:lnTo>
                <a:lnTo>
                  <a:pt x="14" y="76"/>
                </a:lnTo>
                <a:lnTo>
                  <a:pt x="26" y="74"/>
                </a:lnTo>
                <a:lnTo>
                  <a:pt x="14" y="81"/>
                </a:lnTo>
                <a:lnTo>
                  <a:pt x="29" y="78"/>
                </a:lnTo>
                <a:lnTo>
                  <a:pt x="44" y="88"/>
                </a:lnTo>
                <a:lnTo>
                  <a:pt x="59" y="77"/>
                </a:lnTo>
                <a:lnTo>
                  <a:pt x="82" y="91"/>
                </a:lnTo>
                <a:lnTo>
                  <a:pt x="122" y="77"/>
                </a:lnTo>
                <a:lnTo>
                  <a:pt x="121" y="92"/>
                </a:lnTo>
                <a:lnTo>
                  <a:pt x="129" y="77"/>
                </a:lnTo>
                <a:lnTo>
                  <a:pt x="204" y="74"/>
                </a:lnTo>
                <a:lnTo>
                  <a:pt x="232" y="72"/>
                </a:lnTo>
                <a:lnTo>
                  <a:pt x="224" y="40"/>
                </a:lnTo>
                <a:lnTo>
                  <a:pt x="230" y="33"/>
                </a:lnTo>
                <a:lnTo>
                  <a:pt x="206" y="7"/>
                </a:lnTo>
                <a:lnTo>
                  <a:pt x="191" y="7"/>
                </a:lnTo>
                <a:lnTo>
                  <a:pt x="148" y="18"/>
                </a:lnTo>
                <a:lnTo>
                  <a:pt x="112" y="0"/>
                </a:lnTo>
                <a:lnTo>
                  <a:pt x="89" y="1"/>
                </a:lnTo>
                <a:lnTo>
                  <a:pt x="60" y="17"/>
                </a:lnTo>
                <a:lnTo>
                  <a:pt x="36" y="12"/>
                </a:lnTo>
                <a:lnTo>
                  <a:pt x="44" y="21"/>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3234" name="Freeform 707"/>
          <p:cNvSpPr>
            <a:spLocks noChangeAspect="1"/>
          </p:cNvSpPr>
          <p:nvPr/>
        </p:nvSpPr>
        <p:spPr bwMode="auto">
          <a:xfrm>
            <a:off x="4040188" y="2702971"/>
            <a:ext cx="98425" cy="117475"/>
          </a:xfrm>
          <a:custGeom>
            <a:avLst/>
            <a:gdLst>
              <a:gd name="T0" fmla="*/ 0 w 51"/>
              <a:gd name="T1" fmla="*/ 51 h 61"/>
              <a:gd name="T2" fmla="*/ 7 w 51"/>
              <a:gd name="T3" fmla="*/ 57 h 61"/>
              <a:gd name="T4" fmla="*/ 2 w 51"/>
              <a:gd name="T5" fmla="*/ 61 h 61"/>
              <a:gd name="T6" fmla="*/ 48 w 51"/>
              <a:gd name="T7" fmla="*/ 52 h 61"/>
              <a:gd name="T8" fmla="*/ 51 w 51"/>
              <a:gd name="T9" fmla="*/ 20 h 61"/>
              <a:gd name="T10" fmla="*/ 45 w 51"/>
              <a:gd name="T11" fmla="*/ 12 h 61"/>
              <a:gd name="T12" fmla="*/ 32 w 51"/>
              <a:gd name="T13" fmla="*/ 16 h 61"/>
              <a:gd name="T14" fmla="*/ 27 w 51"/>
              <a:gd name="T15" fmla="*/ 11 h 61"/>
              <a:gd name="T16" fmla="*/ 33 w 51"/>
              <a:gd name="T17" fmla="*/ 3 h 61"/>
              <a:gd name="T18" fmla="*/ 27 w 51"/>
              <a:gd name="T19" fmla="*/ 0 h 61"/>
              <a:gd name="T20" fmla="*/ 22 w 51"/>
              <a:gd name="T21" fmla="*/ 15 h 61"/>
              <a:gd name="T22" fmla="*/ 2 w 51"/>
              <a:gd name="T23" fmla="*/ 20 h 61"/>
              <a:gd name="T24" fmla="*/ 8 w 51"/>
              <a:gd name="T25" fmla="*/ 23 h 61"/>
              <a:gd name="T26" fmla="*/ 4 w 51"/>
              <a:gd name="T27" fmla="*/ 32 h 61"/>
              <a:gd name="T28" fmla="*/ 17 w 51"/>
              <a:gd name="T29" fmla="*/ 34 h 61"/>
              <a:gd name="T30" fmla="*/ 5 w 51"/>
              <a:gd name="T31" fmla="*/ 46 h 61"/>
              <a:gd name="T32" fmla="*/ 19 w 51"/>
              <a:gd name="T33" fmla="*/ 43 h 61"/>
              <a:gd name="T34" fmla="*/ 0 w 51"/>
              <a:gd name="T35" fmla="*/ 51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0" y="51"/>
                </a:moveTo>
                <a:lnTo>
                  <a:pt x="7" y="57"/>
                </a:lnTo>
                <a:lnTo>
                  <a:pt x="2" y="61"/>
                </a:lnTo>
                <a:lnTo>
                  <a:pt x="48" y="52"/>
                </a:lnTo>
                <a:lnTo>
                  <a:pt x="51" y="20"/>
                </a:lnTo>
                <a:lnTo>
                  <a:pt x="45" y="12"/>
                </a:lnTo>
                <a:lnTo>
                  <a:pt x="32" y="16"/>
                </a:lnTo>
                <a:lnTo>
                  <a:pt x="27" y="11"/>
                </a:lnTo>
                <a:lnTo>
                  <a:pt x="33" y="3"/>
                </a:lnTo>
                <a:lnTo>
                  <a:pt x="27" y="0"/>
                </a:lnTo>
                <a:lnTo>
                  <a:pt x="22" y="15"/>
                </a:lnTo>
                <a:lnTo>
                  <a:pt x="2" y="20"/>
                </a:lnTo>
                <a:lnTo>
                  <a:pt x="8" y="23"/>
                </a:lnTo>
                <a:lnTo>
                  <a:pt x="4" y="32"/>
                </a:lnTo>
                <a:lnTo>
                  <a:pt x="17" y="34"/>
                </a:lnTo>
                <a:lnTo>
                  <a:pt x="5" y="46"/>
                </a:lnTo>
                <a:lnTo>
                  <a:pt x="19" y="43"/>
                </a:lnTo>
                <a:lnTo>
                  <a:pt x="0" y="51"/>
                </a:lnTo>
                <a:close/>
              </a:path>
            </a:pathLst>
          </a:custGeom>
          <a:solidFill>
            <a:srgbClr val="FFFFCC"/>
          </a:solidFill>
          <a:ln w="9525">
            <a:noFill/>
            <a:round/>
            <a:headEnd/>
            <a:tailEnd/>
          </a:ln>
        </p:spPr>
        <p:txBody>
          <a:bodyPr/>
          <a:lstStyle/>
          <a:p>
            <a:endParaRPr lang="en-US"/>
          </a:p>
        </p:txBody>
      </p:sp>
      <p:sp>
        <p:nvSpPr>
          <p:cNvPr id="23235" name="Freeform 708"/>
          <p:cNvSpPr>
            <a:spLocks noChangeAspect="1"/>
          </p:cNvSpPr>
          <p:nvPr/>
        </p:nvSpPr>
        <p:spPr bwMode="auto">
          <a:xfrm>
            <a:off x="4040188" y="2702971"/>
            <a:ext cx="98425" cy="117475"/>
          </a:xfrm>
          <a:custGeom>
            <a:avLst/>
            <a:gdLst>
              <a:gd name="T0" fmla="*/ 0 w 51"/>
              <a:gd name="T1" fmla="*/ 51 h 61"/>
              <a:gd name="T2" fmla="*/ 7 w 51"/>
              <a:gd name="T3" fmla="*/ 57 h 61"/>
              <a:gd name="T4" fmla="*/ 2 w 51"/>
              <a:gd name="T5" fmla="*/ 61 h 61"/>
              <a:gd name="T6" fmla="*/ 48 w 51"/>
              <a:gd name="T7" fmla="*/ 52 h 61"/>
              <a:gd name="T8" fmla="*/ 51 w 51"/>
              <a:gd name="T9" fmla="*/ 20 h 61"/>
              <a:gd name="T10" fmla="*/ 45 w 51"/>
              <a:gd name="T11" fmla="*/ 12 h 61"/>
              <a:gd name="T12" fmla="*/ 32 w 51"/>
              <a:gd name="T13" fmla="*/ 16 h 61"/>
              <a:gd name="T14" fmla="*/ 27 w 51"/>
              <a:gd name="T15" fmla="*/ 11 h 61"/>
              <a:gd name="T16" fmla="*/ 33 w 51"/>
              <a:gd name="T17" fmla="*/ 3 h 61"/>
              <a:gd name="T18" fmla="*/ 27 w 51"/>
              <a:gd name="T19" fmla="*/ 0 h 61"/>
              <a:gd name="T20" fmla="*/ 22 w 51"/>
              <a:gd name="T21" fmla="*/ 15 h 61"/>
              <a:gd name="T22" fmla="*/ 2 w 51"/>
              <a:gd name="T23" fmla="*/ 20 h 61"/>
              <a:gd name="T24" fmla="*/ 8 w 51"/>
              <a:gd name="T25" fmla="*/ 23 h 61"/>
              <a:gd name="T26" fmla="*/ 4 w 51"/>
              <a:gd name="T27" fmla="*/ 32 h 61"/>
              <a:gd name="T28" fmla="*/ 17 w 51"/>
              <a:gd name="T29" fmla="*/ 34 h 61"/>
              <a:gd name="T30" fmla="*/ 5 w 51"/>
              <a:gd name="T31" fmla="*/ 46 h 61"/>
              <a:gd name="T32" fmla="*/ 19 w 51"/>
              <a:gd name="T33" fmla="*/ 43 h 61"/>
              <a:gd name="T34" fmla="*/ 0 w 51"/>
              <a:gd name="T35" fmla="*/ 51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0" y="51"/>
                </a:moveTo>
                <a:lnTo>
                  <a:pt x="7" y="57"/>
                </a:lnTo>
                <a:lnTo>
                  <a:pt x="2" y="61"/>
                </a:lnTo>
                <a:lnTo>
                  <a:pt x="48" y="52"/>
                </a:lnTo>
                <a:lnTo>
                  <a:pt x="51" y="20"/>
                </a:lnTo>
                <a:lnTo>
                  <a:pt x="45" y="12"/>
                </a:lnTo>
                <a:lnTo>
                  <a:pt x="32" y="16"/>
                </a:lnTo>
                <a:lnTo>
                  <a:pt x="27" y="11"/>
                </a:lnTo>
                <a:lnTo>
                  <a:pt x="33" y="3"/>
                </a:lnTo>
                <a:lnTo>
                  <a:pt x="27" y="0"/>
                </a:lnTo>
                <a:lnTo>
                  <a:pt x="22" y="15"/>
                </a:lnTo>
                <a:lnTo>
                  <a:pt x="2" y="20"/>
                </a:lnTo>
                <a:lnTo>
                  <a:pt x="8" y="23"/>
                </a:lnTo>
                <a:lnTo>
                  <a:pt x="4" y="32"/>
                </a:lnTo>
                <a:lnTo>
                  <a:pt x="17" y="34"/>
                </a:lnTo>
                <a:lnTo>
                  <a:pt x="5" y="46"/>
                </a:lnTo>
                <a:lnTo>
                  <a:pt x="19" y="43"/>
                </a:lnTo>
                <a:lnTo>
                  <a:pt x="0" y="51"/>
                </a:lnTo>
                <a:close/>
              </a:path>
            </a:pathLst>
          </a:custGeom>
          <a:solidFill>
            <a:srgbClr val="FFFFCC"/>
          </a:solidFill>
          <a:ln w="1588" cap="rnd">
            <a:solidFill>
              <a:srgbClr val="808080"/>
            </a:solidFill>
            <a:round/>
            <a:headEnd/>
            <a:tailEnd/>
          </a:ln>
        </p:spPr>
        <p:txBody>
          <a:bodyPr/>
          <a:lstStyle/>
          <a:p>
            <a:endParaRPr lang="en-US"/>
          </a:p>
        </p:txBody>
      </p:sp>
      <p:sp>
        <p:nvSpPr>
          <p:cNvPr id="23236" name="Freeform 709"/>
          <p:cNvSpPr>
            <a:spLocks noChangeAspect="1"/>
          </p:cNvSpPr>
          <p:nvPr/>
        </p:nvSpPr>
        <p:spPr bwMode="auto">
          <a:xfrm>
            <a:off x="4092575" y="2696621"/>
            <a:ext cx="61913" cy="42862"/>
          </a:xfrm>
          <a:custGeom>
            <a:avLst/>
            <a:gdLst>
              <a:gd name="T0" fmla="*/ 0 w 32"/>
              <a:gd name="T1" fmla="*/ 15 h 23"/>
              <a:gd name="T2" fmla="*/ 4 w 32"/>
              <a:gd name="T3" fmla="*/ 19 h 23"/>
              <a:gd name="T4" fmla="*/ 18 w 32"/>
              <a:gd name="T5" fmla="*/ 16 h 23"/>
              <a:gd name="T6" fmla="*/ 24 w 32"/>
              <a:gd name="T7" fmla="*/ 23 h 23"/>
              <a:gd name="T8" fmla="*/ 32 w 32"/>
              <a:gd name="T9" fmla="*/ 15 h 23"/>
              <a:gd name="T10" fmla="*/ 25 w 32"/>
              <a:gd name="T11" fmla="*/ 3 h 23"/>
              <a:gd name="T12" fmla="*/ 9 w 32"/>
              <a:gd name="T13" fmla="*/ 0 h 23"/>
              <a:gd name="T14" fmla="*/ 5 w 32"/>
              <a:gd name="T15" fmla="*/ 7 h 23"/>
              <a:gd name="T16" fmla="*/ 0 w 32"/>
              <a:gd name="T17" fmla="*/ 1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3"/>
              <a:gd name="T29" fmla="*/ 32 w 3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3">
                <a:moveTo>
                  <a:pt x="0" y="15"/>
                </a:moveTo>
                <a:lnTo>
                  <a:pt x="4" y="19"/>
                </a:lnTo>
                <a:lnTo>
                  <a:pt x="18" y="16"/>
                </a:lnTo>
                <a:lnTo>
                  <a:pt x="24" y="23"/>
                </a:lnTo>
                <a:lnTo>
                  <a:pt x="32" y="15"/>
                </a:lnTo>
                <a:lnTo>
                  <a:pt x="25" y="3"/>
                </a:lnTo>
                <a:lnTo>
                  <a:pt x="9" y="0"/>
                </a:lnTo>
                <a:lnTo>
                  <a:pt x="5" y="7"/>
                </a:lnTo>
                <a:lnTo>
                  <a:pt x="0" y="15"/>
                </a:lnTo>
                <a:close/>
              </a:path>
            </a:pathLst>
          </a:custGeom>
          <a:solidFill>
            <a:srgbClr val="FFFFCC"/>
          </a:solidFill>
          <a:ln w="9525">
            <a:noFill/>
            <a:round/>
            <a:headEnd/>
            <a:tailEnd/>
          </a:ln>
        </p:spPr>
        <p:txBody>
          <a:bodyPr/>
          <a:lstStyle/>
          <a:p>
            <a:endParaRPr lang="en-US"/>
          </a:p>
        </p:txBody>
      </p:sp>
      <p:sp>
        <p:nvSpPr>
          <p:cNvPr id="23237" name="Freeform 710"/>
          <p:cNvSpPr>
            <a:spLocks noChangeAspect="1"/>
          </p:cNvSpPr>
          <p:nvPr/>
        </p:nvSpPr>
        <p:spPr bwMode="auto">
          <a:xfrm>
            <a:off x="4092575" y="2696621"/>
            <a:ext cx="61913" cy="42862"/>
          </a:xfrm>
          <a:custGeom>
            <a:avLst/>
            <a:gdLst>
              <a:gd name="T0" fmla="*/ 0 w 32"/>
              <a:gd name="T1" fmla="*/ 15 h 23"/>
              <a:gd name="T2" fmla="*/ 4 w 32"/>
              <a:gd name="T3" fmla="*/ 19 h 23"/>
              <a:gd name="T4" fmla="*/ 18 w 32"/>
              <a:gd name="T5" fmla="*/ 16 h 23"/>
              <a:gd name="T6" fmla="*/ 24 w 32"/>
              <a:gd name="T7" fmla="*/ 23 h 23"/>
              <a:gd name="T8" fmla="*/ 32 w 32"/>
              <a:gd name="T9" fmla="*/ 15 h 23"/>
              <a:gd name="T10" fmla="*/ 25 w 32"/>
              <a:gd name="T11" fmla="*/ 3 h 23"/>
              <a:gd name="T12" fmla="*/ 9 w 32"/>
              <a:gd name="T13" fmla="*/ 0 h 23"/>
              <a:gd name="T14" fmla="*/ 5 w 32"/>
              <a:gd name="T15" fmla="*/ 7 h 23"/>
              <a:gd name="T16" fmla="*/ 0 w 32"/>
              <a:gd name="T17" fmla="*/ 1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3"/>
              <a:gd name="T29" fmla="*/ 32 w 3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3">
                <a:moveTo>
                  <a:pt x="0" y="15"/>
                </a:moveTo>
                <a:lnTo>
                  <a:pt x="4" y="19"/>
                </a:lnTo>
                <a:lnTo>
                  <a:pt x="18" y="16"/>
                </a:lnTo>
                <a:lnTo>
                  <a:pt x="24" y="23"/>
                </a:lnTo>
                <a:lnTo>
                  <a:pt x="32" y="15"/>
                </a:lnTo>
                <a:lnTo>
                  <a:pt x="25" y="3"/>
                </a:lnTo>
                <a:lnTo>
                  <a:pt x="9" y="0"/>
                </a:lnTo>
                <a:lnTo>
                  <a:pt x="5" y="7"/>
                </a:lnTo>
                <a:lnTo>
                  <a:pt x="0" y="15"/>
                </a:lnTo>
                <a:close/>
              </a:path>
            </a:pathLst>
          </a:custGeom>
          <a:solidFill>
            <a:srgbClr val="FFFFCC"/>
          </a:solidFill>
          <a:ln w="1588" cap="rnd">
            <a:solidFill>
              <a:srgbClr val="808080"/>
            </a:solidFill>
            <a:round/>
            <a:headEnd/>
            <a:tailEnd/>
          </a:ln>
        </p:spPr>
        <p:txBody>
          <a:bodyPr/>
          <a:lstStyle/>
          <a:p>
            <a:endParaRPr lang="en-US"/>
          </a:p>
        </p:txBody>
      </p:sp>
      <p:sp>
        <p:nvSpPr>
          <p:cNvPr id="23238" name="Freeform 711"/>
          <p:cNvSpPr>
            <a:spLocks noChangeAspect="1"/>
          </p:cNvSpPr>
          <p:nvPr/>
        </p:nvSpPr>
        <p:spPr bwMode="auto">
          <a:xfrm>
            <a:off x="4117975" y="2591846"/>
            <a:ext cx="19050" cy="22225"/>
          </a:xfrm>
          <a:custGeom>
            <a:avLst/>
            <a:gdLst>
              <a:gd name="T0" fmla="*/ 0 w 10"/>
              <a:gd name="T1" fmla="*/ 11 h 11"/>
              <a:gd name="T2" fmla="*/ 0 w 10"/>
              <a:gd name="T3" fmla="*/ 2 h 11"/>
              <a:gd name="T4" fmla="*/ 10 w 10"/>
              <a:gd name="T5" fmla="*/ 0 h 11"/>
              <a:gd name="T6" fmla="*/ 0 w 10"/>
              <a:gd name="T7" fmla="*/ 11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0" y="11"/>
                </a:moveTo>
                <a:lnTo>
                  <a:pt x="0" y="2"/>
                </a:lnTo>
                <a:lnTo>
                  <a:pt x="10" y="0"/>
                </a:lnTo>
                <a:lnTo>
                  <a:pt x="0" y="11"/>
                </a:lnTo>
                <a:close/>
              </a:path>
            </a:pathLst>
          </a:custGeom>
          <a:solidFill>
            <a:srgbClr val="FFFFCC"/>
          </a:solidFill>
          <a:ln w="9525">
            <a:noFill/>
            <a:round/>
            <a:headEnd/>
            <a:tailEnd/>
          </a:ln>
        </p:spPr>
        <p:txBody>
          <a:bodyPr/>
          <a:lstStyle/>
          <a:p>
            <a:endParaRPr lang="en-US"/>
          </a:p>
        </p:txBody>
      </p:sp>
      <p:sp>
        <p:nvSpPr>
          <p:cNvPr id="23239" name="Freeform 712"/>
          <p:cNvSpPr>
            <a:spLocks noChangeAspect="1"/>
          </p:cNvSpPr>
          <p:nvPr/>
        </p:nvSpPr>
        <p:spPr bwMode="auto">
          <a:xfrm>
            <a:off x="4117975" y="2591846"/>
            <a:ext cx="19050" cy="22225"/>
          </a:xfrm>
          <a:custGeom>
            <a:avLst/>
            <a:gdLst>
              <a:gd name="T0" fmla="*/ 0 w 10"/>
              <a:gd name="T1" fmla="*/ 11 h 11"/>
              <a:gd name="T2" fmla="*/ 0 w 10"/>
              <a:gd name="T3" fmla="*/ 2 h 11"/>
              <a:gd name="T4" fmla="*/ 10 w 10"/>
              <a:gd name="T5" fmla="*/ 0 h 11"/>
              <a:gd name="T6" fmla="*/ 0 w 10"/>
              <a:gd name="T7" fmla="*/ 11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0" y="11"/>
                </a:moveTo>
                <a:lnTo>
                  <a:pt x="0" y="2"/>
                </a:lnTo>
                <a:lnTo>
                  <a:pt x="10" y="0"/>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3240" name="Freeform 713"/>
          <p:cNvSpPr>
            <a:spLocks noChangeAspect="1"/>
          </p:cNvSpPr>
          <p:nvPr/>
        </p:nvSpPr>
        <p:spPr bwMode="auto">
          <a:xfrm>
            <a:off x="4125913" y="2614071"/>
            <a:ext cx="14287" cy="12700"/>
          </a:xfrm>
          <a:custGeom>
            <a:avLst/>
            <a:gdLst>
              <a:gd name="T0" fmla="*/ 0 w 8"/>
              <a:gd name="T1" fmla="*/ 5 h 7"/>
              <a:gd name="T2" fmla="*/ 4 w 8"/>
              <a:gd name="T3" fmla="*/ 0 h 7"/>
              <a:gd name="T4" fmla="*/ 8 w 8"/>
              <a:gd name="T5" fmla="*/ 7 h 7"/>
              <a:gd name="T6" fmla="*/ 0 w 8"/>
              <a:gd name="T7" fmla="*/ 5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5"/>
                </a:moveTo>
                <a:lnTo>
                  <a:pt x="4" y="0"/>
                </a:lnTo>
                <a:lnTo>
                  <a:pt x="8" y="7"/>
                </a:lnTo>
                <a:lnTo>
                  <a:pt x="0" y="5"/>
                </a:lnTo>
                <a:close/>
              </a:path>
            </a:pathLst>
          </a:custGeom>
          <a:solidFill>
            <a:srgbClr val="FFFFCC"/>
          </a:solidFill>
          <a:ln w="9525">
            <a:noFill/>
            <a:round/>
            <a:headEnd/>
            <a:tailEnd/>
          </a:ln>
        </p:spPr>
        <p:txBody>
          <a:bodyPr/>
          <a:lstStyle/>
          <a:p>
            <a:endParaRPr lang="en-US"/>
          </a:p>
        </p:txBody>
      </p:sp>
      <p:sp>
        <p:nvSpPr>
          <p:cNvPr id="23241" name="Freeform 714"/>
          <p:cNvSpPr>
            <a:spLocks noChangeAspect="1"/>
          </p:cNvSpPr>
          <p:nvPr/>
        </p:nvSpPr>
        <p:spPr bwMode="auto">
          <a:xfrm>
            <a:off x="4125913" y="2614071"/>
            <a:ext cx="14287" cy="12700"/>
          </a:xfrm>
          <a:custGeom>
            <a:avLst/>
            <a:gdLst>
              <a:gd name="T0" fmla="*/ 0 w 8"/>
              <a:gd name="T1" fmla="*/ 5 h 7"/>
              <a:gd name="T2" fmla="*/ 4 w 8"/>
              <a:gd name="T3" fmla="*/ 0 h 7"/>
              <a:gd name="T4" fmla="*/ 8 w 8"/>
              <a:gd name="T5" fmla="*/ 7 h 7"/>
              <a:gd name="T6" fmla="*/ 0 w 8"/>
              <a:gd name="T7" fmla="*/ 5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5"/>
                </a:moveTo>
                <a:lnTo>
                  <a:pt x="4" y="0"/>
                </a:lnTo>
                <a:lnTo>
                  <a:pt x="8" y="7"/>
                </a:lnTo>
                <a:lnTo>
                  <a:pt x="0" y="5"/>
                </a:lnTo>
                <a:close/>
              </a:path>
            </a:pathLst>
          </a:custGeom>
          <a:solidFill>
            <a:srgbClr val="FFFFCC"/>
          </a:solidFill>
          <a:ln w="1588" cap="rnd">
            <a:solidFill>
              <a:srgbClr val="808080"/>
            </a:solidFill>
            <a:round/>
            <a:headEnd/>
            <a:tailEnd/>
          </a:ln>
        </p:spPr>
        <p:txBody>
          <a:bodyPr/>
          <a:lstStyle/>
          <a:p>
            <a:endParaRPr lang="en-US"/>
          </a:p>
        </p:txBody>
      </p:sp>
      <p:sp>
        <p:nvSpPr>
          <p:cNvPr id="23242" name="Freeform 715"/>
          <p:cNvSpPr>
            <a:spLocks noChangeAspect="1"/>
          </p:cNvSpPr>
          <p:nvPr/>
        </p:nvSpPr>
        <p:spPr bwMode="auto">
          <a:xfrm>
            <a:off x="4140200" y="2582321"/>
            <a:ext cx="188913" cy="290512"/>
          </a:xfrm>
          <a:custGeom>
            <a:avLst/>
            <a:gdLst>
              <a:gd name="T0" fmla="*/ 0 w 98"/>
              <a:gd name="T1" fmla="*/ 35 h 151"/>
              <a:gd name="T2" fmla="*/ 4 w 98"/>
              <a:gd name="T3" fmla="*/ 15 h 151"/>
              <a:gd name="T4" fmla="*/ 15 w 98"/>
              <a:gd name="T5" fmla="*/ 0 h 151"/>
              <a:gd name="T6" fmla="*/ 37 w 98"/>
              <a:gd name="T7" fmla="*/ 0 h 151"/>
              <a:gd name="T8" fmla="*/ 24 w 98"/>
              <a:gd name="T9" fmla="*/ 18 h 151"/>
              <a:gd name="T10" fmla="*/ 54 w 98"/>
              <a:gd name="T11" fmla="*/ 22 h 151"/>
              <a:gd name="T12" fmla="*/ 35 w 98"/>
              <a:gd name="T13" fmla="*/ 46 h 151"/>
              <a:gd name="T14" fmla="*/ 58 w 98"/>
              <a:gd name="T15" fmla="*/ 55 h 151"/>
              <a:gd name="T16" fmla="*/ 79 w 98"/>
              <a:gd name="T17" fmla="*/ 86 h 151"/>
              <a:gd name="T18" fmla="*/ 73 w 98"/>
              <a:gd name="T19" fmla="*/ 88 h 151"/>
              <a:gd name="T20" fmla="*/ 82 w 98"/>
              <a:gd name="T21" fmla="*/ 96 h 151"/>
              <a:gd name="T22" fmla="*/ 77 w 98"/>
              <a:gd name="T23" fmla="*/ 104 h 151"/>
              <a:gd name="T24" fmla="*/ 98 w 98"/>
              <a:gd name="T25" fmla="*/ 105 h 151"/>
              <a:gd name="T26" fmla="*/ 85 w 98"/>
              <a:gd name="T27" fmla="*/ 126 h 151"/>
              <a:gd name="T28" fmla="*/ 94 w 98"/>
              <a:gd name="T29" fmla="*/ 132 h 151"/>
              <a:gd name="T30" fmla="*/ 6 w 98"/>
              <a:gd name="T31" fmla="*/ 151 h 151"/>
              <a:gd name="T32" fmla="*/ 45 w 98"/>
              <a:gd name="T33" fmla="*/ 123 h 151"/>
              <a:gd name="T34" fmla="*/ 34 w 98"/>
              <a:gd name="T35" fmla="*/ 127 h 151"/>
              <a:gd name="T36" fmla="*/ 11 w 98"/>
              <a:gd name="T37" fmla="*/ 119 h 151"/>
              <a:gd name="T38" fmla="*/ 28 w 98"/>
              <a:gd name="T39" fmla="*/ 108 h 151"/>
              <a:gd name="T40" fmla="*/ 17 w 98"/>
              <a:gd name="T41" fmla="*/ 104 h 151"/>
              <a:gd name="T42" fmla="*/ 40 w 98"/>
              <a:gd name="T43" fmla="*/ 92 h 151"/>
              <a:gd name="T44" fmla="*/ 42 w 98"/>
              <a:gd name="T45" fmla="*/ 79 h 151"/>
              <a:gd name="T46" fmla="*/ 31 w 98"/>
              <a:gd name="T47" fmla="*/ 74 h 151"/>
              <a:gd name="T48" fmla="*/ 37 w 98"/>
              <a:gd name="T49" fmla="*/ 66 h 151"/>
              <a:gd name="T50" fmla="*/ 14 w 98"/>
              <a:gd name="T51" fmla="*/ 70 h 151"/>
              <a:gd name="T52" fmla="*/ 15 w 98"/>
              <a:gd name="T53" fmla="*/ 49 h 151"/>
              <a:gd name="T54" fmla="*/ 4 w 98"/>
              <a:gd name="T55" fmla="*/ 59 h 151"/>
              <a:gd name="T56" fmla="*/ 10 w 98"/>
              <a:gd name="T57" fmla="*/ 36 h 151"/>
              <a:gd name="T58" fmla="*/ 0 w 98"/>
              <a:gd name="T59" fmla="*/ 35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151"/>
              <a:gd name="T92" fmla="*/ 98 w 98"/>
              <a:gd name="T93" fmla="*/ 151 h 1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151">
                <a:moveTo>
                  <a:pt x="0" y="35"/>
                </a:moveTo>
                <a:lnTo>
                  <a:pt x="4" y="15"/>
                </a:lnTo>
                <a:lnTo>
                  <a:pt x="15" y="0"/>
                </a:lnTo>
                <a:lnTo>
                  <a:pt x="37" y="0"/>
                </a:lnTo>
                <a:lnTo>
                  <a:pt x="24" y="18"/>
                </a:lnTo>
                <a:lnTo>
                  <a:pt x="54" y="22"/>
                </a:lnTo>
                <a:lnTo>
                  <a:pt x="35" y="46"/>
                </a:lnTo>
                <a:lnTo>
                  <a:pt x="58" y="55"/>
                </a:lnTo>
                <a:lnTo>
                  <a:pt x="79" y="86"/>
                </a:lnTo>
                <a:lnTo>
                  <a:pt x="73" y="88"/>
                </a:lnTo>
                <a:lnTo>
                  <a:pt x="82" y="96"/>
                </a:lnTo>
                <a:lnTo>
                  <a:pt x="77" y="104"/>
                </a:lnTo>
                <a:lnTo>
                  <a:pt x="98" y="105"/>
                </a:lnTo>
                <a:lnTo>
                  <a:pt x="85" y="126"/>
                </a:lnTo>
                <a:lnTo>
                  <a:pt x="94" y="132"/>
                </a:lnTo>
                <a:lnTo>
                  <a:pt x="6" y="151"/>
                </a:lnTo>
                <a:lnTo>
                  <a:pt x="45" y="123"/>
                </a:lnTo>
                <a:lnTo>
                  <a:pt x="34" y="127"/>
                </a:lnTo>
                <a:lnTo>
                  <a:pt x="11" y="119"/>
                </a:lnTo>
                <a:lnTo>
                  <a:pt x="28" y="108"/>
                </a:lnTo>
                <a:lnTo>
                  <a:pt x="17" y="104"/>
                </a:lnTo>
                <a:lnTo>
                  <a:pt x="40" y="92"/>
                </a:lnTo>
                <a:lnTo>
                  <a:pt x="42" y="79"/>
                </a:lnTo>
                <a:lnTo>
                  <a:pt x="31" y="74"/>
                </a:lnTo>
                <a:lnTo>
                  <a:pt x="37" y="66"/>
                </a:lnTo>
                <a:lnTo>
                  <a:pt x="14" y="70"/>
                </a:lnTo>
                <a:lnTo>
                  <a:pt x="15" y="49"/>
                </a:lnTo>
                <a:lnTo>
                  <a:pt x="4" y="59"/>
                </a:lnTo>
                <a:lnTo>
                  <a:pt x="10" y="36"/>
                </a:lnTo>
                <a:lnTo>
                  <a:pt x="0" y="35"/>
                </a:lnTo>
                <a:close/>
              </a:path>
            </a:pathLst>
          </a:custGeom>
          <a:solidFill>
            <a:srgbClr val="FFFFCC"/>
          </a:solidFill>
          <a:ln w="9525">
            <a:noFill/>
            <a:round/>
            <a:headEnd/>
            <a:tailEnd/>
          </a:ln>
        </p:spPr>
        <p:txBody>
          <a:bodyPr/>
          <a:lstStyle/>
          <a:p>
            <a:endParaRPr lang="en-US"/>
          </a:p>
        </p:txBody>
      </p:sp>
      <p:sp>
        <p:nvSpPr>
          <p:cNvPr id="23243" name="Freeform 716"/>
          <p:cNvSpPr>
            <a:spLocks noChangeAspect="1"/>
          </p:cNvSpPr>
          <p:nvPr/>
        </p:nvSpPr>
        <p:spPr bwMode="auto">
          <a:xfrm>
            <a:off x="4140200" y="2582321"/>
            <a:ext cx="188913" cy="290512"/>
          </a:xfrm>
          <a:custGeom>
            <a:avLst/>
            <a:gdLst>
              <a:gd name="T0" fmla="*/ 0 w 98"/>
              <a:gd name="T1" fmla="*/ 35 h 151"/>
              <a:gd name="T2" fmla="*/ 4 w 98"/>
              <a:gd name="T3" fmla="*/ 15 h 151"/>
              <a:gd name="T4" fmla="*/ 15 w 98"/>
              <a:gd name="T5" fmla="*/ 0 h 151"/>
              <a:gd name="T6" fmla="*/ 37 w 98"/>
              <a:gd name="T7" fmla="*/ 0 h 151"/>
              <a:gd name="T8" fmla="*/ 24 w 98"/>
              <a:gd name="T9" fmla="*/ 18 h 151"/>
              <a:gd name="T10" fmla="*/ 54 w 98"/>
              <a:gd name="T11" fmla="*/ 22 h 151"/>
              <a:gd name="T12" fmla="*/ 35 w 98"/>
              <a:gd name="T13" fmla="*/ 46 h 151"/>
              <a:gd name="T14" fmla="*/ 58 w 98"/>
              <a:gd name="T15" fmla="*/ 55 h 151"/>
              <a:gd name="T16" fmla="*/ 79 w 98"/>
              <a:gd name="T17" fmla="*/ 86 h 151"/>
              <a:gd name="T18" fmla="*/ 73 w 98"/>
              <a:gd name="T19" fmla="*/ 88 h 151"/>
              <a:gd name="T20" fmla="*/ 82 w 98"/>
              <a:gd name="T21" fmla="*/ 96 h 151"/>
              <a:gd name="T22" fmla="*/ 77 w 98"/>
              <a:gd name="T23" fmla="*/ 104 h 151"/>
              <a:gd name="T24" fmla="*/ 98 w 98"/>
              <a:gd name="T25" fmla="*/ 105 h 151"/>
              <a:gd name="T26" fmla="*/ 85 w 98"/>
              <a:gd name="T27" fmla="*/ 126 h 151"/>
              <a:gd name="T28" fmla="*/ 94 w 98"/>
              <a:gd name="T29" fmla="*/ 132 h 151"/>
              <a:gd name="T30" fmla="*/ 6 w 98"/>
              <a:gd name="T31" fmla="*/ 151 h 151"/>
              <a:gd name="T32" fmla="*/ 45 w 98"/>
              <a:gd name="T33" fmla="*/ 123 h 151"/>
              <a:gd name="T34" fmla="*/ 34 w 98"/>
              <a:gd name="T35" fmla="*/ 127 h 151"/>
              <a:gd name="T36" fmla="*/ 11 w 98"/>
              <a:gd name="T37" fmla="*/ 119 h 151"/>
              <a:gd name="T38" fmla="*/ 28 w 98"/>
              <a:gd name="T39" fmla="*/ 108 h 151"/>
              <a:gd name="T40" fmla="*/ 17 w 98"/>
              <a:gd name="T41" fmla="*/ 104 h 151"/>
              <a:gd name="T42" fmla="*/ 40 w 98"/>
              <a:gd name="T43" fmla="*/ 92 h 151"/>
              <a:gd name="T44" fmla="*/ 42 w 98"/>
              <a:gd name="T45" fmla="*/ 79 h 151"/>
              <a:gd name="T46" fmla="*/ 31 w 98"/>
              <a:gd name="T47" fmla="*/ 74 h 151"/>
              <a:gd name="T48" fmla="*/ 37 w 98"/>
              <a:gd name="T49" fmla="*/ 66 h 151"/>
              <a:gd name="T50" fmla="*/ 14 w 98"/>
              <a:gd name="T51" fmla="*/ 70 h 151"/>
              <a:gd name="T52" fmla="*/ 15 w 98"/>
              <a:gd name="T53" fmla="*/ 49 h 151"/>
              <a:gd name="T54" fmla="*/ 4 w 98"/>
              <a:gd name="T55" fmla="*/ 59 h 151"/>
              <a:gd name="T56" fmla="*/ 10 w 98"/>
              <a:gd name="T57" fmla="*/ 36 h 151"/>
              <a:gd name="T58" fmla="*/ 0 w 98"/>
              <a:gd name="T59" fmla="*/ 35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151"/>
              <a:gd name="T92" fmla="*/ 98 w 98"/>
              <a:gd name="T93" fmla="*/ 151 h 1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151">
                <a:moveTo>
                  <a:pt x="0" y="35"/>
                </a:moveTo>
                <a:lnTo>
                  <a:pt x="4" y="15"/>
                </a:lnTo>
                <a:lnTo>
                  <a:pt x="15" y="0"/>
                </a:lnTo>
                <a:lnTo>
                  <a:pt x="37" y="0"/>
                </a:lnTo>
                <a:lnTo>
                  <a:pt x="24" y="18"/>
                </a:lnTo>
                <a:lnTo>
                  <a:pt x="54" y="22"/>
                </a:lnTo>
                <a:lnTo>
                  <a:pt x="35" y="46"/>
                </a:lnTo>
                <a:lnTo>
                  <a:pt x="58" y="55"/>
                </a:lnTo>
                <a:lnTo>
                  <a:pt x="79" y="86"/>
                </a:lnTo>
                <a:lnTo>
                  <a:pt x="73" y="88"/>
                </a:lnTo>
                <a:lnTo>
                  <a:pt x="82" y="96"/>
                </a:lnTo>
                <a:lnTo>
                  <a:pt x="77" y="104"/>
                </a:lnTo>
                <a:lnTo>
                  <a:pt x="98" y="105"/>
                </a:lnTo>
                <a:lnTo>
                  <a:pt x="85" y="126"/>
                </a:lnTo>
                <a:lnTo>
                  <a:pt x="94" y="132"/>
                </a:lnTo>
                <a:lnTo>
                  <a:pt x="6" y="151"/>
                </a:lnTo>
                <a:lnTo>
                  <a:pt x="45" y="123"/>
                </a:lnTo>
                <a:lnTo>
                  <a:pt x="34" y="127"/>
                </a:lnTo>
                <a:lnTo>
                  <a:pt x="11" y="119"/>
                </a:lnTo>
                <a:lnTo>
                  <a:pt x="28" y="108"/>
                </a:lnTo>
                <a:lnTo>
                  <a:pt x="17" y="104"/>
                </a:lnTo>
                <a:lnTo>
                  <a:pt x="40" y="92"/>
                </a:lnTo>
                <a:lnTo>
                  <a:pt x="42" y="79"/>
                </a:lnTo>
                <a:lnTo>
                  <a:pt x="31" y="74"/>
                </a:lnTo>
                <a:lnTo>
                  <a:pt x="37" y="66"/>
                </a:lnTo>
                <a:lnTo>
                  <a:pt x="14" y="70"/>
                </a:lnTo>
                <a:lnTo>
                  <a:pt x="15" y="49"/>
                </a:lnTo>
                <a:lnTo>
                  <a:pt x="4" y="59"/>
                </a:lnTo>
                <a:lnTo>
                  <a:pt x="10" y="36"/>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3244" name="Freeform 717"/>
          <p:cNvSpPr>
            <a:spLocks noChangeAspect="1"/>
          </p:cNvSpPr>
          <p:nvPr/>
        </p:nvSpPr>
        <p:spPr bwMode="auto">
          <a:xfrm>
            <a:off x="211138" y="2067971"/>
            <a:ext cx="722312" cy="642937"/>
          </a:xfrm>
          <a:custGeom>
            <a:avLst/>
            <a:gdLst>
              <a:gd name="T0" fmla="*/ 24 w 376"/>
              <a:gd name="T1" fmla="*/ 134 h 335"/>
              <a:gd name="T2" fmla="*/ 25 w 376"/>
              <a:gd name="T3" fmla="*/ 149 h 335"/>
              <a:gd name="T4" fmla="*/ 68 w 376"/>
              <a:gd name="T5" fmla="*/ 156 h 335"/>
              <a:gd name="T6" fmla="*/ 84 w 376"/>
              <a:gd name="T7" fmla="*/ 150 h 335"/>
              <a:gd name="T8" fmla="*/ 37 w 376"/>
              <a:gd name="T9" fmla="*/ 190 h 335"/>
              <a:gd name="T10" fmla="*/ 36 w 376"/>
              <a:gd name="T11" fmla="*/ 209 h 335"/>
              <a:gd name="T12" fmla="*/ 36 w 376"/>
              <a:gd name="T13" fmla="*/ 222 h 335"/>
              <a:gd name="T14" fmla="*/ 44 w 376"/>
              <a:gd name="T15" fmla="*/ 235 h 335"/>
              <a:gd name="T16" fmla="*/ 62 w 376"/>
              <a:gd name="T17" fmla="*/ 248 h 335"/>
              <a:gd name="T18" fmla="*/ 70 w 376"/>
              <a:gd name="T19" fmla="*/ 235 h 335"/>
              <a:gd name="T20" fmla="*/ 76 w 376"/>
              <a:gd name="T21" fmla="*/ 266 h 335"/>
              <a:gd name="T22" fmla="*/ 115 w 376"/>
              <a:gd name="T23" fmla="*/ 270 h 335"/>
              <a:gd name="T24" fmla="*/ 125 w 376"/>
              <a:gd name="T25" fmla="*/ 266 h 335"/>
              <a:gd name="T26" fmla="*/ 118 w 376"/>
              <a:gd name="T27" fmla="*/ 300 h 335"/>
              <a:gd name="T28" fmla="*/ 99 w 376"/>
              <a:gd name="T29" fmla="*/ 317 h 335"/>
              <a:gd name="T30" fmla="*/ 59 w 376"/>
              <a:gd name="T31" fmla="*/ 335 h 335"/>
              <a:gd name="T32" fmla="*/ 105 w 376"/>
              <a:gd name="T33" fmla="*/ 323 h 335"/>
              <a:gd name="T34" fmla="*/ 112 w 376"/>
              <a:gd name="T35" fmla="*/ 304 h 335"/>
              <a:gd name="T36" fmla="*/ 175 w 376"/>
              <a:gd name="T37" fmla="*/ 274 h 335"/>
              <a:gd name="T38" fmla="*/ 176 w 376"/>
              <a:gd name="T39" fmla="*/ 253 h 335"/>
              <a:gd name="T40" fmla="*/ 223 w 376"/>
              <a:gd name="T41" fmla="*/ 196 h 335"/>
              <a:gd name="T42" fmla="*/ 235 w 376"/>
              <a:gd name="T43" fmla="*/ 211 h 335"/>
              <a:gd name="T44" fmla="*/ 239 w 376"/>
              <a:gd name="T45" fmla="*/ 224 h 335"/>
              <a:gd name="T46" fmla="*/ 204 w 376"/>
              <a:gd name="T47" fmla="*/ 244 h 335"/>
              <a:gd name="T48" fmla="*/ 205 w 376"/>
              <a:gd name="T49" fmla="*/ 256 h 335"/>
              <a:gd name="T50" fmla="*/ 250 w 376"/>
              <a:gd name="T51" fmla="*/ 230 h 335"/>
              <a:gd name="T52" fmla="*/ 253 w 376"/>
              <a:gd name="T53" fmla="*/ 215 h 335"/>
              <a:gd name="T54" fmla="*/ 272 w 376"/>
              <a:gd name="T55" fmla="*/ 219 h 335"/>
              <a:gd name="T56" fmla="*/ 301 w 376"/>
              <a:gd name="T57" fmla="*/ 240 h 335"/>
              <a:gd name="T58" fmla="*/ 358 w 376"/>
              <a:gd name="T59" fmla="*/ 239 h 335"/>
              <a:gd name="T60" fmla="*/ 356 w 376"/>
              <a:gd name="T61" fmla="*/ 250 h 335"/>
              <a:gd name="T62" fmla="*/ 376 w 376"/>
              <a:gd name="T63" fmla="*/ 252 h 335"/>
              <a:gd name="T64" fmla="*/ 341 w 376"/>
              <a:gd name="T65" fmla="*/ 235 h 335"/>
              <a:gd name="T66" fmla="*/ 206 w 376"/>
              <a:gd name="T67" fmla="*/ 22 h 335"/>
              <a:gd name="T68" fmla="*/ 163 w 376"/>
              <a:gd name="T69" fmla="*/ 6 h 335"/>
              <a:gd name="T70" fmla="*/ 148 w 376"/>
              <a:gd name="T71" fmla="*/ 12 h 335"/>
              <a:gd name="T72" fmla="*/ 143 w 376"/>
              <a:gd name="T73" fmla="*/ 0 h 335"/>
              <a:gd name="T74" fmla="*/ 104 w 376"/>
              <a:gd name="T75" fmla="*/ 14 h 335"/>
              <a:gd name="T76" fmla="*/ 100 w 376"/>
              <a:gd name="T77" fmla="*/ 19 h 335"/>
              <a:gd name="T78" fmla="*/ 81 w 376"/>
              <a:gd name="T79" fmla="*/ 34 h 335"/>
              <a:gd name="T80" fmla="*/ 56 w 376"/>
              <a:gd name="T81" fmla="*/ 50 h 335"/>
              <a:gd name="T82" fmla="*/ 25 w 376"/>
              <a:gd name="T83" fmla="*/ 66 h 335"/>
              <a:gd name="T84" fmla="*/ 55 w 376"/>
              <a:gd name="T85" fmla="*/ 96 h 335"/>
              <a:gd name="T86" fmla="*/ 76 w 376"/>
              <a:gd name="T87" fmla="*/ 106 h 335"/>
              <a:gd name="T88" fmla="*/ 90 w 376"/>
              <a:gd name="T89" fmla="*/ 114 h 335"/>
              <a:gd name="T90" fmla="*/ 55 w 376"/>
              <a:gd name="T91" fmla="*/ 118 h 335"/>
              <a:gd name="T92" fmla="*/ 43 w 376"/>
              <a:gd name="T93" fmla="*/ 108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6"/>
              <a:gd name="T142" fmla="*/ 0 h 335"/>
              <a:gd name="T143" fmla="*/ 376 w 376"/>
              <a:gd name="T144" fmla="*/ 335 h 3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6" h="335">
                <a:moveTo>
                  <a:pt x="0" y="128"/>
                </a:moveTo>
                <a:lnTo>
                  <a:pt x="24" y="134"/>
                </a:lnTo>
                <a:lnTo>
                  <a:pt x="15" y="137"/>
                </a:lnTo>
                <a:lnTo>
                  <a:pt x="25" y="149"/>
                </a:lnTo>
                <a:lnTo>
                  <a:pt x="62" y="148"/>
                </a:lnTo>
                <a:lnTo>
                  <a:pt x="68" y="156"/>
                </a:lnTo>
                <a:lnTo>
                  <a:pt x="92" y="146"/>
                </a:lnTo>
                <a:lnTo>
                  <a:pt x="84" y="150"/>
                </a:lnTo>
                <a:lnTo>
                  <a:pt x="88" y="171"/>
                </a:lnTo>
                <a:lnTo>
                  <a:pt x="37" y="190"/>
                </a:lnTo>
                <a:lnTo>
                  <a:pt x="23" y="212"/>
                </a:lnTo>
                <a:lnTo>
                  <a:pt x="36" y="209"/>
                </a:lnTo>
                <a:lnTo>
                  <a:pt x="26" y="214"/>
                </a:lnTo>
                <a:lnTo>
                  <a:pt x="36" y="222"/>
                </a:lnTo>
                <a:lnTo>
                  <a:pt x="55" y="224"/>
                </a:lnTo>
                <a:lnTo>
                  <a:pt x="44" y="235"/>
                </a:lnTo>
                <a:lnTo>
                  <a:pt x="53" y="246"/>
                </a:lnTo>
                <a:lnTo>
                  <a:pt x="62" y="248"/>
                </a:lnTo>
                <a:lnTo>
                  <a:pt x="83" y="224"/>
                </a:lnTo>
                <a:lnTo>
                  <a:pt x="70" y="235"/>
                </a:lnTo>
                <a:lnTo>
                  <a:pt x="81" y="258"/>
                </a:lnTo>
                <a:lnTo>
                  <a:pt x="76" y="266"/>
                </a:lnTo>
                <a:lnTo>
                  <a:pt x="99" y="254"/>
                </a:lnTo>
                <a:lnTo>
                  <a:pt x="115" y="270"/>
                </a:lnTo>
                <a:lnTo>
                  <a:pt x="119" y="260"/>
                </a:lnTo>
                <a:lnTo>
                  <a:pt x="125" y="266"/>
                </a:lnTo>
                <a:lnTo>
                  <a:pt x="142" y="258"/>
                </a:lnTo>
                <a:lnTo>
                  <a:pt x="118" y="300"/>
                </a:lnTo>
                <a:lnTo>
                  <a:pt x="99" y="309"/>
                </a:lnTo>
                <a:lnTo>
                  <a:pt x="99" y="317"/>
                </a:lnTo>
                <a:lnTo>
                  <a:pt x="76" y="318"/>
                </a:lnTo>
                <a:lnTo>
                  <a:pt x="59" y="335"/>
                </a:lnTo>
                <a:lnTo>
                  <a:pt x="81" y="322"/>
                </a:lnTo>
                <a:lnTo>
                  <a:pt x="105" y="323"/>
                </a:lnTo>
                <a:lnTo>
                  <a:pt x="119" y="313"/>
                </a:lnTo>
                <a:lnTo>
                  <a:pt x="112" y="304"/>
                </a:lnTo>
                <a:lnTo>
                  <a:pt x="127" y="306"/>
                </a:lnTo>
                <a:lnTo>
                  <a:pt x="175" y="274"/>
                </a:lnTo>
                <a:lnTo>
                  <a:pt x="184" y="262"/>
                </a:lnTo>
                <a:lnTo>
                  <a:pt x="176" y="253"/>
                </a:lnTo>
                <a:lnTo>
                  <a:pt x="217" y="215"/>
                </a:lnTo>
                <a:lnTo>
                  <a:pt x="223" y="196"/>
                </a:lnTo>
                <a:lnTo>
                  <a:pt x="219" y="215"/>
                </a:lnTo>
                <a:lnTo>
                  <a:pt x="235" y="211"/>
                </a:lnTo>
                <a:lnTo>
                  <a:pt x="227" y="219"/>
                </a:lnTo>
                <a:lnTo>
                  <a:pt x="239" y="224"/>
                </a:lnTo>
                <a:lnTo>
                  <a:pt x="209" y="226"/>
                </a:lnTo>
                <a:lnTo>
                  <a:pt x="204" y="244"/>
                </a:lnTo>
                <a:lnTo>
                  <a:pt x="215" y="244"/>
                </a:lnTo>
                <a:lnTo>
                  <a:pt x="205" y="256"/>
                </a:lnTo>
                <a:lnTo>
                  <a:pt x="245" y="240"/>
                </a:lnTo>
                <a:lnTo>
                  <a:pt x="250" y="230"/>
                </a:lnTo>
                <a:lnTo>
                  <a:pt x="244" y="225"/>
                </a:lnTo>
                <a:lnTo>
                  <a:pt x="253" y="215"/>
                </a:lnTo>
                <a:lnTo>
                  <a:pt x="252" y="224"/>
                </a:lnTo>
                <a:lnTo>
                  <a:pt x="272" y="219"/>
                </a:lnTo>
                <a:lnTo>
                  <a:pt x="268" y="227"/>
                </a:lnTo>
                <a:lnTo>
                  <a:pt x="301" y="240"/>
                </a:lnTo>
                <a:lnTo>
                  <a:pt x="349" y="246"/>
                </a:lnTo>
                <a:lnTo>
                  <a:pt x="358" y="239"/>
                </a:lnTo>
                <a:lnTo>
                  <a:pt x="364" y="243"/>
                </a:lnTo>
                <a:lnTo>
                  <a:pt x="356" y="250"/>
                </a:lnTo>
                <a:lnTo>
                  <a:pt x="370" y="258"/>
                </a:lnTo>
                <a:lnTo>
                  <a:pt x="376" y="252"/>
                </a:lnTo>
                <a:lnTo>
                  <a:pt x="364" y="235"/>
                </a:lnTo>
                <a:lnTo>
                  <a:pt x="341" y="235"/>
                </a:lnTo>
                <a:lnTo>
                  <a:pt x="341" y="38"/>
                </a:lnTo>
                <a:lnTo>
                  <a:pt x="206" y="22"/>
                </a:lnTo>
                <a:lnTo>
                  <a:pt x="201" y="12"/>
                </a:lnTo>
                <a:lnTo>
                  <a:pt x="163" y="6"/>
                </a:lnTo>
                <a:lnTo>
                  <a:pt x="159" y="14"/>
                </a:lnTo>
                <a:lnTo>
                  <a:pt x="148" y="12"/>
                </a:lnTo>
                <a:lnTo>
                  <a:pt x="159" y="5"/>
                </a:lnTo>
                <a:lnTo>
                  <a:pt x="143" y="0"/>
                </a:lnTo>
                <a:lnTo>
                  <a:pt x="128" y="12"/>
                </a:lnTo>
                <a:lnTo>
                  <a:pt x="104" y="14"/>
                </a:lnTo>
                <a:lnTo>
                  <a:pt x="102" y="26"/>
                </a:lnTo>
                <a:lnTo>
                  <a:pt x="100" y="19"/>
                </a:lnTo>
                <a:lnTo>
                  <a:pt x="77" y="25"/>
                </a:lnTo>
                <a:lnTo>
                  <a:pt x="81" y="34"/>
                </a:lnTo>
                <a:lnTo>
                  <a:pt x="70" y="31"/>
                </a:lnTo>
                <a:lnTo>
                  <a:pt x="56" y="50"/>
                </a:lnTo>
                <a:lnTo>
                  <a:pt x="23" y="58"/>
                </a:lnTo>
                <a:lnTo>
                  <a:pt x="25" y="66"/>
                </a:lnTo>
                <a:lnTo>
                  <a:pt x="15" y="68"/>
                </a:lnTo>
                <a:lnTo>
                  <a:pt x="55" y="96"/>
                </a:lnTo>
                <a:lnTo>
                  <a:pt x="108" y="109"/>
                </a:lnTo>
                <a:lnTo>
                  <a:pt x="76" y="106"/>
                </a:lnTo>
                <a:lnTo>
                  <a:pt x="77" y="113"/>
                </a:lnTo>
                <a:lnTo>
                  <a:pt x="90" y="114"/>
                </a:lnTo>
                <a:lnTo>
                  <a:pt x="79" y="120"/>
                </a:lnTo>
                <a:lnTo>
                  <a:pt x="55" y="118"/>
                </a:lnTo>
                <a:lnTo>
                  <a:pt x="55" y="106"/>
                </a:lnTo>
                <a:lnTo>
                  <a:pt x="43" y="108"/>
                </a:lnTo>
                <a:lnTo>
                  <a:pt x="0" y="128"/>
                </a:lnTo>
                <a:close/>
              </a:path>
            </a:pathLst>
          </a:custGeom>
          <a:solidFill>
            <a:srgbClr val="FFFFCC"/>
          </a:solidFill>
          <a:ln w="9525">
            <a:noFill/>
            <a:round/>
            <a:headEnd/>
            <a:tailEnd/>
          </a:ln>
        </p:spPr>
        <p:txBody>
          <a:bodyPr/>
          <a:lstStyle/>
          <a:p>
            <a:endParaRPr lang="en-US"/>
          </a:p>
        </p:txBody>
      </p:sp>
      <p:sp>
        <p:nvSpPr>
          <p:cNvPr id="23245" name="Freeform 718"/>
          <p:cNvSpPr>
            <a:spLocks noChangeAspect="1"/>
          </p:cNvSpPr>
          <p:nvPr/>
        </p:nvSpPr>
        <p:spPr bwMode="auto">
          <a:xfrm>
            <a:off x="211138" y="2067971"/>
            <a:ext cx="722312" cy="642937"/>
          </a:xfrm>
          <a:custGeom>
            <a:avLst/>
            <a:gdLst>
              <a:gd name="T0" fmla="*/ 24 w 376"/>
              <a:gd name="T1" fmla="*/ 134 h 335"/>
              <a:gd name="T2" fmla="*/ 25 w 376"/>
              <a:gd name="T3" fmla="*/ 149 h 335"/>
              <a:gd name="T4" fmla="*/ 68 w 376"/>
              <a:gd name="T5" fmla="*/ 156 h 335"/>
              <a:gd name="T6" fmla="*/ 84 w 376"/>
              <a:gd name="T7" fmla="*/ 150 h 335"/>
              <a:gd name="T8" fmla="*/ 37 w 376"/>
              <a:gd name="T9" fmla="*/ 190 h 335"/>
              <a:gd name="T10" fmla="*/ 36 w 376"/>
              <a:gd name="T11" fmla="*/ 209 h 335"/>
              <a:gd name="T12" fmla="*/ 36 w 376"/>
              <a:gd name="T13" fmla="*/ 222 h 335"/>
              <a:gd name="T14" fmla="*/ 44 w 376"/>
              <a:gd name="T15" fmla="*/ 235 h 335"/>
              <a:gd name="T16" fmla="*/ 62 w 376"/>
              <a:gd name="T17" fmla="*/ 248 h 335"/>
              <a:gd name="T18" fmla="*/ 70 w 376"/>
              <a:gd name="T19" fmla="*/ 235 h 335"/>
              <a:gd name="T20" fmla="*/ 76 w 376"/>
              <a:gd name="T21" fmla="*/ 266 h 335"/>
              <a:gd name="T22" fmla="*/ 115 w 376"/>
              <a:gd name="T23" fmla="*/ 270 h 335"/>
              <a:gd name="T24" fmla="*/ 125 w 376"/>
              <a:gd name="T25" fmla="*/ 266 h 335"/>
              <a:gd name="T26" fmla="*/ 118 w 376"/>
              <a:gd name="T27" fmla="*/ 300 h 335"/>
              <a:gd name="T28" fmla="*/ 99 w 376"/>
              <a:gd name="T29" fmla="*/ 317 h 335"/>
              <a:gd name="T30" fmla="*/ 59 w 376"/>
              <a:gd name="T31" fmla="*/ 335 h 335"/>
              <a:gd name="T32" fmla="*/ 105 w 376"/>
              <a:gd name="T33" fmla="*/ 323 h 335"/>
              <a:gd name="T34" fmla="*/ 112 w 376"/>
              <a:gd name="T35" fmla="*/ 304 h 335"/>
              <a:gd name="T36" fmla="*/ 175 w 376"/>
              <a:gd name="T37" fmla="*/ 274 h 335"/>
              <a:gd name="T38" fmla="*/ 176 w 376"/>
              <a:gd name="T39" fmla="*/ 253 h 335"/>
              <a:gd name="T40" fmla="*/ 223 w 376"/>
              <a:gd name="T41" fmla="*/ 196 h 335"/>
              <a:gd name="T42" fmla="*/ 235 w 376"/>
              <a:gd name="T43" fmla="*/ 211 h 335"/>
              <a:gd name="T44" fmla="*/ 239 w 376"/>
              <a:gd name="T45" fmla="*/ 224 h 335"/>
              <a:gd name="T46" fmla="*/ 204 w 376"/>
              <a:gd name="T47" fmla="*/ 244 h 335"/>
              <a:gd name="T48" fmla="*/ 205 w 376"/>
              <a:gd name="T49" fmla="*/ 256 h 335"/>
              <a:gd name="T50" fmla="*/ 250 w 376"/>
              <a:gd name="T51" fmla="*/ 230 h 335"/>
              <a:gd name="T52" fmla="*/ 253 w 376"/>
              <a:gd name="T53" fmla="*/ 215 h 335"/>
              <a:gd name="T54" fmla="*/ 272 w 376"/>
              <a:gd name="T55" fmla="*/ 219 h 335"/>
              <a:gd name="T56" fmla="*/ 301 w 376"/>
              <a:gd name="T57" fmla="*/ 240 h 335"/>
              <a:gd name="T58" fmla="*/ 358 w 376"/>
              <a:gd name="T59" fmla="*/ 239 h 335"/>
              <a:gd name="T60" fmla="*/ 356 w 376"/>
              <a:gd name="T61" fmla="*/ 250 h 335"/>
              <a:gd name="T62" fmla="*/ 376 w 376"/>
              <a:gd name="T63" fmla="*/ 252 h 335"/>
              <a:gd name="T64" fmla="*/ 341 w 376"/>
              <a:gd name="T65" fmla="*/ 235 h 335"/>
              <a:gd name="T66" fmla="*/ 206 w 376"/>
              <a:gd name="T67" fmla="*/ 22 h 335"/>
              <a:gd name="T68" fmla="*/ 163 w 376"/>
              <a:gd name="T69" fmla="*/ 6 h 335"/>
              <a:gd name="T70" fmla="*/ 148 w 376"/>
              <a:gd name="T71" fmla="*/ 12 h 335"/>
              <a:gd name="T72" fmla="*/ 143 w 376"/>
              <a:gd name="T73" fmla="*/ 0 h 335"/>
              <a:gd name="T74" fmla="*/ 104 w 376"/>
              <a:gd name="T75" fmla="*/ 14 h 335"/>
              <a:gd name="T76" fmla="*/ 100 w 376"/>
              <a:gd name="T77" fmla="*/ 19 h 335"/>
              <a:gd name="T78" fmla="*/ 81 w 376"/>
              <a:gd name="T79" fmla="*/ 34 h 335"/>
              <a:gd name="T80" fmla="*/ 56 w 376"/>
              <a:gd name="T81" fmla="*/ 50 h 335"/>
              <a:gd name="T82" fmla="*/ 25 w 376"/>
              <a:gd name="T83" fmla="*/ 66 h 335"/>
              <a:gd name="T84" fmla="*/ 55 w 376"/>
              <a:gd name="T85" fmla="*/ 96 h 335"/>
              <a:gd name="T86" fmla="*/ 76 w 376"/>
              <a:gd name="T87" fmla="*/ 106 h 335"/>
              <a:gd name="T88" fmla="*/ 90 w 376"/>
              <a:gd name="T89" fmla="*/ 114 h 335"/>
              <a:gd name="T90" fmla="*/ 55 w 376"/>
              <a:gd name="T91" fmla="*/ 118 h 335"/>
              <a:gd name="T92" fmla="*/ 43 w 376"/>
              <a:gd name="T93" fmla="*/ 108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6"/>
              <a:gd name="T142" fmla="*/ 0 h 335"/>
              <a:gd name="T143" fmla="*/ 376 w 376"/>
              <a:gd name="T144" fmla="*/ 335 h 3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6" h="335">
                <a:moveTo>
                  <a:pt x="0" y="128"/>
                </a:moveTo>
                <a:lnTo>
                  <a:pt x="24" y="134"/>
                </a:lnTo>
                <a:lnTo>
                  <a:pt x="15" y="137"/>
                </a:lnTo>
                <a:lnTo>
                  <a:pt x="25" y="149"/>
                </a:lnTo>
                <a:lnTo>
                  <a:pt x="62" y="148"/>
                </a:lnTo>
                <a:lnTo>
                  <a:pt x="68" y="156"/>
                </a:lnTo>
                <a:lnTo>
                  <a:pt x="92" y="146"/>
                </a:lnTo>
                <a:lnTo>
                  <a:pt x="84" y="150"/>
                </a:lnTo>
                <a:lnTo>
                  <a:pt x="88" y="171"/>
                </a:lnTo>
                <a:lnTo>
                  <a:pt x="37" y="190"/>
                </a:lnTo>
                <a:lnTo>
                  <a:pt x="23" y="212"/>
                </a:lnTo>
                <a:lnTo>
                  <a:pt x="36" y="209"/>
                </a:lnTo>
                <a:lnTo>
                  <a:pt x="26" y="214"/>
                </a:lnTo>
                <a:lnTo>
                  <a:pt x="36" y="222"/>
                </a:lnTo>
                <a:lnTo>
                  <a:pt x="55" y="224"/>
                </a:lnTo>
                <a:lnTo>
                  <a:pt x="44" y="235"/>
                </a:lnTo>
                <a:lnTo>
                  <a:pt x="53" y="246"/>
                </a:lnTo>
                <a:lnTo>
                  <a:pt x="62" y="248"/>
                </a:lnTo>
                <a:lnTo>
                  <a:pt x="83" y="224"/>
                </a:lnTo>
                <a:lnTo>
                  <a:pt x="70" y="235"/>
                </a:lnTo>
                <a:lnTo>
                  <a:pt x="81" y="258"/>
                </a:lnTo>
                <a:lnTo>
                  <a:pt x="76" y="266"/>
                </a:lnTo>
                <a:lnTo>
                  <a:pt x="99" y="254"/>
                </a:lnTo>
                <a:lnTo>
                  <a:pt x="115" y="270"/>
                </a:lnTo>
                <a:lnTo>
                  <a:pt x="119" y="260"/>
                </a:lnTo>
                <a:lnTo>
                  <a:pt x="125" y="266"/>
                </a:lnTo>
                <a:lnTo>
                  <a:pt x="142" y="258"/>
                </a:lnTo>
                <a:lnTo>
                  <a:pt x="118" y="300"/>
                </a:lnTo>
                <a:lnTo>
                  <a:pt x="99" y="309"/>
                </a:lnTo>
                <a:lnTo>
                  <a:pt x="99" y="317"/>
                </a:lnTo>
                <a:lnTo>
                  <a:pt x="76" y="318"/>
                </a:lnTo>
                <a:lnTo>
                  <a:pt x="59" y="335"/>
                </a:lnTo>
                <a:lnTo>
                  <a:pt x="81" y="322"/>
                </a:lnTo>
                <a:lnTo>
                  <a:pt x="105" y="323"/>
                </a:lnTo>
                <a:lnTo>
                  <a:pt x="119" y="313"/>
                </a:lnTo>
                <a:lnTo>
                  <a:pt x="112" y="304"/>
                </a:lnTo>
                <a:lnTo>
                  <a:pt x="127" y="306"/>
                </a:lnTo>
                <a:lnTo>
                  <a:pt x="175" y="274"/>
                </a:lnTo>
                <a:lnTo>
                  <a:pt x="184" y="262"/>
                </a:lnTo>
                <a:lnTo>
                  <a:pt x="176" y="253"/>
                </a:lnTo>
                <a:lnTo>
                  <a:pt x="217" y="215"/>
                </a:lnTo>
                <a:lnTo>
                  <a:pt x="223" y="196"/>
                </a:lnTo>
                <a:lnTo>
                  <a:pt x="219" y="215"/>
                </a:lnTo>
                <a:lnTo>
                  <a:pt x="235" y="211"/>
                </a:lnTo>
                <a:lnTo>
                  <a:pt x="227" y="219"/>
                </a:lnTo>
                <a:lnTo>
                  <a:pt x="239" y="224"/>
                </a:lnTo>
                <a:lnTo>
                  <a:pt x="209" y="226"/>
                </a:lnTo>
                <a:lnTo>
                  <a:pt x="204" y="244"/>
                </a:lnTo>
                <a:lnTo>
                  <a:pt x="215" y="244"/>
                </a:lnTo>
                <a:lnTo>
                  <a:pt x="205" y="256"/>
                </a:lnTo>
                <a:lnTo>
                  <a:pt x="245" y="240"/>
                </a:lnTo>
                <a:lnTo>
                  <a:pt x="250" y="230"/>
                </a:lnTo>
                <a:lnTo>
                  <a:pt x="244" y="225"/>
                </a:lnTo>
                <a:lnTo>
                  <a:pt x="253" y="215"/>
                </a:lnTo>
                <a:lnTo>
                  <a:pt x="252" y="224"/>
                </a:lnTo>
                <a:lnTo>
                  <a:pt x="272" y="219"/>
                </a:lnTo>
                <a:lnTo>
                  <a:pt x="268" y="227"/>
                </a:lnTo>
                <a:lnTo>
                  <a:pt x="301" y="240"/>
                </a:lnTo>
                <a:lnTo>
                  <a:pt x="349" y="246"/>
                </a:lnTo>
                <a:lnTo>
                  <a:pt x="358" y="239"/>
                </a:lnTo>
                <a:lnTo>
                  <a:pt x="364" y="243"/>
                </a:lnTo>
                <a:lnTo>
                  <a:pt x="356" y="250"/>
                </a:lnTo>
                <a:lnTo>
                  <a:pt x="370" y="258"/>
                </a:lnTo>
                <a:lnTo>
                  <a:pt x="376" y="252"/>
                </a:lnTo>
                <a:lnTo>
                  <a:pt x="364" y="235"/>
                </a:lnTo>
                <a:lnTo>
                  <a:pt x="341" y="235"/>
                </a:lnTo>
                <a:lnTo>
                  <a:pt x="341" y="38"/>
                </a:lnTo>
                <a:lnTo>
                  <a:pt x="206" y="22"/>
                </a:lnTo>
                <a:lnTo>
                  <a:pt x="201" y="12"/>
                </a:lnTo>
                <a:lnTo>
                  <a:pt x="163" y="6"/>
                </a:lnTo>
                <a:lnTo>
                  <a:pt x="159" y="14"/>
                </a:lnTo>
                <a:lnTo>
                  <a:pt x="148" y="12"/>
                </a:lnTo>
                <a:lnTo>
                  <a:pt x="159" y="5"/>
                </a:lnTo>
                <a:lnTo>
                  <a:pt x="143" y="0"/>
                </a:lnTo>
                <a:lnTo>
                  <a:pt x="128" y="12"/>
                </a:lnTo>
                <a:lnTo>
                  <a:pt x="104" y="14"/>
                </a:lnTo>
                <a:lnTo>
                  <a:pt x="102" y="26"/>
                </a:lnTo>
                <a:lnTo>
                  <a:pt x="100" y="19"/>
                </a:lnTo>
                <a:lnTo>
                  <a:pt x="77" y="25"/>
                </a:lnTo>
                <a:lnTo>
                  <a:pt x="81" y="34"/>
                </a:lnTo>
                <a:lnTo>
                  <a:pt x="70" y="31"/>
                </a:lnTo>
                <a:lnTo>
                  <a:pt x="56" y="50"/>
                </a:lnTo>
                <a:lnTo>
                  <a:pt x="23" y="58"/>
                </a:lnTo>
                <a:lnTo>
                  <a:pt x="25" y="66"/>
                </a:lnTo>
                <a:lnTo>
                  <a:pt x="15" y="68"/>
                </a:lnTo>
                <a:lnTo>
                  <a:pt x="55" y="96"/>
                </a:lnTo>
                <a:lnTo>
                  <a:pt x="108" y="109"/>
                </a:lnTo>
                <a:lnTo>
                  <a:pt x="76" y="106"/>
                </a:lnTo>
                <a:lnTo>
                  <a:pt x="77" y="113"/>
                </a:lnTo>
                <a:lnTo>
                  <a:pt x="90" y="114"/>
                </a:lnTo>
                <a:lnTo>
                  <a:pt x="79" y="120"/>
                </a:lnTo>
                <a:lnTo>
                  <a:pt x="55" y="118"/>
                </a:lnTo>
                <a:lnTo>
                  <a:pt x="55" y="106"/>
                </a:lnTo>
                <a:lnTo>
                  <a:pt x="43" y="108"/>
                </a:lnTo>
                <a:lnTo>
                  <a:pt x="0" y="128"/>
                </a:lnTo>
                <a:close/>
              </a:path>
            </a:pathLst>
          </a:custGeom>
          <a:solidFill>
            <a:srgbClr val="FFFFCC"/>
          </a:solidFill>
          <a:ln w="1588" cap="rnd">
            <a:solidFill>
              <a:srgbClr val="808080"/>
            </a:solidFill>
            <a:round/>
            <a:headEnd/>
            <a:tailEnd/>
          </a:ln>
        </p:spPr>
        <p:txBody>
          <a:bodyPr/>
          <a:lstStyle/>
          <a:p>
            <a:endParaRPr lang="en-US"/>
          </a:p>
        </p:txBody>
      </p:sp>
      <p:sp>
        <p:nvSpPr>
          <p:cNvPr id="23246" name="Freeform 719"/>
          <p:cNvSpPr>
            <a:spLocks noChangeAspect="1"/>
          </p:cNvSpPr>
          <p:nvPr/>
        </p:nvSpPr>
        <p:spPr bwMode="auto">
          <a:xfrm>
            <a:off x="530225" y="2609308"/>
            <a:ext cx="68263" cy="36513"/>
          </a:xfrm>
          <a:custGeom>
            <a:avLst/>
            <a:gdLst>
              <a:gd name="T0" fmla="*/ 0 w 35"/>
              <a:gd name="T1" fmla="*/ 8 h 19"/>
              <a:gd name="T2" fmla="*/ 10 w 35"/>
              <a:gd name="T3" fmla="*/ 19 h 19"/>
              <a:gd name="T4" fmla="*/ 35 w 35"/>
              <a:gd name="T5" fmla="*/ 3 h 19"/>
              <a:gd name="T6" fmla="*/ 11 w 35"/>
              <a:gd name="T7" fmla="*/ 0 h 19"/>
              <a:gd name="T8" fmla="*/ 14 w 35"/>
              <a:gd name="T9" fmla="*/ 7 h 19"/>
              <a:gd name="T10" fmla="*/ 0 w 35"/>
              <a:gd name="T11" fmla="*/ 8 h 19"/>
              <a:gd name="T12" fmla="*/ 0 60000 65536"/>
              <a:gd name="T13" fmla="*/ 0 60000 65536"/>
              <a:gd name="T14" fmla="*/ 0 60000 65536"/>
              <a:gd name="T15" fmla="*/ 0 60000 65536"/>
              <a:gd name="T16" fmla="*/ 0 60000 65536"/>
              <a:gd name="T17" fmla="*/ 0 60000 65536"/>
              <a:gd name="T18" fmla="*/ 0 w 35"/>
              <a:gd name="T19" fmla="*/ 0 h 19"/>
              <a:gd name="T20" fmla="*/ 35 w 3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5" h="19">
                <a:moveTo>
                  <a:pt x="0" y="8"/>
                </a:moveTo>
                <a:lnTo>
                  <a:pt x="10" y="19"/>
                </a:lnTo>
                <a:lnTo>
                  <a:pt x="35" y="3"/>
                </a:lnTo>
                <a:lnTo>
                  <a:pt x="11" y="0"/>
                </a:lnTo>
                <a:lnTo>
                  <a:pt x="14" y="7"/>
                </a:lnTo>
                <a:lnTo>
                  <a:pt x="0" y="8"/>
                </a:lnTo>
                <a:close/>
              </a:path>
            </a:pathLst>
          </a:custGeom>
          <a:solidFill>
            <a:srgbClr val="FFFFCC"/>
          </a:solidFill>
          <a:ln w="9525">
            <a:noFill/>
            <a:round/>
            <a:headEnd/>
            <a:tailEnd/>
          </a:ln>
        </p:spPr>
        <p:txBody>
          <a:bodyPr/>
          <a:lstStyle/>
          <a:p>
            <a:endParaRPr lang="en-US"/>
          </a:p>
        </p:txBody>
      </p:sp>
      <p:sp>
        <p:nvSpPr>
          <p:cNvPr id="23247" name="Freeform 720"/>
          <p:cNvSpPr>
            <a:spLocks noChangeAspect="1"/>
          </p:cNvSpPr>
          <p:nvPr/>
        </p:nvSpPr>
        <p:spPr bwMode="auto">
          <a:xfrm>
            <a:off x="530225" y="2609308"/>
            <a:ext cx="68263" cy="36513"/>
          </a:xfrm>
          <a:custGeom>
            <a:avLst/>
            <a:gdLst>
              <a:gd name="T0" fmla="*/ 0 w 35"/>
              <a:gd name="T1" fmla="*/ 8 h 19"/>
              <a:gd name="T2" fmla="*/ 10 w 35"/>
              <a:gd name="T3" fmla="*/ 19 h 19"/>
              <a:gd name="T4" fmla="*/ 35 w 35"/>
              <a:gd name="T5" fmla="*/ 3 h 19"/>
              <a:gd name="T6" fmla="*/ 11 w 35"/>
              <a:gd name="T7" fmla="*/ 0 h 19"/>
              <a:gd name="T8" fmla="*/ 14 w 35"/>
              <a:gd name="T9" fmla="*/ 7 h 19"/>
              <a:gd name="T10" fmla="*/ 0 w 35"/>
              <a:gd name="T11" fmla="*/ 8 h 19"/>
              <a:gd name="T12" fmla="*/ 0 60000 65536"/>
              <a:gd name="T13" fmla="*/ 0 60000 65536"/>
              <a:gd name="T14" fmla="*/ 0 60000 65536"/>
              <a:gd name="T15" fmla="*/ 0 60000 65536"/>
              <a:gd name="T16" fmla="*/ 0 60000 65536"/>
              <a:gd name="T17" fmla="*/ 0 60000 65536"/>
              <a:gd name="T18" fmla="*/ 0 w 35"/>
              <a:gd name="T19" fmla="*/ 0 h 19"/>
              <a:gd name="T20" fmla="*/ 35 w 3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5" h="19">
                <a:moveTo>
                  <a:pt x="0" y="8"/>
                </a:moveTo>
                <a:lnTo>
                  <a:pt x="10" y="19"/>
                </a:lnTo>
                <a:lnTo>
                  <a:pt x="35" y="3"/>
                </a:lnTo>
                <a:lnTo>
                  <a:pt x="11" y="0"/>
                </a:lnTo>
                <a:lnTo>
                  <a:pt x="14" y="7"/>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248" name="Freeform 721"/>
          <p:cNvSpPr>
            <a:spLocks noChangeAspect="1"/>
          </p:cNvSpPr>
          <p:nvPr/>
        </p:nvSpPr>
        <p:spPr bwMode="auto">
          <a:xfrm>
            <a:off x="938213" y="2537871"/>
            <a:ext cx="193675" cy="177800"/>
          </a:xfrm>
          <a:custGeom>
            <a:avLst/>
            <a:gdLst>
              <a:gd name="T0" fmla="*/ 0 w 101"/>
              <a:gd name="T1" fmla="*/ 9 h 92"/>
              <a:gd name="T2" fmla="*/ 4 w 101"/>
              <a:gd name="T3" fmla="*/ 23 h 92"/>
              <a:gd name="T4" fmla="*/ 18 w 101"/>
              <a:gd name="T5" fmla="*/ 28 h 92"/>
              <a:gd name="T6" fmla="*/ 24 w 101"/>
              <a:gd name="T7" fmla="*/ 24 h 92"/>
              <a:gd name="T8" fmla="*/ 13 w 101"/>
              <a:gd name="T9" fmla="*/ 17 h 92"/>
              <a:gd name="T10" fmla="*/ 24 w 101"/>
              <a:gd name="T11" fmla="*/ 17 h 92"/>
              <a:gd name="T12" fmla="*/ 35 w 101"/>
              <a:gd name="T13" fmla="*/ 28 h 92"/>
              <a:gd name="T14" fmla="*/ 32 w 101"/>
              <a:gd name="T15" fmla="*/ 8 h 92"/>
              <a:gd name="T16" fmla="*/ 40 w 101"/>
              <a:gd name="T17" fmla="*/ 26 h 92"/>
              <a:gd name="T18" fmla="*/ 61 w 101"/>
              <a:gd name="T19" fmla="*/ 37 h 92"/>
              <a:gd name="T20" fmla="*/ 57 w 101"/>
              <a:gd name="T21" fmla="*/ 49 h 92"/>
              <a:gd name="T22" fmla="*/ 82 w 101"/>
              <a:gd name="T23" fmla="*/ 65 h 92"/>
              <a:gd name="T24" fmla="*/ 75 w 101"/>
              <a:gd name="T25" fmla="*/ 78 h 92"/>
              <a:gd name="T26" fmla="*/ 88 w 101"/>
              <a:gd name="T27" fmla="*/ 68 h 92"/>
              <a:gd name="T28" fmla="*/ 90 w 101"/>
              <a:gd name="T29" fmla="*/ 92 h 92"/>
              <a:gd name="T30" fmla="*/ 100 w 101"/>
              <a:gd name="T31" fmla="*/ 88 h 92"/>
              <a:gd name="T32" fmla="*/ 101 w 101"/>
              <a:gd name="T33" fmla="*/ 69 h 92"/>
              <a:gd name="T34" fmla="*/ 77 w 101"/>
              <a:gd name="T35" fmla="*/ 59 h 92"/>
              <a:gd name="T36" fmla="*/ 32 w 101"/>
              <a:gd name="T37" fmla="*/ 0 h 92"/>
              <a:gd name="T38" fmla="*/ 7 w 101"/>
              <a:gd name="T39" fmla="*/ 17 h 92"/>
              <a:gd name="T40" fmla="*/ 0 w 101"/>
              <a:gd name="T41" fmla="*/ 9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92"/>
              <a:gd name="T65" fmla="*/ 101 w 101"/>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92">
                <a:moveTo>
                  <a:pt x="0" y="9"/>
                </a:moveTo>
                <a:lnTo>
                  <a:pt x="4" y="23"/>
                </a:lnTo>
                <a:lnTo>
                  <a:pt x="18" y="28"/>
                </a:lnTo>
                <a:lnTo>
                  <a:pt x="24" y="24"/>
                </a:lnTo>
                <a:lnTo>
                  <a:pt x="13" y="17"/>
                </a:lnTo>
                <a:lnTo>
                  <a:pt x="24" y="17"/>
                </a:lnTo>
                <a:lnTo>
                  <a:pt x="35" y="28"/>
                </a:lnTo>
                <a:lnTo>
                  <a:pt x="32" y="8"/>
                </a:lnTo>
                <a:lnTo>
                  <a:pt x="40" y="26"/>
                </a:lnTo>
                <a:lnTo>
                  <a:pt x="61" y="37"/>
                </a:lnTo>
                <a:lnTo>
                  <a:pt x="57" y="49"/>
                </a:lnTo>
                <a:lnTo>
                  <a:pt x="82" y="65"/>
                </a:lnTo>
                <a:lnTo>
                  <a:pt x="75" y="78"/>
                </a:lnTo>
                <a:lnTo>
                  <a:pt x="88" y="68"/>
                </a:lnTo>
                <a:lnTo>
                  <a:pt x="90" y="92"/>
                </a:lnTo>
                <a:lnTo>
                  <a:pt x="100" y="88"/>
                </a:lnTo>
                <a:lnTo>
                  <a:pt x="101" y="69"/>
                </a:lnTo>
                <a:lnTo>
                  <a:pt x="77" y="59"/>
                </a:lnTo>
                <a:lnTo>
                  <a:pt x="32" y="0"/>
                </a:lnTo>
                <a:lnTo>
                  <a:pt x="7" y="17"/>
                </a:lnTo>
                <a:lnTo>
                  <a:pt x="0" y="9"/>
                </a:lnTo>
                <a:close/>
              </a:path>
            </a:pathLst>
          </a:custGeom>
          <a:solidFill>
            <a:srgbClr val="FFFFCC"/>
          </a:solidFill>
          <a:ln w="9525">
            <a:noFill/>
            <a:round/>
            <a:headEnd/>
            <a:tailEnd/>
          </a:ln>
        </p:spPr>
        <p:txBody>
          <a:bodyPr/>
          <a:lstStyle/>
          <a:p>
            <a:endParaRPr lang="en-US"/>
          </a:p>
        </p:txBody>
      </p:sp>
      <p:sp>
        <p:nvSpPr>
          <p:cNvPr id="23249" name="Freeform 722"/>
          <p:cNvSpPr>
            <a:spLocks noChangeAspect="1"/>
          </p:cNvSpPr>
          <p:nvPr/>
        </p:nvSpPr>
        <p:spPr bwMode="auto">
          <a:xfrm>
            <a:off x="938213" y="2537871"/>
            <a:ext cx="193675" cy="177800"/>
          </a:xfrm>
          <a:custGeom>
            <a:avLst/>
            <a:gdLst>
              <a:gd name="T0" fmla="*/ 0 w 101"/>
              <a:gd name="T1" fmla="*/ 9 h 92"/>
              <a:gd name="T2" fmla="*/ 4 w 101"/>
              <a:gd name="T3" fmla="*/ 23 h 92"/>
              <a:gd name="T4" fmla="*/ 18 w 101"/>
              <a:gd name="T5" fmla="*/ 28 h 92"/>
              <a:gd name="T6" fmla="*/ 24 w 101"/>
              <a:gd name="T7" fmla="*/ 24 h 92"/>
              <a:gd name="T8" fmla="*/ 13 w 101"/>
              <a:gd name="T9" fmla="*/ 17 h 92"/>
              <a:gd name="T10" fmla="*/ 24 w 101"/>
              <a:gd name="T11" fmla="*/ 17 h 92"/>
              <a:gd name="T12" fmla="*/ 35 w 101"/>
              <a:gd name="T13" fmla="*/ 28 h 92"/>
              <a:gd name="T14" fmla="*/ 32 w 101"/>
              <a:gd name="T15" fmla="*/ 8 h 92"/>
              <a:gd name="T16" fmla="*/ 40 w 101"/>
              <a:gd name="T17" fmla="*/ 26 h 92"/>
              <a:gd name="T18" fmla="*/ 61 w 101"/>
              <a:gd name="T19" fmla="*/ 37 h 92"/>
              <a:gd name="T20" fmla="*/ 57 w 101"/>
              <a:gd name="T21" fmla="*/ 49 h 92"/>
              <a:gd name="T22" fmla="*/ 82 w 101"/>
              <a:gd name="T23" fmla="*/ 65 h 92"/>
              <a:gd name="T24" fmla="*/ 75 w 101"/>
              <a:gd name="T25" fmla="*/ 78 h 92"/>
              <a:gd name="T26" fmla="*/ 88 w 101"/>
              <a:gd name="T27" fmla="*/ 68 h 92"/>
              <a:gd name="T28" fmla="*/ 90 w 101"/>
              <a:gd name="T29" fmla="*/ 92 h 92"/>
              <a:gd name="T30" fmla="*/ 100 w 101"/>
              <a:gd name="T31" fmla="*/ 88 h 92"/>
              <a:gd name="T32" fmla="*/ 101 w 101"/>
              <a:gd name="T33" fmla="*/ 69 h 92"/>
              <a:gd name="T34" fmla="*/ 77 w 101"/>
              <a:gd name="T35" fmla="*/ 59 h 92"/>
              <a:gd name="T36" fmla="*/ 32 w 101"/>
              <a:gd name="T37" fmla="*/ 0 h 92"/>
              <a:gd name="T38" fmla="*/ 7 w 101"/>
              <a:gd name="T39" fmla="*/ 17 h 92"/>
              <a:gd name="T40" fmla="*/ 0 w 101"/>
              <a:gd name="T41" fmla="*/ 9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92"/>
              <a:gd name="T65" fmla="*/ 101 w 101"/>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92">
                <a:moveTo>
                  <a:pt x="0" y="9"/>
                </a:moveTo>
                <a:lnTo>
                  <a:pt x="4" y="23"/>
                </a:lnTo>
                <a:lnTo>
                  <a:pt x="18" y="28"/>
                </a:lnTo>
                <a:lnTo>
                  <a:pt x="24" y="24"/>
                </a:lnTo>
                <a:lnTo>
                  <a:pt x="13" y="17"/>
                </a:lnTo>
                <a:lnTo>
                  <a:pt x="24" y="17"/>
                </a:lnTo>
                <a:lnTo>
                  <a:pt x="35" y="28"/>
                </a:lnTo>
                <a:lnTo>
                  <a:pt x="32" y="8"/>
                </a:lnTo>
                <a:lnTo>
                  <a:pt x="40" y="26"/>
                </a:lnTo>
                <a:lnTo>
                  <a:pt x="61" y="37"/>
                </a:lnTo>
                <a:lnTo>
                  <a:pt x="57" y="49"/>
                </a:lnTo>
                <a:lnTo>
                  <a:pt x="82" y="65"/>
                </a:lnTo>
                <a:lnTo>
                  <a:pt x="75" y="78"/>
                </a:lnTo>
                <a:lnTo>
                  <a:pt x="88" y="68"/>
                </a:lnTo>
                <a:lnTo>
                  <a:pt x="90" y="92"/>
                </a:lnTo>
                <a:lnTo>
                  <a:pt x="100" y="88"/>
                </a:lnTo>
                <a:lnTo>
                  <a:pt x="101" y="69"/>
                </a:lnTo>
                <a:lnTo>
                  <a:pt x="77" y="59"/>
                </a:lnTo>
                <a:lnTo>
                  <a:pt x="32" y="0"/>
                </a:lnTo>
                <a:lnTo>
                  <a:pt x="7" y="17"/>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3250" name="Freeform 723"/>
          <p:cNvSpPr>
            <a:spLocks noChangeAspect="1"/>
          </p:cNvSpPr>
          <p:nvPr/>
        </p:nvSpPr>
        <p:spPr bwMode="auto">
          <a:xfrm>
            <a:off x="979488" y="2591846"/>
            <a:ext cx="33337" cy="31750"/>
          </a:xfrm>
          <a:custGeom>
            <a:avLst/>
            <a:gdLst>
              <a:gd name="T0" fmla="*/ 0 w 17"/>
              <a:gd name="T1" fmla="*/ 0 h 16"/>
              <a:gd name="T2" fmla="*/ 5 w 17"/>
              <a:gd name="T3" fmla="*/ 16 h 16"/>
              <a:gd name="T4" fmla="*/ 6 w 17"/>
              <a:gd name="T5" fmla="*/ 8 h 16"/>
              <a:gd name="T6" fmla="*/ 17 w 17"/>
              <a:gd name="T7" fmla="*/ 15 h 16"/>
              <a:gd name="T8" fmla="*/ 7 w 17"/>
              <a:gd name="T9" fmla="*/ 8 h 16"/>
              <a:gd name="T10" fmla="*/ 17 w 17"/>
              <a:gd name="T11" fmla="*/ 3 h 16"/>
              <a:gd name="T12" fmla="*/ 0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0"/>
                </a:moveTo>
                <a:lnTo>
                  <a:pt x="5" y="16"/>
                </a:lnTo>
                <a:lnTo>
                  <a:pt x="6" y="8"/>
                </a:lnTo>
                <a:lnTo>
                  <a:pt x="17" y="15"/>
                </a:lnTo>
                <a:lnTo>
                  <a:pt x="7" y="8"/>
                </a:lnTo>
                <a:lnTo>
                  <a:pt x="17" y="3"/>
                </a:lnTo>
                <a:lnTo>
                  <a:pt x="0" y="0"/>
                </a:lnTo>
                <a:close/>
              </a:path>
            </a:pathLst>
          </a:custGeom>
          <a:solidFill>
            <a:srgbClr val="FFFFCC"/>
          </a:solidFill>
          <a:ln w="9525">
            <a:noFill/>
            <a:round/>
            <a:headEnd/>
            <a:tailEnd/>
          </a:ln>
        </p:spPr>
        <p:txBody>
          <a:bodyPr/>
          <a:lstStyle/>
          <a:p>
            <a:endParaRPr lang="en-US"/>
          </a:p>
        </p:txBody>
      </p:sp>
      <p:sp>
        <p:nvSpPr>
          <p:cNvPr id="23251" name="Freeform 724"/>
          <p:cNvSpPr>
            <a:spLocks noChangeAspect="1"/>
          </p:cNvSpPr>
          <p:nvPr/>
        </p:nvSpPr>
        <p:spPr bwMode="auto">
          <a:xfrm>
            <a:off x="979488" y="2591846"/>
            <a:ext cx="33337" cy="31750"/>
          </a:xfrm>
          <a:custGeom>
            <a:avLst/>
            <a:gdLst>
              <a:gd name="T0" fmla="*/ 0 w 17"/>
              <a:gd name="T1" fmla="*/ 0 h 16"/>
              <a:gd name="T2" fmla="*/ 5 w 17"/>
              <a:gd name="T3" fmla="*/ 16 h 16"/>
              <a:gd name="T4" fmla="*/ 6 w 17"/>
              <a:gd name="T5" fmla="*/ 8 h 16"/>
              <a:gd name="T6" fmla="*/ 17 w 17"/>
              <a:gd name="T7" fmla="*/ 15 h 16"/>
              <a:gd name="T8" fmla="*/ 7 w 17"/>
              <a:gd name="T9" fmla="*/ 8 h 16"/>
              <a:gd name="T10" fmla="*/ 17 w 17"/>
              <a:gd name="T11" fmla="*/ 3 h 16"/>
              <a:gd name="T12" fmla="*/ 0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0"/>
                </a:moveTo>
                <a:lnTo>
                  <a:pt x="5" y="16"/>
                </a:lnTo>
                <a:lnTo>
                  <a:pt x="6" y="8"/>
                </a:lnTo>
                <a:lnTo>
                  <a:pt x="17" y="15"/>
                </a:lnTo>
                <a:lnTo>
                  <a:pt x="7" y="8"/>
                </a:lnTo>
                <a:lnTo>
                  <a:pt x="17" y="3"/>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52" name="Freeform 725"/>
          <p:cNvSpPr>
            <a:spLocks noChangeAspect="1"/>
          </p:cNvSpPr>
          <p:nvPr/>
        </p:nvSpPr>
        <p:spPr bwMode="auto">
          <a:xfrm>
            <a:off x="996950" y="2618833"/>
            <a:ext cx="19050" cy="42863"/>
          </a:xfrm>
          <a:custGeom>
            <a:avLst/>
            <a:gdLst>
              <a:gd name="T0" fmla="*/ 0 w 10"/>
              <a:gd name="T1" fmla="*/ 0 h 22"/>
              <a:gd name="T2" fmla="*/ 9 w 10"/>
              <a:gd name="T3" fmla="*/ 4 h 22"/>
              <a:gd name="T4" fmla="*/ 10 w 10"/>
              <a:gd name="T5" fmla="*/ 22 h 22"/>
              <a:gd name="T6" fmla="*/ 0 w 10"/>
              <a:gd name="T7" fmla="*/ 0 h 22"/>
              <a:gd name="T8" fmla="*/ 0 60000 65536"/>
              <a:gd name="T9" fmla="*/ 0 60000 65536"/>
              <a:gd name="T10" fmla="*/ 0 60000 65536"/>
              <a:gd name="T11" fmla="*/ 0 60000 65536"/>
              <a:gd name="T12" fmla="*/ 0 w 10"/>
              <a:gd name="T13" fmla="*/ 0 h 22"/>
              <a:gd name="T14" fmla="*/ 10 w 10"/>
              <a:gd name="T15" fmla="*/ 22 h 22"/>
            </a:gdLst>
            <a:ahLst/>
            <a:cxnLst>
              <a:cxn ang="T8">
                <a:pos x="T0" y="T1"/>
              </a:cxn>
              <a:cxn ang="T9">
                <a:pos x="T2" y="T3"/>
              </a:cxn>
              <a:cxn ang="T10">
                <a:pos x="T4" y="T5"/>
              </a:cxn>
              <a:cxn ang="T11">
                <a:pos x="T6" y="T7"/>
              </a:cxn>
            </a:cxnLst>
            <a:rect l="T12" t="T13" r="T14" b="T15"/>
            <a:pathLst>
              <a:path w="10" h="22">
                <a:moveTo>
                  <a:pt x="0" y="0"/>
                </a:moveTo>
                <a:lnTo>
                  <a:pt x="9" y="4"/>
                </a:lnTo>
                <a:lnTo>
                  <a:pt x="10" y="22"/>
                </a:lnTo>
                <a:lnTo>
                  <a:pt x="0" y="0"/>
                </a:lnTo>
                <a:close/>
              </a:path>
            </a:pathLst>
          </a:custGeom>
          <a:solidFill>
            <a:srgbClr val="FFFFCC"/>
          </a:solidFill>
          <a:ln w="9525">
            <a:noFill/>
            <a:round/>
            <a:headEnd/>
            <a:tailEnd/>
          </a:ln>
        </p:spPr>
        <p:txBody>
          <a:bodyPr/>
          <a:lstStyle/>
          <a:p>
            <a:endParaRPr lang="en-US"/>
          </a:p>
        </p:txBody>
      </p:sp>
      <p:sp>
        <p:nvSpPr>
          <p:cNvPr id="23253" name="Freeform 726"/>
          <p:cNvSpPr>
            <a:spLocks noChangeAspect="1"/>
          </p:cNvSpPr>
          <p:nvPr/>
        </p:nvSpPr>
        <p:spPr bwMode="auto">
          <a:xfrm>
            <a:off x="996950" y="2618833"/>
            <a:ext cx="19050" cy="42863"/>
          </a:xfrm>
          <a:custGeom>
            <a:avLst/>
            <a:gdLst>
              <a:gd name="T0" fmla="*/ 0 w 10"/>
              <a:gd name="T1" fmla="*/ 0 h 22"/>
              <a:gd name="T2" fmla="*/ 9 w 10"/>
              <a:gd name="T3" fmla="*/ 4 h 22"/>
              <a:gd name="T4" fmla="*/ 10 w 10"/>
              <a:gd name="T5" fmla="*/ 22 h 22"/>
              <a:gd name="T6" fmla="*/ 0 w 10"/>
              <a:gd name="T7" fmla="*/ 0 h 22"/>
              <a:gd name="T8" fmla="*/ 0 60000 65536"/>
              <a:gd name="T9" fmla="*/ 0 60000 65536"/>
              <a:gd name="T10" fmla="*/ 0 60000 65536"/>
              <a:gd name="T11" fmla="*/ 0 60000 65536"/>
              <a:gd name="T12" fmla="*/ 0 w 10"/>
              <a:gd name="T13" fmla="*/ 0 h 22"/>
              <a:gd name="T14" fmla="*/ 10 w 10"/>
              <a:gd name="T15" fmla="*/ 22 h 22"/>
            </a:gdLst>
            <a:ahLst/>
            <a:cxnLst>
              <a:cxn ang="T8">
                <a:pos x="T0" y="T1"/>
              </a:cxn>
              <a:cxn ang="T9">
                <a:pos x="T2" y="T3"/>
              </a:cxn>
              <a:cxn ang="T10">
                <a:pos x="T4" y="T5"/>
              </a:cxn>
              <a:cxn ang="T11">
                <a:pos x="T6" y="T7"/>
              </a:cxn>
            </a:cxnLst>
            <a:rect l="T12" t="T13" r="T14" b="T15"/>
            <a:pathLst>
              <a:path w="10" h="22">
                <a:moveTo>
                  <a:pt x="0" y="0"/>
                </a:moveTo>
                <a:lnTo>
                  <a:pt x="9" y="4"/>
                </a:lnTo>
                <a:lnTo>
                  <a:pt x="10" y="2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54" name="Freeform 727"/>
          <p:cNvSpPr>
            <a:spLocks noChangeAspect="1"/>
          </p:cNvSpPr>
          <p:nvPr/>
        </p:nvSpPr>
        <p:spPr bwMode="auto">
          <a:xfrm>
            <a:off x="1017588" y="2596608"/>
            <a:ext cx="23812" cy="26988"/>
          </a:xfrm>
          <a:custGeom>
            <a:avLst/>
            <a:gdLst>
              <a:gd name="T0" fmla="*/ 0 w 12"/>
              <a:gd name="T1" fmla="*/ 0 h 14"/>
              <a:gd name="T2" fmla="*/ 2 w 12"/>
              <a:gd name="T3" fmla="*/ 14 h 14"/>
              <a:gd name="T4" fmla="*/ 10 w 12"/>
              <a:gd name="T5" fmla="*/ 14 h 14"/>
              <a:gd name="T6" fmla="*/ 6 w 12"/>
              <a:gd name="T7" fmla="*/ 2 h 14"/>
              <a:gd name="T8" fmla="*/ 12 w 12"/>
              <a:gd name="T9" fmla="*/ 10 h 14"/>
              <a:gd name="T10" fmla="*/ 7 w 12"/>
              <a:gd name="T11" fmla="*/ 0 h 14"/>
              <a:gd name="T12" fmla="*/ 0 w 12"/>
              <a:gd name="T13" fmla="*/ 0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0"/>
                </a:moveTo>
                <a:lnTo>
                  <a:pt x="2" y="14"/>
                </a:lnTo>
                <a:lnTo>
                  <a:pt x="10" y="14"/>
                </a:lnTo>
                <a:lnTo>
                  <a:pt x="6" y="2"/>
                </a:lnTo>
                <a:lnTo>
                  <a:pt x="12" y="10"/>
                </a:lnTo>
                <a:lnTo>
                  <a:pt x="7" y="0"/>
                </a:lnTo>
                <a:lnTo>
                  <a:pt x="0" y="0"/>
                </a:lnTo>
                <a:close/>
              </a:path>
            </a:pathLst>
          </a:custGeom>
          <a:solidFill>
            <a:srgbClr val="FFFFCC"/>
          </a:solidFill>
          <a:ln w="9525">
            <a:noFill/>
            <a:round/>
            <a:headEnd/>
            <a:tailEnd/>
          </a:ln>
        </p:spPr>
        <p:txBody>
          <a:bodyPr/>
          <a:lstStyle/>
          <a:p>
            <a:endParaRPr lang="en-US"/>
          </a:p>
        </p:txBody>
      </p:sp>
      <p:sp>
        <p:nvSpPr>
          <p:cNvPr id="23255" name="Freeform 728"/>
          <p:cNvSpPr>
            <a:spLocks noChangeAspect="1"/>
          </p:cNvSpPr>
          <p:nvPr/>
        </p:nvSpPr>
        <p:spPr bwMode="auto">
          <a:xfrm>
            <a:off x="1017588" y="2596608"/>
            <a:ext cx="23812" cy="26988"/>
          </a:xfrm>
          <a:custGeom>
            <a:avLst/>
            <a:gdLst>
              <a:gd name="T0" fmla="*/ 0 w 12"/>
              <a:gd name="T1" fmla="*/ 0 h 14"/>
              <a:gd name="T2" fmla="*/ 2 w 12"/>
              <a:gd name="T3" fmla="*/ 14 h 14"/>
              <a:gd name="T4" fmla="*/ 10 w 12"/>
              <a:gd name="T5" fmla="*/ 14 h 14"/>
              <a:gd name="T6" fmla="*/ 6 w 12"/>
              <a:gd name="T7" fmla="*/ 2 h 14"/>
              <a:gd name="T8" fmla="*/ 12 w 12"/>
              <a:gd name="T9" fmla="*/ 10 h 14"/>
              <a:gd name="T10" fmla="*/ 7 w 12"/>
              <a:gd name="T11" fmla="*/ 0 h 14"/>
              <a:gd name="T12" fmla="*/ 0 w 12"/>
              <a:gd name="T13" fmla="*/ 0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0"/>
                </a:moveTo>
                <a:lnTo>
                  <a:pt x="2" y="14"/>
                </a:lnTo>
                <a:lnTo>
                  <a:pt x="10" y="14"/>
                </a:lnTo>
                <a:lnTo>
                  <a:pt x="6" y="2"/>
                </a:lnTo>
                <a:lnTo>
                  <a:pt x="12" y="10"/>
                </a:lnTo>
                <a:lnTo>
                  <a:pt x="7" y="0"/>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56" name="Freeform 729"/>
          <p:cNvSpPr>
            <a:spLocks noChangeAspect="1"/>
          </p:cNvSpPr>
          <p:nvPr/>
        </p:nvSpPr>
        <p:spPr bwMode="auto">
          <a:xfrm>
            <a:off x="1038225" y="2637883"/>
            <a:ext cx="20638" cy="17463"/>
          </a:xfrm>
          <a:custGeom>
            <a:avLst/>
            <a:gdLst>
              <a:gd name="T0" fmla="*/ 0 w 11"/>
              <a:gd name="T1" fmla="*/ 0 h 9"/>
              <a:gd name="T2" fmla="*/ 10 w 11"/>
              <a:gd name="T3" fmla="*/ 9 h 9"/>
              <a:gd name="T4" fmla="*/ 11 w 11"/>
              <a:gd name="T5" fmla="*/ 1 h 9"/>
              <a:gd name="T6" fmla="*/ 0 w 11"/>
              <a:gd name="T7" fmla="*/ 0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0" y="0"/>
                </a:moveTo>
                <a:lnTo>
                  <a:pt x="10" y="9"/>
                </a:lnTo>
                <a:lnTo>
                  <a:pt x="11" y="1"/>
                </a:lnTo>
                <a:lnTo>
                  <a:pt x="0" y="0"/>
                </a:lnTo>
                <a:close/>
              </a:path>
            </a:pathLst>
          </a:custGeom>
          <a:solidFill>
            <a:srgbClr val="FFFFCC"/>
          </a:solidFill>
          <a:ln w="9525">
            <a:noFill/>
            <a:round/>
            <a:headEnd/>
            <a:tailEnd/>
          </a:ln>
        </p:spPr>
        <p:txBody>
          <a:bodyPr/>
          <a:lstStyle/>
          <a:p>
            <a:endParaRPr lang="en-US"/>
          </a:p>
        </p:txBody>
      </p:sp>
      <p:sp>
        <p:nvSpPr>
          <p:cNvPr id="23257" name="Freeform 730"/>
          <p:cNvSpPr>
            <a:spLocks noChangeAspect="1"/>
          </p:cNvSpPr>
          <p:nvPr/>
        </p:nvSpPr>
        <p:spPr bwMode="auto">
          <a:xfrm>
            <a:off x="1038225" y="2637883"/>
            <a:ext cx="20638" cy="17463"/>
          </a:xfrm>
          <a:custGeom>
            <a:avLst/>
            <a:gdLst>
              <a:gd name="T0" fmla="*/ 0 w 11"/>
              <a:gd name="T1" fmla="*/ 0 h 9"/>
              <a:gd name="T2" fmla="*/ 10 w 11"/>
              <a:gd name="T3" fmla="*/ 9 h 9"/>
              <a:gd name="T4" fmla="*/ 11 w 11"/>
              <a:gd name="T5" fmla="*/ 1 h 9"/>
              <a:gd name="T6" fmla="*/ 0 w 11"/>
              <a:gd name="T7" fmla="*/ 0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0" y="0"/>
                </a:moveTo>
                <a:lnTo>
                  <a:pt x="10" y="9"/>
                </a:lnTo>
                <a:lnTo>
                  <a:pt x="11" y="1"/>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58" name="Freeform 731"/>
          <p:cNvSpPr>
            <a:spLocks noChangeAspect="1"/>
          </p:cNvSpPr>
          <p:nvPr/>
        </p:nvSpPr>
        <p:spPr bwMode="auto">
          <a:xfrm>
            <a:off x="1041400" y="2661696"/>
            <a:ext cx="34925" cy="46037"/>
          </a:xfrm>
          <a:custGeom>
            <a:avLst/>
            <a:gdLst>
              <a:gd name="T0" fmla="*/ 0 w 18"/>
              <a:gd name="T1" fmla="*/ 0 h 24"/>
              <a:gd name="T2" fmla="*/ 14 w 18"/>
              <a:gd name="T3" fmla="*/ 8 h 24"/>
              <a:gd name="T4" fmla="*/ 18 w 18"/>
              <a:gd name="T5" fmla="*/ 24 h 24"/>
              <a:gd name="T6" fmla="*/ 0 w 18"/>
              <a:gd name="T7" fmla="*/ 0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0"/>
                </a:moveTo>
                <a:lnTo>
                  <a:pt x="14" y="8"/>
                </a:lnTo>
                <a:lnTo>
                  <a:pt x="18" y="24"/>
                </a:lnTo>
                <a:lnTo>
                  <a:pt x="0" y="0"/>
                </a:lnTo>
                <a:close/>
              </a:path>
            </a:pathLst>
          </a:custGeom>
          <a:solidFill>
            <a:srgbClr val="FFFFCC"/>
          </a:solidFill>
          <a:ln w="9525">
            <a:noFill/>
            <a:round/>
            <a:headEnd/>
            <a:tailEnd/>
          </a:ln>
        </p:spPr>
        <p:txBody>
          <a:bodyPr/>
          <a:lstStyle/>
          <a:p>
            <a:endParaRPr lang="en-US"/>
          </a:p>
        </p:txBody>
      </p:sp>
      <p:sp>
        <p:nvSpPr>
          <p:cNvPr id="23259" name="Freeform 732"/>
          <p:cNvSpPr>
            <a:spLocks noChangeAspect="1"/>
          </p:cNvSpPr>
          <p:nvPr/>
        </p:nvSpPr>
        <p:spPr bwMode="auto">
          <a:xfrm>
            <a:off x="1041400" y="2661696"/>
            <a:ext cx="34925" cy="46037"/>
          </a:xfrm>
          <a:custGeom>
            <a:avLst/>
            <a:gdLst>
              <a:gd name="T0" fmla="*/ 0 w 18"/>
              <a:gd name="T1" fmla="*/ 0 h 24"/>
              <a:gd name="T2" fmla="*/ 14 w 18"/>
              <a:gd name="T3" fmla="*/ 8 h 24"/>
              <a:gd name="T4" fmla="*/ 18 w 18"/>
              <a:gd name="T5" fmla="*/ 24 h 24"/>
              <a:gd name="T6" fmla="*/ 0 w 18"/>
              <a:gd name="T7" fmla="*/ 0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0"/>
                </a:moveTo>
                <a:lnTo>
                  <a:pt x="14" y="8"/>
                </a:lnTo>
                <a:lnTo>
                  <a:pt x="18" y="24"/>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260" name="Freeform 733"/>
          <p:cNvSpPr>
            <a:spLocks noChangeAspect="1"/>
          </p:cNvSpPr>
          <p:nvPr/>
        </p:nvSpPr>
        <p:spPr bwMode="auto">
          <a:xfrm>
            <a:off x="1095375" y="2674396"/>
            <a:ext cx="15875" cy="26987"/>
          </a:xfrm>
          <a:custGeom>
            <a:avLst/>
            <a:gdLst>
              <a:gd name="T0" fmla="*/ 0 w 8"/>
              <a:gd name="T1" fmla="*/ 8 h 14"/>
              <a:gd name="T2" fmla="*/ 4 w 8"/>
              <a:gd name="T3" fmla="*/ 0 h 14"/>
              <a:gd name="T4" fmla="*/ 8 w 8"/>
              <a:gd name="T5" fmla="*/ 14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4" y="0"/>
                </a:lnTo>
                <a:lnTo>
                  <a:pt x="8" y="14"/>
                </a:lnTo>
                <a:lnTo>
                  <a:pt x="0" y="8"/>
                </a:lnTo>
                <a:close/>
              </a:path>
            </a:pathLst>
          </a:custGeom>
          <a:solidFill>
            <a:srgbClr val="FFFFCC"/>
          </a:solidFill>
          <a:ln w="9525">
            <a:noFill/>
            <a:round/>
            <a:headEnd/>
            <a:tailEnd/>
          </a:ln>
        </p:spPr>
        <p:txBody>
          <a:bodyPr/>
          <a:lstStyle/>
          <a:p>
            <a:endParaRPr lang="en-US"/>
          </a:p>
        </p:txBody>
      </p:sp>
      <p:sp>
        <p:nvSpPr>
          <p:cNvPr id="23261" name="Freeform 734"/>
          <p:cNvSpPr>
            <a:spLocks noChangeAspect="1"/>
          </p:cNvSpPr>
          <p:nvPr/>
        </p:nvSpPr>
        <p:spPr bwMode="auto">
          <a:xfrm>
            <a:off x="1095375" y="2674396"/>
            <a:ext cx="15875" cy="26987"/>
          </a:xfrm>
          <a:custGeom>
            <a:avLst/>
            <a:gdLst>
              <a:gd name="T0" fmla="*/ 0 w 8"/>
              <a:gd name="T1" fmla="*/ 8 h 14"/>
              <a:gd name="T2" fmla="*/ 4 w 8"/>
              <a:gd name="T3" fmla="*/ 0 h 14"/>
              <a:gd name="T4" fmla="*/ 8 w 8"/>
              <a:gd name="T5" fmla="*/ 14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4" y="0"/>
                </a:lnTo>
                <a:lnTo>
                  <a:pt x="8" y="14"/>
                </a:lnTo>
                <a:lnTo>
                  <a:pt x="0" y="8"/>
                </a:lnTo>
                <a:close/>
              </a:path>
            </a:pathLst>
          </a:custGeom>
          <a:solidFill>
            <a:srgbClr val="FFFFCC"/>
          </a:solidFill>
          <a:ln w="1588" cap="rnd">
            <a:solidFill>
              <a:srgbClr val="808080"/>
            </a:solidFill>
            <a:round/>
            <a:headEnd/>
            <a:tailEnd/>
          </a:ln>
        </p:spPr>
        <p:txBody>
          <a:bodyPr/>
          <a:lstStyle/>
          <a:p>
            <a:endParaRPr lang="en-US"/>
          </a:p>
        </p:txBody>
      </p:sp>
      <p:sp>
        <p:nvSpPr>
          <p:cNvPr id="23262" name="Freeform 735"/>
          <p:cNvSpPr>
            <a:spLocks noChangeAspect="1"/>
          </p:cNvSpPr>
          <p:nvPr/>
        </p:nvSpPr>
        <p:spPr bwMode="auto">
          <a:xfrm>
            <a:off x="8843963" y="2391821"/>
            <a:ext cx="74612" cy="23812"/>
          </a:xfrm>
          <a:custGeom>
            <a:avLst/>
            <a:gdLst>
              <a:gd name="T0" fmla="*/ 0 w 39"/>
              <a:gd name="T1" fmla="*/ 4 h 12"/>
              <a:gd name="T2" fmla="*/ 23 w 39"/>
              <a:gd name="T3" fmla="*/ 0 h 12"/>
              <a:gd name="T4" fmla="*/ 39 w 39"/>
              <a:gd name="T5" fmla="*/ 6 h 12"/>
              <a:gd name="T6" fmla="*/ 31 w 39"/>
              <a:gd name="T7" fmla="*/ 12 h 12"/>
              <a:gd name="T8" fmla="*/ 0 w 39"/>
              <a:gd name="T9" fmla="*/ 4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0" y="4"/>
                </a:moveTo>
                <a:lnTo>
                  <a:pt x="23" y="0"/>
                </a:lnTo>
                <a:lnTo>
                  <a:pt x="39" y="6"/>
                </a:lnTo>
                <a:lnTo>
                  <a:pt x="31" y="12"/>
                </a:lnTo>
                <a:lnTo>
                  <a:pt x="0" y="4"/>
                </a:lnTo>
                <a:close/>
              </a:path>
            </a:pathLst>
          </a:custGeom>
          <a:solidFill>
            <a:srgbClr val="FFFFCC"/>
          </a:solidFill>
          <a:ln w="9525">
            <a:noFill/>
            <a:round/>
            <a:headEnd/>
            <a:tailEnd/>
          </a:ln>
        </p:spPr>
        <p:txBody>
          <a:bodyPr/>
          <a:lstStyle/>
          <a:p>
            <a:endParaRPr lang="en-US"/>
          </a:p>
        </p:txBody>
      </p:sp>
      <p:sp>
        <p:nvSpPr>
          <p:cNvPr id="23263" name="Freeform 736"/>
          <p:cNvSpPr>
            <a:spLocks noChangeAspect="1"/>
          </p:cNvSpPr>
          <p:nvPr/>
        </p:nvSpPr>
        <p:spPr bwMode="auto">
          <a:xfrm>
            <a:off x="8843963" y="2391821"/>
            <a:ext cx="74612" cy="23812"/>
          </a:xfrm>
          <a:custGeom>
            <a:avLst/>
            <a:gdLst>
              <a:gd name="T0" fmla="*/ 0 w 39"/>
              <a:gd name="T1" fmla="*/ 4 h 12"/>
              <a:gd name="T2" fmla="*/ 23 w 39"/>
              <a:gd name="T3" fmla="*/ 0 h 12"/>
              <a:gd name="T4" fmla="*/ 39 w 39"/>
              <a:gd name="T5" fmla="*/ 6 h 12"/>
              <a:gd name="T6" fmla="*/ 31 w 39"/>
              <a:gd name="T7" fmla="*/ 12 h 12"/>
              <a:gd name="T8" fmla="*/ 0 w 39"/>
              <a:gd name="T9" fmla="*/ 4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0" y="4"/>
                </a:moveTo>
                <a:lnTo>
                  <a:pt x="23" y="0"/>
                </a:lnTo>
                <a:lnTo>
                  <a:pt x="39" y="6"/>
                </a:lnTo>
                <a:lnTo>
                  <a:pt x="31" y="12"/>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3264" name="Freeform 737"/>
          <p:cNvSpPr>
            <a:spLocks noChangeAspect="1"/>
          </p:cNvSpPr>
          <p:nvPr/>
        </p:nvSpPr>
        <p:spPr bwMode="auto">
          <a:xfrm>
            <a:off x="6923088" y="3717383"/>
            <a:ext cx="50800" cy="46038"/>
          </a:xfrm>
          <a:custGeom>
            <a:avLst/>
            <a:gdLst>
              <a:gd name="T0" fmla="*/ 0 w 26"/>
              <a:gd name="T1" fmla="*/ 19 h 24"/>
              <a:gd name="T2" fmla="*/ 8 w 26"/>
              <a:gd name="T3" fmla="*/ 0 h 24"/>
              <a:gd name="T4" fmla="*/ 26 w 26"/>
              <a:gd name="T5" fmla="*/ 4 h 24"/>
              <a:gd name="T6" fmla="*/ 12 w 26"/>
              <a:gd name="T7" fmla="*/ 24 h 24"/>
              <a:gd name="T8" fmla="*/ 0 w 26"/>
              <a:gd name="T9" fmla="*/ 19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9"/>
                </a:moveTo>
                <a:lnTo>
                  <a:pt x="8" y="0"/>
                </a:lnTo>
                <a:lnTo>
                  <a:pt x="26" y="4"/>
                </a:lnTo>
                <a:lnTo>
                  <a:pt x="12" y="24"/>
                </a:lnTo>
                <a:lnTo>
                  <a:pt x="0" y="19"/>
                </a:lnTo>
                <a:close/>
              </a:path>
            </a:pathLst>
          </a:custGeom>
          <a:solidFill>
            <a:srgbClr val="FFFFCC"/>
          </a:solidFill>
          <a:ln w="9525">
            <a:noFill/>
            <a:round/>
            <a:headEnd/>
            <a:tailEnd/>
          </a:ln>
        </p:spPr>
        <p:txBody>
          <a:bodyPr/>
          <a:lstStyle/>
          <a:p>
            <a:endParaRPr lang="en-US"/>
          </a:p>
        </p:txBody>
      </p:sp>
      <p:sp>
        <p:nvSpPr>
          <p:cNvPr id="23265" name="Freeform 738"/>
          <p:cNvSpPr>
            <a:spLocks noChangeAspect="1"/>
          </p:cNvSpPr>
          <p:nvPr/>
        </p:nvSpPr>
        <p:spPr bwMode="auto">
          <a:xfrm>
            <a:off x="6923088" y="3717383"/>
            <a:ext cx="50800" cy="46038"/>
          </a:xfrm>
          <a:custGeom>
            <a:avLst/>
            <a:gdLst>
              <a:gd name="T0" fmla="*/ 0 w 26"/>
              <a:gd name="T1" fmla="*/ 19 h 24"/>
              <a:gd name="T2" fmla="*/ 8 w 26"/>
              <a:gd name="T3" fmla="*/ 0 h 24"/>
              <a:gd name="T4" fmla="*/ 26 w 26"/>
              <a:gd name="T5" fmla="*/ 4 h 24"/>
              <a:gd name="T6" fmla="*/ 12 w 26"/>
              <a:gd name="T7" fmla="*/ 24 h 24"/>
              <a:gd name="T8" fmla="*/ 0 w 26"/>
              <a:gd name="T9" fmla="*/ 19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9"/>
                </a:moveTo>
                <a:lnTo>
                  <a:pt x="8" y="0"/>
                </a:lnTo>
                <a:lnTo>
                  <a:pt x="26" y="4"/>
                </a:lnTo>
                <a:lnTo>
                  <a:pt x="12" y="24"/>
                </a:lnTo>
                <a:lnTo>
                  <a:pt x="0" y="19"/>
                </a:lnTo>
                <a:close/>
              </a:path>
            </a:pathLst>
          </a:custGeom>
          <a:solidFill>
            <a:srgbClr val="FFFFCC"/>
          </a:solidFill>
          <a:ln w="7938" cap="rnd">
            <a:solidFill>
              <a:srgbClr val="FFFFFF"/>
            </a:solidFill>
            <a:round/>
            <a:headEnd/>
            <a:tailEnd/>
          </a:ln>
        </p:spPr>
        <p:txBody>
          <a:bodyPr/>
          <a:lstStyle/>
          <a:p>
            <a:endParaRPr lang="en-US"/>
          </a:p>
        </p:txBody>
      </p:sp>
      <p:sp>
        <p:nvSpPr>
          <p:cNvPr id="23266" name="Freeform 739"/>
          <p:cNvSpPr>
            <a:spLocks noChangeAspect="1"/>
          </p:cNvSpPr>
          <p:nvPr/>
        </p:nvSpPr>
        <p:spPr bwMode="auto">
          <a:xfrm>
            <a:off x="5934075" y="3291933"/>
            <a:ext cx="711200" cy="725488"/>
          </a:xfrm>
          <a:custGeom>
            <a:avLst/>
            <a:gdLst>
              <a:gd name="T0" fmla="*/ 0 w 370"/>
              <a:gd name="T1" fmla="*/ 172 h 378"/>
              <a:gd name="T2" fmla="*/ 10 w 370"/>
              <a:gd name="T3" fmla="*/ 163 h 378"/>
              <a:gd name="T4" fmla="*/ 39 w 370"/>
              <a:gd name="T5" fmla="*/ 163 h 378"/>
              <a:gd name="T6" fmla="*/ 20 w 370"/>
              <a:gd name="T7" fmla="*/ 124 h 378"/>
              <a:gd name="T8" fmla="*/ 31 w 370"/>
              <a:gd name="T9" fmla="*/ 113 h 378"/>
              <a:gd name="T10" fmla="*/ 48 w 370"/>
              <a:gd name="T11" fmla="*/ 114 h 378"/>
              <a:gd name="T12" fmla="*/ 85 w 370"/>
              <a:gd name="T13" fmla="*/ 71 h 378"/>
              <a:gd name="T14" fmla="*/ 82 w 370"/>
              <a:gd name="T15" fmla="*/ 59 h 378"/>
              <a:gd name="T16" fmla="*/ 92 w 370"/>
              <a:gd name="T17" fmla="*/ 52 h 378"/>
              <a:gd name="T18" fmla="*/ 75 w 370"/>
              <a:gd name="T19" fmla="*/ 39 h 378"/>
              <a:gd name="T20" fmla="*/ 75 w 370"/>
              <a:gd name="T21" fmla="*/ 18 h 378"/>
              <a:gd name="T22" fmla="*/ 111 w 370"/>
              <a:gd name="T23" fmla="*/ 18 h 378"/>
              <a:gd name="T24" fmla="*/ 122 w 370"/>
              <a:gd name="T25" fmla="*/ 8 h 378"/>
              <a:gd name="T26" fmla="*/ 142 w 370"/>
              <a:gd name="T27" fmla="*/ 0 h 378"/>
              <a:gd name="T28" fmla="*/ 155 w 370"/>
              <a:gd name="T29" fmla="*/ 7 h 378"/>
              <a:gd name="T30" fmla="*/ 137 w 370"/>
              <a:gd name="T31" fmla="*/ 29 h 378"/>
              <a:gd name="T32" fmla="*/ 146 w 370"/>
              <a:gd name="T33" fmla="*/ 47 h 378"/>
              <a:gd name="T34" fmla="*/ 132 w 370"/>
              <a:gd name="T35" fmla="*/ 50 h 378"/>
              <a:gd name="T36" fmla="*/ 139 w 370"/>
              <a:gd name="T37" fmla="*/ 72 h 378"/>
              <a:gd name="T38" fmla="*/ 164 w 370"/>
              <a:gd name="T39" fmla="*/ 81 h 378"/>
              <a:gd name="T40" fmla="*/ 152 w 370"/>
              <a:gd name="T41" fmla="*/ 102 h 378"/>
              <a:gd name="T42" fmla="*/ 186 w 370"/>
              <a:gd name="T43" fmla="*/ 122 h 378"/>
              <a:gd name="T44" fmla="*/ 251 w 370"/>
              <a:gd name="T45" fmla="*/ 135 h 378"/>
              <a:gd name="T46" fmla="*/ 253 w 370"/>
              <a:gd name="T47" fmla="*/ 115 h 378"/>
              <a:gd name="T48" fmla="*/ 261 w 370"/>
              <a:gd name="T49" fmla="*/ 113 h 378"/>
              <a:gd name="T50" fmla="*/ 263 w 370"/>
              <a:gd name="T51" fmla="*/ 122 h 378"/>
              <a:gd name="T52" fmla="*/ 268 w 370"/>
              <a:gd name="T53" fmla="*/ 131 h 378"/>
              <a:gd name="T54" fmla="*/ 301 w 370"/>
              <a:gd name="T55" fmla="*/ 127 h 378"/>
              <a:gd name="T56" fmla="*/ 299 w 370"/>
              <a:gd name="T57" fmla="*/ 116 h 378"/>
              <a:gd name="T58" fmla="*/ 353 w 370"/>
              <a:gd name="T59" fmla="*/ 92 h 378"/>
              <a:gd name="T60" fmla="*/ 357 w 370"/>
              <a:gd name="T61" fmla="*/ 106 h 378"/>
              <a:gd name="T62" fmla="*/ 370 w 370"/>
              <a:gd name="T63" fmla="*/ 111 h 378"/>
              <a:gd name="T64" fmla="*/ 365 w 370"/>
              <a:gd name="T65" fmla="*/ 125 h 378"/>
              <a:gd name="T66" fmla="*/ 343 w 370"/>
              <a:gd name="T67" fmla="*/ 134 h 378"/>
              <a:gd name="T68" fmla="*/ 310 w 370"/>
              <a:gd name="T69" fmla="*/ 196 h 378"/>
              <a:gd name="T70" fmla="*/ 303 w 370"/>
              <a:gd name="T71" fmla="*/ 171 h 378"/>
              <a:gd name="T72" fmla="*/ 297 w 370"/>
              <a:gd name="T73" fmla="*/ 181 h 378"/>
              <a:gd name="T74" fmla="*/ 290 w 370"/>
              <a:gd name="T75" fmla="*/ 169 h 378"/>
              <a:gd name="T76" fmla="*/ 304 w 370"/>
              <a:gd name="T77" fmla="*/ 153 h 378"/>
              <a:gd name="T78" fmla="*/ 276 w 370"/>
              <a:gd name="T79" fmla="*/ 151 h 378"/>
              <a:gd name="T80" fmla="*/ 258 w 370"/>
              <a:gd name="T81" fmla="*/ 133 h 378"/>
              <a:gd name="T82" fmla="*/ 252 w 370"/>
              <a:gd name="T83" fmla="*/ 143 h 378"/>
              <a:gd name="T84" fmla="*/ 258 w 370"/>
              <a:gd name="T85" fmla="*/ 151 h 378"/>
              <a:gd name="T86" fmla="*/ 250 w 370"/>
              <a:gd name="T87" fmla="*/ 156 h 378"/>
              <a:gd name="T88" fmla="*/ 258 w 370"/>
              <a:gd name="T89" fmla="*/ 164 h 378"/>
              <a:gd name="T90" fmla="*/ 263 w 370"/>
              <a:gd name="T91" fmla="*/ 200 h 378"/>
              <a:gd name="T92" fmla="*/ 252 w 370"/>
              <a:gd name="T93" fmla="*/ 194 h 378"/>
              <a:gd name="T94" fmla="*/ 231 w 370"/>
              <a:gd name="T95" fmla="*/ 222 h 378"/>
              <a:gd name="T96" fmla="*/ 154 w 370"/>
              <a:gd name="T97" fmla="*/ 279 h 378"/>
              <a:gd name="T98" fmla="*/ 149 w 370"/>
              <a:gd name="T99" fmla="*/ 349 h 378"/>
              <a:gd name="T100" fmla="*/ 117 w 370"/>
              <a:gd name="T101" fmla="*/ 378 h 378"/>
              <a:gd name="T102" fmla="*/ 89 w 370"/>
              <a:gd name="T103" fmla="*/ 323 h 378"/>
              <a:gd name="T104" fmla="*/ 77 w 370"/>
              <a:gd name="T105" fmla="*/ 280 h 378"/>
              <a:gd name="T106" fmla="*/ 67 w 370"/>
              <a:gd name="T107" fmla="*/ 270 h 378"/>
              <a:gd name="T108" fmla="*/ 59 w 370"/>
              <a:gd name="T109" fmla="*/ 192 h 378"/>
              <a:gd name="T110" fmla="*/ 53 w 370"/>
              <a:gd name="T111" fmla="*/ 189 h 378"/>
              <a:gd name="T112" fmla="*/ 48 w 370"/>
              <a:gd name="T113" fmla="*/ 206 h 378"/>
              <a:gd name="T114" fmla="*/ 30 w 370"/>
              <a:gd name="T115" fmla="*/ 211 h 378"/>
              <a:gd name="T116" fmla="*/ 12 w 370"/>
              <a:gd name="T117" fmla="*/ 190 h 378"/>
              <a:gd name="T118" fmla="*/ 29 w 370"/>
              <a:gd name="T119" fmla="*/ 179 h 378"/>
              <a:gd name="T120" fmla="*/ 12 w 370"/>
              <a:gd name="T121" fmla="*/ 183 h 378"/>
              <a:gd name="T122" fmla="*/ 0 w 370"/>
              <a:gd name="T123" fmla="*/ 172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0"/>
              <a:gd name="T187" fmla="*/ 0 h 378"/>
              <a:gd name="T188" fmla="*/ 370 w 370"/>
              <a:gd name="T189" fmla="*/ 378 h 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0" h="378">
                <a:moveTo>
                  <a:pt x="0" y="172"/>
                </a:moveTo>
                <a:lnTo>
                  <a:pt x="10" y="163"/>
                </a:lnTo>
                <a:lnTo>
                  <a:pt x="39" y="163"/>
                </a:lnTo>
                <a:lnTo>
                  <a:pt x="20" y="124"/>
                </a:lnTo>
                <a:lnTo>
                  <a:pt x="31" y="113"/>
                </a:lnTo>
                <a:lnTo>
                  <a:pt x="48" y="114"/>
                </a:lnTo>
                <a:lnTo>
                  <a:pt x="85" y="71"/>
                </a:lnTo>
                <a:lnTo>
                  <a:pt x="82" y="59"/>
                </a:lnTo>
                <a:lnTo>
                  <a:pt x="92" y="52"/>
                </a:lnTo>
                <a:lnTo>
                  <a:pt x="75" y="39"/>
                </a:lnTo>
                <a:lnTo>
                  <a:pt x="75" y="18"/>
                </a:lnTo>
                <a:lnTo>
                  <a:pt x="111" y="18"/>
                </a:lnTo>
                <a:lnTo>
                  <a:pt x="122" y="8"/>
                </a:lnTo>
                <a:lnTo>
                  <a:pt x="142" y="0"/>
                </a:lnTo>
                <a:lnTo>
                  <a:pt x="155" y="7"/>
                </a:lnTo>
                <a:lnTo>
                  <a:pt x="137" y="29"/>
                </a:lnTo>
                <a:lnTo>
                  <a:pt x="146" y="47"/>
                </a:lnTo>
                <a:lnTo>
                  <a:pt x="132" y="50"/>
                </a:lnTo>
                <a:lnTo>
                  <a:pt x="139" y="72"/>
                </a:lnTo>
                <a:lnTo>
                  <a:pt x="164" y="81"/>
                </a:lnTo>
                <a:lnTo>
                  <a:pt x="152" y="102"/>
                </a:lnTo>
                <a:lnTo>
                  <a:pt x="186" y="122"/>
                </a:lnTo>
                <a:lnTo>
                  <a:pt x="251" y="135"/>
                </a:lnTo>
                <a:lnTo>
                  <a:pt x="253" y="115"/>
                </a:lnTo>
                <a:lnTo>
                  <a:pt x="261" y="113"/>
                </a:lnTo>
                <a:lnTo>
                  <a:pt x="263" y="122"/>
                </a:lnTo>
                <a:lnTo>
                  <a:pt x="268" y="131"/>
                </a:lnTo>
                <a:lnTo>
                  <a:pt x="301" y="127"/>
                </a:lnTo>
                <a:lnTo>
                  <a:pt x="299" y="116"/>
                </a:lnTo>
                <a:lnTo>
                  <a:pt x="353" y="92"/>
                </a:lnTo>
                <a:lnTo>
                  <a:pt x="357" y="106"/>
                </a:lnTo>
                <a:lnTo>
                  <a:pt x="370" y="111"/>
                </a:lnTo>
                <a:lnTo>
                  <a:pt x="365" y="125"/>
                </a:lnTo>
                <a:lnTo>
                  <a:pt x="343" y="134"/>
                </a:lnTo>
                <a:lnTo>
                  <a:pt x="310" y="196"/>
                </a:lnTo>
                <a:lnTo>
                  <a:pt x="303" y="171"/>
                </a:lnTo>
                <a:lnTo>
                  <a:pt x="297" y="181"/>
                </a:lnTo>
                <a:lnTo>
                  <a:pt x="290" y="169"/>
                </a:lnTo>
                <a:lnTo>
                  <a:pt x="304" y="153"/>
                </a:lnTo>
                <a:lnTo>
                  <a:pt x="276" y="151"/>
                </a:lnTo>
                <a:lnTo>
                  <a:pt x="258" y="133"/>
                </a:lnTo>
                <a:lnTo>
                  <a:pt x="252" y="143"/>
                </a:lnTo>
                <a:lnTo>
                  <a:pt x="258" y="151"/>
                </a:lnTo>
                <a:lnTo>
                  <a:pt x="250" y="156"/>
                </a:lnTo>
                <a:lnTo>
                  <a:pt x="258" y="164"/>
                </a:lnTo>
                <a:lnTo>
                  <a:pt x="263" y="200"/>
                </a:lnTo>
                <a:lnTo>
                  <a:pt x="252" y="194"/>
                </a:lnTo>
                <a:lnTo>
                  <a:pt x="231" y="222"/>
                </a:lnTo>
                <a:lnTo>
                  <a:pt x="154" y="279"/>
                </a:lnTo>
                <a:lnTo>
                  <a:pt x="149" y="349"/>
                </a:lnTo>
                <a:lnTo>
                  <a:pt x="117" y="378"/>
                </a:lnTo>
                <a:lnTo>
                  <a:pt x="89" y="323"/>
                </a:lnTo>
                <a:lnTo>
                  <a:pt x="77" y="280"/>
                </a:lnTo>
                <a:lnTo>
                  <a:pt x="67" y="270"/>
                </a:lnTo>
                <a:lnTo>
                  <a:pt x="59" y="192"/>
                </a:lnTo>
                <a:lnTo>
                  <a:pt x="53" y="189"/>
                </a:lnTo>
                <a:lnTo>
                  <a:pt x="48" y="206"/>
                </a:lnTo>
                <a:lnTo>
                  <a:pt x="30" y="211"/>
                </a:lnTo>
                <a:lnTo>
                  <a:pt x="12" y="190"/>
                </a:lnTo>
                <a:lnTo>
                  <a:pt x="29" y="179"/>
                </a:lnTo>
                <a:lnTo>
                  <a:pt x="12" y="183"/>
                </a:lnTo>
                <a:lnTo>
                  <a:pt x="0" y="172"/>
                </a:lnTo>
                <a:close/>
              </a:path>
            </a:pathLst>
          </a:custGeom>
          <a:solidFill>
            <a:srgbClr val="FFFFCC"/>
          </a:solidFill>
          <a:ln w="9525">
            <a:noFill/>
            <a:round/>
            <a:headEnd/>
            <a:tailEnd/>
          </a:ln>
        </p:spPr>
        <p:txBody>
          <a:bodyPr/>
          <a:lstStyle/>
          <a:p>
            <a:endParaRPr lang="en-US"/>
          </a:p>
        </p:txBody>
      </p:sp>
      <p:sp>
        <p:nvSpPr>
          <p:cNvPr id="23267" name="Freeform 740"/>
          <p:cNvSpPr>
            <a:spLocks noChangeAspect="1"/>
          </p:cNvSpPr>
          <p:nvPr/>
        </p:nvSpPr>
        <p:spPr bwMode="auto">
          <a:xfrm>
            <a:off x="5934075" y="3291933"/>
            <a:ext cx="711200" cy="725488"/>
          </a:xfrm>
          <a:custGeom>
            <a:avLst/>
            <a:gdLst>
              <a:gd name="T0" fmla="*/ 0 w 370"/>
              <a:gd name="T1" fmla="*/ 172 h 378"/>
              <a:gd name="T2" fmla="*/ 10 w 370"/>
              <a:gd name="T3" fmla="*/ 163 h 378"/>
              <a:gd name="T4" fmla="*/ 39 w 370"/>
              <a:gd name="T5" fmla="*/ 163 h 378"/>
              <a:gd name="T6" fmla="*/ 20 w 370"/>
              <a:gd name="T7" fmla="*/ 124 h 378"/>
              <a:gd name="T8" fmla="*/ 31 w 370"/>
              <a:gd name="T9" fmla="*/ 113 h 378"/>
              <a:gd name="T10" fmla="*/ 48 w 370"/>
              <a:gd name="T11" fmla="*/ 114 h 378"/>
              <a:gd name="T12" fmla="*/ 85 w 370"/>
              <a:gd name="T13" fmla="*/ 71 h 378"/>
              <a:gd name="T14" fmla="*/ 82 w 370"/>
              <a:gd name="T15" fmla="*/ 59 h 378"/>
              <a:gd name="T16" fmla="*/ 92 w 370"/>
              <a:gd name="T17" fmla="*/ 52 h 378"/>
              <a:gd name="T18" fmla="*/ 75 w 370"/>
              <a:gd name="T19" fmla="*/ 39 h 378"/>
              <a:gd name="T20" fmla="*/ 75 w 370"/>
              <a:gd name="T21" fmla="*/ 18 h 378"/>
              <a:gd name="T22" fmla="*/ 111 w 370"/>
              <a:gd name="T23" fmla="*/ 18 h 378"/>
              <a:gd name="T24" fmla="*/ 122 w 370"/>
              <a:gd name="T25" fmla="*/ 8 h 378"/>
              <a:gd name="T26" fmla="*/ 142 w 370"/>
              <a:gd name="T27" fmla="*/ 0 h 378"/>
              <a:gd name="T28" fmla="*/ 155 w 370"/>
              <a:gd name="T29" fmla="*/ 7 h 378"/>
              <a:gd name="T30" fmla="*/ 137 w 370"/>
              <a:gd name="T31" fmla="*/ 29 h 378"/>
              <a:gd name="T32" fmla="*/ 146 w 370"/>
              <a:gd name="T33" fmla="*/ 47 h 378"/>
              <a:gd name="T34" fmla="*/ 132 w 370"/>
              <a:gd name="T35" fmla="*/ 50 h 378"/>
              <a:gd name="T36" fmla="*/ 139 w 370"/>
              <a:gd name="T37" fmla="*/ 72 h 378"/>
              <a:gd name="T38" fmla="*/ 164 w 370"/>
              <a:gd name="T39" fmla="*/ 81 h 378"/>
              <a:gd name="T40" fmla="*/ 152 w 370"/>
              <a:gd name="T41" fmla="*/ 102 h 378"/>
              <a:gd name="T42" fmla="*/ 186 w 370"/>
              <a:gd name="T43" fmla="*/ 122 h 378"/>
              <a:gd name="T44" fmla="*/ 251 w 370"/>
              <a:gd name="T45" fmla="*/ 135 h 378"/>
              <a:gd name="T46" fmla="*/ 253 w 370"/>
              <a:gd name="T47" fmla="*/ 115 h 378"/>
              <a:gd name="T48" fmla="*/ 261 w 370"/>
              <a:gd name="T49" fmla="*/ 113 h 378"/>
              <a:gd name="T50" fmla="*/ 263 w 370"/>
              <a:gd name="T51" fmla="*/ 122 h 378"/>
              <a:gd name="T52" fmla="*/ 268 w 370"/>
              <a:gd name="T53" fmla="*/ 131 h 378"/>
              <a:gd name="T54" fmla="*/ 301 w 370"/>
              <a:gd name="T55" fmla="*/ 127 h 378"/>
              <a:gd name="T56" fmla="*/ 299 w 370"/>
              <a:gd name="T57" fmla="*/ 116 h 378"/>
              <a:gd name="T58" fmla="*/ 353 w 370"/>
              <a:gd name="T59" fmla="*/ 92 h 378"/>
              <a:gd name="T60" fmla="*/ 357 w 370"/>
              <a:gd name="T61" fmla="*/ 106 h 378"/>
              <a:gd name="T62" fmla="*/ 370 w 370"/>
              <a:gd name="T63" fmla="*/ 111 h 378"/>
              <a:gd name="T64" fmla="*/ 365 w 370"/>
              <a:gd name="T65" fmla="*/ 125 h 378"/>
              <a:gd name="T66" fmla="*/ 343 w 370"/>
              <a:gd name="T67" fmla="*/ 134 h 378"/>
              <a:gd name="T68" fmla="*/ 310 w 370"/>
              <a:gd name="T69" fmla="*/ 196 h 378"/>
              <a:gd name="T70" fmla="*/ 303 w 370"/>
              <a:gd name="T71" fmla="*/ 171 h 378"/>
              <a:gd name="T72" fmla="*/ 297 w 370"/>
              <a:gd name="T73" fmla="*/ 181 h 378"/>
              <a:gd name="T74" fmla="*/ 290 w 370"/>
              <a:gd name="T75" fmla="*/ 169 h 378"/>
              <a:gd name="T76" fmla="*/ 304 w 370"/>
              <a:gd name="T77" fmla="*/ 153 h 378"/>
              <a:gd name="T78" fmla="*/ 276 w 370"/>
              <a:gd name="T79" fmla="*/ 151 h 378"/>
              <a:gd name="T80" fmla="*/ 258 w 370"/>
              <a:gd name="T81" fmla="*/ 133 h 378"/>
              <a:gd name="T82" fmla="*/ 252 w 370"/>
              <a:gd name="T83" fmla="*/ 143 h 378"/>
              <a:gd name="T84" fmla="*/ 258 w 370"/>
              <a:gd name="T85" fmla="*/ 151 h 378"/>
              <a:gd name="T86" fmla="*/ 250 w 370"/>
              <a:gd name="T87" fmla="*/ 156 h 378"/>
              <a:gd name="T88" fmla="*/ 258 w 370"/>
              <a:gd name="T89" fmla="*/ 164 h 378"/>
              <a:gd name="T90" fmla="*/ 263 w 370"/>
              <a:gd name="T91" fmla="*/ 200 h 378"/>
              <a:gd name="T92" fmla="*/ 252 w 370"/>
              <a:gd name="T93" fmla="*/ 194 h 378"/>
              <a:gd name="T94" fmla="*/ 231 w 370"/>
              <a:gd name="T95" fmla="*/ 222 h 378"/>
              <a:gd name="T96" fmla="*/ 154 w 370"/>
              <a:gd name="T97" fmla="*/ 279 h 378"/>
              <a:gd name="T98" fmla="*/ 149 w 370"/>
              <a:gd name="T99" fmla="*/ 349 h 378"/>
              <a:gd name="T100" fmla="*/ 117 w 370"/>
              <a:gd name="T101" fmla="*/ 378 h 378"/>
              <a:gd name="T102" fmla="*/ 89 w 370"/>
              <a:gd name="T103" fmla="*/ 323 h 378"/>
              <a:gd name="T104" fmla="*/ 77 w 370"/>
              <a:gd name="T105" fmla="*/ 280 h 378"/>
              <a:gd name="T106" fmla="*/ 67 w 370"/>
              <a:gd name="T107" fmla="*/ 270 h 378"/>
              <a:gd name="T108" fmla="*/ 59 w 370"/>
              <a:gd name="T109" fmla="*/ 192 h 378"/>
              <a:gd name="T110" fmla="*/ 53 w 370"/>
              <a:gd name="T111" fmla="*/ 189 h 378"/>
              <a:gd name="T112" fmla="*/ 48 w 370"/>
              <a:gd name="T113" fmla="*/ 206 h 378"/>
              <a:gd name="T114" fmla="*/ 30 w 370"/>
              <a:gd name="T115" fmla="*/ 211 h 378"/>
              <a:gd name="T116" fmla="*/ 12 w 370"/>
              <a:gd name="T117" fmla="*/ 190 h 378"/>
              <a:gd name="T118" fmla="*/ 29 w 370"/>
              <a:gd name="T119" fmla="*/ 179 h 378"/>
              <a:gd name="T120" fmla="*/ 12 w 370"/>
              <a:gd name="T121" fmla="*/ 183 h 378"/>
              <a:gd name="T122" fmla="*/ 0 w 370"/>
              <a:gd name="T123" fmla="*/ 172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0"/>
              <a:gd name="T187" fmla="*/ 0 h 378"/>
              <a:gd name="T188" fmla="*/ 370 w 370"/>
              <a:gd name="T189" fmla="*/ 378 h 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0" h="378">
                <a:moveTo>
                  <a:pt x="0" y="172"/>
                </a:moveTo>
                <a:lnTo>
                  <a:pt x="10" y="163"/>
                </a:lnTo>
                <a:lnTo>
                  <a:pt x="39" y="163"/>
                </a:lnTo>
                <a:lnTo>
                  <a:pt x="20" y="124"/>
                </a:lnTo>
                <a:lnTo>
                  <a:pt x="31" y="113"/>
                </a:lnTo>
                <a:lnTo>
                  <a:pt x="48" y="114"/>
                </a:lnTo>
                <a:lnTo>
                  <a:pt x="85" y="71"/>
                </a:lnTo>
                <a:lnTo>
                  <a:pt x="82" y="59"/>
                </a:lnTo>
                <a:lnTo>
                  <a:pt x="92" y="52"/>
                </a:lnTo>
                <a:lnTo>
                  <a:pt x="75" y="39"/>
                </a:lnTo>
                <a:lnTo>
                  <a:pt x="75" y="18"/>
                </a:lnTo>
                <a:lnTo>
                  <a:pt x="111" y="18"/>
                </a:lnTo>
                <a:lnTo>
                  <a:pt x="122" y="8"/>
                </a:lnTo>
                <a:lnTo>
                  <a:pt x="142" y="0"/>
                </a:lnTo>
                <a:lnTo>
                  <a:pt x="155" y="7"/>
                </a:lnTo>
                <a:lnTo>
                  <a:pt x="137" y="29"/>
                </a:lnTo>
                <a:lnTo>
                  <a:pt x="146" y="47"/>
                </a:lnTo>
                <a:lnTo>
                  <a:pt x="132" y="50"/>
                </a:lnTo>
                <a:lnTo>
                  <a:pt x="139" y="72"/>
                </a:lnTo>
                <a:lnTo>
                  <a:pt x="164" y="81"/>
                </a:lnTo>
                <a:lnTo>
                  <a:pt x="152" y="102"/>
                </a:lnTo>
                <a:lnTo>
                  <a:pt x="186" y="122"/>
                </a:lnTo>
                <a:lnTo>
                  <a:pt x="251" y="135"/>
                </a:lnTo>
                <a:lnTo>
                  <a:pt x="253" y="115"/>
                </a:lnTo>
                <a:lnTo>
                  <a:pt x="261" y="113"/>
                </a:lnTo>
                <a:lnTo>
                  <a:pt x="263" y="122"/>
                </a:lnTo>
                <a:lnTo>
                  <a:pt x="268" y="131"/>
                </a:lnTo>
                <a:lnTo>
                  <a:pt x="301" y="127"/>
                </a:lnTo>
                <a:lnTo>
                  <a:pt x="299" y="116"/>
                </a:lnTo>
                <a:lnTo>
                  <a:pt x="353" y="92"/>
                </a:lnTo>
                <a:lnTo>
                  <a:pt x="357" y="106"/>
                </a:lnTo>
                <a:lnTo>
                  <a:pt x="370" y="111"/>
                </a:lnTo>
                <a:lnTo>
                  <a:pt x="365" y="125"/>
                </a:lnTo>
                <a:lnTo>
                  <a:pt x="343" y="134"/>
                </a:lnTo>
                <a:lnTo>
                  <a:pt x="310" y="196"/>
                </a:lnTo>
                <a:lnTo>
                  <a:pt x="303" y="171"/>
                </a:lnTo>
                <a:lnTo>
                  <a:pt x="297" y="181"/>
                </a:lnTo>
                <a:lnTo>
                  <a:pt x="290" y="169"/>
                </a:lnTo>
                <a:lnTo>
                  <a:pt x="304" y="153"/>
                </a:lnTo>
                <a:lnTo>
                  <a:pt x="276" y="151"/>
                </a:lnTo>
                <a:lnTo>
                  <a:pt x="258" y="133"/>
                </a:lnTo>
                <a:lnTo>
                  <a:pt x="252" y="143"/>
                </a:lnTo>
                <a:lnTo>
                  <a:pt x="258" y="151"/>
                </a:lnTo>
                <a:lnTo>
                  <a:pt x="250" y="156"/>
                </a:lnTo>
                <a:lnTo>
                  <a:pt x="258" y="164"/>
                </a:lnTo>
                <a:lnTo>
                  <a:pt x="263" y="200"/>
                </a:lnTo>
                <a:lnTo>
                  <a:pt x="252" y="194"/>
                </a:lnTo>
                <a:lnTo>
                  <a:pt x="231" y="222"/>
                </a:lnTo>
                <a:lnTo>
                  <a:pt x="154" y="279"/>
                </a:lnTo>
                <a:lnTo>
                  <a:pt x="149" y="349"/>
                </a:lnTo>
                <a:lnTo>
                  <a:pt x="117" y="378"/>
                </a:lnTo>
                <a:lnTo>
                  <a:pt x="89" y="323"/>
                </a:lnTo>
                <a:lnTo>
                  <a:pt x="77" y="280"/>
                </a:lnTo>
                <a:lnTo>
                  <a:pt x="67" y="270"/>
                </a:lnTo>
                <a:lnTo>
                  <a:pt x="59" y="192"/>
                </a:lnTo>
                <a:lnTo>
                  <a:pt x="53" y="189"/>
                </a:lnTo>
                <a:lnTo>
                  <a:pt x="48" y="206"/>
                </a:lnTo>
                <a:lnTo>
                  <a:pt x="30" y="211"/>
                </a:lnTo>
                <a:lnTo>
                  <a:pt x="12" y="190"/>
                </a:lnTo>
                <a:lnTo>
                  <a:pt x="29" y="179"/>
                </a:lnTo>
                <a:lnTo>
                  <a:pt x="12" y="183"/>
                </a:lnTo>
                <a:lnTo>
                  <a:pt x="0" y="172"/>
                </a:lnTo>
                <a:close/>
              </a:path>
            </a:pathLst>
          </a:custGeom>
          <a:solidFill>
            <a:srgbClr val="FFFFCC"/>
          </a:solidFill>
          <a:ln w="1651" cap="rnd">
            <a:solidFill>
              <a:srgbClr val="808080"/>
            </a:solidFill>
            <a:round/>
            <a:headEnd/>
            <a:tailEnd/>
          </a:ln>
        </p:spPr>
        <p:txBody>
          <a:bodyPr/>
          <a:lstStyle/>
          <a:p>
            <a:endParaRPr lang="en-US"/>
          </a:p>
        </p:txBody>
      </p:sp>
      <p:sp>
        <p:nvSpPr>
          <p:cNvPr id="23268" name="Freeform 741"/>
          <p:cNvSpPr>
            <a:spLocks noChangeAspect="1"/>
          </p:cNvSpPr>
          <p:nvPr/>
        </p:nvSpPr>
        <p:spPr bwMode="auto">
          <a:xfrm>
            <a:off x="6596063" y="4076158"/>
            <a:ext cx="261937" cy="280988"/>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solidFill>
            <a:srgbClr val="FFFFCC"/>
          </a:solidFill>
          <a:ln w="9525">
            <a:noFill/>
            <a:round/>
            <a:headEnd/>
            <a:tailEnd/>
          </a:ln>
        </p:spPr>
        <p:txBody>
          <a:bodyPr/>
          <a:lstStyle/>
          <a:p>
            <a:endParaRPr lang="en-US"/>
          </a:p>
        </p:txBody>
      </p:sp>
      <p:sp>
        <p:nvSpPr>
          <p:cNvPr id="23269" name="Freeform 742"/>
          <p:cNvSpPr>
            <a:spLocks noChangeAspect="1"/>
          </p:cNvSpPr>
          <p:nvPr/>
        </p:nvSpPr>
        <p:spPr bwMode="auto">
          <a:xfrm>
            <a:off x="6596063" y="4076158"/>
            <a:ext cx="261937" cy="280988"/>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3270" name="Freeform 743"/>
          <p:cNvSpPr>
            <a:spLocks noChangeAspect="1"/>
          </p:cNvSpPr>
          <p:nvPr/>
        </p:nvSpPr>
        <p:spPr bwMode="auto">
          <a:xfrm>
            <a:off x="6840538" y="4358733"/>
            <a:ext cx="220662" cy="71438"/>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solidFill>
            <a:srgbClr val="FFFFCC"/>
          </a:solidFill>
          <a:ln w="9525">
            <a:noFill/>
            <a:round/>
            <a:headEnd/>
            <a:tailEnd/>
          </a:ln>
        </p:spPr>
        <p:txBody>
          <a:bodyPr/>
          <a:lstStyle/>
          <a:p>
            <a:endParaRPr lang="en-US"/>
          </a:p>
        </p:txBody>
      </p:sp>
      <p:sp>
        <p:nvSpPr>
          <p:cNvPr id="23271" name="Freeform 744"/>
          <p:cNvSpPr>
            <a:spLocks noChangeAspect="1"/>
          </p:cNvSpPr>
          <p:nvPr/>
        </p:nvSpPr>
        <p:spPr bwMode="auto">
          <a:xfrm>
            <a:off x="6840538" y="4358733"/>
            <a:ext cx="220662" cy="71438"/>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solidFill>
            <a:srgbClr val="FFFFCC"/>
          </a:solidFill>
          <a:ln w="3175" cap="rnd">
            <a:solidFill>
              <a:srgbClr val="808080"/>
            </a:solidFill>
            <a:round/>
            <a:headEnd/>
            <a:tailEnd/>
          </a:ln>
        </p:spPr>
        <p:txBody>
          <a:bodyPr/>
          <a:lstStyle/>
          <a:p>
            <a:endParaRPr lang="en-US"/>
          </a:p>
        </p:txBody>
      </p:sp>
      <p:sp>
        <p:nvSpPr>
          <p:cNvPr id="23272" name="Freeform 745"/>
          <p:cNvSpPr>
            <a:spLocks noChangeAspect="1"/>
          </p:cNvSpPr>
          <p:nvPr/>
        </p:nvSpPr>
        <p:spPr bwMode="auto">
          <a:xfrm>
            <a:off x="6929438" y="4109496"/>
            <a:ext cx="239712" cy="206375"/>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solidFill>
            <a:srgbClr val="FFFFCC"/>
          </a:solidFill>
          <a:ln w="9525">
            <a:noFill/>
            <a:round/>
            <a:headEnd/>
            <a:tailEnd/>
          </a:ln>
        </p:spPr>
        <p:txBody>
          <a:bodyPr/>
          <a:lstStyle/>
          <a:p>
            <a:endParaRPr lang="en-US"/>
          </a:p>
        </p:txBody>
      </p:sp>
      <p:sp>
        <p:nvSpPr>
          <p:cNvPr id="23273" name="Freeform 746"/>
          <p:cNvSpPr>
            <a:spLocks noChangeAspect="1"/>
          </p:cNvSpPr>
          <p:nvPr/>
        </p:nvSpPr>
        <p:spPr bwMode="auto">
          <a:xfrm>
            <a:off x="6929438" y="4109496"/>
            <a:ext cx="239712" cy="206375"/>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solidFill>
            <a:srgbClr val="FFFFCC"/>
          </a:solidFill>
          <a:ln w="3175" cap="rnd">
            <a:solidFill>
              <a:srgbClr val="808080"/>
            </a:solidFill>
            <a:round/>
            <a:headEnd/>
            <a:tailEnd/>
          </a:ln>
        </p:spPr>
        <p:txBody>
          <a:bodyPr/>
          <a:lstStyle/>
          <a:p>
            <a:endParaRPr lang="en-US"/>
          </a:p>
        </p:txBody>
      </p:sp>
      <p:sp>
        <p:nvSpPr>
          <p:cNvPr id="23274" name="Freeform 747"/>
          <p:cNvSpPr>
            <a:spLocks noChangeAspect="1"/>
          </p:cNvSpPr>
          <p:nvPr/>
        </p:nvSpPr>
        <p:spPr bwMode="auto">
          <a:xfrm>
            <a:off x="7118350" y="4420646"/>
            <a:ext cx="57150" cy="14287"/>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solidFill>
            <a:srgbClr val="FFFFCC"/>
          </a:solidFill>
          <a:ln w="9525">
            <a:noFill/>
            <a:round/>
            <a:headEnd/>
            <a:tailEnd/>
          </a:ln>
        </p:spPr>
        <p:txBody>
          <a:bodyPr/>
          <a:lstStyle/>
          <a:p>
            <a:endParaRPr lang="en-US"/>
          </a:p>
        </p:txBody>
      </p:sp>
      <p:sp>
        <p:nvSpPr>
          <p:cNvPr id="23275" name="Freeform 748"/>
          <p:cNvSpPr>
            <a:spLocks noChangeAspect="1"/>
          </p:cNvSpPr>
          <p:nvPr/>
        </p:nvSpPr>
        <p:spPr bwMode="auto">
          <a:xfrm>
            <a:off x="7118350" y="4420646"/>
            <a:ext cx="57150" cy="14287"/>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solidFill>
            <a:srgbClr val="FFFFCC"/>
          </a:solidFill>
          <a:ln w="3175" cap="rnd">
            <a:solidFill>
              <a:srgbClr val="808080"/>
            </a:solidFill>
            <a:round/>
            <a:headEnd/>
            <a:tailEnd/>
          </a:ln>
        </p:spPr>
        <p:txBody>
          <a:bodyPr/>
          <a:lstStyle/>
          <a:p>
            <a:endParaRPr lang="en-US"/>
          </a:p>
        </p:txBody>
      </p:sp>
      <p:sp>
        <p:nvSpPr>
          <p:cNvPr id="23276" name="Freeform 749"/>
          <p:cNvSpPr>
            <a:spLocks noChangeAspect="1"/>
          </p:cNvSpPr>
          <p:nvPr/>
        </p:nvSpPr>
        <p:spPr bwMode="auto">
          <a:xfrm>
            <a:off x="7169150" y="4168233"/>
            <a:ext cx="149225" cy="182563"/>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solidFill>
            <a:srgbClr val="FFFFCC"/>
          </a:solidFill>
          <a:ln w="9525">
            <a:noFill/>
            <a:round/>
            <a:headEnd/>
            <a:tailEnd/>
          </a:ln>
        </p:spPr>
        <p:txBody>
          <a:bodyPr/>
          <a:lstStyle/>
          <a:p>
            <a:endParaRPr lang="en-US"/>
          </a:p>
        </p:txBody>
      </p:sp>
      <p:sp>
        <p:nvSpPr>
          <p:cNvPr id="23277" name="Freeform 750"/>
          <p:cNvSpPr>
            <a:spLocks noChangeAspect="1"/>
          </p:cNvSpPr>
          <p:nvPr/>
        </p:nvSpPr>
        <p:spPr bwMode="auto">
          <a:xfrm>
            <a:off x="7169150" y="4168233"/>
            <a:ext cx="149225" cy="182563"/>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solidFill>
            <a:srgbClr val="FFFFCC"/>
          </a:solidFill>
          <a:ln w="3175" cap="rnd">
            <a:solidFill>
              <a:srgbClr val="808080"/>
            </a:solidFill>
            <a:round/>
            <a:headEnd/>
            <a:tailEnd/>
          </a:ln>
        </p:spPr>
        <p:txBody>
          <a:bodyPr/>
          <a:lstStyle/>
          <a:p>
            <a:endParaRPr lang="en-US"/>
          </a:p>
        </p:txBody>
      </p:sp>
      <p:sp>
        <p:nvSpPr>
          <p:cNvPr id="23278" name="Freeform 751"/>
          <p:cNvSpPr>
            <a:spLocks noChangeAspect="1"/>
          </p:cNvSpPr>
          <p:nvPr/>
        </p:nvSpPr>
        <p:spPr bwMode="auto">
          <a:xfrm>
            <a:off x="7286625" y="4422233"/>
            <a:ext cx="84138" cy="476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solidFill>
            <a:srgbClr val="FFFFCC"/>
          </a:solidFill>
          <a:ln w="9525">
            <a:noFill/>
            <a:round/>
            <a:headEnd/>
            <a:tailEnd/>
          </a:ln>
        </p:spPr>
        <p:txBody>
          <a:bodyPr/>
          <a:lstStyle/>
          <a:p>
            <a:endParaRPr lang="en-US"/>
          </a:p>
        </p:txBody>
      </p:sp>
      <p:sp>
        <p:nvSpPr>
          <p:cNvPr id="23279" name="Freeform 752"/>
          <p:cNvSpPr>
            <a:spLocks noChangeAspect="1"/>
          </p:cNvSpPr>
          <p:nvPr/>
        </p:nvSpPr>
        <p:spPr bwMode="auto">
          <a:xfrm>
            <a:off x="7286625" y="4422233"/>
            <a:ext cx="84138" cy="476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3280" name="Freeform 753"/>
          <p:cNvSpPr>
            <a:spLocks noChangeAspect="1"/>
          </p:cNvSpPr>
          <p:nvPr/>
        </p:nvSpPr>
        <p:spPr bwMode="auto">
          <a:xfrm>
            <a:off x="7373938" y="4160296"/>
            <a:ext cx="31750" cy="73025"/>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solidFill>
            <a:srgbClr val="FFFFCC"/>
          </a:solidFill>
          <a:ln w="9525">
            <a:noFill/>
            <a:round/>
            <a:headEnd/>
            <a:tailEnd/>
          </a:ln>
        </p:spPr>
        <p:txBody>
          <a:bodyPr/>
          <a:lstStyle/>
          <a:p>
            <a:endParaRPr lang="en-US"/>
          </a:p>
        </p:txBody>
      </p:sp>
      <p:sp>
        <p:nvSpPr>
          <p:cNvPr id="23281" name="Freeform 754"/>
          <p:cNvSpPr>
            <a:spLocks noChangeAspect="1"/>
          </p:cNvSpPr>
          <p:nvPr/>
        </p:nvSpPr>
        <p:spPr bwMode="auto">
          <a:xfrm>
            <a:off x="7373938" y="4160296"/>
            <a:ext cx="31750" cy="73025"/>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3282" name="Freeform 755"/>
          <p:cNvSpPr>
            <a:spLocks noChangeAspect="1"/>
          </p:cNvSpPr>
          <p:nvPr/>
        </p:nvSpPr>
        <p:spPr bwMode="auto">
          <a:xfrm>
            <a:off x="7388225" y="4282533"/>
            <a:ext cx="68263" cy="22225"/>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solidFill>
            <a:srgbClr val="FFFFCC"/>
          </a:solidFill>
          <a:ln w="9525">
            <a:noFill/>
            <a:round/>
            <a:headEnd/>
            <a:tailEnd/>
          </a:ln>
        </p:spPr>
        <p:txBody>
          <a:bodyPr/>
          <a:lstStyle/>
          <a:p>
            <a:endParaRPr lang="en-US"/>
          </a:p>
        </p:txBody>
      </p:sp>
      <p:sp>
        <p:nvSpPr>
          <p:cNvPr id="23283" name="Freeform 756"/>
          <p:cNvSpPr>
            <a:spLocks noChangeAspect="1"/>
          </p:cNvSpPr>
          <p:nvPr/>
        </p:nvSpPr>
        <p:spPr bwMode="auto">
          <a:xfrm>
            <a:off x="7388225" y="4282533"/>
            <a:ext cx="68263" cy="22225"/>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solidFill>
            <a:srgbClr val="FFFFCC"/>
          </a:solidFill>
          <a:ln w="3175" cap="rnd">
            <a:solidFill>
              <a:srgbClr val="808080"/>
            </a:solidFill>
            <a:round/>
            <a:headEnd/>
            <a:tailEnd/>
          </a:ln>
        </p:spPr>
        <p:txBody>
          <a:bodyPr/>
          <a:lstStyle/>
          <a:p>
            <a:endParaRPr lang="en-US"/>
          </a:p>
        </p:txBody>
      </p:sp>
      <p:sp>
        <p:nvSpPr>
          <p:cNvPr id="23284" name="Freeform 757"/>
          <p:cNvSpPr>
            <a:spLocks noChangeAspect="1"/>
          </p:cNvSpPr>
          <p:nvPr/>
        </p:nvSpPr>
        <p:spPr bwMode="auto">
          <a:xfrm>
            <a:off x="7456488" y="4226971"/>
            <a:ext cx="255587" cy="207962"/>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solidFill>
            <a:srgbClr val="FFFFCC"/>
          </a:solidFill>
          <a:ln w="9525">
            <a:noFill/>
            <a:round/>
            <a:headEnd/>
            <a:tailEnd/>
          </a:ln>
        </p:spPr>
        <p:txBody>
          <a:bodyPr/>
          <a:lstStyle/>
          <a:p>
            <a:endParaRPr lang="en-US"/>
          </a:p>
        </p:txBody>
      </p:sp>
      <p:sp>
        <p:nvSpPr>
          <p:cNvPr id="23285" name="Freeform 758"/>
          <p:cNvSpPr>
            <a:spLocks noChangeAspect="1"/>
          </p:cNvSpPr>
          <p:nvPr/>
        </p:nvSpPr>
        <p:spPr bwMode="auto">
          <a:xfrm>
            <a:off x="7456488" y="4226971"/>
            <a:ext cx="255587" cy="207962"/>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solidFill>
            <a:srgbClr val="FFFFCC"/>
          </a:solidFill>
          <a:ln w="3175" cap="rnd">
            <a:solidFill>
              <a:srgbClr val="808080"/>
            </a:solidFill>
            <a:round/>
            <a:headEnd/>
            <a:tailEnd/>
          </a:ln>
        </p:spPr>
        <p:txBody>
          <a:bodyPr/>
          <a:lstStyle/>
          <a:p>
            <a:endParaRPr lang="en-US"/>
          </a:p>
        </p:txBody>
      </p:sp>
      <p:sp>
        <p:nvSpPr>
          <p:cNvPr id="23286" name="Freeform 759"/>
          <p:cNvSpPr>
            <a:spLocks noChangeAspect="1"/>
          </p:cNvSpPr>
          <p:nvPr/>
        </p:nvSpPr>
        <p:spPr bwMode="auto">
          <a:xfrm>
            <a:off x="7464425" y="4388896"/>
            <a:ext cx="14288" cy="20637"/>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solidFill>
            <a:srgbClr val="FFFFCC"/>
          </a:solidFill>
          <a:ln w="9525">
            <a:noFill/>
            <a:round/>
            <a:headEnd/>
            <a:tailEnd/>
          </a:ln>
        </p:spPr>
        <p:txBody>
          <a:bodyPr/>
          <a:lstStyle/>
          <a:p>
            <a:endParaRPr lang="en-US"/>
          </a:p>
        </p:txBody>
      </p:sp>
      <p:sp>
        <p:nvSpPr>
          <p:cNvPr id="23287" name="Freeform 760"/>
          <p:cNvSpPr>
            <a:spLocks noChangeAspect="1"/>
          </p:cNvSpPr>
          <p:nvPr/>
        </p:nvSpPr>
        <p:spPr bwMode="auto">
          <a:xfrm>
            <a:off x="7464425" y="4388896"/>
            <a:ext cx="14288" cy="20637"/>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solidFill>
            <a:srgbClr val="FFFFCC"/>
          </a:solidFill>
          <a:ln w="3175" cap="rnd">
            <a:solidFill>
              <a:srgbClr val="808080"/>
            </a:solidFill>
            <a:round/>
            <a:headEnd/>
            <a:tailEnd/>
          </a:ln>
        </p:spPr>
        <p:txBody>
          <a:bodyPr/>
          <a:lstStyle/>
          <a:p>
            <a:endParaRPr lang="en-US"/>
          </a:p>
        </p:txBody>
      </p:sp>
      <p:sp>
        <p:nvSpPr>
          <p:cNvPr id="23288" name="Freeform 761"/>
          <p:cNvSpPr>
            <a:spLocks noChangeAspect="1"/>
          </p:cNvSpPr>
          <p:nvPr/>
        </p:nvSpPr>
        <p:spPr bwMode="auto">
          <a:xfrm>
            <a:off x="7343775" y="3218908"/>
            <a:ext cx="85725" cy="119063"/>
          </a:xfrm>
          <a:custGeom>
            <a:avLst/>
            <a:gdLst>
              <a:gd name="T0" fmla="*/ 0 w 45"/>
              <a:gd name="T1" fmla="*/ 62 h 62"/>
              <a:gd name="T2" fmla="*/ 4 w 45"/>
              <a:gd name="T3" fmla="*/ 13 h 62"/>
              <a:gd name="T4" fmla="*/ 29 w 45"/>
              <a:gd name="T5" fmla="*/ 0 h 62"/>
              <a:gd name="T6" fmla="*/ 45 w 45"/>
              <a:gd name="T7" fmla="*/ 38 h 62"/>
              <a:gd name="T8" fmla="*/ 28 w 45"/>
              <a:gd name="T9" fmla="*/ 56 h 62"/>
              <a:gd name="T10" fmla="*/ 0 w 45"/>
              <a:gd name="T11" fmla="*/ 62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62"/>
                </a:moveTo>
                <a:lnTo>
                  <a:pt x="4" y="13"/>
                </a:lnTo>
                <a:lnTo>
                  <a:pt x="29" y="0"/>
                </a:lnTo>
                <a:lnTo>
                  <a:pt x="45" y="38"/>
                </a:lnTo>
                <a:lnTo>
                  <a:pt x="28" y="56"/>
                </a:lnTo>
                <a:lnTo>
                  <a:pt x="0" y="62"/>
                </a:lnTo>
                <a:close/>
              </a:path>
            </a:pathLst>
          </a:custGeom>
          <a:solidFill>
            <a:srgbClr val="FFFFCC"/>
          </a:solidFill>
          <a:ln w="9525">
            <a:noFill/>
            <a:round/>
            <a:headEnd/>
            <a:tailEnd/>
          </a:ln>
        </p:spPr>
        <p:txBody>
          <a:bodyPr/>
          <a:lstStyle/>
          <a:p>
            <a:endParaRPr lang="en-US"/>
          </a:p>
        </p:txBody>
      </p:sp>
      <p:sp>
        <p:nvSpPr>
          <p:cNvPr id="23289" name="Freeform 762"/>
          <p:cNvSpPr>
            <a:spLocks noChangeAspect="1"/>
          </p:cNvSpPr>
          <p:nvPr/>
        </p:nvSpPr>
        <p:spPr bwMode="auto">
          <a:xfrm>
            <a:off x="7343775" y="3218908"/>
            <a:ext cx="85725" cy="119063"/>
          </a:xfrm>
          <a:custGeom>
            <a:avLst/>
            <a:gdLst>
              <a:gd name="T0" fmla="*/ 0 w 45"/>
              <a:gd name="T1" fmla="*/ 62 h 62"/>
              <a:gd name="T2" fmla="*/ 4 w 45"/>
              <a:gd name="T3" fmla="*/ 13 h 62"/>
              <a:gd name="T4" fmla="*/ 29 w 45"/>
              <a:gd name="T5" fmla="*/ 0 h 62"/>
              <a:gd name="T6" fmla="*/ 45 w 45"/>
              <a:gd name="T7" fmla="*/ 38 h 62"/>
              <a:gd name="T8" fmla="*/ 28 w 45"/>
              <a:gd name="T9" fmla="*/ 56 h 62"/>
              <a:gd name="T10" fmla="*/ 0 w 45"/>
              <a:gd name="T11" fmla="*/ 62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62"/>
                </a:moveTo>
                <a:lnTo>
                  <a:pt x="4" y="13"/>
                </a:lnTo>
                <a:lnTo>
                  <a:pt x="29" y="0"/>
                </a:lnTo>
                <a:lnTo>
                  <a:pt x="45" y="38"/>
                </a:lnTo>
                <a:lnTo>
                  <a:pt x="28" y="56"/>
                </a:lnTo>
                <a:lnTo>
                  <a:pt x="0" y="62"/>
                </a:lnTo>
                <a:close/>
              </a:path>
            </a:pathLst>
          </a:custGeom>
          <a:solidFill>
            <a:srgbClr val="FFFFCC"/>
          </a:solidFill>
          <a:ln w="1651" cap="rnd">
            <a:solidFill>
              <a:schemeClr val="bg2"/>
            </a:solidFill>
            <a:round/>
            <a:headEnd/>
            <a:tailEnd/>
          </a:ln>
        </p:spPr>
        <p:txBody>
          <a:bodyPr/>
          <a:lstStyle/>
          <a:p>
            <a:endParaRPr lang="en-US"/>
          </a:p>
        </p:txBody>
      </p:sp>
      <p:sp>
        <p:nvSpPr>
          <p:cNvPr id="23290" name="Freeform 763"/>
          <p:cNvSpPr>
            <a:spLocks noChangeAspect="1"/>
          </p:cNvSpPr>
          <p:nvPr/>
        </p:nvSpPr>
        <p:spPr bwMode="auto">
          <a:xfrm>
            <a:off x="6718300" y="4053933"/>
            <a:ext cx="90488" cy="122238"/>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solidFill>
            <a:srgbClr val="FFFFCC"/>
          </a:solidFill>
          <a:ln w="9525">
            <a:noFill/>
            <a:round/>
            <a:headEnd/>
            <a:tailEnd/>
          </a:ln>
        </p:spPr>
        <p:txBody>
          <a:bodyPr/>
          <a:lstStyle/>
          <a:p>
            <a:endParaRPr lang="en-US"/>
          </a:p>
        </p:txBody>
      </p:sp>
      <p:sp>
        <p:nvSpPr>
          <p:cNvPr id="23291" name="Freeform 764"/>
          <p:cNvSpPr>
            <a:spLocks noChangeAspect="1"/>
          </p:cNvSpPr>
          <p:nvPr/>
        </p:nvSpPr>
        <p:spPr bwMode="auto">
          <a:xfrm>
            <a:off x="6718300" y="4053933"/>
            <a:ext cx="90488" cy="122238"/>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3292" name="Freeform 765"/>
          <p:cNvSpPr>
            <a:spLocks noChangeAspect="1"/>
          </p:cNvSpPr>
          <p:nvPr/>
        </p:nvSpPr>
        <p:spPr bwMode="auto">
          <a:xfrm>
            <a:off x="6946900" y="4041233"/>
            <a:ext cx="230188" cy="150813"/>
          </a:xfrm>
          <a:custGeom>
            <a:avLst/>
            <a:gdLst>
              <a:gd name="T0" fmla="*/ 0 w 120"/>
              <a:gd name="T1" fmla="*/ 69 h 78"/>
              <a:gd name="T2" fmla="*/ 10 w 120"/>
              <a:gd name="T3" fmla="*/ 78 h 78"/>
              <a:gd name="T4" fmla="*/ 48 w 120"/>
              <a:gd name="T5" fmla="*/ 75 h 78"/>
              <a:gd name="T6" fmla="*/ 60 w 120"/>
              <a:gd name="T7" fmla="*/ 70 h 78"/>
              <a:gd name="T8" fmla="*/ 77 w 120"/>
              <a:gd name="T9" fmla="*/ 34 h 78"/>
              <a:gd name="T10" fmla="*/ 99 w 120"/>
              <a:gd name="T11" fmla="*/ 36 h 78"/>
              <a:gd name="T12" fmla="*/ 120 w 120"/>
              <a:gd name="T13" fmla="*/ 23 h 78"/>
              <a:gd name="T14" fmla="*/ 100 w 120"/>
              <a:gd name="T15" fmla="*/ 13 h 78"/>
              <a:gd name="T16" fmla="*/ 94 w 120"/>
              <a:gd name="T17" fmla="*/ 0 h 78"/>
              <a:gd name="T18" fmla="*/ 69 w 120"/>
              <a:gd name="T19" fmla="*/ 25 h 78"/>
              <a:gd name="T20" fmla="*/ 62 w 120"/>
              <a:gd name="T21" fmla="*/ 38 h 78"/>
              <a:gd name="T22" fmla="*/ 54 w 120"/>
              <a:gd name="T23" fmla="*/ 30 h 78"/>
              <a:gd name="T24" fmla="*/ 39 w 120"/>
              <a:gd name="T25" fmla="*/ 50 h 78"/>
              <a:gd name="T26" fmla="*/ 23 w 120"/>
              <a:gd name="T27" fmla="*/ 52 h 78"/>
              <a:gd name="T28" fmla="*/ 18 w 120"/>
              <a:gd name="T29" fmla="*/ 70 h 78"/>
              <a:gd name="T30" fmla="*/ 0 w 120"/>
              <a:gd name="T31" fmla="*/ 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78"/>
              <a:gd name="T50" fmla="*/ 120 w 12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78">
                <a:moveTo>
                  <a:pt x="0" y="69"/>
                </a:moveTo>
                <a:lnTo>
                  <a:pt x="10" y="78"/>
                </a:lnTo>
                <a:lnTo>
                  <a:pt x="48" y="75"/>
                </a:lnTo>
                <a:lnTo>
                  <a:pt x="60" y="70"/>
                </a:lnTo>
                <a:lnTo>
                  <a:pt x="77" y="34"/>
                </a:lnTo>
                <a:lnTo>
                  <a:pt x="99" y="36"/>
                </a:lnTo>
                <a:lnTo>
                  <a:pt x="120" y="23"/>
                </a:lnTo>
                <a:lnTo>
                  <a:pt x="100" y="13"/>
                </a:lnTo>
                <a:lnTo>
                  <a:pt x="94" y="0"/>
                </a:lnTo>
                <a:lnTo>
                  <a:pt x="69" y="25"/>
                </a:lnTo>
                <a:lnTo>
                  <a:pt x="62" y="38"/>
                </a:lnTo>
                <a:lnTo>
                  <a:pt x="54" y="30"/>
                </a:lnTo>
                <a:lnTo>
                  <a:pt x="39" y="50"/>
                </a:lnTo>
                <a:lnTo>
                  <a:pt x="23" y="52"/>
                </a:lnTo>
                <a:lnTo>
                  <a:pt x="18" y="70"/>
                </a:lnTo>
                <a:lnTo>
                  <a:pt x="0" y="69"/>
                </a:lnTo>
                <a:close/>
              </a:path>
            </a:pathLst>
          </a:custGeom>
          <a:solidFill>
            <a:srgbClr val="FFFFCC"/>
          </a:solidFill>
          <a:ln w="9525">
            <a:noFill/>
            <a:round/>
            <a:headEnd/>
            <a:tailEnd/>
          </a:ln>
        </p:spPr>
        <p:txBody>
          <a:bodyPr/>
          <a:lstStyle/>
          <a:p>
            <a:endParaRPr lang="en-US"/>
          </a:p>
        </p:txBody>
      </p:sp>
      <p:sp>
        <p:nvSpPr>
          <p:cNvPr id="23293" name="Freeform 766"/>
          <p:cNvSpPr>
            <a:spLocks noChangeAspect="1"/>
          </p:cNvSpPr>
          <p:nvPr/>
        </p:nvSpPr>
        <p:spPr bwMode="auto">
          <a:xfrm>
            <a:off x="6946900" y="4041233"/>
            <a:ext cx="230188" cy="150813"/>
          </a:xfrm>
          <a:custGeom>
            <a:avLst/>
            <a:gdLst>
              <a:gd name="T0" fmla="*/ 0 w 120"/>
              <a:gd name="T1" fmla="*/ 69 h 78"/>
              <a:gd name="T2" fmla="*/ 10 w 120"/>
              <a:gd name="T3" fmla="*/ 78 h 78"/>
              <a:gd name="T4" fmla="*/ 48 w 120"/>
              <a:gd name="T5" fmla="*/ 75 h 78"/>
              <a:gd name="T6" fmla="*/ 60 w 120"/>
              <a:gd name="T7" fmla="*/ 70 h 78"/>
              <a:gd name="T8" fmla="*/ 77 w 120"/>
              <a:gd name="T9" fmla="*/ 34 h 78"/>
              <a:gd name="T10" fmla="*/ 99 w 120"/>
              <a:gd name="T11" fmla="*/ 36 h 78"/>
              <a:gd name="T12" fmla="*/ 120 w 120"/>
              <a:gd name="T13" fmla="*/ 23 h 78"/>
              <a:gd name="T14" fmla="*/ 100 w 120"/>
              <a:gd name="T15" fmla="*/ 13 h 78"/>
              <a:gd name="T16" fmla="*/ 94 w 120"/>
              <a:gd name="T17" fmla="*/ 0 h 78"/>
              <a:gd name="T18" fmla="*/ 69 w 120"/>
              <a:gd name="T19" fmla="*/ 25 h 78"/>
              <a:gd name="T20" fmla="*/ 62 w 120"/>
              <a:gd name="T21" fmla="*/ 38 h 78"/>
              <a:gd name="T22" fmla="*/ 54 w 120"/>
              <a:gd name="T23" fmla="*/ 30 h 78"/>
              <a:gd name="T24" fmla="*/ 39 w 120"/>
              <a:gd name="T25" fmla="*/ 50 h 78"/>
              <a:gd name="T26" fmla="*/ 23 w 120"/>
              <a:gd name="T27" fmla="*/ 52 h 78"/>
              <a:gd name="T28" fmla="*/ 18 w 120"/>
              <a:gd name="T29" fmla="*/ 70 h 78"/>
              <a:gd name="T30" fmla="*/ 0 w 120"/>
              <a:gd name="T31" fmla="*/ 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78"/>
              <a:gd name="T50" fmla="*/ 120 w 12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78">
                <a:moveTo>
                  <a:pt x="0" y="69"/>
                </a:moveTo>
                <a:lnTo>
                  <a:pt x="10" y="78"/>
                </a:lnTo>
                <a:lnTo>
                  <a:pt x="48" y="75"/>
                </a:lnTo>
                <a:lnTo>
                  <a:pt x="60" y="70"/>
                </a:lnTo>
                <a:lnTo>
                  <a:pt x="77" y="34"/>
                </a:lnTo>
                <a:lnTo>
                  <a:pt x="99" y="36"/>
                </a:lnTo>
                <a:lnTo>
                  <a:pt x="120" y="23"/>
                </a:lnTo>
                <a:lnTo>
                  <a:pt x="100" y="13"/>
                </a:lnTo>
                <a:lnTo>
                  <a:pt x="94" y="0"/>
                </a:lnTo>
                <a:lnTo>
                  <a:pt x="69" y="25"/>
                </a:lnTo>
                <a:lnTo>
                  <a:pt x="62" y="38"/>
                </a:lnTo>
                <a:lnTo>
                  <a:pt x="54" y="30"/>
                </a:lnTo>
                <a:lnTo>
                  <a:pt x="39" y="50"/>
                </a:lnTo>
                <a:lnTo>
                  <a:pt x="23" y="52"/>
                </a:lnTo>
                <a:lnTo>
                  <a:pt x="18" y="70"/>
                </a:lnTo>
                <a:lnTo>
                  <a:pt x="0" y="69"/>
                </a:lnTo>
                <a:close/>
              </a:path>
            </a:pathLst>
          </a:custGeom>
          <a:solidFill>
            <a:srgbClr val="FFFFCC"/>
          </a:solidFill>
          <a:ln w="3175" cap="rnd">
            <a:solidFill>
              <a:srgbClr val="808080"/>
            </a:solidFill>
            <a:round/>
            <a:headEnd/>
            <a:tailEnd/>
          </a:ln>
        </p:spPr>
        <p:txBody>
          <a:bodyPr/>
          <a:lstStyle/>
          <a:p>
            <a:endParaRPr lang="en-US"/>
          </a:p>
        </p:txBody>
      </p:sp>
      <p:sp>
        <p:nvSpPr>
          <p:cNvPr id="23294" name="Freeform 767"/>
          <p:cNvSpPr>
            <a:spLocks noChangeAspect="1"/>
          </p:cNvSpPr>
          <p:nvPr/>
        </p:nvSpPr>
        <p:spPr bwMode="auto">
          <a:xfrm>
            <a:off x="5761038" y="3260183"/>
            <a:ext cx="407987" cy="358775"/>
          </a:xfrm>
          <a:custGeom>
            <a:avLst/>
            <a:gdLst>
              <a:gd name="T0" fmla="*/ 0 w 212"/>
              <a:gd name="T1" fmla="*/ 103 h 187"/>
              <a:gd name="T2" fmla="*/ 20 w 212"/>
              <a:gd name="T3" fmla="*/ 109 h 187"/>
              <a:gd name="T4" fmla="*/ 66 w 212"/>
              <a:gd name="T5" fmla="*/ 103 h 187"/>
              <a:gd name="T6" fmla="*/ 75 w 212"/>
              <a:gd name="T7" fmla="*/ 84 h 187"/>
              <a:gd name="T8" fmla="*/ 106 w 212"/>
              <a:gd name="T9" fmla="*/ 73 h 187"/>
              <a:gd name="T10" fmla="*/ 109 w 212"/>
              <a:gd name="T11" fmla="*/ 57 h 187"/>
              <a:gd name="T12" fmla="*/ 120 w 212"/>
              <a:gd name="T13" fmla="*/ 53 h 187"/>
              <a:gd name="T14" fmla="*/ 115 w 212"/>
              <a:gd name="T15" fmla="*/ 45 h 187"/>
              <a:gd name="T16" fmla="*/ 126 w 212"/>
              <a:gd name="T17" fmla="*/ 44 h 187"/>
              <a:gd name="T18" fmla="*/ 135 w 212"/>
              <a:gd name="T19" fmla="*/ 28 h 187"/>
              <a:gd name="T20" fmla="*/ 131 w 212"/>
              <a:gd name="T21" fmla="*/ 12 h 187"/>
              <a:gd name="T22" fmla="*/ 173 w 212"/>
              <a:gd name="T23" fmla="*/ 0 h 187"/>
              <a:gd name="T24" fmla="*/ 212 w 212"/>
              <a:gd name="T25" fmla="*/ 24 h 187"/>
              <a:gd name="T26" fmla="*/ 201 w 212"/>
              <a:gd name="T27" fmla="*/ 34 h 187"/>
              <a:gd name="T28" fmla="*/ 165 w 212"/>
              <a:gd name="T29" fmla="*/ 34 h 187"/>
              <a:gd name="T30" fmla="*/ 165 w 212"/>
              <a:gd name="T31" fmla="*/ 55 h 187"/>
              <a:gd name="T32" fmla="*/ 182 w 212"/>
              <a:gd name="T33" fmla="*/ 69 h 187"/>
              <a:gd name="T34" fmla="*/ 172 w 212"/>
              <a:gd name="T35" fmla="*/ 75 h 187"/>
              <a:gd name="T36" fmla="*/ 175 w 212"/>
              <a:gd name="T37" fmla="*/ 87 h 187"/>
              <a:gd name="T38" fmla="*/ 137 w 212"/>
              <a:gd name="T39" fmla="*/ 130 h 187"/>
              <a:gd name="T40" fmla="*/ 121 w 212"/>
              <a:gd name="T41" fmla="*/ 129 h 187"/>
              <a:gd name="T42" fmla="*/ 109 w 212"/>
              <a:gd name="T43" fmla="*/ 139 h 187"/>
              <a:gd name="T44" fmla="*/ 129 w 212"/>
              <a:gd name="T45" fmla="*/ 179 h 187"/>
              <a:gd name="T46" fmla="*/ 100 w 212"/>
              <a:gd name="T47" fmla="*/ 179 h 187"/>
              <a:gd name="T48" fmla="*/ 90 w 212"/>
              <a:gd name="T49" fmla="*/ 187 h 187"/>
              <a:gd name="T50" fmla="*/ 69 w 212"/>
              <a:gd name="T51" fmla="*/ 164 h 187"/>
              <a:gd name="T52" fmla="*/ 10 w 212"/>
              <a:gd name="T53" fmla="*/ 168 h 187"/>
              <a:gd name="T54" fmla="*/ 30 w 212"/>
              <a:gd name="T55" fmla="*/ 141 h 187"/>
              <a:gd name="T56" fmla="*/ 0 w 212"/>
              <a:gd name="T57" fmla="*/ 103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187"/>
              <a:gd name="T89" fmla="*/ 212 w 212"/>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187">
                <a:moveTo>
                  <a:pt x="0" y="103"/>
                </a:moveTo>
                <a:lnTo>
                  <a:pt x="20" y="109"/>
                </a:lnTo>
                <a:lnTo>
                  <a:pt x="66" y="103"/>
                </a:lnTo>
                <a:lnTo>
                  <a:pt x="75" y="84"/>
                </a:lnTo>
                <a:lnTo>
                  <a:pt x="106" y="73"/>
                </a:lnTo>
                <a:lnTo>
                  <a:pt x="109" y="57"/>
                </a:lnTo>
                <a:lnTo>
                  <a:pt x="120" y="53"/>
                </a:lnTo>
                <a:lnTo>
                  <a:pt x="115" y="45"/>
                </a:lnTo>
                <a:lnTo>
                  <a:pt x="126" y="44"/>
                </a:lnTo>
                <a:lnTo>
                  <a:pt x="135" y="28"/>
                </a:lnTo>
                <a:lnTo>
                  <a:pt x="131" y="12"/>
                </a:lnTo>
                <a:lnTo>
                  <a:pt x="173" y="0"/>
                </a:lnTo>
                <a:lnTo>
                  <a:pt x="212" y="24"/>
                </a:lnTo>
                <a:lnTo>
                  <a:pt x="201" y="34"/>
                </a:lnTo>
                <a:lnTo>
                  <a:pt x="165" y="34"/>
                </a:lnTo>
                <a:lnTo>
                  <a:pt x="165" y="55"/>
                </a:lnTo>
                <a:lnTo>
                  <a:pt x="182" y="69"/>
                </a:lnTo>
                <a:lnTo>
                  <a:pt x="172" y="75"/>
                </a:lnTo>
                <a:lnTo>
                  <a:pt x="175" y="87"/>
                </a:lnTo>
                <a:lnTo>
                  <a:pt x="137" y="130"/>
                </a:lnTo>
                <a:lnTo>
                  <a:pt x="121" y="129"/>
                </a:lnTo>
                <a:lnTo>
                  <a:pt x="109" y="139"/>
                </a:lnTo>
                <a:lnTo>
                  <a:pt x="129" y="179"/>
                </a:lnTo>
                <a:lnTo>
                  <a:pt x="100" y="179"/>
                </a:lnTo>
                <a:lnTo>
                  <a:pt x="90" y="187"/>
                </a:lnTo>
                <a:lnTo>
                  <a:pt x="69" y="164"/>
                </a:lnTo>
                <a:lnTo>
                  <a:pt x="10" y="168"/>
                </a:lnTo>
                <a:lnTo>
                  <a:pt x="30" y="141"/>
                </a:lnTo>
                <a:lnTo>
                  <a:pt x="0" y="103"/>
                </a:lnTo>
                <a:close/>
              </a:path>
            </a:pathLst>
          </a:custGeom>
          <a:solidFill>
            <a:srgbClr val="FFFFCC"/>
          </a:solidFill>
          <a:ln w="9525">
            <a:noFill/>
            <a:round/>
            <a:headEnd/>
            <a:tailEnd/>
          </a:ln>
        </p:spPr>
        <p:txBody>
          <a:bodyPr/>
          <a:lstStyle/>
          <a:p>
            <a:endParaRPr lang="en-US"/>
          </a:p>
        </p:txBody>
      </p:sp>
      <p:sp>
        <p:nvSpPr>
          <p:cNvPr id="23295" name="Freeform 768"/>
          <p:cNvSpPr>
            <a:spLocks noChangeAspect="1"/>
          </p:cNvSpPr>
          <p:nvPr/>
        </p:nvSpPr>
        <p:spPr bwMode="auto">
          <a:xfrm>
            <a:off x="5761038" y="3260183"/>
            <a:ext cx="407987" cy="358775"/>
          </a:xfrm>
          <a:custGeom>
            <a:avLst/>
            <a:gdLst>
              <a:gd name="T0" fmla="*/ 0 w 212"/>
              <a:gd name="T1" fmla="*/ 103 h 187"/>
              <a:gd name="T2" fmla="*/ 20 w 212"/>
              <a:gd name="T3" fmla="*/ 109 h 187"/>
              <a:gd name="T4" fmla="*/ 66 w 212"/>
              <a:gd name="T5" fmla="*/ 103 h 187"/>
              <a:gd name="T6" fmla="*/ 75 w 212"/>
              <a:gd name="T7" fmla="*/ 84 h 187"/>
              <a:gd name="T8" fmla="*/ 106 w 212"/>
              <a:gd name="T9" fmla="*/ 73 h 187"/>
              <a:gd name="T10" fmla="*/ 109 w 212"/>
              <a:gd name="T11" fmla="*/ 57 h 187"/>
              <a:gd name="T12" fmla="*/ 120 w 212"/>
              <a:gd name="T13" fmla="*/ 53 h 187"/>
              <a:gd name="T14" fmla="*/ 115 w 212"/>
              <a:gd name="T15" fmla="*/ 45 h 187"/>
              <a:gd name="T16" fmla="*/ 126 w 212"/>
              <a:gd name="T17" fmla="*/ 44 h 187"/>
              <a:gd name="T18" fmla="*/ 135 w 212"/>
              <a:gd name="T19" fmla="*/ 28 h 187"/>
              <a:gd name="T20" fmla="*/ 131 w 212"/>
              <a:gd name="T21" fmla="*/ 12 h 187"/>
              <a:gd name="T22" fmla="*/ 173 w 212"/>
              <a:gd name="T23" fmla="*/ 0 h 187"/>
              <a:gd name="T24" fmla="*/ 212 w 212"/>
              <a:gd name="T25" fmla="*/ 24 h 187"/>
              <a:gd name="T26" fmla="*/ 201 w 212"/>
              <a:gd name="T27" fmla="*/ 34 h 187"/>
              <a:gd name="T28" fmla="*/ 165 w 212"/>
              <a:gd name="T29" fmla="*/ 34 h 187"/>
              <a:gd name="T30" fmla="*/ 165 w 212"/>
              <a:gd name="T31" fmla="*/ 55 h 187"/>
              <a:gd name="T32" fmla="*/ 182 w 212"/>
              <a:gd name="T33" fmla="*/ 69 h 187"/>
              <a:gd name="T34" fmla="*/ 172 w 212"/>
              <a:gd name="T35" fmla="*/ 75 h 187"/>
              <a:gd name="T36" fmla="*/ 175 w 212"/>
              <a:gd name="T37" fmla="*/ 87 h 187"/>
              <a:gd name="T38" fmla="*/ 137 w 212"/>
              <a:gd name="T39" fmla="*/ 130 h 187"/>
              <a:gd name="T40" fmla="*/ 121 w 212"/>
              <a:gd name="T41" fmla="*/ 129 h 187"/>
              <a:gd name="T42" fmla="*/ 109 w 212"/>
              <a:gd name="T43" fmla="*/ 139 h 187"/>
              <a:gd name="T44" fmla="*/ 129 w 212"/>
              <a:gd name="T45" fmla="*/ 179 h 187"/>
              <a:gd name="T46" fmla="*/ 100 w 212"/>
              <a:gd name="T47" fmla="*/ 179 h 187"/>
              <a:gd name="T48" fmla="*/ 90 w 212"/>
              <a:gd name="T49" fmla="*/ 187 h 187"/>
              <a:gd name="T50" fmla="*/ 69 w 212"/>
              <a:gd name="T51" fmla="*/ 164 h 187"/>
              <a:gd name="T52" fmla="*/ 10 w 212"/>
              <a:gd name="T53" fmla="*/ 168 h 187"/>
              <a:gd name="T54" fmla="*/ 30 w 212"/>
              <a:gd name="T55" fmla="*/ 141 h 187"/>
              <a:gd name="T56" fmla="*/ 0 w 212"/>
              <a:gd name="T57" fmla="*/ 103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187"/>
              <a:gd name="T89" fmla="*/ 212 w 212"/>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187">
                <a:moveTo>
                  <a:pt x="0" y="103"/>
                </a:moveTo>
                <a:lnTo>
                  <a:pt x="20" y="109"/>
                </a:lnTo>
                <a:lnTo>
                  <a:pt x="66" y="103"/>
                </a:lnTo>
                <a:lnTo>
                  <a:pt x="75" y="84"/>
                </a:lnTo>
                <a:lnTo>
                  <a:pt x="106" y="73"/>
                </a:lnTo>
                <a:lnTo>
                  <a:pt x="109" y="57"/>
                </a:lnTo>
                <a:lnTo>
                  <a:pt x="120" y="53"/>
                </a:lnTo>
                <a:lnTo>
                  <a:pt x="115" y="45"/>
                </a:lnTo>
                <a:lnTo>
                  <a:pt x="126" y="44"/>
                </a:lnTo>
                <a:lnTo>
                  <a:pt x="135" y="28"/>
                </a:lnTo>
                <a:lnTo>
                  <a:pt x="131" y="12"/>
                </a:lnTo>
                <a:lnTo>
                  <a:pt x="173" y="0"/>
                </a:lnTo>
                <a:lnTo>
                  <a:pt x="212" y="24"/>
                </a:lnTo>
                <a:lnTo>
                  <a:pt x="201" y="34"/>
                </a:lnTo>
                <a:lnTo>
                  <a:pt x="165" y="34"/>
                </a:lnTo>
                <a:lnTo>
                  <a:pt x="165" y="55"/>
                </a:lnTo>
                <a:lnTo>
                  <a:pt x="182" y="69"/>
                </a:lnTo>
                <a:lnTo>
                  <a:pt x="172" y="75"/>
                </a:lnTo>
                <a:lnTo>
                  <a:pt x="175" y="87"/>
                </a:lnTo>
                <a:lnTo>
                  <a:pt x="137" y="130"/>
                </a:lnTo>
                <a:lnTo>
                  <a:pt x="121" y="129"/>
                </a:lnTo>
                <a:lnTo>
                  <a:pt x="109" y="139"/>
                </a:lnTo>
                <a:lnTo>
                  <a:pt x="129" y="179"/>
                </a:lnTo>
                <a:lnTo>
                  <a:pt x="100" y="179"/>
                </a:lnTo>
                <a:lnTo>
                  <a:pt x="90" y="187"/>
                </a:lnTo>
                <a:lnTo>
                  <a:pt x="69" y="164"/>
                </a:lnTo>
                <a:lnTo>
                  <a:pt x="10" y="168"/>
                </a:lnTo>
                <a:lnTo>
                  <a:pt x="30" y="141"/>
                </a:lnTo>
                <a:lnTo>
                  <a:pt x="0" y="103"/>
                </a:lnTo>
                <a:close/>
              </a:path>
            </a:pathLst>
          </a:custGeom>
          <a:solidFill>
            <a:srgbClr val="FFFFCC"/>
          </a:solidFill>
          <a:ln w="1588" cap="rnd">
            <a:solidFill>
              <a:srgbClr val="808080"/>
            </a:solidFill>
            <a:round/>
            <a:headEnd/>
            <a:tailEnd/>
          </a:ln>
        </p:spPr>
        <p:txBody>
          <a:bodyPr/>
          <a:lstStyle/>
          <a:p>
            <a:endParaRPr lang="en-US"/>
          </a:p>
        </p:txBody>
      </p:sp>
      <p:sp>
        <p:nvSpPr>
          <p:cNvPr id="23296" name="Freeform 769"/>
          <p:cNvSpPr>
            <a:spLocks noChangeAspect="1"/>
          </p:cNvSpPr>
          <p:nvPr/>
        </p:nvSpPr>
        <p:spPr bwMode="auto">
          <a:xfrm>
            <a:off x="7129463" y="3933283"/>
            <a:ext cx="52387" cy="73025"/>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solidFill>
            <a:srgbClr val="FFFFCC"/>
          </a:solidFill>
          <a:ln w="9525">
            <a:noFill/>
            <a:round/>
            <a:headEnd/>
            <a:tailEnd/>
          </a:ln>
        </p:spPr>
        <p:txBody>
          <a:bodyPr/>
          <a:lstStyle/>
          <a:p>
            <a:endParaRPr lang="en-US"/>
          </a:p>
        </p:txBody>
      </p:sp>
      <p:sp>
        <p:nvSpPr>
          <p:cNvPr id="23297" name="Freeform 770"/>
          <p:cNvSpPr>
            <a:spLocks noChangeAspect="1"/>
          </p:cNvSpPr>
          <p:nvPr/>
        </p:nvSpPr>
        <p:spPr bwMode="auto">
          <a:xfrm>
            <a:off x="7129463" y="3933283"/>
            <a:ext cx="52387" cy="73025"/>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solidFill>
            <a:srgbClr val="FFFFCC"/>
          </a:solidFill>
          <a:ln w="3175" cap="rnd">
            <a:solidFill>
              <a:srgbClr val="808080"/>
            </a:solidFill>
            <a:round/>
            <a:headEnd/>
            <a:tailEnd/>
          </a:ln>
        </p:spPr>
        <p:txBody>
          <a:bodyPr/>
          <a:lstStyle/>
          <a:p>
            <a:endParaRPr lang="en-US"/>
          </a:p>
        </p:txBody>
      </p:sp>
      <p:sp>
        <p:nvSpPr>
          <p:cNvPr id="23298" name="Freeform 771"/>
          <p:cNvSpPr>
            <a:spLocks noChangeAspect="1"/>
          </p:cNvSpPr>
          <p:nvPr/>
        </p:nvSpPr>
        <p:spPr bwMode="auto">
          <a:xfrm>
            <a:off x="7194550" y="3750721"/>
            <a:ext cx="100013" cy="15240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solidFill>
            <a:srgbClr val="FFFFCC"/>
          </a:solidFill>
          <a:ln w="9525">
            <a:noFill/>
            <a:round/>
            <a:headEnd/>
            <a:tailEnd/>
          </a:ln>
        </p:spPr>
        <p:txBody>
          <a:bodyPr/>
          <a:lstStyle/>
          <a:p>
            <a:endParaRPr lang="en-US"/>
          </a:p>
        </p:txBody>
      </p:sp>
      <p:sp>
        <p:nvSpPr>
          <p:cNvPr id="23299" name="Freeform 772"/>
          <p:cNvSpPr>
            <a:spLocks noChangeAspect="1"/>
          </p:cNvSpPr>
          <p:nvPr/>
        </p:nvSpPr>
        <p:spPr bwMode="auto">
          <a:xfrm>
            <a:off x="7194550" y="3750721"/>
            <a:ext cx="100013" cy="15240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solidFill>
            <a:srgbClr val="FFFFCC"/>
          </a:solidFill>
          <a:ln w="3175" cap="rnd">
            <a:solidFill>
              <a:srgbClr val="808080"/>
            </a:solidFill>
            <a:round/>
            <a:headEnd/>
            <a:tailEnd/>
          </a:ln>
        </p:spPr>
        <p:txBody>
          <a:bodyPr/>
          <a:lstStyle/>
          <a:p>
            <a:endParaRPr lang="en-US"/>
          </a:p>
        </p:txBody>
      </p:sp>
      <p:sp>
        <p:nvSpPr>
          <p:cNvPr id="23300" name="Freeform 773"/>
          <p:cNvSpPr>
            <a:spLocks noChangeAspect="1"/>
          </p:cNvSpPr>
          <p:nvPr/>
        </p:nvSpPr>
        <p:spPr bwMode="auto">
          <a:xfrm>
            <a:off x="7200900" y="3882483"/>
            <a:ext cx="30163" cy="28575"/>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solidFill>
            <a:srgbClr val="FFFFCC"/>
          </a:solidFill>
          <a:ln w="9525">
            <a:noFill/>
            <a:round/>
            <a:headEnd/>
            <a:tailEnd/>
          </a:ln>
        </p:spPr>
        <p:txBody>
          <a:bodyPr/>
          <a:lstStyle/>
          <a:p>
            <a:endParaRPr lang="en-US"/>
          </a:p>
        </p:txBody>
      </p:sp>
      <p:sp>
        <p:nvSpPr>
          <p:cNvPr id="23301" name="Freeform 774"/>
          <p:cNvSpPr>
            <a:spLocks noChangeAspect="1"/>
          </p:cNvSpPr>
          <p:nvPr/>
        </p:nvSpPr>
        <p:spPr bwMode="auto">
          <a:xfrm>
            <a:off x="7200900" y="3882483"/>
            <a:ext cx="30163" cy="28575"/>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3302" name="Freeform 775"/>
          <p:cNvSpPr>
            <a:spLocks noChangeAspect="1"/>
          </p:cNvSpPr>
          <p:nvPr/>
        </p:nvSpPr>
        <p:spPr bwMode="auto">
          <a:xfrm>
            <a:off x="7242175" y="3920583"/>
            <a:ext cx="25400" cy="36513"/>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solidFill>
            <a:srgbClr val="FFFFCC"/>
          </a:solidFill>
          <a:ln w="9525">
            <a:noFill/>
            <a:round/>
            <a:headEnd/>
            <a:tailEnd/>
          </a:ln>
        </p:spPr>
        <p:txBody>
          <a:bodyPr/>
          <a:lstStyle/>
          <a:p>
            <a:endParaRPr lang="en-US"/>
          </a:p>
        </p:txBody>
      </p:sp>
      <p:sp>
        <p:nvSpPr>
          <p:cNvPr id="23303" name="Freeform 776"/>
          <p:cNvSpPr>
            <a:spLocks noChangeAspect="1"/>
          </p:cNvSpPr>
          <p:nvPr/>
        </p:nvSpPr>
        <p:spPr bwMode="auto">
          <a:xfrm>
            <a:off x="7242175" y="3920583"/>
            <a:ext cx="25400" cy="36513"/>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solidFill>
            <a:srgbClr val="FFFFCC"/>
          </a:solidFill>
          <a:ln w="3175" cap="rnd">
            <a:solidFill>
              <a:srgbClr val="808080"/>
            </a:solidFill>
            <a:round/>
            <a:headEnd/>
            <a:tailEnd/>
          </a:ln>
        </p:spPr>
        <p:txBody>
          <a:bodyPr/>
          <a:lstStyle/>
          <a:p>
            <a:endParaRPr lang="en-US"/>
          </a:p>
        </p:txBody>
      </p:sp>
      <p:sp>
        <p:nvSpPr>
          <p:cNvPr id="23304" name="Freeform 777"/>
          <p:cNvSpPr>
            <a:spLocks noChangeAspect="1"/>
          </p:cNvSpPr>
          <p:nvPr/>
        </p:nvSpPr>
        <p:spPr bwMode="auto">
          <a:xfrm>
            <a:off x="7242175" y="3974558"/>
            <a:ext cx="107950" cy="101600"/>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solidFill>
            <a:srgbClr val="FFFFCC"/>
          </a:solidFill>
          <a:ln w="9525">
            <a:noFill/>
            <a:round/>
            <a:headEnd/>
            <a:tailEnd/>
          </a:ln>
        </p:spPr>
        <p:txBody>
          <a:bodyPr/>
          <a:lstStyle/>
          <a:p>
            <a:endParaRPr lang="en-US"/>
          </a:p>
        </p:txBody>
      </p:sp>
      <p:sp>
        <p:nvSpPr>
          <p:cNvPr id="23305" name="Freeform 778"/>
          <p:cNvSpPr>
            <a:spLocks noChangeAspect="1"/>
          </p:cNvSpPr>
          <p:nvPr/>
        </p:nvSpPr>
        <p:spPr bwMode="auto">
          <a:xfrm>
            <a:off x="7242175" y="3974558"/>
            <a:ext cx="107950" cy="101600"/>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solidFill>
            <a:srgbClr val="FFFFCC"/>
          </a:solidFill>
          <a:ln w="3175" cap="rnd">
            <a:solidFill>
              <a:srgbClr val="808080"/>
            </a:solidFill>
            <a:round/>
            <a:headEnd/>
            <a:tailEnd/>
          </a:ln>
        </p:spPr>
        <p:txBody>
          <a:bodyPr/>
          <a:lstStyle/>
          <a:p>
            <a:endParaRPr lang="en-US"/>
          </a:p>
        </p:txBody>
      </p:sp>
      <p:sp>
        <p:nvSpPr>
          <p:cNvPr id="23306" name="Freeform 779"/>
          <p:cNvSpPr>
            <a:spLocks noChangeAspect="1"/>
          </p:cNvSpPr>
          <p:nvPr/>
        </p:nvSpPr>
        <p:spPr bwMode="auto">
          <a:xfrm>
            <a:off x="7254875" y="3947571"/>
            <a:ext cx="23813" cy="44450"/>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solidFill>
            <a:srgbClr val="FFFFCC"/>
          </a:solidFill>
          <a:ln w="9525">
            <a:noFill/>
            <a:round/>
            <a:headEnd/>
            <a:tailEnd/>
          </a:ln>
        </p:spPr>
        <p:txBody>
          <a:bodyPr/>
          <a:lstStyle/>
          <a:p>
            <a:endParaRPr lang="en-US"/>
          </a:p>
        </p:txBody>
      </p:sp>
      <p:sp>
        <p:nvSpPr>
          <p:cNvPr id="23307" name="Freeform 780"/>
          <p:cNvSpPr>
            <a:spLocks noChangeAspect="1"/>
          </p:cNvSpPr>
          <p:nvPr/>
        </p:nvSpPr>
        <p:spPr bwMode="auto">
          <a:xfrm>
            <a:off x="7254875" y="3947571"/>
            <a:ext cx="23813" cy="44450"/>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solidFill>
            <a:srgbClr val="FFFFCC"/>
          </a:solidFill>
          <a:ln w="3175" cap="rnd">
            <a:solidFill>
              <a:srgbClr val="808080"/>
            </a:solidFill>
            <a:round/>
            <a:headEnd/>
            <a:tailEnd/>
          </a:ln>
        </p:spPr>
        <p:txBody>
          <a:bodyPr/>
          <a:lstStyle/>
          <a:p>
            <a:endParaRPr lang="en-US"/>
          </a:p>
        </p:txBody>
      </p:sp>
      <p:sp>
        <p:nvSpPr>
          <p:cNvPr id="23308" name="Freeform 781"/>
          <p:cNvSpPr>
            <a:spLocks noChangeAspect="1"/>
          </p:cNvSpPr>
          <p:nvPr/>
        </p:nvSpPr>
        <p:spPr bwMode="auto">
          <a:xfrm>
            <a:off x="6653213" y="3698333"/>
            <a:ext cx="188912" cy="376238"/>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solidFill>
            <a:srgbClr val="FFFFCC"/>
          </a:solidFill>
          <a:ln w="9525">
            <a:noFill/>
            <a:round/>
            <a:headEnd/>
            <a:tailEnd/>
          </a:ln>
        </p:spPr>
        <p:txBody>
          <a:bodyPr/>
          <a:lstStyle/>
          <a:p>
            <a:endParaRPr lang="en-US"/>
          </a:p>
        </p:txBody>
      </p:sp>
      <p:sp>
        <p:nvSpPr>
          <p:cNvPr id="23309" name="Freeform 782"/>
          <p:cNvSpPr>
            <a:spLocks noChangeAspect="1"/>
          </p:cNvSpPr>
          <p:nvPr/>
        </p:nvSpPr>
        <p:spPr bwMode="auto">
          <a:xfrm>
            <a:off x="6653213" y="3698333"/>
            <a:ext cx="188912" cy="376238"/>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solidFill>
            <a:srgbClr val="FFFFCC"/>
          </a:solidFill>
          <a:ln w="3175" cap="rnd">
            <a:solidFill>
              <a:srgbClr val="808080"/>
            </a:solidFill>
            <a:round/>
            <a:headEnd/>
            <a:tailEnd/>
          </a:ln>
        </p:spPr>
        <p:txBody>
          <a:bodyPr/>
          <a:lstStyle/>
          <a:p>
            <a:endParaRPr lang="en-US"/>
          </a:p>
        </p:txBody>
      </p:sp>
      <p:sp>
        <p:nvSpPr>
          <p:cNvPr id="23310" name="Freeform 783"/>
          <p:cNvSpPr>
            <a:spLocks noChangeAspect="1"/>
          </p:cNvSpPr>
          <p:nvPr/>
        </p:nvSpPr>
        <p:spPr bwMode="auto">
          <a:xfrm>
            <a:off x="6764338" y="3634833"/>
            <a:ext cx="166687" cy="366713"/>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solidFill>
            <a:srgbClr val="FFFFCC"/>
          </a:solidFill>
          <a:ln w="9525">
            <a:noFill/>
            <a:round/>
            <a:headEnd/>
            <a:tailEnd/>
          </a:ln>
        </p:spPr>
        <p:txBody>
          <a:bodyPr/>
          <a:lstStyle/>
          <a:p>
            <a:endParaRPr lang="en-US"/>
          </a:p>
        </p:txBody>
      </p:sp>
      <p:sp>
        <p:nvSpPr>
          <p:cNvPr id="23311" name="Freeform 784"/>
          <p:cNvSpPr>
            <a:spLocks noChangeAspect="1"/>
          </p:cNvSpPr>
          <p:nvPr/>
        </p:nvSpPr>
        <p:spPr bwMode="auto">
          <a:xfrm>
            <a:off x="6764338" y="3634833"/>
            <a:ext cx="166687" cy="366713"/>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solidFill>
            <a:srgbClr val="FFFFCC"/>
          </a:solidFill>
          <a:ln w="3175" cap="rnd">
            <a:solidFill>
              <a:srgbClr val="808080"/>
            </a:solidFill>
            <a:round/>
            <a:headEnd/>
            <a:tailEnd/>
          </a:ln>
        </p:spPr>
        <p:txBody>
          <a:bodyPr/>
          <a:lstStyle/>
          <a:p>
            <a:endParaRPr lang="en-US"/>
          </a:p>
        </p:txBody>
      </p:sp>
      <p:sp>
        <p:nvSpPr>
          <p:cNvPr id="23312" name="Freeform 785"/>
          <p:cNvSpPr>
            <a:spLocks noChangeAspect="1"/>
          </p:cNvSpPr>
          <p:nvPr/>
        </p:nvSpPr>
        <p:spPr bwMode="auto">
          <a:xfrm>
            <a:off x="5337175" y="3742783"/>
            <a:ext cx="234950" cy="158750"/>
          </a:xfrm>
          <a:custGeom>
            <a:avLst/>
            <a:gdLst>
              <a:gd name="T0" fmla="*/ 0 w 122"/>
              <a:gd name="T1" fmla="*/ 83 h 83"/>
              <a:gd name="T2" fmla="*/ 32 w 122"/>
              <a:gd name="T3" fmla="*/ 64 h 83"/>
              <a:gd name="T4" fmla="*/ 27 w 122"/>
              <a:gd name="T5" fmla="*/ 55 h 83"/>
              <a:gd name="T6" fmla="*/ 36 w 122"/>
              <a:gd name="T7" fmla="*/ 45 h 83"/>
              <a:gd name="T8" fmla="*/ 68 w 122"/>
              <a:gd name="T9" fmla="*/ 9 h 83"/>
              <a:gd name="T10" fmla="*/ 109 w 122"/>
              <a:gd name="T11" fmla="*/ 0 h 83"/>
              <a:gd name="T12" fmla="*/ 122 w 122"/>
              <a:gd name="T13" fmla="*/ 32 h 83"/>
              <a:gd name="T14" fmla="*/ 111 w 122"/>
              <a:gd name="T15" fmla="*/ 45 h 83"/>
              <a:gd name="T16" fmla="*/ 65 w 122"/>
              <a:gd name="T17" fmla="*/ 67 h 83"/>
              <a:gd name="T18" fmla="*/ 0 w 122"/>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3"/>
              <a:gd name="T32" fmla="*/ 122 w 12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3">
                <a:moveTo>
                  <a:pt x="0" y="83"/>
                </a:moveTo>
                <a:lnTo>
                  <a:pt x="32" y="64"/>
                </a:lnTo>
                <a:lnTo>
                  <a:pt x="27" y="55"/>
                </a:lnTo>
                <a:lnTo>
                  <a:pt x="36" y="45"/>
                </a:lnTo>
                <a:lnTo>
                  <a:pt x="68" y="9"/>
                </a:lnTo>
                <a:lnTo>
                  <a:pt x="109" y="0"/>
                </a:lnTo>
                <a:lnTo>
                  <a:pt x="122" y="32"/>
                </a:lnTo>
                <a:lnTo>
                  <a:pt x="111" y="45"/>
                </a:lnTo>
                <a:lnTo>
                  <a:pt x="65" y="67"/>
                </a:lnTo>
                <a:lnTo>
                  <a:pt x="0" y="83"/>
                </a:lnTo>
                <a:close/>
              </a:path>
            </a:pathLst>
          </a:custGeom>
          <a:solidFill>
            <a:srgbClr val="FFFFCC"/>
          </a:solidFill>
          <a:ln w="9525">
            <a:noFill/>
            <a:round/>
            <a:headEnd/>
            <a:tailEnd/>
          </a:ln>
        </p:spPr>
        <p:txBody>
          <a:bodyPr/>
          <a:lstStyle/>
          <a:p>
            <a:endParaRPr lang="en-US"/>
          </a:p>
        </p:txBody>
      </p:sp>
      <p:sp>
        <p:nvSpPr>
          <p:cNvPr id="23313" name="Freeform 786"/>
          <p:cNvSpPr>
            <a:spLocks noChangeAspect="1"/>
          </p:cNvSpPr>
          <p:nvPr/>
        </p:nvSpPr>
        <p:spPr bwMode="auto">
          <a:xfrm>
            <a:off x="5337175" y="3742783"/>
            <a:ext cx="234950" cy="158750"/>
          </a:xfrm>
          <a:custGeom>
            <a:avLst/>
            <a:gdLst>
              <a:gd name="T0" fmla="*/ 0 w 122"/>
              <a:gd name="T1" fmla="*/ 83 h 83"/>
              <a:gd name="T2" fmla="*/ 32 w 122"/>
              <a:gd name="T3" fmla="*/ 64 h 83"/>
              <a:gd name="T4" fmla="*/ 27 w 122"/>
              <a:gd name="T5" fmla="*/ 55 h 83"/>
              <a:gd name="T6" fmla="*/ 36 w 122"/>
              <a:gd name="T7" fmla="*/ 45 h 83"/>
              <a:gd name="T8" fmla="*/ 68 w 122"/>
              <a:gd name="T9" fmla="*/ 9 h 83"/>
              <a:gd name="T10" fmla="*/ 109 w 122"/>
              <a:gd name="T11" fmla="*/ 0 h 83"/>
              <a:gd name="T12" fmla="*/ 122 w 122"/>
              <a:gd name="T13" fmla="*/ 32 h 83"/>
              <a:gd name="T14" fmla="*/ 111 w 122"/>
              <a:gd name="T15" fmla="*/ 45 h 83"/>
              <a:gd name="T16" fmla="*/ 65 w 122"/>
              <a:gd name="T17" fmla="*/ 67 h 83"/>
              <a:gd name="T18" fmla="*/ 0 w 122"/>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3"/>
              <a:gd name="T32" fmla="*/ 122 w 12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3">
                <a:moveTo>
                  <a:pt x="0" y="83"/>
                </a:moveTo>
                <a:lnTo>
                  <a:pt x="32" y="64"/>
                </a:lnTo>
                <a:lnTo>
                  <a:pt x="27" y="55"/>
                </a:lnTo>
                <a:lnTo>
                  <a:pt x="36" y="45"/>
                </a:lnTo>
                <a:lnTo>
                  <a:pt x="68" y="9"/>
                </a:lnTo>
                <a:lnTo>
                  <a:pt x="109" y="0"/>
                </a:lnTo>
                <a:lnTo>
                  <a:pt x="122" y="32"/>
                </a:lnTo>
                <a:lnTo>
                  <a:pt x="111" y="45"/>
                </a:lnTo>
                <a:lnTo>
                  <a:pt x="65" y="67"/>
                </a:lnTo>
                <a:lnTo>
                  <a:pt x="0" y="83"/>
                </a:lnTo>
                <a:close/>
              </a:path>
            </a:pathLst>
          </a:custGeom>
          <a:solidFill>
            <a:srgbClr val="FFFFCC"/>
          </a:solidFill>
          <a:ln w="1588" cap="rnd">
            <a:solidFill>
              <a:srgbClr val="808080"/>
            </a:solidFill>
            <a:round/>
            <a:headEnd/>
            <a:tailEnd/>
          </a:ln>
        </p:spPr>
        <p:txBody>
          <a:bodyPr/>
          <a:lstStyle/>
          <a:p>
            <a:endParaRPr lang="en-US"/>
          </a:p>
        </p:txBody>
      </p:sp>
      <p:sp>
        <p:nvSpPr>
          <p:cNvPr id="23314" name="Freeform 787"/>
          <p:cNvSpPr>
            <a:spLocks noChangeAspect="1"/>
          </p:cNvSpPr>
          <p:nvPr/>
        </p:nvSpPr>
        <p:spPr bwMode="auto">
          <a:xfrm>
            <a:off x="5319713" y="3784058"/>
            <a:ext cx="85725" cy="117475"/>
          </a:xfrm>
          <a:custGeom>
            <a:avLst/>
            <a:gdLst>
              <a:gd name="T0" fmla="*/ 0 w 45"/>
              <a:gd name="T1" fmla="*/ 12 h 61"/>
              <a:gd name="T2" fmla="*/ 10 w 45"/>
              <a:gd name="T3" fmla="*/ 61 h 61"/>
              <a:gd name="T4" fmla="*/ 42 w 45"/>
              <a:gd name="T5" fmla="*/ 42 h 61"/>
              <a:gd name="T6" fmla="*/ 36 w 45"/>
              <a:gd name="T7" fmla="*/ 33 h 61"/>
              <a:gd name="T8" fmla="*/ 45 w 45"/>
              <a:gd name="T9" fmla="*/ 23 h 61"/>
              <a:gd name="T10" fmla="*/ 45 w 45"/>
              <a:gd name="T11" fmla="*/ 9 h 61"/>
              <a:gd name="T12" fmla="*/ 23 w 45"/>
              <a:gd name="T13" fmla="*/ 0 h 61"/>
              <a:gd name="T14" fmla="*/ 0 w 45"/>
              <a:gd name="T15" fmla="*/ 12 h 6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61"/>
              <a:gd name="T26" fmla="*/ 45 w 4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61">
                <a:moveTo>
                  <a:pt x="0" y="12"/>
                </a:moveTo>
                <a:lnTo>
                  <a:pt x="10" y="61"/>
                </a:lnTo>
                <a:lnTo>
                  <a:pt x="42" y="42"/>
                </a:lnTo>
                <a:lnTo>
                  <a:pt x="36" y="33"/>
                </a:lnTo>
                <a:lnTo>
                  <a:pt x="45" y="23"/>
                </a:lnTo>
                <a:lnTo>
                  <a:pt x="45" y="9"/>
                </a:lnTo>
                <a:lnTo>
                  <a:pt x="23" y="0"/>
                </a:lnTo>
                <a:lnTo>
                  <a:pt x="0" y="12"/>
                </a:lnTo>
                <a:close/>
              </a:path>
            </a:pathLst>
          </a:custGeom>
          <a:solidFill>
            <a:srgbClr val="FFFFCC"/>
          </a:solidFill>
          <a:ln w="9525">
            <a:noFill/>
            <a:round/>
            <a:headEnd/>
            <a:tailEnd/>
          </a:ln>
        </p:spPr>
        <p:txBody>
          <a:bodyPr/>
          <a:lstStyle/>
          <a:p>
            <a:endParaRPr lang="en-US"/>
          </a:p>
        </p:txBody>
      </p:sp>
      <p:sp>
        <p:nvSpPr>
          <p:cNvPr id="23315" name="Freeform 788"/>
          <p:cNvSpPr>
            <a:spLocks noChangeAspect="1"/>
          </p:cNvSpPr>
          <p:nvPr/>
        </p:nvSpPr>
        <p:spPr bwMode="auto">
          <a:xfrm>
            <a:off x="5319713" y="3784058"/>
            <a:ext cx="85725" cy="117475"/>
          </a:xfrm>
          <a:custGeom>
            <a:avLst/>
            <a:gdLst>
              <a:gd name="T0" fmla="*/ 0 w 45"/>
              <a:gd name="T1" fmla="*/ 12 h 61"/>
              <a:gd name="T2" fmla="*/ 10 w 45"/>
              <a:gd name="T3" fmla="*/ 61 h 61"/>
              <a:gd name="T4" fmla="*/ 42 w 45"/>
              <a:gd name="T5" fmla="*/ 42 h 61"/>
              <a:gd name="T6" fmla="*/ 36 w 45"/>
              <a:gd name="T7" fmla="*/ 33 h 61"/>
              <a:gd name="T8" fmla="*/ 45 w 45"/>
              <a:gd name="T9" fmla="*/ 23 h 61"/>
              <a:gd name="T10" fmla="*/ 45 w 45"/>
              <a:gd name="T11" fmla="*/ 9 h 61"/>
              <a:gd name="T12" fmla="*/ 23 w 45"/>
              <a:gd name="T13" fmla="*/ 0 h 61"/>
              <a:gd name="T14" fmla="*/ 0 w 45"/>
              <a:gd name="T15" fmla="*/ 12 h 6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61"/>
              <a:gd name="T26" fmla="*/ 45 w 4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61">
                <a:moveTo>
                  <a:pt x="0" y="12"/>
                </a:moveTo>
                <a:lnTo>
                  <a:pt x="10" y="61"/>
                </a:lnTo>
                <a:lnTo>
                  <a:pt x="42" y="42"/>
                </a:lnTo>
                <a:lnTo>
                  <a:pt x="36" y="33"/>
                </a:lnTo>
                <a:lnTo>
                  <a:pt x="45" y="23"/>
                </a:lnTo>
                <a:lnTo>
                  <a:pt x="45" y="9"/>
                </a:lnTo>
                <a:lnTo>
                  <a:pt x="23" y="0"/>
                </a:lnTo>
                <a:lnTo>
                  <a:pt x="0" y="12"/>
                </a:lnTo>
                <a:close/>
              </a:path>
            </a:pathLst>
          </a:custGeom>
          <a:solidFill>
            <a:srgbClr val="FFFFCC"/>
          </a:solidFill>
          <a:ln w="1588" cap="rnd">
            <a:solidFill>
              <a:srgbClr val="808080"/>
            </a:solidFill>
            <a:round/>
            <a:headEnd/>
            <a:tailEnd/>
          </a:ln>
        </p:spPr>
        <p:txBody>
          <a:bodyPr/>
          <a:lstStyle/>
          <a:p>
            <a:endParaRPr lang="en-US"/>
          </a:p>
        </p:txBody>
      </p:sp>
      <p:sp>
        <p:nvSpPr>
          <p:cNvPr id="23316" name="Freeform 789"/>
          <p:cNvSpPr>
            <a:spLocks noChangeAspect="1"/>
          </p:cNvSpPr>
          <p:nvPr/>
        </p:nvSpPr>
        <p:spPr bwMode="auto">
          <a:xfrm>
            <a:off x="4681538" y="4766721"/>
            <a:ext cx="398462" cy="323850"/>
          </a:xfrm>
          <a:custGeom>
            <a:avLst/>
            <a:gdLst>
              <a:gd name="T0" fmla="*/ 0 w 207"/>
              <a:gd name="T1" fmla="*/ 89 h 169"/>
              <a:gd name="T2" fmla="*/ 7 w 207"/>
              <a:gd name="T3" fmla="*/ 83 h 169"/>
              <a:gd name="T4" fmla="*/ 16 w 207"/>
              <a:gd name="T5" fmla="*/ 95 h 169"/>
              <a:gd name="T6" fmla="*/ 32 w 207"/>
              <a:gd name="T7" fmla="*/ 95 h 169"/>
              <a:gd name="T8" fmla="*/ 43 w 207"/>
              <a:gd name="T9" fmla="*/ 87 h 169"/>
              <a:gd name="T10" fmla="*/ 43 w 207"/>
              <a:gd name="T11" fmla="*/ 34 h 169"/>
              <a:gd name="T12" fmla="*/ 54 w 207"/>
              <a:gd name="T13" fmla="*/ 48 h 169"/>
              <a:gd name="T14" fmla="*/ 54 w 207"/>
              <a:gd name="T15" fmla="*/ 62 h 169"/>
              <a:gd name="T16" fmla="*/ 71 w 207"/>
              <a:gd name="T17" fmla="*/ 61 h 169"/>
              <a:gd name="T18" fmla="*/ 86 w 207"/>
              <a:gd name="T19" fmla="*/ 45 h 169"/>
              <a:gd name="T20" fmla="*/ 114 w 207"/>
              <a:gd name="T21" fmla="*/ 45 h 169"/>
              <a:gd name="T22" fmla="*/ 162 w 207"/>
              <a:gd name="T23" fmla="*/ 0 h 169"/>
              <a:gd name="T24" fmla="*/ 191 w 207"/>
              <a:gd name="T25" fmla="*/ 7 h 169"/>
              <a:gd name="T26" fmla="*/ 195 w 207"/>
              <a:gd name="T27" fmla="*/ 48 h 169"/>
              <a:gd name="T28" fmla="*/ 182 w 207"/>
              <a:gd name="T29" fmla="*/ 60 h 169"/>
              <a:gd name="T30" fmla="*/ 190 w 207"/>
              <a:gd name="T31" fmla="*/ 69 h 169"/>
              <a:gd name="T32" fmla="*/ 197 w 207"/>
              <a:gd name="T33" fmla="*/ 62 h 169"/>
              <a:gd name="T34" fmla="*/ 207 w 207"/>
              <a:gd name="T35" fmla="*/ 62 h 169"/>
              <a:gd name="T36" fmla="*/ 202 w 207"/>
              <a:gd name="T37" fmla="*/ 87 h 169"/>
              <a:gd name="T38" fmla="*/ 171 w 207"/>
              <a:gd name="T39" fmla="*/ 125 h 169"/>
              <a:gd name="T40" fmla="*/ 134 w 207"/>
              <a:gd name="T41" fmla="*/ 158 h 169"/>
              <a:gd name="T42" fmla="*/ 106 w 207"/>
              <a:gd name="T43" fmla="*/ 169 h 169"/>
              <a:gd name="T44" fmla="*/ 25 w 207"/>
              <a:gd name="T45" fmla="*/ 169 h 169"/>
              <a:gd name="T46" fmla="*/ 18 w 207"/>
              <a:gd name="T47" fmla="*/ 150 h 169"/>
              <a:gd name="T48" fmla="*/ 21 w 207"/>
              <a:gd name="T49" fmla="*/ 135 h 169"/>
              <a:gd name="T50" fmla="*/ 0 w 207"/>
              <a:gd name="T51" fmla="*/ 89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7"/>
              <a:gd name="T79" fmla="*/ 0 h 169"/>
              <a:gd name="T80" fmla="*/ 207 w 207"/>
              <a:gd name="T81" fmla="*/ 169 h 1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7" h="169">
                <a:moveTo>
                  <a:pt x="0" y="89"/>
                </a:moveTo>
                <a:lnTo>
                  <a:pt x="7" y="83"/>
                </a:lnTo>
                <a:lnTo>
                  <a:pt x="16" y="95"/>
                </a:lnTo>
                <a:lnTo>
                  <a:pt x="32" y="95"/>
                </a:lnTo>
                <a:lnTo>
                  <a:pt x="43" y="87"/>
                </a:lnTo>
                <a:lnTo>
                  <a:pt x="43" y="34"/>
                </a:lnTo>
                <a:lnTo>
                  <a:pt x="54" y="48"/>
                </a:lnTo>
                <a:lnTo>
                  <a:pt x="54" y="62"/>
                </a:lnTo>
                <a:lnTo>
                  <a:pt x="71" y="61"/>
                </a:lnTo>
                <a:lnTo>
                  <a:pt x="86" y="45"/>
                </a:lnTo>
                <a:lnTo>
                  <a:pt x="114" y="45"/>
                </a:lnTo>
                <a:lnTo>
                  <a:pt x="162" y="0"/>
                </a:lnTo>
                <a:lnTo>
                  <a:pt x="191" y="7"/>
                </a:lnTo>
                <a:lnTo>
                  <a:pt x="195" y="48"/>
                </a:lnTo>
                <a:lnTo>
                  <a:pt x="182" y="60"/>
                </a:lnTo>
                <a:lnTo>
                  <a:pt x="190" y="69"/>
                </a:lnTo>
                <a:lnTo>
                  <a:pt x="197" y="62"/>
                </a:lnTo>
                <a:lnTo>
                  <a:pt x="207" y="62"/>
                </a:lnTo>
                <a:lnTo>
                  <a:pt x="202" y="87"/>
                </a:lnTo>
                <a:lnTo>
                  <a:pt x="171" y="125"/>
                </a:lnTo>
                <a:lnTo>
                  <a:pt x="134" y="158"/>
                </a:lnTo>
                <a:lnTo>
                  <a:pt x="106" y="169"/>
                </a:lnTo>
                <a:lnTo>
                  <a:pt x="25" y="169"/>
                </a:lnTo>
                <a:lnTo>
                  <a:pt x="18" y="150"/>
                </a:lnTo>
                <a:lnTo>
                  <a:pt x="21" y="135"/>
                </a:lnTo>
                <a:lnTo>
                  <a:pt x="0" y="89"/>
                </a:lnTo>
                <a:close/>
              </a:path>
            </a:pathLst>
          </a:custGeom>
          <a:solidFill>
            <a:srgbClr val="FFFFCC"/>
          </a:solidFill>
          <a:ln w="9525">
            <a:noFill/>
            <a:round/>
            <a:headEnd/>
            <a:tailEnd/>
          </a:ln>
        </p:spPr>
        <p:txBody>
          <a:bodyPr/>
          <a:lstStyle/>
          <a:p>
            <a:endParaRPr lang="en-US"/>
          </a:p>
        </p:txBody>
      </p:sp>
      <p:sp>
        <p:nvSpPr>
          <p:cNvPr id="23317" name="Freeform 790"/>
          <p:cNvSpPr>
            <a:spLocks noChangeAspect="1"/>
          </p:cNvSpPr>
          <p:nvPr/>
        </p:nvSpPr>
        <p:spPr bwMode="auto">
          <a:xfrm>
            <a:off x="4681538" y="4766721"/>
            <a:ext cx="398462" cy="323850"/>
          </a:xfrm>
          <a:custGeom>
            <a:avLst/>
            <a:gdLst>
              <a:gd name="T0" fmla="*/ 0 w 207"/>
              <a:gd name="T1" fmla="*/ 89 h 169"/>
              <a:gd name="T2" fmla="*/ 7 w 207"/>
              <a:gd name="T3" fmla="*/ 83 h 169"/>
              <a:gd name="T4" fmla="*/ 16 w 207"/>
              <a:gd name="T5" fmla="*/ 95 h 169"/>
              <a:gd name="T6" fmla="*/ 32 w 207"/>
              <a:gd name="T7" fmla="*/ 95 h 169"/>
              <a:gd name="T8" fmla="*/ 43 w 207"/>
              <a:gd name="T9" fmla="*/ 87 h 169"/>
              <a:gd name="T10" fmla="*/ 43 w 207"/>
              <a:gd name="T11" fmla="*/ 34 h 169"/>
              <a:gd name="T12" fmla="*/ 54 w 207"/>
              <a:gd name="T13" fmla="*/ 48 h 169"/>
              <a:gd name="T14" fmla="*/ 54 w 207"/>
              <a:gd name="T15" fmla="*/ 62 h 169"/>
              <a:gd name="T16" fmla="*/ 71 w 207"/>
              <a:gd name="T17" fmla="*/ 61 h 169"/>
              <a:gd name="T18" fmla="*/ 86 w 207"/>
              <a:gd name="T19" fmla="*/ 45 h 169"/>
              <a:gd name="T20" fmla="*/ 114 w 207"/>
              <a:gd name="T21" fmla="*/ 45 h 169"/>
              <a:gd name="T22" fmla="*/ 162 w 207"/>
              <a:gd name="T23" fmla="*/ 0 h 169"/>
              <a:gd name="T24" fmla="*/ 191 w 207"/>
              <a:gd name="T25" fmla="*/ 7 h 169"/>
              <a:gd name="T26" fmla="*/ 195 w 207"/>
              <a:gd name="T27" fmla="*/ 48 h 169"/>
              <a:gd name="T28" fmla="*/ 182 w 207"/>
              <a:gd name="T29" fmla="*/ 60 h 169"/>
              <a:gd name="T30" fmla="*/ 190 w 207"/>
              <a:gd name="T31" fmla="*/ 69 h 169"/>
              <a:gd name="T32" fmla="*/ 197 w 207"/>
              <a:gd name="T33" fmla="*/ 62 h 169"/>
              <a:gd name="T34" fmla="*/ 207 w 207"/>
              <a:gd name="T35" fmla="*/ 62 h 169"/>
              <a:gd name="T36" fmla="*/ 202 w 207"/>
              <a:gd name="T37" fmla="*/ 87 h 169"/>
              <a:gd name="T38" fmla="*/ 171 w 207"/>
              <a:gd name="T39" fmla="*/ 125 h 169"/>
              <a:gd name="T40" fmla="*/ 134 w 207"/>
              <a:gd name="T41" fmla="*/ 158 h 169"/>
              <a:gd name="T42" fmla="*/ 106 w 207"/>
              <a:gd name="T43" fmla="*/ 169 h 169"/>
              <a:gd name="T44" fmla="*/ 25 w 207"/>
              <a:gd name="T45" fmla="*/ 169 h 169"/>
              <a:gd name="T46" fmla="*/ 18 w 207"/>
              <a:gd name="T47" fmla="*/ 150 h 169"/>
              <a:gd name="T48" fmla="*/ 21 w 207"/>
              <a:gd name="T49" fmla="*/ 135 h 169"/>
              <a:gd name="T50" fmla="*/ 0 w 207"/>
              <a:gd name="T51" fmla="*/ 89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7"/>
              <a:gd name="T79" fmla="*/ 0 h 169"/>
              <a:gd name="T80" fmla="*/ 207 w 207"/>
              <a:gd name="T81" fmla="*/ 169 h 1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7" h="169">
                <a:moveTo>
                  <a:pt x="0" y="89"/>
                </a:moveTo>
                <a:lnTo>
                  <a:pt x="7" y="83"/>
                </a:lnTo>
                <a:lnTo>
                  <a:pt x="16" y="95"/>
                </a:lnTo>
                <a:lnTo>
                  <a:pt x="32" y="95"/>
                </a:lnTo>
                <a:lnTo>
                  <a:pt x="43" y="87"/>
                </a:lnTo>
                <a:lnTo>
                  <a:pt x="43" y="34"/>
                </a:lnTo>
                <a:lnTo>
                  <a:pt x="54" y="48"/>
                </a:lnTo>
                <a:lnTo>
                  <a:pt x="54" y="62"/>
                </a:lnTo>
                <a:lnTo>
                  <a:pt x="71" y="61"/>
                </a:lnTo>
                <a:lnTo>
                  <a:pt x="86" y="45"/>
                </a:lnTo>
                <a:lnTo>
                  <a:pt x="114" y="45"/>
                </a:lnTo>
                <a:lnTo>
                  <a:pt x="162" y="0"/>
                </a:lnTo>
                <a:lnTo>
                  <a:pt x="191" y="7"/>
                </a:lnTo>
                <a:lnTo>
                  <a:pt x="195" y="48"/>
                </a:lnTo>
                <a:lnTo>
                  <a:pt x="182" y="60"/>
                </a:lnTo>
                <a:lnTo>
                  <a:pt x="190" y="69"/>
                </a:lnTo>
                <a:lnTo>
                  <a:pt x="197" y="62"/>
                </a:lnTo>
                <a:lnTo>
                  <a:pt x="207" y="62"/>
                </a:lnTo>
                <a:lnTo>
                  <a:pt x="202" y="87"/>
                </a:lnTo>
                <a:lnTo>
                  <a:pt x="171" y="125"/>
                </a:lnTo>
                <a:lnTo>
                  <a:pt x="134" y="158"/>
                </a:lnTo>
                <a:lnTo>
                  <a:pt x="106" y="169"/>
                </a:lnTo>
                <a:lnTo>
                  <a:pt x="25" y="169"/>
                </a:lnTo>
                <a:lnTo>
                  <a:pt x="18" y="150"/>
                </a:lnTo>
                <a:lnTo>
                  <a:pt x="21" y="135"/>
                </a:lnTo>
                <a:lnTo>
                  <a:pt x="0" y="89"/>
                </a:lnTo>
                <a:close/>
              </a:path>
            </a:pathLst>
          </a:custGeom>
          <a:solidFill>
            <a:srgbClr val="FFFFCC"/>
          </a:solidFill>
          <a:ln w="1588" cap="rnd">
            <a:solidFill>
              <a:srgbClr val="808080"/>
            </a:solidFill>
            <a:round/>
            <a:headEnd/>
            <a:tailEnd/>
          </a:ln>
        </p:spPr>
        <p:txBody>
          <a:bodyPr/>
          <a:lstStyle/>
          <a:p>
            <a:endParaRPr lang="en-US"/>
          </a:p>
        </p:txBody>
      </p:sp>
      <p:sp>
        <p:nvSpPr>
          <p:cNvPr id="23318" name="Freeform 791"/>
          <p:cNvSpPr>
            <a:spLocks noChangeAspect="1"/>
          </p:cNvSpPr>
          <p:nvPr/>
        </p:nvSpPr>
        <p:spPr bwMode="auto">
          <a:xfrm>
            <a:off x="4565650" y="4355558"/>
            <a:ext cx="304800" cy="306388"/>
          </a:xfrm>
          <a:custGeom>
            <a:avLst/>
            <a:gdLst>
              <a:gd name="T0" fmla="*/ 0 w 159"/>
              <a:gd name="T1" fmla="*/ 150 h 160"/>
              <a:gd name="T2" fmla="*/ 21 w 159"/>
              <a:gd name="T3" fmla="*/ 145 h 160"/>
              <a:gd name="T4" fmla="*/ 124 w 159"/>
              <a:gd name="T5" fmla="*/ 160 h 160"/>
              <a:gd name="T6" fmla="*/ 147 w 159"/>
              <a:gd name="T7" fmla="*/ 153 h 160"/>
              <a:gd name="T8" fmla="*/ 132 w 159"/>
              <a:gd name="T9" fmla="*/ 141 h 160"/>
              <a:gd name="T10" fmla="*/ 132 w 159"/>
              <a:gd name="T11" fmla="*/ 92 h 160"/>
              <a:gd name="T12" fmla="*/ 159 w 159"/>
              <a:gd name="T13" fmla="*/ 92 h 160"/>
              <a:gd name="T14" fmla="*/ 157 w 159"/>
              <a:gd name="T15" fmla="*/ 66 h 160"/>
              <a:gd name="T16" fmla="*/ 132 w 159"/>
              <a:gd name="T17" fmla="*/ 68 h 160"/>
              <a:gd name="T18" fmla="*/ 129 w 159"/>
              <a:gd name="T19" fmla="*/ 22 h 160"/>
              <a:gd name="T20" fmla="*/ 117 w 159"/>
              <a:gd name="T21" fmla="*/ 14 h 160"/>
              <a:gd name="T22" fmla="*/ 101 w 159"/>
              <a:gd name="T23" fmla="*/ 14 h 160"/>
              <a:gd name="T24" fmla="*/ 97 w 159"/>
              <a:gd name="T25" fmla="*/ 28 h 160"/>
              <a:gd name="T26" fmla="*/ 79 w 159"/>
              <a:gd name="T27" fmla="*/ 30 h 160"/>
              <a:gd name="T28" fmla="*/ 58 w 159"/>
              <a:gd name="T29" fmla="*/ 0 h 160"/>
              <a:gd name="T30" fmla="*/ 10 w 159"/>
              <a:gd name="T31" fmla="*/ 6 h 160"/>
              <a:gd name="T32" fmla="*/ 28 w 159"/>
              <a:gd name="T33" fmla="*/ 67 h 160"/>
              <a:gd name="T34" fmla="*/ 0 w 159"/>
              <a:gd name="T35" fmla="*/ 150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60"/>
              <a:gd name="T56" fmla="*/ 159 w 159"/>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60">
                <a:moveTo>
                  <a:pt x="0" y="150"/>
                </a:moveTo>
                <a:lnTo>
                  <a:pt x="21" y="145"/>
                </a:lnTo>
                <a:lnTo>
                  <a:pt x="124" y="160"/>
                </a:lnTo>
                <a:lnTo>
                  <a:pt x="147" y="153"/>
                </a:lnTo>
                <a:lnTo>
                  <a:pt x="132" y="141"/>
                </a:lnTo>
                <a:lnTo>
                  <a:pt x="132" y="92"/>
                </a:lnTo>
                <a:lnTo>
                  <a:pt x="159" y="92"/>
                </a:lnTo>
                <a:lnTo>
                  <a:pt x="157" y="66"/>
                </a:lnTo>
                <a:lnTo>
                  <a:pt x="132" y="68"/>
                </a:lnTo>
                <a:lnTo>
                  <a:pt x="129" y="22"/>
                </a:lnTo>
                <a:lnTo>
                  <a:pt x="117" y="14"/>
                </a:lnTo>
                <a:lnTo>
                  <a:pt x="101" y="14"/>
                </a:lnTo>
                <a:lnTo>
                  <a:pt x="97" y="28"/>
                </a:lnTo>
                <a:lnTo>
                  <a:pt x="79" y="30"/>
                </a:lnTo>
                <a:lnTo>
                  <a:pt x="58" y="0"/>
                </a:lnTo>
                <a:lnTo>
                  <a:pt x="10" y="6"/>
                </a:lnTo>
                <a:lnTo>
                  <a:pt x="28" y="67"/>
                </a:lnTo>
                <a:lnTo>
                  <a:pt x="0" y="150"/>
                </a:lnTo>
                <a:close/>
              </a:path>
            </a:pathLst>
          </a:custGeom>
          <a:solidFill>
            <a:srgbClr val="FFFFCC"/>
          </a:solidFill>
          <a:ln w="9525">
            <a:noFill/>
            <a:round/>
            <a:headEnd/>
            <a:tailEnd/>
          </a:ln>
        </p:spPr>
        <p:txBody>
          <a:bodyPr/>
          <a:lstStyle/>
          <a:p>
            <a:endParaRPr lang="en-US"/>
          </a:p>
        </p:txBody>
      </p:sp>
      <p:sp>
        <p:nvSpPr>
          <p:cNvPr id="23319" name="Freeform 792"/>
          <p:cNvSpPr>
            <a:spLocks noChangeAspect="1"/>
          </p:cNvSpPr>
          <p:nvPr/>
        </p:nvSpPr>
        <p:spPr bwMode="auto">
          <a:xfrm>
            <a:off x="4565650" y="4355558"/>
            <a:ext cx="304800" cy="306388"/>
          </a:xfrm>
          <a:custGeom>
            <a:avLst/>
            <a:gdLst>
              <a:gd name="T0" fmla="*/ 0 w 159"/>
              <a:gd name="T1" fmla="*/ 150 h 160"/>
              <a:gd name="T2" fmla="*/ 21 w 159"/>
              <a:gd name="T3" fmla="*/ 145 h 160"/>
              <a:gd name="T4" fmla="*/ 124 w 159"/>
              <a:gd name="T5" fmla="*/ 160 h 160"/>
              <a:gd name="T6" fmla="*/ 147 w 159"/>
              <a:gd name="T7" fmla="*/ 153 h 160"/>
              <a:gd name="T8" fmla="*/ 132 w 159"/>
              <a:gd name="T9" fmla="*/ 141 h 160"/>
              <a:gd name="T10" fmla="*/ 132 w 159"/>
              <a:gd name="T11" fmla="*/ 92 h 160"/>
              <a:gd name="T12" fmla="*/ 159 w 159"/>
              <a:gd name="T13" fmla="*/ 92 h 160"/>
              <a:gd name="T14" fmla="*/ 157 w 159"/>
              <a:gd name="T15" fmla="*/ 66 h 160"/>
              <a:gd name="T16" fmla="*/ 132 w 159"/>
              <a:gd name="T17" fmla="*/ 68 h 160"/>
              <a:gd name="T18" fmla="*/ 129 w 159"/>
              <a:gd name="T19" fmla="*/ 22 h 160"/>
              <a:gd name="T20" fmla="*/ 117 w 159"/>
              <a:gd name="T21" fmla="*/ 14 h 160"/>
              <a:gd name="T22" fmla="*/ 101 w 159"/>
              <a:gd name="T23" fmla="*/ 14 h 160"/>
              <a:gd name="T24" fmla="*/ 97 w 159"/>
              <a:gd name="T25" fmla="*/ 28 h 160"/>
              <a:gd name="T26" fmla="*/ 79 w 159"/>
              <a:gd name="T27" fmla="*/ 30 h 160"/>
              <a:gd name="T28" fmla="*/ 58 w 159"/>
              <a:gd name="T29" fmla="*/ 0 h 160"/>
              <a:gd name="T30" fmla="*/ 10 w 159"/>
              <a:gd name="T31" fmla="*/ 6 h 160"/>
              <a:gd name="T32" fmla="*/ 28 w 159"/>
              <a:gd name="T33" fmla="*/ 67 h 160"/>
              <a:gd name="T34" fmla="*/ 0 w 159"/>
              <a:gd name="T35" fmla="*/ 150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60"/>
              <a:gd name="T56" fmla="*/ 159 w 159"/>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60">
                <a:moveTo>
                  <a:pt x="0" y="150"/>
                </a:moveTo>
                <a:lnTo>
                  <a:pt x="21" y="145"/>
                </a:lnTo>
                <a:lnTo>
                  <a:pt x="124" y="160"/>
                </a:lnTo>
                <a:lnTo>
                  <a:pt x="147" y="153"/>
                </a:lnTo>
                <a:lnTo>
                  <a:pt x="132" y="141"/>
                </a:lnTo>
                <a:lnTo>
                  <a:pt x="132" y="92"/>
                </a:lnTo>
                <a:lnTo>
                  <a:pt x="159" y="92"/>
                </a:lnTo>
                <a:lnTo>
                  <a:pt x="157" y="66"/>
                </a:lnTo>
                <a:lnTo>
                  <a:pt x="132" y="68"/>
                </a:lnTo>
                <a:lnTo>
                  <a:pt x="129" y="22"/>
                </a:lnTo>
                <a:lnTo>
                  <a:pt x="117" y="14"/>
                </a:lnTo>
                <a:lnTo>
                  <a:pt x="101" y="14"/>
                </a:lnTo>
                <a:lnTo>
                  <a:pt x="97" y="28"/>
                </a:lnTo>
                <a:lnTo>
                  <a:pt x="79" y="30"/>
                </a:lnTo>
                <a:lnTo>
                  <a:pt x="58" y="0"/>
                </a:lnTo>
                <a:lnTo>
                  <a:pt x="10" y="6"/>
                </a:lnTo>
                <a:lnTo>
                  <a:pt x="28" y="67"/>
                </a:lnTo>
                <a:lnTo>
                  <a:pt x="0" y="150"/>
                </a:lnTo>
                <a:close/>
              </a:path>
            </a:pathLst>
          </a:custGeom>
          <a:solidFill>
            <a:srgbClr val="FFFFCC"/>
          </a:solidFill>
          <a:ln w="1588" cap="rnd">
            <a:solidFill>
              <a:srgbClr val="808080"/>
            </a:solidFill>
            <a:round/>
            <a:headEnd/>
            <a:tailEnd/>
          </a:ln>
        </p:spPr>
        <p:txBody>
          <a:bodyPr/>
          <a:lstStyle/>
          <a:p>
            <a:endParaRPr lang="en-US"/>
          </a:p>
        </p:txBody>
      </p:sp>
      <p:sp>
        <p:nvSpPr>
          <p:cNvPr id="23320" name="Freeform 793"/>
          <p:cNvSpPr>
            <a:spLocks noChangeAspect="1"/>
          </p:cNvSpPr>
          <p:nvPr/>
        </p:nvSpPr>
        <p:spPr bwMode="auto">
          <a:xfrm>
            <a:off x="4575175" y="4330158"/>
            <a:ext cx="23813" cy="25400"/>
          </a:xfrm>
          <a:custGeom>
            <a:avLst/>
            <a:gdLst>
              <a:gd name="T0" fmla="*/ 0 w 13"/>
              <a:gd name="T1" fmla="*/ 4 h 13"/>
              <a:gd name="T2" fmla="*/ 4 w 13"/>
              <a:gd name="T3" fmla="*/ 13 h 13"/>
              <a:gd name="T4" fmla="*/ 13 w 13"/>
              <a:gd name="T5" fmla="*/ 0 h 13"/>
              <a:gd name="T6" fmla="*/ 0 w 13"/>
              <a:gd name="T7" fmla="*/ 4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4"/>
                </a:moveTo>
                <a:lnTo>
                  <a:pt x="4" y="13"/>
                </a:lnTo>
                <a:lnTo>
                  <a:pt x="13" y="0"/>
                </a:lnTo>
                <a:lnTo>
                  <a:pt x="0" y="4"/>
                </a:lnTo>
                <a:close/>
              </a:path>
            </a:pathLst>
          </a:custGeom>
          <a:solidFill>
            <a:srgbClr val="FFFFCC"/>
          </a:solidFill>
          <a:ln w="9525">
            <a:noFill/>
            <a:round/>
            <a:headEnd/>
            <a:tailEnd/>
          </a:ln>
        </p:spPr>
        <p:txBody>
          <a:bodyPr/>
          <a:lstStyle/>
          <a:p>
            <a:endParaRPr lang="en-US"/>
          </a:p>
        </p:txBody>
      </p:sp>
      <p:sp>
        <p:nvSpPr>
          <p:cNvPr id="23321" name="Freeform 794"/>
          <p:cNvSpPr>
            <a:spLocks noChangeAspect="1"/>
          </p:cNvSpPr>
          <p:nvPr/>
        </p:nvSpPr>
        <p:spPr bwMode="auto">
          <a:xfrm>
            <a:off x="4575175" y="4330158"/>
            <a:ext cx="23813" cy="25400"/>
          </a:xfrm>
          <a:custGeom>
            <a:avLst/>
            <a:gdLst>
              <a:gd name="T0" fmla="*/ 0 w 13"/>
              <a:gd name="T1" fmla="*/ 4 h 13"/>
              <a:gd name="T2" fmla="*/ 4 w 13"/>
              <a:gd name="T3" fmla="*/ 13 h 13"/>
              <a:gd name="T4" fmla="*/ 13 w 13"/>
              <a:gd name="T5" fmla="*/ 0 h 13"/>
              <a:gd name="T6" fmla="*/ 0 w 13"/>
              <a:gd name="T7" fmla="*/ 4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4"/>
                </a:moveTo>
                <a:lnTo>
                  <a:pt x="4" y="13"/>
                </a:lnTo>
                <a:lnTo>
                  <a:pt x="13" y="0"/>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3322" name="Freeform 795"/>
          <p:cNvSpPr>
            <a:spLocks noChangeAspect="1"/>
          </p:cNvSpPr>
          <p:nvPr/>
        </p:nvSpPr>
        <p:spPr bwMode="auto">
          <a:xfrm>
            <a:off x="4768850" y="4654008"/>
            <a:ext cx="223838" cy="228600"/>
          </a:xfrm>
          <a:custGeom>
            <a:avLst/>
            <a:gdLst>
              <a:gd name="T0" fmla="*/ 0 w 117"/>
              <a:gd name="T1" fmla="*/ 92 h 119"/>
              <a:gd name="T2" fmla="*/ 0 w 117"/>
              <a:gd name="T3" fmla="*/ 56 h 119"/>
              <a:gd name="T4" fmla="*/ 13 w 117"/>
              <a:gd name="T5" fmla="*/ 55 h 119"/>
              <a:gd name="T6" fmla="*/ 13 w 117"/>
              <a:gd name="T7" fmla="*/ 10 h 119"/>
              <a:gd name="T8" fmla="*/ 37 w 117"/>
              <a:gd name="T9" fmla="*/ 4 h 119"/>
              <a:gd name="T10" fmla="*/ 45 w 117"/>
              <a:gd name="T11" fmla="*/ 12 h 119"/>
              <a:gd name="T12" fmla="*/ 65 w 117"/>
              <a:gd name="T13" fmla="*/ 0 h 119"/>
              <a:gd name="T14" fmla="*/ 100 w 117"/>
              <a:gd name="T15" fmla="*/ 50 h 119"/>
              <a:gd name="T16" fmla="*/ 117 w 117"/>
              <a:gd name="T17" fmla="*/ 58 h 119"/>
              <a:gd name="T18" fmla="*/ 70 w 117"/>
              <a:gd name="T19" fmla="*/ 103 h 119"/>
              <a:gd name="T20" fmla="*/ 43 w 117"/>
              <a:gd name="T21" fmla="*/ 103 h 119"/>
              <a:gd name="T22" fmla="*/ 28 w 117"/>
              <a:gd name="T23" fmla="*/ 119 h 119"/>
              <a:gd name="T24" fmla="*/ 11 w 117"/>
              <a:gd name="T25" fmla="*/ 119 h 119"/>
              <a:gd name="T26" fmla="*/ 11 w 117"/>
              <a:gd name="T27" fmla="*/ 105 h 119"/>
              <a:gd name="T28" fmla="*/ 0 w 117"/>
              <a:gd name="T29" fmla="*/ 92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19"/>
              <a:gd name="T47" fmla="*/ 117 w 117"/>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19">
                <a:moveTo>
                  <a:pt x="0" y="92"/>
                </a:moveTo>
                <a:lnTo>
                  <a:pt x="0" y="56"/>
                </a:lnTo>
                <a:lnTo>
                  <a:pt x="13" y="55"/>
                </a:lnTo>
                <a:lnTo>
                  <a:pt x="13" y="10"/>
                </a:lnTo>
                <a:lnTo>
                  <a:pt x="37" y="4"/>
                </a:lnTo>
                <a:lnTo>
                  <a:pt x="45" y="12"/>
                </a:lnTo>
                <a:lnTo>
                  <a:pt x="65" y="0"/>
                </a:lnTo>
                <a:lnTo>
                  <a:pt x="100" y="50"/>
                </a:lnTo>
                <a:lnTo>
                  <a:pt x="117" y="58"/>
                </a:lnTo>
                <a:lnTo>
                  <a:pt x="70" y="103"/>
                </a:lnTo>
                <a:lnTo>
                  <a:pt x="43" y="103"/>
                </a:lnTo>
                <a:lnTo>
                  <a:pt x="28" y="119"/>
                </a:lnTo>
                <a:lnTo>
                  <a:pt x="11" y="119"/>
                </a:lnTo>
                <a:lnTo>
                  <a:pt x="11" y="105"/>
                </a:lnTo>
                <a:lnTo>
                  <a:pt x="0" y="92"/>
                </a:lnTo>
                <a:close/>
              </a:path>
            </a:pathLst>
          </a:custGeom>
          <a:solidFill>
            <a:srgbClr val="FFFFCC"/>
          </a:solidFill>
          <a:ln w="9525">
            <a:noFill/>
            <a:round/>
            <a:headEnd/>
            <a:tailEnd/>
          </a:ln>
        </p:spPr>
        <p:txBody>
          <a:bodyPr/>
          <a:lstStyle/>
          <a:p>
            <a:endParaRPr lang="en-US"/>
          </a:p>
        </p:txBody>
      </p:sp>
      <p:sp>
        <p:nvSpPr>
          <p:cNvPr id="23323" name="Freeform 796"/>
          <p:cNvSpPr>
            <a:spLocks noChangeAspect="1"/>
          </p:cNvSpPr>
          <p:nvPr/>
        </p:nvSpPr>
        <p:spPr bwMode="auto">
          <a:xfrm>
            <a:off x="4768850" y="4654008"/>
            <a:ext cx="223838" cy="228600"/>
          </a:xfrm>
          <a:custGeom>
            <a:avLst/>
            <a:gdLst>
              <a:gd name="T0" fmla="*/ 0 w 117"/>
              <a:gd name="T1" fmla="*/ 92 h 119"/>
              <a:gd name="T2" fmla="*/ 0 w 117"/>
              <a:gd name="T3" fmla="*/ 56 h 119"/>
              <a:gd name="T4" fmla="*/ 13 w 117"/>
              <a:gd name="T5" fmla="*/ 55 h 119"/>
              <a:gd name="T6" fmla="*/ 13 w 117"/>
              <a:gd name="T7" fmla="*/ 10 h 119"/>
              <a:gd name="T8" fmla="*/ 37 w 117"/>
              <a:gd name="T9" fmla="*/ 4 h 119"/>
              <a:gd name="T10" fmla="*/ 45 w 117"/>
              <a:gd name="T11" fmla="*/ 12 h 119"/>
              <a:gd name="T12" fmla="*/ 65 w 117"/>
              <a:gd name="T13" fmla="*/ 0 h 119"/>
              <a:gd name="T14" fmla="*/ 100 w 117"/>
              <a:gd name="T15" fmla="*/ 50 h 119"/>
              <a:gd name="T16" fmla="*/ 117 w 117"/>
              <a:gd name="T17" fmla="*/ 58 h 119"/>
              <a:gd name="T18" fmla="*/ 70 w 117"/>
              <a:gd name="T19" fmla="*/ 103 h 119"/>
              <a:gd name="T20" fmla="*/ 43 w 117"/>
              <a:gd name="T21" fmla="*/ 103 h 119"/>
              <a:gd name="T22" fmla="*/ 28 w 117"/>
              <a:gd name="T23" fmla="*/ 119 h 119"/>
              <a:gd name="T24" fmla="*/ 11 w 117"/>
              <a:gd name="T25" fmla="*/ 119 h 119"/>
              <a:gd name="T26" fmla="*/ 11 w 117"/>
              <a:gd name="T27" fmla="*/ 105 h 119"/>
              <a:gd name="T28" fmla="*/ 0 w 117"/>
              <a:gd name="T29" fmla="*/ 92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19"/>
              <a:gd name="T47" fmla="*/ 117 w 117"/>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19">
                <a:moveTo>
                  <a:pt x="0" y="92"/>
                </a:moveTo>
                <a:lnTo>
                  <a:pt x="0" y="56"/>
                </a:lnTo>
                <a:lnTo>
                  <a:pt x="13" y="55"/>
                </a:lnTo>
                <a:lnTo>
                  <a:pt x="13" y="10"/>
                </a:lnTo>
                <a:lnTo>
                  <a:pt x="37" y="4"/>
                </a:lnTo>
                <a:lnTo>
                  <a:pt x="45" y="12"/>
                </a:lnTo>
                <a:lnTo>
                  <a:pt x="65" y="0"/>
                </a:lnTo>
                <a:lnTo>
                  <a:pt x="100" y="50"/>
                </a:lnTo>
                <a:lnTo>
                  <a:pt x="117" y="58"/>
                </a:lnTo>
                <a:lnTo>
                  <a:pt x="70" y="103"/>
                </a:lnTo>
                <a:lnTo>
                  <a:pt x="43" y="103"/>
                </a:lnTo>
                <a:lnTo>
                  <a:pt x="28" y="119"/>
                </a:lnTo>
                <a:lnTo>
                  <a:pt x="11" y="119"/>
                </a:lnTo>
                <a:lnTo>
                  <a:pt x="11" y="105"/>
                </a:lnTo>
                <a:lnTo>
                  <a:pt x="0" y="92"/>
                </a:lnTo>
                <a:close/>
              </a:path>
            </a:pathLst>
          </a:custGeom>
          <a:solidFill>
            <a:srgbClr val="FFFFCC"/>
          </a:solidFill>
          <a:ln w="1588" cap="rnd">
            <a:solidFill>
              <a:srgbClr val="808080"/>
            </a:solidFill>
            <a:round/>
            <a:headEnd/>
            <a:tailEnd/>
          </a:ln>
        </p:spPr>
        <p:txBody>
          <a:bodyPr/>
          <a:lstStyle/>
          <a:p>
            <a:endParaRPr lang="en-US"/>
          </a:p>
        </p:txBody>
      </p:sp>
      <p:sp>
        <p:nvSpPr>
          <p:cNvPr id="23324" name="Freeform 797"/>
          <p:cNvSpPr>
            <a:spLocks noChangeAspect="1"/>
          </p:cNvSpPr>
          <p:nvPr/>
        </p:nvSpPr>
        <p:spPr bwMode="auto">
          <a:xfrm>
            <a:off x="4989513" y="4268246"/>
            <a:ext cx="42862" cy="52387"/>
          </a:xfrm>
          <a:custGeom>
            <a:avLst/>
            <a:gdLst>
              <a:gd name="T0" fmla="*/ 0 w 22"/>
              <a:gd name="T1" fmla="*/ 4 h 27"/>
              <a:gd name="T2" fmla="*/ 3 w 22"/>
              <a:gd name="T3" fmla="*/ 14 h 27"/>
              <a:gd name="T4" fmla="*/ 8 w 22"/>
              <a:gd name="T5" fmla="*/ 27 h 27"/>
              <a:gd name="T6" fmla="*/ 22 w 22"/>
              <a:gd name="T7" fmla="*/ 11 h 27"/>
              <a:gd name="T8" fmla="*/ 21 w 22"/>
              <a:gd name="T9" fmla="*/ 0 h 27"/>
              <a:gd name="T10" fmla="*/ 0 w 22"/>
              <a:gd name="T11" fmla="*/ 4 h 27"/>
              <a:gd name="T12" fmla="*/ 0 60000 65536"/>
              <a:gd name="T13" fmla="*/ 0 60000 65536"/>
              <a:gd name="T14" fmla="*/ 0 60000 65536"/>
              <a:gd name="T15" fmla="*/ 0 60000 65536"/>
              <a:gd name="T16" fmla="*/ 0 60000 65536"/>
              <a:gd name="T17" fmla="*/ 0 60000 65536"/>
              <a:gd name="T18" fmla="*/ 0 w 22"/>
              <a:gd name="T19" fmla="*/ 0 h 27"/>
              <a:gd name="T20" fmla="*/ 22 w 2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 h="27">
                <a:moveTo>
                  <a:pt x="0" y="4"/>
                </a:moveTo>
                <a:lnTo>
                  <a:pt x="3" y="14"/>
                </a:lnTo>
                <a:lnTo>
                  <a:pt x="8" y="27"/>
                </a:lnTo>
                <a:lnTo>
                  <a:pt x="22" y="11"/>
                </a:lnTo>
                <a:lnTo>
                  <a:pt x="21" y="0"/>
                </a:lnTo>
                <a:lnTo>
                  <a:pt x="0" y="4"/>
                </a:lnTo>
                <a:close/>
              </a:path>
            </a:pathLst>
          </a:custGeom>
          <a:solidFill>
            <a:srgbClr val="FFFFCC"/>
          </a:solidFill>
          <a:ln w="9525">
            <a:noFill/>
            <a:round/>
            <a:headEnd/>
            <a:tailEnd/>
          </a:ln>
        </p:spPr>
        <p:txBody>
          <a:bodyPr/>
          <a:lstStyle/>
          <a:p>
            <a:endParaRPr lang="en-US"/>
          </a:p>
        </p:txBody>
      </p:sp>
      <p:sp>
        <p:nvSpPr>
          <p:cNvPr id="23325" name="Freeform 798"/>
          <p:cNvSpPr>
            <a:spLocks noChangeAspect="1"/>
          </p:cNvSpPr>
          <p:nvPr/>
        </p:nvSpPr>
        <p:spPr bwMode="auto">
          <a:xfrm>
            <a:off x="4989513" y="4268246"/>
            <a:ext cx="42862" cy="52387"/>
          </a:xfrm>
          <a:custGeom>
            <a:avLst/>
            <a:gdLst>
              <a:gd name="T0" fmla="*/ 0 w 22"/>
              <a:gd name="T1" fmla="*/ 4 h 27"/>
              <a:gd name="T2" fmla="*/ 3 w 22"/>
              <a:gd name="T3" fmla="*/ 14 h 27"/>
              <a:gd name="T4" fmla="*/ 8 w 22"/>
              <a:gd name="T5" fmla="*/ 27 h 27"/>
              <a:gd name="T6" fmla="*/ 22 w 22"/>
              <a:gd name="T7" fmla="*/ 11 h 27"/>
              <a:gd name="T8" fmla="*/ 21 w 22"/>
              <a:gd name="T9" fmla="*/ 0 h 27"/>
              <a:gd name="T10" fmla="*/ 0 w 22"/>
              <a:gd name="T11" fmla="*/ 4 h 27"/>
              <a:gd name="T12" fmla="*/ 0 60000 65536"/>
              <a:gd name="T13" fmla="*/ 0 60000 65536"/>
              <a:gd name="T14" fmla="*/ 0 60000 65536"/>
              <a:gd name="T15" fmla="*/ 0 60000 65536"/>
              <a:gd name="T16" fmla="*/ 0 60000 65536"/>
              <a:gd name="T17" fmla="*/ 0 60000 65536"/>
              <a:gd name="T18" fmla="*/ 0 w 22"/>
              <a:gd name="T19" fmla="*/ 0 h 27"/>
              <a:gd name="T20" fmla="*/ 22 w 2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 h="27">
                <a:moveTo>
                  <a:pt x="0" y="4"/>
                </a:moveTo>
                <a:lnTo>
                  <a:pt x="3" y="14"/>
                </a:lnTo>
                <a:lnTo>
                  <a:pt x="8" y="27"/>
                </a:lnTo>
                <a:lnTo>
                  <a:pt x="22" y="11"/>
                </a:lnTo>
                <a:lnTo>
                  <a:pt x="21" y="0"/>
                </a:lnTo>
                <a:lnTo>
                  <a:pt x="0" y="4"/>
                </a:lnTo>
                <a:close/>
              </a:path>
            </a:pathLst>
          </a:custGeom>
          <a:solidFill>
            <a:srgbClr val="FFFFCC"/>
          </a:solidFill>
          <a:ln w="1588" cap="rnd">
            <a:solidFill>
              <a:srgbClr val="808080"/>
            </a:solidFill>
            <a:round/>
            <a:headEnd/>
            <a:tailEnd/>
          </a:ln>
        </p:spPr>
        <p:txBody>
          <a:bodyPr/>
          <a:lstStyle/>
          <a:p>
            <a:endParaRPr lang="en-US"/>
          </a:p>
        </p:txBody>
      </p:sp>
      <p:sp>
        <p:nvSpPr>
          <p:cNvPr id="23326" name="Freeform 799"/>
          <p:cNvSpPr>
            <a:spLocks noChangeAspect="1"/>
          </p:cNvSpPr>
          <p:nvPr/>
        </p:nvSpPr>
        <p:spPr bwMode="auto">
          <a:xfrm>
            <a:off x="4489450" y="3899946"/>
            <a:ext cx="185738" cy="276225"/>
          </a:xfrm>
          <a:custGeom>
            <a:avLst/>
            <a:gdLst>
              <a:gd name="T0" fmla="*/ 0 w 96"/>
              <a:gd name="T1" fmla="*/ 102 h 144"/>
              <a:gd name="T2" fmla="*/ 13 w 96"/>
              <a:gd name="T3" fmla="*/ 75 h 144"/>
              <a:gd name="T4" fmla="*/ 37 w 96"/>
              <a:gd name="T5" fmla="*/ 79 h 144"/>
              <a:gd name="T6" fmla="*/ 62 w 96"/>
              <a:gd name="T7" fmla="*/ 23 h 144"/>
              <a:gd name="T8" fmla="*/ 76 w 96"/>
              <a:gd name="T9" fmla="*/ 13 h 144"/>
              <a:gd name="T10" fmla="*/ 70 w 96"/>
              <a:gd name="T11" fmla="*/ 2 h 144"/>
              <a:gd name="T12" fmla="*/ 76 w 96"/>
              <a:gd name="T13" fmla="*/ 0 h 144"/>
              <a:gd name="T14" fmla="*/ 86 w 96"/>
              <a:gd name="T15" fmla="*/ 34 h 144"/>
              <a:gd name="T16" fmla="*/ 70 w 96"/>
              <a:gd name="T17" fmla="*/ 41 h 144"/>
              <a:gd name="T18" fmla="*/ 88 w 96"/>
              <a:gd name="T19" fmla="*/ 69 h 144"/>
              <a:gd name="T20" fmla="*/ 76 w 96"/>
              <a:gd name="T21" fmla="*/ 101 h 144"/>
              <a:gd name="T22" fmla="*/ 96 w 96"/>
              <a:gd name="T23" fmla="*/ 126 h 144"/>
              <a:gd name="T24" fmla="*/ 94 w 96"/>
              <a:gd name="T25" fmla="*/ 144 h 144"/>
              <a:gd name="T26" fmla="*/ 61 w 96"/>
              <a:gd name="T27" fmla="*/ 135 h 144"/>
              <a:gd name="T28" fmla="*/ 36 w 96"/>
              <a:gd name="T29" fmla="*/ 135 h 144"/>
              <a:gd name="T30" fmla="*/ 15 w 96"/>
              <a:gd name="T31" fmla="*/ 135 h 144"/>
              <a:gd name="T32" fmla="*/ 14 w 96"/>
              <a:gd name="T33" fmla="*/ 112 h 144"/>
              <a:gd name="T34" fmla="*/ 0 w 96"/>
              <a:gd name="T35" fmla="*/ 102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44"/>
              <a:gd name="T56" fmla="*/ 96 w 9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44">
                <a:moveTo>
                  <a:pt x="0" y="102"/>
                </a:moveTo>
                <a:lnTo>
                  <a:pt x="13" y="75"/>
                </a:lnTo>
                <a:lnTo>
                  <a:pt x="37" y="79"/>
                </a:lnTo>
                <a:lnTo>
                  <a:pt x="62" y="23"/>
                </a:lnTo>
                <a:lnTo>
                  <a:pt x="76" y="13"/>
                </a:lnTo>
                <a:lnTo>
                  <a:pt x="70" y="2"/>
                </a:lnTo>
                <a:lnTo>
                  <a:pt x="76" y="0"/>
                </a:lnTo>
                <a:lnTo>
                  <a:pt x="86" y="34"/>
                </a:lnTo>
                <a:lnTo>
                  <a:pt x="70" y="41"/>
                </a:lnTo>
                <a:lnTo>
                  <a:pt x="88" y="69"/>
                </a:lnTo>
                <a:lnTo>
                  <a:pt x="76" y="101"/>
                </a:lnTo>
                <a:lnTo>
                  <a:pt x="96" y="126"/>
                </a:lnTo>
                <a:lnTo>
                  <a:pt x="94" y="144"/>
                </a:lnTo>
                <a:lnTo>
                  <a:pt x="61" y="135"/>
                </a:lnTo>
                <a:lnTo>
                  <a:pt x="36" y="135"/>
                </a:lnTo>
                <a:lnTo>
                  <a:pt x="15" y="135"/>
                </a:lnTo>
                <a:lnTo>
                  <a:pt x="14" y="112"/>
                </a:lnTo>
                <a:lnTo>
                  <a:pt x="0" y="102"/>
                </a:lnTo>
                <a:close/>
              </a:path>
            </a:pathLst>
          </a:custGeom>
          <a:solidFill>
            <a:srgbClr val="FFFFCC"/>
          </a:solidFill>
          <a:ln w="9525">
            <a:noFill/>
            <a:round/>
            <a:headEnd/>
            <a:tailEnd/>
          </a:ln>
        </p:spPr>
        <p:txBody>
          <a:bodyPr/>
          <a:lstStyle/>
          <a:p>
            <a:endParaRPr lang="en-US"/>
          </a:p>
        </p:txBody>
      </p:sp>
      <p:sp>
        <p:nvSpPr>
          <p:cNvPr id="23327" name="Freeform 800"/>
          <p:cNvSpPr>
            <a:spLocks noChangeAspect="1"/>
          </p:cNvSpPr>
          <p:nvPr/>
        </p:nvSpPr>
        <p:spPr bwMode="auto">
          <a:xfrm>
            <a:off x="4489450" y="3899946"/>
            <a:ext cx="185738" cy="276225"/>
          </a:xfrm>
          <a:custGeom>
            <a:avLst/>
            <a:gdLst>
              <a:gd name="T0" fmla="*/ 0 w 96"/>
              <a:gd name="T1" fmla="*/ 102 h 144"/>
              <a:gd name="T2" fmla="*/ 13 w 96"/>
              <a:gd name="T3" fmla="*/ 75 h 144"/>
              <a:gd name="T4" fmla="*/ 37 w 96"/>
              <a:gd name="T5" fmla="*/ 79 h 144"/>
              <a:gd name="T6" fmla="*/ 62 w 96"/>
              <a:gd name="T7" fmla="*/ 23 h 144"/>
              <a:gd name="T8" fmla="*/ 76 w 96"/>
              <a:gd name="T9" fmla="*/ 13 h 144"/>
              <a:gd name="T10" fmla="*/ 70 w 96"/>
              <a:gd name="T11" fmla="*/ 2 h 144"/>
              <a:gd name="T12" fmla="*/ 76 w 96"/>
              <a:gd name="T13" fmla="*/ 0 h 144"/>
              <a:gd name="T14" fmla="*/ 86 w 96"/>
              <a:gd name="T15" fmla="*/ 34 h 144"/>
              <a:gd name="T16" fmla="*/ 70 w 96"/>
              <a:gd name="T17" fmla="*/ 41 h 144"/>
              <a:gd name="T18" fmla="*/ 88 w 96"/>
              <a:gd name="T19" fmla="*/ 69 h 144"/>
              <a:gd name="T20" fmla="*/ 76 w 96"/>
              <a:gd name="T21" fmla="*/ 101 h 144"/>
              <a:gd name="T22" fmla="*/ 96 w 96"/>
              <a:gd name="T23" fmla="*/ 126 h 144"/>
              <a:gd name="T24" fmla="*/ 94 w 96"/>
              <a:gd name="T25" fmla="*/ 144 h 144"/>
              <a:gd name="T26" fmla="*/ 61 w 96"/>
              <a:gd name="T27" fmla="*/ 135 h 144"/>
              <a:gd name="T28" fmla="*/ 36 w 96"/>
              <a:gd name="T29" fmla="*/ 135 h 144"/>
              <a:gd name="T30" fmla="*/ 15 w 96"/>
              <a:gd name="T31" fmla="*/ 135 h 144"/>
              <a:gd name="T32" fmla="*/ 14 w 96"/>
              <a:gd name="T33" fmla="*/ 112 h 144"/>
              <a:gd name="T34" fmla="*/ 0 w 96"/>
              <a:gd name="T35" fmla="*/ 102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44"/>
              <a:gd name="T56" fmla="*/ 96 w 9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44">
                <a:moveTo>
                  <a:pt x="0" y="102"/>
                </a:moveTo>
                <a:lnTo>
                  <a:pt x="13" y="75"/>
                </a:lnTo>
                <a:lnTo>
                  <a:pt x="37" y="79"/>
                </a:lnTo>
                <a:lnTo>
                  <a:pt x="62" y="23"/>
                </a:lnTo>
                <a:lnTo>
                  <a:pt x="76" y="13"/>
                </a:lnTo>
                <a:lnTo>
                  <a:pt x="70" y="2"/>
                </a:lnTo>
                <a:lnTo>
                  <a:pt x="76" y="0"/>
                </a:lnTo>
                <a:lnTo>
                  <a:pt x="86" y="34"/>
                </a:lnTo>
                <a:lnTo>
                  <a:pt x="70" y="41"/>
                </a:lnTo>
                <a:lnTo>
                  <a:pt x="88" y="69"/>
                </a:lnTo>
                <a:lnTo>
                  <a:pt x="76" y="101"/>
                </a:lnTo>
                <a:lnTo>
                  <a:pt x="96" y="126"/>
                </a:lnTo>
                <a:lnTo>
                  <a:pt x="94" y="144"/>
                </a:lnTo>
                <a:lnTo>
                  <a:pt x="61" y="135"/>
                </a:lnTo>
                <a:lnTo>
                  <a:pt x="36" y="135"/>
                </a:lnTo>
                <a:lnTo>
                  <a:pt x="15" y="135"/>
                </a:lnTo>
                <a:lnTo>
                  <a:pt x="14" y="112"/>
                </a:lnTo>
                <a:lnTo>
                  <a:pt x="0" y="102"/>
                </a:lnTo>
                <a:close/>
              </a:path>
            </a:pathLst>
          </a:custGeom>
          <a:solidFill>
            <a:srgbClr val="FFFFCC"/>
          </a:solidFill>
          <a:ln w="1588" cap="rnd">
            <a:solidFill>
              <a:srgbClr val="808080"/>
            </a:solidFill>
            <a:round/>
            <a:headEnd/>
            <a:tailEnd/>
          </a:ln>
        </p:spPr>
        <p:txBody>
          <a:bodyPr/>
          <a:lstStyle/>
          <a:p>
            <a:endParaRPr lang="en-US"/>
          </a:p>
        </p:txBody>
      </p:sp>
      <p:sp>
        <p:nvSpPr>
          <p:cNvPr id="23328" name="Freeform 801"/>
          <p:cNvSpPr>
            <a:spLocks noChangeAspect="1"/>
          </p:cNvSpPr>
          <p:nvPr/>
        </p:nvSpPr>
        <p:spPr bwMode="auto">
          <a:xfrm>
            <a:off x="4635500" y="3942808"/>
            <a:ext cx="319088" cy="198438"/>
          </a:xfrm>
          <a:custGeom>
            <a:avLst/>
            <a:gdLst>
              <a:gd name="T0" fmla="*/ 0 w 166"/>
              <a:gd name="T1" fmla="*/ 79 h 104"/>
              <a:gd name="T2" fmla="*/ 12 w 166"/>
              <a:gd name="T3" fmla="*/ 46 h 104"/>
              <a:gd name="T4" fmla="*/ 53 w 166"/>
              <a:gd name="T5" fmla="*/ 38 h 104"/>
              <a:gd name="T6" fmla="*/ 57 w 166"/>
              <a:gd name="T7" fmla="*/ 27 h 104"/>
              <a:gd name="T8" fmla="*/ 76 w 166"/>
              <a:gd name="T9" fmla="*/ 23 h 104"/>
              <a:gd name="T10" fmla="*/ 104 w 166"/>
              <a:gd name="T11" fmla="*/ 0 h 104"/>
              <a:gd name="T12" fmla="*/ 114 w 166"/>
              <a:gd name="T13" fmla="*/ 27 h 104"/>
              <a:gd name="T14" fmla="*/ 135 w 166"/>
              <a:gd name="T15" fmla="*/ 38 h 104"/>
              <a:gd name="T16" fmla="*/ 166 w 166"/>
              <a:gd name="T17" fmla="*/ 75 h 104"/>
              <a:gd name="T18" fmla="*/ 89 w 166"/>
              <a:gd name="T19" fmla="*/ 86 h 104"/>
              <a:gd name="T20" fmla="*/ 64 w 166"/>
              <a:gd name="T21" fmla="*/ 75 h 104"/>
              <a:gd name="T22" fmla="*/ 53 w 166"/>
              <a:gd name="T23" fmla="*/ 94 h 104"/>
              <a:gd name="T24" fmla="*/ 31 w 166"/>
              <a:gd name="T25" fmla="*/ 94 h 104"/>
              <a:gd name="T26" fmla="*/ 20 w 166"/>
              <a:gd name="T27" fmla="*/ 104 h 104"/>
              <a:gd name="T28" fmla="*/ 0 w 166"/>
              <a:gd name="T29" fmla="*/ 79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04"/>
              <a:gd name="T47" fmla="*/ 166 w 166"/>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04">
                <a:moveTo>
                  <a:pt x="0" y="79"/>
                </a:moveTo>
                <a:lnTo>
                  <a:pt x="12" y="46"/>
                </a:lnTo>
                <a:lnTo>
                  <a:pt x="53" y="38"/>
                </a:lnTo>
                <a:lnTo>
                  <a:pt x="57" y="27"/>
                </a:lnTo>
                <a:lnTo>
                  <a:pt x="76" y="23"/>
                </a:lnTo>
                <a:lnTo>
                  <a:pt x="104" y="0"/>
                </a:lnTo>
                <a:lnTo>
                  <a:pt x="114" y="27"/>
                </a:lnTo>
                <a:lnTo>
                  <a:pt x="135" y="38"/>
                </a:lnTo>
                <a:lnTo>
                  <a:pt x="166" y="75"/>
                </a:lnTo>
                <a:lnTo>
                  <a:pt x="89" y="86"/>
                </a:lnTo>
                <a:lnTo>
                  <a:pt x="64" y="75"/>
                </a:lnTo>
                <a:lnTo>
                  <a:pt x="53" y="94"/>
                </a:lnTo>
                <a:lnTo>
                  <a:pt x="31" y="94"/>
                </a:lnTo>
                <a:lnTo>
                  <a:pt x="20" y="104"/>
                </a:lnTo>
                <a:lnTo>
                  <a:pt x="0" y="79"/>
                </a:lnTo>
                <a:close/>
              </a:path>
            </a:pathLst>
          </a:custGeom>
          <a:solidFill>
            <a:srgbClr val="FFFFCC"/>
          </a:solidFill>
          <a:ln w="9525">
            <a:noFill/>
            <a:round/>
            <a:headEnd/>
            <a:tailEnd/>
          </a:ln>
        </p:spPr>
        <p:txBody>
          <a:bodyPr/>
          <a:lstStyle/>
          <a:p>
            <a:endParaRPr lang="en-US"/>
          </a:p>
        </p:txBody>
      </p:sp>
      <p:sp>
        <p:nvSpPr>
          <p:cNvPr id="23329" name="Freeform 802"/>
          <p:cNvSpPr>
            <a:spLocks noChangeAspect="1"/>
          </p:cNvSpPr>
          <p:nvPr/>
        </p:nvSpPr>
        <p:spPr bwMode="auto">
          <a:xfrm>
            <a:off x="4635500" y="3942808"/>
            <a:ext cx="319088" cy="198438"/>
          </a:xfrm>
          <a:custGeom>
            <a:avLst/>
            <a:gdLst>
              <a:gd name="T0" fmla="*/ 0 w 166"/>
              <a:gd name="T1" fmla="*/ 79 h 104"/>
              <a:gd name="T2" fmla="*/ 12 w 166"/>
              <a:gd name="T3" fmla="*/ 46 h 104"/>
              <a:gd name="T4" fmla="*/ 53 w 166"/>
              <a:gd name="T5" fmla="*/ 38 h 104"/>
              <a:gd name="T6" fmla="*/ 57 w 166"/>
              <a:gd name="T7" fmla="*/ 27 h 104"/>
              <a:gd name="T8" fmla="*/ 76 w 166"/>
              <a:gd name="T9" fmla="*/ 23 h 104"/>
              <a:gd name="T10" fmla="*/ 104 w 166"/>
              <a:gd name="T11" fmla="*/ 0 h 104"/>
              <a:gd name="T12" fmla="*/ 114 w 166"/>
              <a:gd name="T13" fmla="*/ 27 h 104"/>
              <a:gd name="T14" fmla="*/ 135 w 166"/>
              <a:gd name="T15" fmla="*/ 38 h 104"/>
              <a:gd name="T16" fmla="*/ 166 w 166"/>
              <a:gd name="T17" fmla="*/ 75 h 104"/>
              <a:gd name="T18" fmla="*/ 89 w 166"/>
              <a:gd name="T19" fmla="*/ 86 h 104"/>
              <a:gd name="T20" fmla="*/ 64 w 166"/>
              <a:gd name="T21" fmla="*/ 75 h 104"/>
              <a:gd name="T22" fmla="*/ 53 w 166"/>
              <a:gd name="T23" fmla="*/ 94 h 104"/>
              <a:gd name="T24" fmla="*/ 31 w 166"/>
              <a:gd name="T25" fmla="*/ 94 h 104"/>
              <a:gd name="T26" fmla="*/ 20 w 166"/>
              <a:gd name="T27" fmla="*/ 104 h 104"/>
              <a:gd name="T28" fmla="*/ 0 w 166"/>
              <a:gd name="T29" fmla="*/ 79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04"/>
              <a:gd name="T47" fmla="*/ 166 w 166"/>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04">
                <a:moveTo>
                  <a:pt x="0" y="79"/>
                </a:moveTo>
                <a:lnTo>
                  <a:pt x="12" y="46"/>
                </a:lnTo>
                <a:lnTo>
                  <a:pt x="53" y="38"/>
                </a:lnTo>
                <a:lnTo>
                  <a:pt x="57" y="27"/>
                </a:lnTo>
                <a:lnTo>
                  <a:pt x="76" y="23"/>
                </a:lnTo>
                <a:lnTo>
                  <a:pt x="104" y="0"/>
                </a:lnTo>
                <a:lnTo>
                  <a:pt x="114" y="27"/>
                </a:lnTo>
                <a:lnTo>
                  <a:pt x="135" y="38"/>
                </a:lnTo>
                <a:lnTo>
                  <a:pt x="166" y="75"/>
                </a:lnTo>
                <a:lnTo>
                  <a:pt x="89" y="86"/>
                </a:lnTo>
                <a:lnTo>
                  <a:pt x="64" y="75"/>
                </a:lnTo>
                <a:lnTo>
                  <a:pt x="53" y="94"/>
                </a:lnTo>
                <a:lnTo>
                  <a:pt x="31" y="94"/>
                </a:lnTo>
                <a:lnTo>
                  <a:pt x="20" y="104"/>
                </a:lnTo>
                <a:lnTo>
                  <a:pt x="0" y="79"/>
                </a:lnTo>
                <a:close/>
              </a:path>
            </a:pathLst>
          </a:custGeom>
          <a:solidFill>
            <a:srgbClr val="FFFFCC"/>
          </a:solidFill>
          <a:ln w="1588" cap="rnd">
            <a:solidFill>
              <a:srgbClr val="808080"/>
            </a:solidFill>
            <a:round/>
            <a:headEnd/>
            <a:tailEnd/>
          </a:ln>
        </p:spPr>
        <p:txBody>
          <a:bodyPr/>
          <a:lstStyle/>
          <a:p>
            <a:endParaRPr lang="en-US"/>
          </a:p>
        </p:txBody>
      </p:sp>
      <p:sp>
        <p:nvSpPr>
          <p:cNvPr id="23330" name="Freeform 803"/>
          <p:cNvSpPr>
            <a:spLocks noChangeAspect="1"/>
          </p:cNvSpPr>
          <p:nvPr/>
        </p:nvSpPr>
        <p:spPr bwMode="auto">
          <a:xfrm>
            <a:off x="4608513" y="3628483"/>
            <a:ext cx="260350" cy="403225"/>
          </a:xfrm>
          <a:custGeom>
            <a:avLst/>
            <a:gdLst>
              <a:gd name="T0" fmla="*/ 0 w 135"/>
              <a:gd name="T1" fmla="*/ 120 h 210"/>
              <a:gd name="T2" fmla="*/ 20 w 135"/>
              <a:gd name="T3" fmla="*/ 130 h 210"/>
              <a:gd name="T4" fmla="*/ 15 w 135"/>
              <a:gd name="T5" fmla="*/ 141 h 210"/>
              <a:gd name="T6" fmla="*/ 24 w 135"/>
              <a:gd name="T7" fmla="*/ 176 h 210"/>
              <a:gd name="T8" fmla="*/ 9 w 135"/>
              <a:gd name="T9" fmla="*/ 182 h 210"/>
              <a:gd name="T10" fmla="*/ 26 w 135"/>
              <a:gd name="T11" fmla="*/ 210 h 210"/>
              <a:gd name="T12" fmla="*/ 67 w 135"/>
              <a:gd name="T13" fmla="*/ 201 h 210"/>
              <a:gd name="T14" fmla="*/ 71 w 135"/>
              <a:gd name="T15" fmla="*/ 191 h 210"/>
              <a:gd name="T16" fmla="*/ 90 w 135"/>
              <a:gd name="T17" fmla="*/ 187 h 210"/>
              <a:gd name="T18" fmla="*/ 118 w 135"/>
              <a:gd name="T19" fmla="*/ 164 h 210"/>
              <a:gd name="T20" fmla="*/ 109 w 135"/>
              <a:gd name="T21" fmla="*/ 138 h 210"/>
              <a:gd name="T22" fmla="*/ 122 w 135"/>
              <a:gd name="T23" fmla="*/ 104 h 210"/>
              <a:gd name="T24" fmla="*/ 135 w 135"/>
              <a:gd name="T25" fmla="*/ 102 h 210"/>
              <a:gd name="T26" fmla="*/ 135 w 135"/>
              <a:gd name="T27" fmla="*/ 53 h 210"/>
              <a:gd name="T28" fmla="*/ 34 w 135"/>
              <a:gd name="T29" fmla="*/ 0 h 210"/>
              <a:gd name="T30" fmla="*/ 21 w 135"/>
              <a:gd name="T31" fmla="*/ 5 h 210"/>
              <a:gd name="T32" fmla="*/ 21 w 135"/>
              <a:gd name="T33" fmla="*/ 26 h 210"/>
              <a:gd name="T34" fmla="*/ 34 w 135"/>
              <a:gd name="T35" fmla="*/ 40 h 210"/>
              <a:gd name="T36" fmla="*/ 26 w 135"/>
              <a:gd name="T37" fmla="*/ 86 h 210"/>
              <a:gd name="T38" fmla="*/ 0 w 135"/>
              <a:gd name="T39" fmla="*/ 120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
              <a:gd name="T61" fmla="*/ 0 h 210"/>
              <a:gd name="T62" fmla="*/ 135 w 135"/>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 h="210">
                <a:moveTo>
                  <a:pt x="0" y="120"/>
                </a:moveTo>
                <a:lnTo>
                  <a:pt x="20" y="130"/>
                </a:lnTo>
                <a:lnTo>
                  <a:pt x="15" y="141"/>
                </a:lnTo>
                <a:lnTo>
                  <a:pt x="24" y="176"/>
                </a:lnTo>
                <a:lnTo>
                  <a:pt x="9" y="182"/>
                </a:lnTo>
                <a:lnTo>
                  <a:pt x="26" y="210"/>
                </a:lnTo>
                <a:lnTo>
                  <a:pt x="67" y="201"/>
                </a:lnTo>
                <a:lnTo>
                  <a:pt x="71" y="191"/>
                </a:lnTo>
                <a:lnTo>
                  <a:pt x="90" y="187"/>
                </a:lnTo>
                <a:lnTo>
                  <a:pt x="118" y="164"/>
                </a:lnTo>
                <a:lnTo>
                  <a:pt x="109" y="138"/>
                </a:lnTo>
                <a:lnTo>
                  <a:pt x="122" y="104"/>
                </a:lnTo>
                <a:lnTo>
                  <a:pt x="135" y="102"/>
                </a:lnTo>
                <a:lnTo>
                  <a:pt x="135" y="53"/>
                </a:lnTo>
                <a:lnTo>
                  <a:pt x="34" y="0"/>
                </a:lnTo>
                <a:lnTo>
                  <a:pt x="21" y="5"/>
                </a:lnTo>
                <a:lnTo>
                  <a:pt x="21" y="26"/>
                </a:lnTo>
                <a:lnTo>
                  <a:pt x="34" y="40"/>
                </a:lnTo>
                <a:lnTo>
                  <a:pt x="26" y="86"/>
                </a:lnTo>
                <a:lnTo>
                  <a:pt x="0" y="120"/>
                </a:lnTo>
                <a:close/>
              </a:path>
            </a:pathLst>
          </a:custGeom>
          <a:solidFill>
            <a:srgbClr val="FFFFCC"/>
          </a:solidFill>
          <a:ln w="9525">
            <a:noFill/>
            <a:round/>
            <a:headEnd/>
            <a:tailEnd/>
          </a:ln>
        </p:spPr>
        <p:txBody>
          <a:bodyPr/>
          <a:lstStyle/>
          <a:p>
            <a:endParaRPr lang="en-US"/>
          </a:p>
        </p:txBody>
      </p:sp>
      <p:sp>
        <p:nvSpPr>
          <p:cNvPr id="23331" name="Freeform 804"/>
          <p:cNvSpPr>
            <a:spLocks noChangeAspect="1"/>
          </p:cNvSpPr>
          <p:nvPr/>
        </p:nvSpPr>
        <p:spPr bwMode="auto">
          <a:xfrm>
            <a:off x="4608513" y="3628483"/>
            <a:ext cx="260350" cy="403225"/>
          </a:xfrm>
          <a:custGeom>
            <a:avLst/>
            <a:gdLst>
              <a:gd name="T0" fmla="*/ 0 w 135"/>
              <a:gd name="T1" fmla="*/ 120 h 210"/>
              <a:gd name="T2" fmla="*/ 20 w 135"/>
              <a:gd name="T3" fmla="*/ 130 h 210"/>
              <a:gd name="T4" fmla="*/ 15 w 135"/>
              <a:gd name="T5" fmla="*/ 141 h 210"/>
              <a:gd name="T6" fmla="*/ 24 w 135"/>
              <a:gd name="T7" fmla="*/ 176 h 210"/>
              <a:gd name="T8" fmla="*/ 9 w 135"/>
              <a:gd name="T9" fmla="*/ 182 h 210"/>
              <a:gd name="T10" fmla="*/ 26 w 135"/>
              <a:gd name="T11" fmla="*/ 210 h 210"/>
              <a:gd name="T12" fmla="*/ 67 w 135"/>
              <a:gd name="T13" fmla="*/ 201 h 210"/>
              <a:gd name="T14" fmla="*/ 71 w 135"/>
              <a:gd name="T15" fmla="*/ 191 h 210"/>
              <a:gd name="T16" fmla="*/ 90 w 135"/>
              <a:gd name="T17" fmla="*/ 187 h 210"/>
              <a:gd name="T18" fmla="*/ 118 w 135"/>
              <a:gd name="T19" fmla="*/ 164 h 210"/>
              <a:gd name="T20" fmla="*/ 109 w 135"/>
              <a:gd name="T21" fmla="*/ 138 h 210"/>
              <a:gd name="T22" fmla="*/ 122 w 135"/>
              <a:gd name="T23" fmla="*/ 104 h 210"/>
              <a:gd name="T24" fmla="*/ 135 w 135"/>
              <a:gd name="T25" fmla="*/ 102 h 210"/>
              <a:gd name="T26" fmla="*/ 135 w 135"/>
              <a:gd name="T27" fmla="*/ 53 h 210"/>
              <a:gd name="T28" fmla="*/ 34 w 135"/>
              <a:gd name="T29" fmla="*/ 0 h 210"/>
              <a:gd name="T30" fmla="*/ 21 w 135"/>
              <a:gd name="T31" fmla="*/ 5 h 210"/>
              <a:gd name="T32" fmla="*/ 21 w 135"/>
              <a:gd name="T33" fmla="*/ 26 h 210"/>
              <a:gd name="T34" fmla="*/ 34 w 135"/>
              <a:gd name="T35" fmla="*/ 40 h 210"/>
              <a:gd name="T36" fmla="*/ 26 w 135"/>
              <a:gd name="T37" fmla="*/ 86 h 210"/>
              <a:gd name="T38" fmla="*/ 0 w 135"/>
              <a:gd name="T39" fmla="*/ 120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
              <a:gd name="T61" fmla="*/ 0 h 210"/>
              <a:gd name="T62" fmla="*/ 135 w 135"/>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 h="210">
                <a:moveTo>
                  <a:pt x="0" y="120"/>
                </a:moveTo>
                <a:lnTo>
                  <a:pt x="20" y="130"/>
                </a:lnTo>
                <a:lnTo>
                  <a:pt x="15" y="141"/>
                </a:lnTo>
                <a:lnTo>
                  <a:pt x="24" y="176"/>
                </a:lnTo>
                <a:lnTo>
                  <a:pt x="9" y="182"/>
                </a:lnTo>
                <a:lnTo>
                  <a:pt x="26" y="210"/>
                </a:lnTo>
                <a:lnTo>
                  <a:pt x="67" y="201"/>
                </a:lnTo>
                <a:lnTo>
                  <a:pt x="71" y="191"/>
                </a:lnTo>
                <a:lnTo>
                  <a:pt x="90" y="187"/>
                </a:lnTo>
                <a:lnTo>
                  <a:pt x="118" y="164"/>
                </a:lnTo>
                <a:lnTo>
                  <a:pt x="109" y="138"/>
                </a:lnTo>
                <a:lnTo>
                  <a:pt x="122" y="104"/>
                </a:lnTo>
                <a:lnTo>
                  <a:pt x="135" y="102"/>
                </a:lnTo>
                <a:lnTo>
                  <a:pt x="135" y="53"/>
                </a:lnTo>
                <a:lnTo>
                  <a:pt x="34" y="0"/>
                </a:lnTo>
                <a:lnTo>
                  <a:pt x="21" y="5"/>
                </a:lnTo>
                <a:lnTo>
                  <a:pt x="21" y="26"/>
                </a:lnTo>
                <a:lnTo>
                  <a:pt x="34" y="40"/>
                </a:lnTo>
                <a:lnTo>
                  <a:pt x="26" y="86"/>
                </a:lnTo>
                <a:lnTo>
                  <a:pt x="0" y="120"/>
                </a:lnTo>
                <a:close/>
              </a:path>
            </a:pathLst>
          </a:custGeom>
          <a:solidFill>
            <a:srgbClr val="FFFFCC"/>
          </a:solidFill>
          <a:ln w="1588" cap="rnd">
            <a:solidFill>
              <a:srgbClr val="808080"/>
            </a:solidFill>
            <a:round/>
            <a:headEnd/>
            <a:tailEnd/>
          </a:ln>
        </p:spPr>
        <p:txBody>
          <a:bodyPr/>
          <a:lstStyle/>
          <a:p>
            <a:endParaRPr lang="en-US"/>
          </a:p>
        </p:txBody>
      </p:sp>
      <p:sp>
        <p:nvSpPr>
          <p:cNvPr id="23332" name="Freeform 805"/>
          <p:cNvSpPr>
            <a:spLocks noChangeAspect="1"/>
          </p:cNvSpPr>
          <p:nvPr/>
        </p:nvSpPr>
        <p:spPr bwMode="auto">
          <a:xfrm>
            <a:off x="4557713" y="4123783"/>
            <a:ext cx="180975" cy="212725"/>
          </a:xfrm>
          <a:custGeom>
            <a:avLst/>
            <a:gdLst>
              <a:gd name="T0" fmla="*/ 0 w 94"/>
              <a:gd name="T1" fmla="*/ 97 h 110"/>
              <a:gd name="T2" fmla="*/ 9 w 94"/>
              <a:gd name="T3" fmla="*/ 110 h 110"/>
              <a:gd name="T4" fmla="*/ 22 w 94"/>
              <a:gd name="T5" fmla="*/ 106 h 110"/>
              <a:gd name="T6" fmla="*/ 42 w 94"/>
              <a:gd name="T7" fmla="*/ 107 h 110"/>
              <a:gd name="T8" fmla="*/ 59 w 94"/>
              <a:gd name="T9" fmla="*/ 96 h 110"/>
              <a:gd name="T10" fmla="*/ 64 w 94"/>
              <a:gd name="T11" fmla="*/ 74 h 110"/>
              <a:gd name="T12" fmla="*/ 83 w 94"/>
              <a:gd name="T13" fmla="*/ 55 h 110"/>
              <a:gd name="T14" fmla="*/ 94 w 94"/>
              <a:gd name="T15" fmla="*/ 0 h 110"/>
              <a:gd name="T16" fmla="*/ 73 w 94"/>
              <a:gd name="T17" fmla="*/ 0 h 110"/>
              <a:gd name="T18" fmla="*/ 62 w 94"/>
              <a:gd name="T19" fmla="*/ 10 h 110"/>
              <a:gd name="T20" fmla="*/ 60 w 94"/>
              <a:gd name="T21" fmla="*/ 27 h 110"/>
              <a:gd name="T22" fmla="*/ 26 w 94"/>
              <a:gd name="T23" fmla="*/ 19 h 110"/>
              <a:gd name="T24" fmla="*/ 25 w 94"/>
              <a:gd name="T25" fmla="*/ 31 h 110"/>
              <a:gd name="T26" fmla="*/ 39 w 94"/>
              <a:gd name="T27" fmla="*/ 32 h 110"/>
              <a:gd name="T28" fmla="*/ 35 w 94"/>
              <a:gd name="T29" fmla="*/ 76 h 110"/>
              <a:gd name="T30" fmla="*/ 18 w 94"/>
              <a:gd name="T31" fmla="*/ 71 h 110"/>
              <a:gd name="T32" fmla="*/ 0 w 94"/>
              <a:gd name="T33" fmla="*/ 97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10"/>
              <a:gd name="T53" fmla="*/ 94 w 94"/>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10">
                <a:moveTo>
                  <a:pt x="0" y="97"/>
                </a:moveTo>
                <a:lnTo>
                  <a:pt x="9" y="110"/>
                </a:lnTo>
                <a:lnTo>
                  <a:pt x="22" y="106"/>
                </a:lnTo>
                <a:lnTo>
                  <a:pt x="42" y="107"/>
                </a:lnTo>
                <a:lnTo>
                  <a:pt x="59" y="96"/>
                </a:lnTo>
                <a:lnTo>
                  <a:pt x="64" y="74"/>
                </a:lnTo>
                <a:lnTo>
                  <a:pt x="83" y="55"/>
                </a:lnTo>
                <a:lnTo>
                  <a:pt x="94" y="0"/>
                </a:lnTo>
                <a:lnTo>
                  <a:pt x="73" y="0"/>
                </a:lnTo>
                <a:lnTo>
                  <a:pt x="62" y="10"/>
                </a:lnTo>
                <a:lnTo>
                  <a:pt x="60" y="27"/>
                </a:lnTo>
                <a:lnTo>
                  <a:pt x="26" y="19"/>
                </a:lnTo>
                <a:lnTo>
                  <a:pt x="25" y="31"/>
                </a:lnTo>
                <a:lnTo>
                  <a:pt x="39" y="32"/>
                </a:lnTo>
                <a:lnTo>
                  <a:pt x="35" y="76"/>
                </a:lnTo>
                <a:lnTo>
                  <a:pt x="18" y="71"/>
                </a:lnTo>
                <a:lnTo>
                  <a:pt x="0" y="97"/>
                </a:lnTo>
                <a:close/>
              </a:path>
            </a:pathLst>
          </a:custGeom>
          <a:solidFill>
            <a:srgbClr val="FFFFCC"/>
          </a:solidFill>
          <a:ln w="9525">
            <a:noFill/>
            <a:round/>
            <a:headEnd/>
            <a:tailEnd/>
          </a:ln>
        </p:spPr>
        <p:txBody>
          <a:bodyPr/>
          <a:lstStyle/>
          <a:p>
            <a:endParaRPr lang="en-US"/>
          </a:p>
        </p:txBody>
      </p:sp>
      <p:sp>
        <p:nvSpPr>
          <p:cNvPr id="23333" name="Freeform 806"/>
          <p:cNvSpPr>
            <a:spLocks noChangeAspect="1"/>
          </p:cNvSpPr>
          <p:nvPr/>
        </p:nvSpPr>
        <p:spPr bwMode="auto">
          <a:xfrm>
            <a:off x="4557713" y="4123783"/>
            <a:ext cx="180975" cy="212725"/>
          </a:xfrm>
          <a:custGeom>
            <a:avLst/>
            <a:gdLst>
              <a:gd name="T0" fmla="*/ 0 w 94"/>
              <a:gd name="T1" fmla="*/ 97 h 110"/>
              <a:gd name="T2" fmla="*/ 9 w 94"/>
              <a:gd name="T3" fmla="*/ 110 h 110"/>
              <a:gd name="T4" fmla="*/ 22 w 94"/>
              <a:gd name="T5" fmla="*/ 106 h 110"/>
              <a:gd name="T6" fmla="*/ 42 w 94"/>
              <a:gd name="T7" fmla="*/ 107 h 110"/>
              <a:gd name="T8" fmla="*/ 59 w 94"/>
              <a:gd name="T9" fmla="*/ 96 h 110"/>
              <a:gd name="T10" fmla="*/ 64 w 94"/>
              <a:gd name="T11" fmla="*/ 74 h 110"/>
              <a:gd name="T12" fmla="*/ 83 w 94"/>
              <a:gd name="T13" fmla="*/ 55 h 110"/>
              <a:gd name="T14" fmla="*/ 94 w 94"/>
              <a:gd name="T15" fmla="*/ 0 h 110"/>
              <a:gd name="T16" fmla="*/ 73 w 94"/>
              <a:gd name="T17" fmla="*/ 0 h 110"/>
              <a:gd name="T18" fmla="*/ 62 w 94"/>
              <a:gd name="T19" fmla="*/ 10 h 110"/>
              <a:gd name="T20" fmla="*/ 60 w 94"/>
              <a:gd name="T21" fmla="*/ 27 h 110"/>
              <a:gd name="T22" fmla="*/ 26 w 94"/>
              <a:gd name="T23" fmla="*/ 19 h 110"/>
              <a:gd name="T24" fmla="*/ 25 w 94"/>
              <a:gd name="T25" fmla="*/ 31 h 110"/>
              <a:gd name="T26" fmla="*/ 39 w 94"/>
              <a:gd name="T27" fmla="*/ 32 h 110"/>
              <a:gd name="T28" fmla="*/ 35 w 94"/>
              <a:gd name="T29" fmla="*/ 76 h 110"/>
              <a:gd name="T30" fmla="*/ 18 w 94"/>
              <a:gd name="T31" fmla="*/ 71 h 110"/>
              <a:gd name="T32" fmla="*/ 0 w 94"/>
              <a:gd name="T33" fmla="*/ 97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10"/>
              <a:gd name="T53" fmla="*/ 94 w 94"/>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10">
                <a:moveTo>
                  <a:pt x="0" y="97"/>
                </a:moveTo>
                <a:lnTo>
                  <a:pt x="9" y="110"/>
                </a:lnTo>
                <a:lnTo>
                  <a:pt x="22" y="106"/>
                </a:lnTo>
                <a:lnTo>
                  <a:pt x="42" y="107"/>
                </a:lnTo>
                <a:lnTo>
                  <a:pt x="59" y="96"/>
                </a:lnTo>
                <a:lnTo>
                  <a:pt x="64" y="74"/>
                </a:lnTo>
                <a:lnTo>
                  <a:pt x="83" y="55"/>
                </a:lnTo>
                <a:lnTo>
                  <a:pt x="94" y="0"/>
                </a:lnTo>
                <a:lnTo>
                  <a:pt x="73" y="0"/>
                </a:lnTo>
                <a:lnTo>
                  <a:pt x="62" y="10"/>
                </a:lnTo>
                <a:lnTo>
                  <a:pt x="60" y="27"/>
                </a:lnTo>
                <a:lnTo>
                  <a:pt x="26" y="19"/>
                </a:lnTo>
                <a:lnTo>
                  <a:pt x="25" y="31"/>
                </a:lnTo>
                <a:lnTo>
                  <a:pt x="39" y="32"/>
                </a:lnTo>
                <a:lnTo>
                  <a:pt x="35" y="76"/>
                </a:lnTo>
                <a:lnTo>
                  <a:pt x="18" y="71"/>
                </a:lnTo>
                <a:lnTo>
                  <a:pt x="0" y="97"/>
                </a:lnTo>
                <a:close/>
              </a:path>
            </a:pathLst>
          </a:custGeom>
          <a:solidFill>
            <a:srgbClr val="FFFFCC"/>
          </a:solidFill>
          <a:ln w="1588" cap="rnd">
            <a:solidFill>
              <a:srgbClr val="808080"/>
            </a:solidFill>
            <a:round/>
            <a:headEnd/>
            <a:tailEnd/>
          </a:ln>
        </p:spPr>
        <p:txBody>
          <a:bodyPr/>
          <a:lstStyle/>
          <a:p>
            <a:endParaRPr lang="en-US"/>
          </a:p>
        </p:txBody>
      </p:sp>
      <p:sp>
        <p:nvSpPr>
          <p:cNvPr id="23334" name="Freeform 807"/>
          <p:cNvSpPr>
            <a:spLocks noChangeAspect="1"/>
          </p:cNvSpPr>
          <p:nvPr/>
        </p:nvSpPr>
        <p:spPr bwMode="auto">
          <a:xfrm>
            <a:off x="4583113" y="4088858"/>
            <a:ext cx="461962" cy="450850"/>
          </a:xfrm>
          <a:custGeom>
            <a:avLst/>
            <a:gdLst>
              <a:gd name="T0" fmla="*/ 0 w 241"/>
              <a:gd name="T1" fmla="*/ 139 h 235"/>
              <a:gd name="T2" fmla="*/ 1 w 241"/>
              <a:gd name="T3" fmla="*/ 145 h 235"/>
              <a:gd name="T4" fmla="*/ 49 w 241"/>
              <a:gd name="T5" fmla="*/ 139 h 235"/>
              <a:gd name="T6" fmla="*/ 70 w 241"/>
              <a:gd name="T7" fmla="*/ 169 h 235"/>
              <a:gd name="T8" fmla="*/ 88 w 241"/>
              <a:gd name="T9" fmla="*/ 167 h 235"/>
              <a:gd name="T10" fmla="*/ 92 w 241"/>
              <a:gd name="T11" fmla="*/ 154 h 235"/>
              <a:gd name="T12" fmla="*/ 108 w 241"/>
              <a:gd name="T13" fmla="*/ 153 h 235"/>
              <a:gd name="T14" fmla="*/ 120 w 241"/>
              <a:gd name="T15" fmla="*/ 161 h 235"/>
              <a:gd name="T16" fmla="*/ 123 w 241"/>
              <a:gd name="T17" fmla="*/ 207 h 235"/>
              <a:gd name="T18" fmla="*/ 149 w 241"/>
              <a:gd name="T19" fmla="*/ 204 h 235"/>
              <a:gd name="T20" fmla="*/ 221 w 241"/>
              <a:gd name="T21" fmla="*/ 235 h 235"/>
              <a:gd name="T22" fmla="*/ 220 w 241"/>
              <a:gd name="T23" fmla="*/ 221 h 235"/>
              <a:gd name="T24" fmla="*/ 206 w 241"/>
              <a:gd name="T25" fmla="*/ 215 h 235"/>
              <a:gd name="T26" fmla="*/ 209 w 241"/>
              <a:gd name="T27" fmla="*/ 181 h 235"/>
              <a:gd name="T28" fmla="*/ 232 w 241"/>
              <a:gd name="T29" fmla="*/ 170 h 235"/>
              <a:gd name="T30" fmla="*/ 218 w 241"/>
              <a:gd name="T31" fmla="*/ 147 h 235"/>
              <a:gd name="T32" fmla="*/ 216 w 241"/>
              <a:gd name="T33" fmla="*/ 108 h 235"/>
              <a:gd name="T34" fmla="*/ 213 w 241"/>
              <a:gd name="T35" fmla="*/ 99 h 235"/>
              <a:gd name="T36" fmla="*/ 221 w 241"/>
              <a:gd name="T37" fmla="*/ 82 h 235"/>
              <a:gd name="T38" fmla="*/ 232 w 241"/>
              <a:gd name="T39" fmla="*/ 50 h 235"/>
              <a:gd name="T40" fmla="*/ 241 w 241"/>
              <a:gd name="T41" fmla="*/ 38 h 235"/>
              <a:gd name="T42" fmla="*/ 236 w 241"/>
              <a:gd name="T43" fmla="*/ 20 h 235"/>
              <a:gd name="T44" fmla="*/ 194 w 241"/>
              <a:gd name="T45" fmla="*/ 0 h 235"/>
              <a:gd name="T46" fmla="*/ 117 w 241"/>
              <a:gd name="T47" fmla="*/ 11 h 235"/>
              <a:gd name="T48" fmla="*/ 92 w 241"/>
              <a:gd name="T49" fmla="*/ 0 h 235"/>
              <a:gd name="T50" fmla="*/ 81 w 241"/>
              <a:gd name="T51" fmla="*/ 19 h 235"/>
              <a:gd name="T52" fmla="*/ 69 w 241"/>
              <a:gd name="T53" fmla="*/ 74 h 235"/>
              <a:gd name="T54" fmla="*/ 50 w 241"/>
              <a:gd name="T55" fmla="*/ 93 h 235"/>
              <a:gd name="T56" fmla="*/ 46 w 241"/>
              <a:gd name="T57" fmla="*/ 115 h 235"/>
              <a:gd name="T58" fmla="*/ 28 w 241"/>
              <a:gd name="T59" fmla="*/ 127 h 235"/>
              <a:gd name="T60" fmla="*/ 9 w 241"/>
              <a:gd name="T61" fmla="*/ 125 h 235"/>
              <a:gd name="T62" fmla="*/ 0 w 241"/>
              <a:gd name="T63" fmla="*/ 139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35"/>
              <a:gd name="T98" fmla="*/ 241 w 241"/>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35">
                <a:moveTo>
                  <a:pt x="0" y="139"/>
                </a:moveTo>
                <a:lnTo>
                  <a:pt x="1" y="145"/>
                </a:lnTo>
                <a:lnTo>
                  <a:pt x="49" y="139"/>
                </a:lnTo>
                <a:lnTo>
                  <a:pt x="70" y="169"/>
                </a:lnTo>
                <a:lnTo>
                  <a:pt x="88" y="167"/>
                </a:lnTo>
                <a:lnTo>
                  <a:pt x="92" y="154"/>
                </a:lnTo>
                <a:lnTo>
                  <a:pt x="108" y="153"/>
                </a:lnTo>
                <a:lnTo>
                  <a:pt x="120" y="161"/>
                </a:lnTo>
                <a:lnTo>
                  <a:pt x="123" y="207"/>
                </a:lnTo>
                <a:lnTo>
                  <a:pt x="149" y="204"/>
                </a:lnTo>
                <a:lnTo>
                  <a:pt x="221" y="235"/>
                </a:lnTo>
                <a:lnTo>
                  <a:pt x="220" y="221"/>
                </a:lnTo>
                <a:lnTo>
                  <a:pt x="206" y="215"/>
                </a:lnTo>
                <a:lnTo>
                  <a:pt x="209" y="181"/>
                </a:lnTo>
                <a:lnTo>
                  <a:pt x="232" y="170"/>
                </a:lnTo>
                <a:lnTo>
                  <a:pt x="218" y="147"/>
                </a:lnTo>
                <a:lnTo>
                  <a:pt x="216" y="108"/>
                </a:lnTo>
                <a:lnTo>
                  <a:pt x="213" y="99"/>
                </a:lnTo>
                <a:lnTo>
                  <a:pt x="221" y="82"/>
                </a:lnTo>
                <a:lnTo>
                  <a:pt x="232" y="50"/>
                </a:lnTo>
                <a:lnTo>
                  <a:pt x="241" y="38"/>
                </a:lnTo>
                <a:lnTo>
                  <a:pt x="236" y="20"/>
                </a:lnTo>
                <a:lnTo>
                  <a:pt x="194" y="0"/>
                </a:lnTo>
                <a:lnTo>
                  <a:pt x="117" y="11"/>
                </a:lnTo>
                <a:lnTo>
                  <a:pt x="92" y="0"/>
                </a:lnTo>
                <a:lnTo>
                  <a:pt x="81" y="19"/>
                </a:lnTo>
                <a:lnTo>
                  <a:pt x="69" y="74"/>
                </a:lnTo>
                <a:lnTo>
                  <a:pt x="50" y="93"/>
                </a:lnTo>
                <a:lnTo>
                  <a:pt x="46" y="115"/>
                </a:lnTo>
                <a:lnTo>
                  <a:pt x="28" y="127"/>
                </a:lnTo>
                <a:lnTo>
                  <a:pt x="9" y="125"/>
                </a:lnTo>
                <a:lnTo>
                  <a:pt x="0" y="139"/>
                </a:lnTo>
                <a:close/>
              </a:path>
            </a:pathLst>
          </a:custGeom>
          <a:solidFill>
            <a:srgbClr val="FFFFCC"/>
          </a:solidFill>
          <a:ln w="9525">
            <a:noFill/>
            <a:round/>
            <a:headEnd/>
            <a:tailEnd/>
          </a:ln>
        </p:spPr>
        <p:txBody>
          <a:bodyPr/>
          <a:lstStyle/>
          <a:p>
            <a:endParaRPr lang="en-US"/>
          </a:p>
        </p:txBody>
      </p:sp>
      <p:sp>
        <p:nvSpPr>
          <p:cNvPr id="23335" name="Freeform 808"/>
          <p:cNvSpPr>
            <a:spLocks noChangeAspect="1"/>
          </p:cNvSpPr>
          <p:nvPr/>
        </p:nvSpPr>
        <p:spPr bwMode="auto">
          <a:xfrm>
            <a:off x="4583113" y="4088858"/>
            <a:ext cx="461962" cy="450850"/>
          </a:xfrm>
          <a:custGeom>
            <a:avLst/>
            <a:gdLst>
              <a:gd name="T0" fmla="*/ 0 w 241"/>
              <a:gd name="T1" fmla="*/ 139 h 235"/>
              <a:gd name="T2" fmla="*/ 1 w 241"/>
              <a:gd name="T3" fmla="*/ 145 h 235"/>
              <a:gd name="T4" fmla="*/ 49 w 241"/>
              <a:gd name="T5" fmla="*/ 139 h 235"/>
              <a:gd name="T6" fmla="*/ 70 w 241"/>
              <a:gd name="T7" fmla="*/ 169 h 235"/>
              <a:gd name="T8" fmla="*/ 88 w 241"/>
              <a:gd name="T9" fmla="*/ 167 h 235"/>
              <a:gd name="T10" fmla="*/ 92 w 241"/>
              <a:gd name="T11" fmla="*/ 154 h 235"/>
              <a:gd name="T12" fmla="*/ 108 w 241"/>
              <a:gd name="T13" fmla="*/ 153 h 235"/>
              <a:gd name="T14" fmla="*/ 120 w 241"/>
              <a:gd name="T15" fmla="*/ 161 h 235"/>
              <a:gd name="T16" fmla="*/ 123 w 241"/>
              <a:gd name="T17" fmla="*/ 207 h 235"/>
              <a:gd name="T18" fmla="*/ 149 w 241"/>
              <a:gd name="T19" fmla="*/ 204 h 235"/>
              <a:gd name="T20" fmla="*/ 221 w 241"/>
              <a:gd name="T21" fmla="*/ 235 h 235"/>
              <a:gd name="T22" fmla="*/ 220 w 241"/>
              <a:gd name="T23" fmla="*/ 221 h 235"/>
              <a:gd name="T24" fmla="*/ 206 w 241"/>
              <a:gd name="T25" fmla="*/ 215 h 235"/>
              <a:gd name="T26" fmla="*/ 209 w 241"/>
              <a:gd name="T27" fmla="*/ 181 h 235"/>
              <a:gd name="T28" fmla="*/ 232 w 241"/>
              <a:gd name="T29" fmla="*/ 170 h 235"/>
              <a:gd name="T30" fmla="*/ 218 w 241"/>
              <a:gd name="T31" fmla="*/ 147 h 235"/>
              <a:gd name="T32" fmla="*/ 216 w 241"/>
              <a:gd name="T33" fmla="*/ 108 h 235"/>
              <a:gd name="T34" fmla="*/ 213 w 241"/>
              <a:gd name="T35" fmla="*/ 99 h 235"/>
              <a:gd name="T36" fmla="*/ 221 w 241"/>
              <a:gd name="T37" fmla="*/ 82 h 235"/>
              <a:gd name="T38" fmla="*/ 232 w 241"/>
              <a:gd name="T39" fmla="*/ 50 h 235"/>
              <a:gd name="T40" fmla="*/ 241 w 241"/>
              <a:gd name="T41" fmla="*/ 38 h 235"/>
              <a:gd name="T42" fmla="*/ 236 w 241"/>
              <a:gd name="T43" fmla="*/ 20 h 235"/>
              <a:gd name="T44" fmla="*/ 194 w 241"/>
              <a:gd name="T45" fmla="*/ 0 h 235"/>
              <a:gd name="T46" fmla="*/ 117 w 241"/>
              <a:gd name="T47" fmla="*/ 11 h 235"/>
              <a:gd name="T48" fmla="*/ 92 w 241"/>
              <a:gd name="T49" fmla="*/ 0 h 235"/>
              <a:gd name="T50" fmla="*/ 81 w 241"/>
              <a:gd name="T51" fmla="*/ 19 h 235"/>
              <a:gd name="T52" fmla="*/ 69 w 241"/>
              <a:gd name="T53" fmla="*/ 74 h 235"/>
              <a:gd name="T54" fmla="*/ 50 w 241"/>
              <a:gd name="T55" fmla="*/ 93 h 235"/>
              <a:gd name="T56" fmla="*/ 46 w 241"/>
              <a:gd name="T57" fmla="*/ 115 h 235"/>
              <a:gd name="T58" fmla="*/ 28 w 241"/>
              <a:gd name="T59" fmla="*/ 127 h 235"/>
              <a:gd name="T60" fmla="*/ 9 w 241"/>
              <a:gd name="T61" fmla="*/ 125 h 235"/>
              <a:gd name="T62" fmla="*/ 0 w 241"/>
              <a:gd name="T63" fmla="*/ 139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
              <a:gd name="T97" fmla="*/ 0 h 235"/>
              <a:gd name="T98" fmla="*/ 241 w 241"/>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 h="235">
                <a:moveTo>
                  <a:pt x="0" y="139"/>
                </a:moveTo>
                <a:lnTo>
                  <a:pt x="1" y="145"/>
                </a:lnTo>
                <a:lnTo>
                  <a:pt x="49" y="139"/>
                </a:lnTo>
                <a:lnTo>
                  <a:pt x="70" y="169"/>
                </a:lnTo>
                <a:lnTo>
                  <a:pt x="88" y="167"/>
                </a:lnTo>
                <a:lnTo>
                  <a:pt x="92" y="154"/>
                </a:lnTo>
                <a:lnTo>
                  <a:pt x="108" y="153"/>
                </a:lnTo>
                <a:lnTo>
                  <a:pt x="120" y="161"/>
                </a:lnTo>
                <a:lnTo>
                  <a:pt x="123" y="207"/>
                </a:lnTo>
                <a:lnTo>
                  <a:pt x="149" y="204"/>
                </a:lnTo>
                <a:lnTo>
                  <a:pt x="221" y="235"/>
                </a:lnTo>
                <a:lnTo>
                  <a:pt x="220" y="221"/>
                </a:lnTo>
                <a:lnTo>
                  <a:pt x="206" y="215"/>
                </a:lnTo>
                <a:lnTo>
                  <a:pt x="209" y="181"/>
                </a:lnTo>
                <a:lnTo>
                  <a:pt x="232" y="170"/>
                </a:lnTo>
                <a:lnTo>
                  <a:pt x="218" y="147"/>
                </a:lnTo>
                <a:lnTo>
                  <a:pt x="216" y="108"/>
                </a:lnTo>
                <a:lnTo>
                  <a:pt x="213" y="99"/>
                </a:lnTo>
                <a:lnTo>
                  <a:pt x="221" y="82"/>
                </a:lnTo>
                <a:lnTo>
                  <a:pt x="232" y="50"/>
                </a:lnTo>
                <a:lnTo>
                  <a:pt x="241" y="38"/>
                </a:lnTo>
                <a:lnTo>
                  <a:pt x="236" y="20"/>
                </a:lnTo>
                <a:lnTo>
                  <a:pt x="194" y="0"/>
                </a:lnTo>
                <a:lnTo>
                  <a:pt x="117" y="11"/>
                </a:lnTo>
                <a:lnTo>
                  <a:pt x="92" y="0"/>
                </a:lnTo>
                <a:lnTo>
                  <a:pt x="81" y="19"/>
                </a:lnTo>
                <a:lnTo>
                  <a:pt x="69" y="74"/>
                </a:lnTo>
                <a:lnTo>
                  <a:pt x="50" y="93"/>
                </a:lnTo>
                <a:lnTo>
                  <a:pt x="46" y="115"/>
                </a:lnTo>
                <a:lnTo>
                  <a:pt x="28" y="127"/>
                </a:lnTo>
                <a:lnTo>
                  <a:pt x="9" y="125"/>
                </a:lnTo>
                <a:lnTo>
                  <a:pt x="0" y="139"/>
                </a:lnTo>
                <a:close/>
              </a:path>
            </a:pathLst>
          </a:custGeom>
          <a:solidFill>
            <a:srgbClr val="FFFFCC"/>
          </a:solidFill>
          <a:ln w="1588" cap="rnd">
            <a:solidFill>
              <a:srgbClr val="808080"/>
            </a:solidFill>
            <a:round/>
            <a:headEnd/>
            <a:tailEnd/>
          </a:ln>
        </p:spPr>
        <p:txBody>
          <a:bodyPr/>
          <a:lstStyle/>
          <a:p>
            <a:endParaRPr lang="en-US"/>
          </a:p>
        </p:txBody>
      </p:sp>
      <p:sp>
        <p:nvSpPr>
          <p:cNvPr id="23336" name="Freeform 809"/>
          <p:cNvSpPr>
            <a:spLocks noChangeAspect="1"/>
          </p:cNvSpPr>
          <p:nvPr/>
        </p:nvSpPr>
        <p:spPr bwMode="auto">
          <a:xfrm>
            <a:off x="5070475" y="3298283"/>
            <a:ext cx="55563" cy="31750"/>
          </a:xfrm>
          <a:custGeom>
            <a:avLst/>
            <a:gdLst>
              <a:gd name="T0" fmla="*/ 0 w 29"/>
              <a:gd name="T1" fmla="*/ 9 h 16"/>
              <a:gd name="T2" fmla="*/ 11 w 29"/>
              <a:gd name="T3" fmla="*/ 16 h 16"/>
              <a:gd name="T4" fmla="*/ 29 w 29"/>
              <a:gd name="T5" fmla="*/ 0 h 16"/>
              <a:gd name="T6" fmla="*/ 0 w 29"/>
              <a:gd name="T7" fmla="*/ 9 h 16"/>
              <a:gd name="T8" fmla="*/ 0 60000 65536"/>
              <a:gd name="T9" fmla="*/ 0 60000 65536"/>
              <a:gd name="T10" fmla="*/ 0 60000 65536"/>
              <a:gd name="T11" fmla="*/ 0 60000 65536"/>
              <a:gd name="T12" fmla="*/ 0 w 29"/>
              <a:gd name="T13" fmla="*/ 0 h 16"/>
              <a:gd name="T14" fmla="*/ 29 w 29"/>
              <a:gd name="T15" fmla="*/ 16 h 16"/>
            </a:gdLst>
            <a:ahLst/>
            <a:cxnLst>
              <a:cxn ang="T8">
                <a:pos x="T0" y="T1"/>
              </a:cxn>
              <a:cxn ang="T9">
                <a:pos x="T2" y="T3"/>
              </a:cxn>
              <a:cxn ang="T10">
                <a:pos x="T4" y="T5"/>
              </a:cxn>
              <a:cxn ang="T11">
                <a:pos x="T6" y="T7"/>
              </a:cxn>
            </a:cxnLst>
            <a:rect l="T12" t="T13" r="T14" b="T15"/>
            <a:pathLst>
              <a:path w="29" h="16">
                <a:moveTo>
                  <a:pt x="0" y="9"/>
                </a:moveTo>
                <a:lnTo>
                  <a:pt x="11" y="16"/>
                </a:lnTo>
                <a:lnTo>
                  <a:pt x="29" y="0"/>
                </a:lnTo>
                <a:lnTo>
                  <a:pt x="0" y="9"/>
                </a:lnTo>
                <a:close/>
              </a:path>
            </a:pathLst>
          </a:custGeom>
          <a:solidFill>
            <a:srgbClr val="FFFFCC"/>
          </a:solidFill>
          <a:ln w="9525">
            <a:noFill/>
            <a:round/>
            <a:headEnd/>
            <a:tailEnd/>
          </a:ln>
        </p:spPr>
        <p:txBody>
          <a:bodyPr/>
          <a:lstStyle/>
          <a:p>
            <a:endParaRPr lang="en-US"/>
          </a:p>
        </p:txBody>
      </p:sp>
      <p:sp>
        <p:nvSpPr>
          <p:cNvPr id="23337" name="Freeform 810"/>
          <p:cNvSpPr>
            <a:spLocks noChangeAspect="1"/>
          </p:cNvSpPr>
          <p:nvPr/>
        </p:nvSpPr>
        <p:spPr bwMode="auto">
          <a:xfrm>
            <a:off x="5070475" y="3298283"/>
            <a:ext cx="55563" cy="31750"/>
          </a:xfrm>
          <a:custGeom>
            <a:avLst/>
            <a:gdLst>
              <a:gd name="T0" fmla="*/ 0 w 29"/>
              <a:gd name="T1" fmla="*/ 9 h 16"/>
              <a:gd name="T2" fmla="*/ 11 w 29"/>
              <a:gd name="T3" fmla="*/ 16 h 16"/>
              <a:gd name="T4" fmla="*/ 29 w 29"/>
              <a:gd name="T5" fmla="*/ 0 h 16"/>
              <a:gd name="T6" fmla="*/ 0 w 29"/>
              <a:gd name="T7" fmla="*/ 9 h 16"/>
              <a:gd name="T8" fmla="*/ 0 60000 65536"/>
              <a:gd name="T9" fmla="*/ 0 60000 65536"/>
              <a:gd name="T10" fmla="*/ 0 60000 65536"/>
              <a:gd name="T11" fmla="*/ 0 60000 65536"/>
              <a:gd name="T12" fmla="*/ 0 w 29"/>
              <a:gd name="T13" fmla="*/ 0 h 16"/>
              <a:gd name="T14" fmla="*/ 29 w 29"/>
              <a:gd name="T15" fmla="*/ 16 h 16"/>
            </a:gdLst>
            <a:ahLst/>
            <a:cxnLst>
              <a:cxn ang="T8">
                <a:pos x="T0" y="T1"/>
              </a:cxn>
              <a:cxn ang="T9">
                <a:pos x="T2" y="T3"/>
              </a:cxn>
              <a:cxn ang="T10">
                <a:pos x="T4" y="T5"/>
              </a:cxn>
              <a:cxn ang="T11">
                <a:pos x="T6" y="T7"/>
              </a:cxn>
            </a:cxnLst>
            <a:rect l="T12" t="T13" r="T14" b="T15"/>
            <a:pathLst>
              <a:path w="29" h="16">
                <a:moveTo>
                  <a:pt x="0" y="9"/>
                </a:moveTo>
                <a:lnTo>
                  <a:pt x="11" y="16"/>
                </a:lnTo>
                <a:lnTo>
                  <a:pt x="29" y="0"/>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3338" name="Freeform 811"/>
          <p:cNvSpPr>
            <a:spLocks noChangeAspect="1"/>
          </p:cNvSpPr>
          <p:nvPr/>
        </p:nvSpPr>
        <p:spPr bwMode="auto">
          <a:xfrm>
            <a:off x="4308475" y="3907883"/>
            <a:ext cx="65088" cy="149225"/>
          </a:xfrm>
          <a:custGeom>
            <a:avLst/>
            <a:gdLst>
              <a:gd name="T0" fmla="*/ 0 w 34"/>
              <a:gd name="T1" fmla="*/ 19 h 78"/>
              <a:gd name="T2" fmla="*/ 13 w 34"/>
              <a:gd name="T3" fmla="*/ 78 h 78"/>
              <a:gd name="T4" fmla="*/ 24 w 34"/>
              <a:gd name="T5" fmla="*/ 77 h 78"/>
              <a:gd name="T6" fmla="*/ 34 w 34"/>
              <a:gd name="T7" fmla="*/ 9 h 78"/>
              <a:gd name="T8" fmla="*/ 24 w 34"/>
              <a:gd name="T9" fmla="*/ 0 h 78"/>
              <a:gd name="T10" fmla="*/ 18 w 34"/>
              <a:gd name="T11" fmla="*/ 6 h 78"/>
              <a:gd name="T12" fmla="*/ 0 w 34"/>
              <a:gd name="T13" fmla="*/ 19 h 78"/>
              <a:gd name="T14" fmla="*/ 0 60000 65536"/>
              <a:gd name="T15" fmla="*/ 0 60000 65536"/>
              <a:gd name="T16" fmla="*/ 0 60000 65536"/>
              <a:gd name="T17" fmla="*/ 0 60000 65536"/>
              <a:gd name="T18" fmla="*/ 0 60000 65536"/>
              <a:gd name="T19" fmla="*/ 0 60000 65536"/>
              <a:gd name="T20" fmla="*/ 0 60000 65536"/>
              <a:gd name="T21" fmla="*/ 0 w 34"/>
              <a:gd name="T22" fmla="*/ 0 h 78"/>
              <a:gd name="T23" fmla="*/ 34 w 3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78">
                <a:moveTo>
                  <a:pt x="0" y="19"/>
                </a:moveTo>
                <a:lnTo>
                  <a:pt x="13" y="78"/>
                </a:lnTo>
                <a:lnTo>
                  <a:pt x="24" y="77"/>
                </a:lnTo>
                <a:lnTo>
                  <a:pt x="34" y="9"/>
                </a:lnTo>
                <a:lnTo>
                  <a:pt x="24" y="0"/>
                </a:lnTo>
                <a:lnTo>
                  <a:pt x="18" y="6"/>
                </a:lnTo>
                <a:lnTo>
                  <a:pt x="0" y="19"/>
                </a:lnTo>
                <a:close/>
              </a:path>
            </a:pathLst>
          </a:custGeom>
          <a:solidFill>
            <a:srgbClr val="FFFFCC"/>
          </a:solidFill>
          <a:ln w="9525">
            <a:noFill/>
            <a:round/>
            <a:headEnd/>
            <a:tailEnd/>
          </a:ln>
        </p:spPr>
        <p:txBody>
          <a:bodyPr/>
          <a:lstStyle/>
          <a:p>
            <a:endParaRPr lang="en-US"/>
          </a:p>
        </p:txBody>
      </p:sp>
      <p:sp>
        <p:nvSpPr>
          <p:cNvPr id="23339" name="Freeform 812"/>
          <p:cNvSpPr>
            <a:spLocks noChangeAspect="1"/>
          </p:cNvSpPr>
          <p:nvPr/>
        </p:nvSpPr>
        <p:spPr bwMode="auto">
          <a:xfrm>
            <a:off x="4308475" y="3907883"/>
            <a:ext cx="65088" cy="149225"/>
          </a:xfrm>
          <a:custGeom>
            <a:avLst/>
            <a:gdLst>
              <a:gd name="T0" fmla="*/ 0 w 34"/>
              <a:gd name="T1" fmla="*/ 19 h 78"/>
              <a:gd name="T2" fmla="*/ 13 w 34"/>
              <a:gd name="T3" fmla="*/ 78 h 78"/>
              <a:gd name="T4" fmla="*/ 24 w 34"/>
              <a:gd name="T5" fmla="*/ 77 h 78"/>
              <a:gd name="T6" fmla="*/ 34 w 34"/>
              <a:gd name="T7" fmla="*/ 9 h 78"/>
              <a:gd name="T8" fmla="*/ 24 w 34"/>
              <a:gd name="T9" fmla="*/ 0 h 78"/>
              <a:gd name="T10" fmla="*/ 18 w 34"/>
              <a:gd name="T11" fmla="*/ 6 h 78"/>
              <a:gd name="T12" fmla="*/ 0 w 34"/>
              <a:gd name="T13" fmla="*/ 19 h 78"/>
              <a:gd name="T14" fmla="*/ 0 60000 65536"/>
              <a:gd name="T15" fmla="*/ 0 60000 65536"/>
              <a:gd name="T16" fmla="*/ 0 60000 65536"/>
              <a:gd name="T17" fmla="*/ 0 60000 65536"/>
              <a:gd name="T18" fmla="*/ 0 60000 65536"/>
              <a:gd name="T19" fmla="*/ 0 60000 65536"/>
              <a:gd name="T20" fmla="*/ 0 60000 65536"/>
              <a:gd name="T21" fmla="*/ 0 w 34"/>
              <a:gd name="T22" fmla="*/ 0 h 78"/>
              <a:gd name="T23" fmla="*/ 34 w 3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78">
                <a:moveTo>
                  <a:pt x="0" y="19"/>
                </a:moveTo>
                <a:lnTo>
                  <a:pt x="13" y="78"/>
                </a:lnTo>
                <a:lnTo>
                  <a:pt x="24" y="77"/>
                </a:lnTo>
                <a:lnTo>
                  <a:pt x="34" y="9"/>
                </a:lnTo>
                <a:lnTo>
                  <a:pt x="24" y="0"/>
                </a:lnTo>
                <a:lnTo>
                  <a:pt x="18" y="6"/>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3340" name="Freeform 813"/>
          <p:cNvSpPr>
            <a:spLocks noChangeAspect="1"/>
          </p:cNvSpPr>
          <p:nvPr/>
        </p:nvSpPr>
        <p:spPr bwMode="auto">
          <a:xfrm>
            <a:off x="4514850" y="4158708"/>
            <a:ext cx="46038" cy="31750"/>
          </a:xfrm>
          <a:custGeom>
            <a:avLst/>
            <a:gdLst>
              <a:gd name="T0" fmla="*/ 0 w 24"/>
              <a:gd name="T1" fmla="*/ 16 h 16"/>
              <a:gd name="T2" fmla="*/ 3 w 24"/>
              <a:gd name="T3" fmla="*/ 1 h 16"/>
              <a:gd name="T4" fmla="*/ 24 w 24"/>
              <a:gd name="T5" fmla="*/ 0 h 16"/>
              <a:gd name="T6" fmla="*/ 24 w 24"/>
              <a:gd name="T7" fmla="*/ 14 h 16"/>
              <a:gd name="T8" fmla="*/ 0 w 24"/>
              <a:gd name="T9" fmla="*/ 1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3" y="1"/>
                </a:lnTo>
                <a:lnTo>
                  <a:pt x="24" y="0"/>
                </a:lnTo>
                <a:lnTo>
                  <a:pt x="24" y="14"/>
                </a:lnTo>
                <a:lnTo>
                  <a:pt x="0" y="16"/>
                </a:lnTo>
                <a:close/>
              </a:path>
            </a:pathLst>
          </a:custGeom>
          <a:solidFill>
            <a:srgbClr val="FFFFCC"/>
          </a:solidFill>
          <a:ln w="9525">
            <a:noFill/>
            <a:round/>
            <a:headEnd/>
            <a:tailEnd/>
          </a:ln>
        </p:spPr>
        <p:txBody>
          <a:bodyPr/>
          <a:lstStyle/>
          <a:p>
            <a:endParaRPr lang="en-US"/>
          </a:p>
        </p:txBody>
      </p:sp>
      <p:sp>
        <p:nvSpPr>
          <p:cNvPr id="23341" name="Freeform 814"/>
          <p:cNvSpPr>
            <a:spLocks noChangeAspect="1"/>
          </p:cNvSpPr>
          <p:nvPr/>
        </p:nvSpPr>
        <p:spPr bwMode="auto">
          <a:xfrm>
            <a:off x="4514850" y="4158708"/>
            <a:ext cx="46038" cy="31750"/>
          </a:xfrm>
          <a:custGeom>
            <a:avLst/>
            <a:gdLst>
              <a:gd name="T0" fmla="*/ 0 w 24"/>
              <a:gd name="T1" fmla="*/ 16 h 16"/>
              <a:gd name="T2" fmla="*/ 3 w 24"/>
              <a:gd name="T3" fmla="*/ 1 h 16"/>
              <a:gd name="T4" fmla="*/ 24 w 24"/>
              <a:gd name="T5" fmla="*/ 0 h 16"/>
              <a:gd name="T6" fmla="*/ 24 w 24"/>
              <a:gd name="T7" fmla="*/ 14 h 16"/>
              <a:gd name="T8" fmla="*/ 0 w 24"/>
              <a:gd name="T9" fmla="*/ 1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3" y="1"/>
                </a:lnTo>
                <a:lnTo>
                  <a:pt x="24" y="0"/>
                </a:lnTo>
                <a:lnTo>
                  <a:pt x="24" y="14"/>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3342" name="Freeform 815"/>
          <p:cNvSpPr>
            <a:spLocks noChangeAspect="1"/>
          </p:cNvSpPr>
          <p:nvPr/>
        </p:nvSpPr>
        <p:spPr bwMode="auto">
          <a:xfrm>
            <a:off x="5083175" y="3765008"/>
            <a:ext cx="366713" cy="363538"/>
          </a:xfrm>
          <a:custGeom>
            <a:avLst/>
            <a:gdLst>
              <a:gd name="T0" fmla="*/ 0 w 191"/>
              <a:gd name="T1" fmla="*/ 132 h 189"/>
              <a:gd name="T2" fmla="*/ 15 w 191"/>
              <a:gd name="T3" fmla="*/ 122 h 189"/>
              <a:gd name="T4" fmla="*/ 16 w 191"/>
              <a:gd name="T5" fmla="*/ 98 h 189"/>
              <a:gd name="T6" fmla="*/ 41 w 191"/>
              <a:gd name="T7" fmla="*/ 67 h 189"/>
              <a:gd name="T8" fmla="*/ 51 w 191"/>
              <a:gd name="T9" fmla="*/ 12 h 189"/>
              <a:gd name="T10" fmla="*/ 70 w 191"/>
              <a:gd name="T11" fmla="*/ 0 h 189"/>
              <a:gd name="T12" fmla="*/ 85 w 191"/>
              <a:gd name="T13" fmla="*/ 37 h 189"/>
              <a:gd name="T14" fmla="*/ 127 w 191"/>
              <a:gd name="T15" fmla="*/ 70 h 189"/>
              <a:gd name="T16" fmla="*/ 112 w 191"/>
              <a:gd name="T17" fmla="*/ 89 h 189"/>
              <a:gd name="T18" fmla="*/ 126 w 191"/>
              <a:gd name="T19" fmla="*/ 94 h 189"/>
              <a:gd name="T20" fmla="*/ 141 w 191"/>
              <a:gd name="T21" fmla="*/ 117 h 189"/>
              <a:gd name="T22" fmla="*/ 191 w 191"/>
              <a:gd name="T23" fmla="*/ 130 h 189"/>
              <a:gd name="T24" fmla="*/ 153 w 191"/>
              <a:gd name="T25" fmla="*/ 169 h 189"/>
              <a:gd name="T26" fmla="*/ 113 w 191"/>
              <a:gd name="T27" fmla="*/ 183 h 189"/>
              <a:gd name="T28" fmla="*/ 77 w 191"/>
              <a:gd name="T29" fmla="*/ 189 h 189"/>
              <a:gd name="T30" fmla="*/ 36 w 191"/>
              <a:gd name="T31" fmla="*/ 174 h 189"/>
              <a:gd name="T32" fmla="*/ 22 w 191"/>
              <a:gd name="T33" fmla="*/ 147 h 189"/>
              <a:gd name="T34" fmla="*/ 0 w 191"/>
              <a:gd name="T35" fmla="*/ 132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1"/>
              <a:gd name="T55" fmla="*/ 0 h 189"/>
              <a:gd name="T56" fmla="*/ 191 w 191"/>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1" h="189">
                <a:moveTo>
                  <a:pt x="0" y="132"/>
                </a:moveTo>
                <a:lnTo>
                  <a:pt x="15" y="122"/>
                </a:lnTo>
                <a:lnTo>
                  <a:pt x="16" y="98"/>
                </a:lnTo>
                <a:lnTo>
                  <a:pt x="41" y="67"/>
                </a:lnTo>
                <a:lnTo>
                  <a:pt x="51" y="12"/>
                </a:lnTo>
                <a:lnTo>
                  <a:pt x="70" y="0"/>
                </a:lnTo>
                <a:lnTo>
                  <a:pt x="85" y="37"/>
                </a:lnTo>
                <a:lnTo>
                  <a:pt x="127" y="70"/>
                </a:lnTo>
                <a:lnTo>
                  <a:pt x="112" y="89"/>
                </a:lnTo>
                <a:lnTo>
                  <a:pt x="126" y="94"/>
                </a:lnTo>
                <a:lnTo>
                  <a:pt x="141" y="117"/>
                </a:lnTo>
                <a:lnTo>
                  <a:pt x="191" y="130"/>
                </a:lnTo>
                <a:lnTo>
                  <a:pt x="153" y="169"/>
                </a:lnTo>
                <a:lnTo>
                  <a:pt x="113" y="183"/>
                </a:lnTo>
                <a:lnTo>
                  <a:pt x="77" y="189"/>
                </a:lnTo>
                <a:lnTo>
                  <a:pt x="36" y="174"/>
                </a:lnTo>
                <a:lnTo>
                  <a:pt x="22" y="147"/>
                </a:lnTo>
                <a:lnTo>
                  <a:pt x="0" y="132"/>
                </a:lnTo>
                <a:close/>
              </a:path>
            </a:pathLst>
          </a:custGeom>
          <a:solidFill>
            <a:srgbClr val="FFFFCC"/>
          </a:solidFill>
          <a:ln w="9525">
            <a:noFill/>
            <a:round/>
            <a:headEnd/>
            <a:tailEnd/>
          </a:ln>
        </p:spPr>
        <p:txBody>
          <a:bodyPr/>
          <a:lstStyle/>
          <a:p>
            <a:endParaRPr lang="en-US"/>
          </a:p>
        </p:txBody>
      </p:sp>
      <p:sp>
        <p:nvSpPr>
          <p:cNvPr id="23343" name="Freeform 816"/>
          <p:cNvSpPr>
            <a:spLocks noChangeAspect="1"/>
          </p:cNvSpPr>
          <p:nvPr/>
        </p:nvSpPr>
        <p:spPr bwMode="auto">
          <a:xfrm>
            <a:off x="5083175" y="3765008"/>
            <a:ext cx="366713" cy="363538"/>
          </a:xfrm>
          <a:custGeom>
            <a:avLst/>
            <a:gdLst>
              <a:gd name="T0" fmla="*/ 0 w 191"/>
              <a:gd name="T1" fmla="*/ 132 h 189"/>
              <a:gd name="T2" fmla="*/ 15 w 191"/>
              <a:gd name="T3" fmla="*/ 122 h 189"/>
              <a:gd name="T4" fmla="*/ 16 w 191"/>
              <a:gd name="T5" fmla="*/ 98 h 189"/>
              <a:gd name="T6" fmla="*/ 41 w 191"/>
              <a:gd name="T7" fmla="*/ 67 h 189"/>
              <a:gd name="T8" fmla="*/ 51 w 191"/>
              <a:gd name="T9" fmla="*/ 12 h 189"/>
              <a:gd name="T10" fmla="*/ 70 w 191"/>
              <a:gd name="T11" fmla="*/ 0 h 189"/>
              <a:gd name="T12" fmla="*/ 85 w 191"/>
              <a:gd name="T13" fmla="*/ 37 h 189"/>
              <a:gd name="T14" fmla="*/ 127 w 191"/>
              <a:gd name="T15" fmla="*/ 70 h 189"/>
              <a:gd name="T16" fmla="*/ 112 w 191"/>
              <a:gd name="T17" fmla="*/ 89 h 189"/>
              <a:gd name="T18" fmla="*/ 126 w 191"/>
              <a:gd name="T19" fmla="*/ 94 h 189"/>
              <a:gd name="T20" fmla="*/ 141 w 191"/>
              <a:gd name="T21" fmla="*/ 117 h 189"/>
              <a:gd name="T22" fmla="*/ 191 w 191"/>
              <a:gd name="T23" fmla="*/ 130 h 189"/>
              <a:gd name="T24" fmla="*/ 153 w 191"/>
              <a:gd name="T25" fmla="*/ 169 h 189"/>
              <a:gd name="T26" fmla="*/ 113 w 191"/>
              <a:gd name="T27" fmla="*/ 183 h 189"/>
              <a:gd name="T28" fmla="*/ 77 w 191"/>
              <a:gd name="T29" fmla="*/ 189 h 189"/>
              <a:gd name="T30" fmla="*/ 36 w 191"/>
              <a:gd name="T31" fmla="*/ 174 h 189"/>
              <a:gd name="T32" fmla="*/ 22 w 191"/>
              <a:gd name="T33" fmla="*/ 147 h 189"/>
              <a:gd name="T34" fmla="*/ 0 w 191"/>
              <a:gd name="T35" fmla="*/ 132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1"/>
              <a:gd name="T55" fmla="*/ 0 h 189"/>
              <a:gd name="T56" fmla="*/ 191 w 191"/>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1" h="189">
                <a:moveTo>
                  <a:pt x="0" y="132"/>
                </a:moveTo>
                <a:lnTo>
                  <a:pt x="15" y="122"/>
                </a:lnTo>
                <a:lnTo>
                  <a:pt x="16" y="98"/>
                </a:lnTo>
                <a:lnTo>
                  <a:pt x="41" y="67"/>
                </a:lnTo>
                <a:lnTo>
                  <a:pt x="51" y="12"/>
                </a:lnTo>
                <a:lnTo>
                  <a:pt x="70" y="0"/>
                </a:lnTo>
                <a:lnTo>
                  <a:pt x="85" y="37"/>
                </a:lnTo>
                <a:lnTo>
                  <a:pt x="127" y="70"/>
                </a:lnTo>
                <a:lnTo>
                  <a:pt x="112" y="89"/>
                </a:lnTo>
                <a:lnTo>
                  <a:pt x="126" y="94"/>
                </a:lnTo>
                <a:lnTo>
                  <a:pt x="141" y="117"/>
                </a:lnTo>
                <a:lnTo>
                  <a:pt x="191" y="130"/>
                </a:lnTo>
                <a:lnTo>
                  <a:pt x="153" y="169"/>
                </a:lnTo>
                <a:lnTo>
                  <a:pt x="113" y="183"/>
                </a:lnTo>
                <a:lnTo>
                  <a:pt x="77" y="189"/>
                </a:lnTo>
                <a:lnTo>
                  <a:pt x="36" y="174"/>
                </a:lnTo>
                <a:lnTo>
                  <a:pt x="22" y="147"/>
                </a:lnTo>
                <a:lnTo>
                  <a:pt x="0" y="132"/>
                </a:lnTo>
                <a:close/>
              </a:path>
            </a:pathLst>
          </a:custGeom>
          <a:solidFill>
            <a:srgbClr val="FFFFCC"/>
          </a:solidFill>
          <a:ln w="1588" cap="rnd">
            <a:solidFill>
              <a:srgbClr val="808080"/>
            </a:solidFill>
            <a:round/>
            <a:headEnd/>
            <a:tailEnd/>
          </a:ln>
        </p:spPr>
        <p:txBody>
          <a:bodyPr/>
          <a:lstStyle/>
          <a:p>
            <a:endParaRPr lang="en-US"/>
          </a:p>
        </p:txBody>
      </p:sp>
      <p:sp>
        <p:nvSpPr>
          <p:cNvPr id="23344" name="Freeform 817"/>
          <p:cNvSpPr>
            <a:spLocks noChangeAspect="1"/>
          </p:cNvSpPr>
          <p:nvPr/>
        </p:nvSpPr>
        <p:spPr bwMode="auto">
          <a:xfrm>
            <a:off x="5299075" y="3901533"/>
            <a:ext cx="38100" cy="44450"/>
          </a:xfrm>
          <a:custGeom>
            <a:avLst/>
            <a:gdLst>
              <a:gd name="T0" fmla="*/ 0 w 20"/>
              <a:gd name="T1" fmla="*/ 18 h 23"/>
              <a:gd name="T2" fmla="*/ 14 w 20"/>
              <a:gd name="T3" fmla="*/ 23 h 23"/>
              <a:gd name="T4" fmla="*/ 19 w 20"/>
              <a:gd name="T5" fmla="*/ 16 h 23"/>
              <a:gd name="T6" fmla="*/ 9 w 20"/>
              <a:gd name="T7" fmla="*/ 14 h 23"/>
              <a:gd name="T8" fmla="*/ 20 w 20"/>
              <a:gd name="T9" fmla="*/ 8 h 23"/>
              <a:gd name="T10" fmla="*/ 15 w 20"/>
              <a:gd name="T11" fmla="*/ 0 h 23"/>
              <a:gd name="T12" fmla="*/ 0 w 20"/>
              <a:gd name="T13" fmla="*/ 18 h 23"/>
              <a:gd name="T14" fmla="*/ 0 60000 65536"/>
              <a:gd name="T15" fmla="*/ 0 60000 65536"/>
              <a:gd name="T16" fmla="*/ 0 60000 65536"/>
              <a:gd name="T17" fmla="*/ 0 60000 65536"/>
              <a:gd name="T18" fmla="*/ 0 60000 65536"/>
              <a:gd name="T19" fmla="*/ 0 60000 65536"/>
              <a:gd name="T20" fmla="*/ 0 60000 65536"/>
              <a:gd name="T21" fmla="*/ 0 w 20"/>
              <a:gd name="T22" fmla="*/ 0 h 23"/>
              <a:gd name="T23" fmla="*/ 20 w 2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3">
                <a:moveTo>
                  <a:pt x="0" y="18"/>
                </a:moveTo>
                <a:lnTo>
                  <a:pt x="14" y="23"/>
                </a:lnTo>
                <a:lnTo>
                  <a:pt x="19" y="16"/>
                </a:lnTo>
                <a:lnTo>
                  <a:pt x="9" y="14"/>
                </a:lnTo>
                <a:lnTo>
                  <a:pt x="20" y="8"/>
                </a:lnTo>
                <a:lnTo>
                  <a:pt x="15" y="0"/>
                </a:lnTo>
                <a:lnTo>
                  <a:pt x="0" y="18"/>
                </a:lnTo>
                <a:close/>
              </a:path>
            </a:pathLst>
          </a:custGeom>
          <a:solidFill>
            <a:srgbClr val="FFFFCC"/>
          </a:solidFill>
          <a:ln w="9525">
            <a:noFill/>
            <a:round/>
            <a:headEnd/>
            <a:tailEnd/>
          </a:ln>
        </p:spPr>
        <p:txBody>
          <a:bodyPr/>
          <a:lstStyle/>
          <a:p>
            <a:endParaRPr lang="en-US"/>
          </a:p>
        </p:txBody>
      </p:sp>
      <p:sp>
        <p:nvSpPr>
          <p:cNvPr id="23345" name="Freeform 818"/>
          <p:cNvSpPr>
            <a:spLocks noChangeAspect="1"/>
          </p:cNvSpPr>
          <p:nvPr/>
        </p:nvSpPr>
        <p:spPr bwMode="auto">
          <a:xfrm>
            <a:off x="5299075" y="3901533"/>
            <a:ext cx="38100" cy="44450"/>
          </a:xfrm>
          <a:custGeom>
            <a:avLst/>
            <a:gdLst>
              <a:gd name="T0" fmla="*/ 0 w 20"/>
              <a:gd name="T1" fmla="*/ 18 h 23"/>
              <a:gd name="T2" fmla="*/ 14 w 20"/>
              <a:gd name="T3" fmla="*/ 23 h 23"/>
              <a:gd name="T4" fmla="*/ 19 w 20"/>
              <a:gd name="T5" fmla="*/ 16 h 23"/>
              <a:gd name="T6" fmla="*/ 9 w 20"/>
              <a:gd name="T7" fmla="*/ 14 h 23"/>
              <a:gd name="T8" fmla="*/ 20 w 20"/>
              <a:gd name="T9" fmla="*/ 8 h 23"/>
              <a:gd name="T10" fmla="*/ 15 w 20"/>
              <a:gd name="T11" fmla="*/ 0 h 23"/>
              <a:gd name="T12" fmla="*/ 0 w 20"/>
              <a:gd name="T13" fmla="*/ 18 h 23"/>
              <a:gd name="T14" fmla="*/ 0 60000 65536"/>
              <a:gd name="T15" fmla="*/ 0 60000 65536"/>
              <a:gd name="T16" fmla="*/ 0 60000 65536"/>
              <a:gd name="T17" fmla="*/ 0 60000 65536"/>
              <a:gd name="T18" fmla="*/ 0 60000 65536"/>
              <a:gd name="T19" fmla="*/ 0 60000 65536"/>
              <a:gd name="T20" fmla="*/ 0 60000 65536"/>
              <a:gd name="T21" fmla="*/ 0 w 20"/>
              <a:gd name="T22" fmla="*/ 0 h 23"/>
              <a:gd name="T23" fmla="*/ 20 w 2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3">
                <a:moveTo>
                  <a:pt x="0" y="18"/>
                </a:moveTo>
                <a:lnTo>
                  <a:pt x="14" y="23"/>
                </a:lnTo>
                <a:lnTo>
                  <a:pt x="19" y="16"/>
                </a:lnTo>
                <a:lnTo>
                  <a:pt x="9" y="14"/>
                </a:lnTo>
                <a:lnTo>
                  <a:pt x="20" y="8"/>
                </a:lnTo>
                <a:lnTo>
                  <a:pt x="15" y="0"/>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3346" name="Freeform 819"/>
          <p:cNvSpPr>
            <a:spLocks noChangeAspect="1"/>
          </p:cNvSpPr>
          <p:nvPr/>
        </p:nvSpPr>
        <p:spPr bwMode="auto">
          <a:xfrm>
            <a:off x="4494213" y="4158708"/>
            <a:ext cx="138112" cy="152400"/>
          </a:xfrm>
          <a:custGeom>
            <a:avLst/>
            <a:gdLst>
              <a:gd name="T0" fmla="*/ 0 w 72"/>
              <a:gd name="T1" fmla="*/ 37 h 79"/>
              <a:gd name="T2" fmla="*/ 8 w 72"/>
              <a:gd name="T3" fmla="*/ 25 h 79"/>
              <a:gd name="T4" fmla="*/ 14 w 72"/>
              <a:gd name="T5" fmla="*/ 26 h 79"/>
              <a:gd name="T6" fmla="*/ 10 w 72"/>
              <a:gd name="T7" fmla="*/ 16 h 79"/>
              <a:gd name="T8" fmla="*/ 33 w 72"/>
              <a:gd name="T9" fmla="*/ 14 h 79"/>
              <a:gd name="T10" fmla="*/ 33 w 72"/>
              <a:gd name="T11" fmla="*/ 0 h 79"/>
              <a:gd name="T12" fmla="*/ 59 w 72"/>
              <a:gd name="T13" fmla="*/ 1 h 79"/>
              <a:gd name="T14" fmla="*/ 58 w 72"/>
              <a:gd name="T15" fmla="*/ 12 h 79"/>
              <a:gd name="T16" fmla="*/ 72 w 72"/>
              <a:gd name="T17" fmla="*/ 13 h 79"/>
              <a:gd name="T18" fmla="*/ 68 w 72"/>
              <a:gd name="T19" fmla="*/ 57 h 79"/>
              <a:gd name="T20" fmla="*/ 51 w 72"/>
              <a:gd name="T21" fmla="*/ 52 h 79"/>
              <a:gd name="T22" fmla="*/ 32 w 72"/>
              <a:gd name="T23" fmla="*/ 79 h 79"/>
              <a:gd name="T24" fmla="*/ 0 w 72"/>
              <a:gd name="T25" fmla="*/ 3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9"/>
              <a:gd name="T41" fmla="*/ 72 w 72"/>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9">
                <a:moveTo>
                  <a:pt x="0" y="37"/>
                </a:moveTo>
                <a:lnTo>
                  <a:pt x="8" y="25"/>
                </a:lnTo>
                <a:lnTo>
                  <a:pt x="14" y="26"/>
                </a:lnTo>
                <a:lnTo>
                  <a:pt x="10" y="16"/>
                </a:lnTo>
                <a:lnTo>
                  <a:pt x="33" y="14"/>
                </a:lnTo>
                <a:lnTo>
                  <a:pt x="33" y="0"/>
                </a:lnTo>
                <a:lnTo>
                  <a:pt x="59" y="1"/>
                </a:lnTo>
                <a:lnTo>
                  <a:pt x="58" y="12"/>
                </a:lnTo>
                <a:lnTo>
                  <a:pt x="72" y="13"/>
                </a:lnTo>
                <a:lnTo>
                  <a:pt x="68" y="57"/>
                </a:lnTo>
                <a:lnTo>
                  <a:pt x="51" y="52"/>
                </a:lnTo>
                <a:lnTo>
                  <a:pt x="32" y="79"/>
                </a:lnTo>
                <a:lnTo>
                  <a:pt x="0" y="37"/>
                </a:lnTo>
                <a:close/>
              </a:path>
            </a:pathLst>
          </a:custGeom>
          <a:solidFill>
            <a:srgbClr val="FFFFCC"/>
          </a:solidFill>
          <a:ln w="9525">
            <a:noFill/>
            <a:round/>
            <a:headEnd/>
            <a:tailEnd/>
          </a:ln>
        </p:spPr>
        <p:txBody>
          <a:bodyPr/>
          <a:lstStyle/>
          <a:p>
            <a:endParaRPr lang="en-US"/>
          </a:p>
        </p:txBody>
      </p:sp>
      <p:sp>
        <p:nvSpPr>
          <p:cNvPr id="23347" name="Freeform 820"/>
          <p:cNvSpPr>
            <a:spLocks noChangeAspect="1"/>
          </p:cNvSpPr>
          <p:nvPr/>
        </p:nvSpPr>
        <p:spPr bwMode="auto">
          <a:xfrm>
            <a:off x="4494213" y="4158708"/>
            <a:ext cx="138112" cy="152400"/>
          </a:xfrm>
          <a:custGeom>
            <a:avLst/>
            <a:gdLst>
              <a:gd name="T0" fmla="*/ 0 w 72"/>
              <a:gd name="T1" fmla="*/ 37 h 79"/>
              <a:gd name="T2" fmla="*/ 8 w 72"/>
              <a:gd name="T3" fmla="*/ 25 h 79"/>
              <a:gd name="T4" fmla="*/ 14 w 72"/>
              <a:gd name="T5" fmla="*/ 26 h 79"/>
              <a:gd name="T6" fmla="*/ 10 w 72"/>
              <a:gd name="T7" fmla="*/ 16 h 79"/>
              <a:gd name="T8" fmla="*/ 33 w 72"/>
              <a:gd name="T9" fmla="*/ 14 h 79"/>
              <a:gd name="T10" fmla="*/ 33 w 72"/>
              <a:gd name="T11" fmla="*/ 0 h 79"/>
              <a:gd name="T12" fmla="*/ 59 w 72"/>
              <a:gd name="T13" fmla="*/ 1 h 79"/>
              <a:gd name="T14" fmla="*/ 58 w 72"/>
              <a:gd name="T15" fmla="*/ 12 h 79"/>
              <a:gd name="T16" fmla="*/ 72 w 72"/>
              <a:gd name="T17" fmla="*/ 13 h 79"/>
              <a:gd name="T18" fmla="*/ 68 w 72"/>
              <a:gd name="T19" fmla="*/ 57 h 79"/>
              <a:gd name="T20" fmla="*/ 51 w 72"/>
              <a:gd name="T21" fmla="*/ 52 h 79"/>
              <a:gd name="T22" fmla="*/ 32 w 72"/>
              <a:gd name="T23" fmla="*/ 79 h 79"/>
              <a:gd name="T24" fmla="*/ 0 w 72"/>
              <a:gd name="T25" fmla="*/ 3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9"/>
              <a:gd name="T41" fmla="*/ 72 w 72"/>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9">
                <a:moveTo>
                  <a:pt x="0" y="37"/>
                </a:moveTo>
                <a:lnTo>
                  <a:pt x="8" y="25"/>
                </a:lnTo>
                <a:lnTo>
                  <a:pt x="14" y="26"/>
                </a:lnTo>
                <a:lnTo>
                  <a:pt x="10" y="16"/>
                </a:lnTo>
                <a:lnTo>
                  <a:pt x="33" y="14"/>
                </a:lnTo>
                <a:lnTo>
                  <a:pt x="33" y="0"/>
                </a:lnTo>
                <a:lnTo>
                  <a:pt x="59" y="1"/>
                </a:lnTo>
                <a:lnTo>
                  <a:pt x="58" y="12"/>
                </a:lnTo>
                <a:lnTo>
                  <a:pt x="72" y="13"/>
                </a:lnTo>
                <a:lnTo>
                  <a:pt x="68" y="57"/>
                </a:lnTo>
                <a:lnTo>
                  <a:pt x="51" y="52"/>
                </a:lnTo>
                <a:lnTo>
                  <a:pt x="32" y="79"/>
                </a:lnTo>
                <a:lnTo>
                  <a:pt x="0" y="37"/>
                </a:lnTo>
                <a:close/>
              </a:path>
            </a:pathLst>
          </a:custGeom>
          <a:solidFill>
            <a:srgbClr val="FFFFCC"/>
          </a:solidFill>
          <a:ln w="1588" cap="rnd">
            <a:solidFill>
              <a:srgbClr val="808080"/>
            </a:solidFill>
            <a:round/>
            <a:headEnd/>
            <a:tailEnd/>
          </a:ln>
        </p:spPr>
        <p:txBody>
          <a:bodyPr/>
          <a:lstStyle/>
          <a:p>
            <a:endParaRPr lang="en-US"/>
          </a:p>
        </p:txBody>
      </p:sp>
      <p:sp>
        <p:nvSpPr>
          <p:cNvPr id="23348" name="Freeform 821"/>
          <p:cNvSpPr>
            <a:spLocks noChangeAspect="1"/>
          </p:cNvSpPr>
          <p:nvPr/>
        </p:nvSpPr>
        <p:spPr bwMode="auto">
          <a:xfrm>
            <a:off x="3879850" y="3876133"/>
            <a:ext cx="73025" cy="14288"/>
          </a:xfrm>
          <a:custGeom>
            <a:avLst/>
            <a:gdLst>
              <a:gd name="T0" fmla="*/ 0 w 38"/>
              <a:gd name="T1" fmla="*/ 7 h 7"/>
              <a:gd name="T2" fmla="*/ 2 w 38"/>
              <a:gd name="T3" fmla="*/ 0 h 7"/>
              <a:gd name="T4" fmla="*/ 38 w 38"/>
              <a:gd name="T5" fmla="*/ 2 h 7"/>
              <a:gd name="T6" fmla="*/ 0 w 38"/>
              <a:gd name="T7" fmla="*/ 7 h 7"/>
              <a:gd name="T8" fmla="*/ 0 60000 65536"/>
              <a:gd name="T9" fmla="*/ 0 60000 65536"/>
              <a:gd name="T10" fmla="*/ 0 60000 65536"/>
              <a:gd name="T11" fmla="*/ 0 60000 65536"/>
              <a:gd name="T12" fmla="*/ 0 w 38"/>
              <a:gd name="T13" fmla="*/ 0 h 7"/>
              <a:gd name="T14" fmla="*/ 38 w 38"/>
              <a:gd name="T15" fmla="*/ 7 h 7"/>
            </a:gdLst>
            <a:ahLst/>
            <a:cxnLst>
              <a:cxn ang="T8">
                <a:pos x="T0" y="T1"/>
              </a:cxn>
              <a:cxn ang="T9">
                <a:pos x="T2" y="T3"/>
              </a:cxn>
              <a:cxn ang="T10">
                <a:pos x="T4" y="T5"/>
              </a:cxn>
              <a:cxn ang="T11">
                <a:pos x="T6" y="T7"/>
              </a:cxn>
            </a:cxnLst>
            <a:rect l="T12" t="T13" r="T14" b="T15"/>
            <a:pathLst>
              <a:path w="38" h="7">
                <a:moveTo>
                  <a:pt x="0" y="7"/>
                </a:moveTo>
                <a:lnTo>
                  <a:pt x="2" y="0"/>
                </a:lnTo>
                <a:lnTo>
                  <a:pt x="38" y="2"/>
                </a:lnTo>
                <a:lnTo>
                  <a:pt x="0" y="7"/>
                </a:lnTo>
                <a:close/>
              </a:path>
            </a:pathLst>
          </a:custGeom>
          <a:solidFill>
            <a:srgbClr val="FFFFCC"/>
          </a:solidFill>
          <a:ln w="9525">
            <a:noFill/>
            <a:round/>
            <a:headEnd/>
            <a:tailEnd/>
          </a:ln>
        </p:spPr>
        <p:txBody>
          <a:bodyPr/>
          <a:lstStyle/>
          <a:p>
            <a:endParaRPr lang="en-US"/>
          </a:p>
        </p:txBody>
      </p:sp>
      <p:sp>
        <p:nvSpPr>
          <p:cNvPr id="23349" name="Freeform 822"/>
          <p:cNvSpPr>
            <a:spLocks noChangeAspect="1"/>
          </p:cNvSpPr>
          <p:nvPr/>
        </p:nvSpPr>
        <p:spPr bwMode="auto">
          <a:xfrm>
            <a:off x="3879850" y="3876133"/>
            <a:ext cx="73025" cy="14288"/>
          </a:xfrm>
          <a:custGeom>
            <a:avLst/>
            <a:gdLst>
              <a:gd name="T0" fmla="*/ 0 w 38"/>
              <a:gd name="T1" fmla="*/ 7 h 7"/>
              <a:gd name="T2" fmla="*/ 2 w 38"/>
              <a:gd name="T3" fmla="*/ 0 h 7"/>
              <a:gd name="T4" fmla="*/ 38 w 38"/>
              <a:gd name="T5" fmla="*/ 2 h 7"/>
              <a:gd name="T6" fmla="*/ 0 w 38"/>
              <a:gd name="T7" fmla="*/ 7 h 7"/>
              <a:gd name="T8" fmla="*/ 0 60000 65536"/>
              <a:gd name="T9" fmla="*/ 0 60000 65536"/>
              <a:gd name="T10" fmla="*/ 0 60000 65536"/>
              <a:gd name="T11" fmla="*/ 0 60000 65536"/>
              <a:gd name="T12" fmla="*/ 0 w 38"/>
              <a:gd name="T13" fmla="*/ 0 h 7"/>
              <a:gd name="T14" fmla="*/ 38 w 38"/>
              <a:gd name="T15" fmla="*/ 7 h 7"/>
            </a:gdLst>
            <a:ahLst/>
            <a:cxnLst>
              <a:cxn ang="T8">
                <a:pos x="T0" y="T1"/>
              </a:cxn>
              <a:cxn ang="T9">
                <a:pos x="T2" y="T3"/>
              </a:cxn>
              <a:cxn ang="T10">
                <a:pos x="T4" y="T5"/>
              </a:cxn>
              <a:cxn ang="T11">
                <a:pos x="T6" y="T7"/>
              </a:cxn>
            </a:cxnLst>
            <a:rect l="T12" t="T13" r="T14" b="T15"/>
            <a:pathLst>
              <a:path w="38" h="7">
                <a:moveTo>
                  <a:pt x="0" y="7"/>
                </a:moveTo>
                <a:lnTo>
                  <a:pt x="2" y="0"/>
                </a:lnTo>
                <a:lnTo>
                  <a:pt x="38" y="2"/>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3350" name="Freeform 823"/>
          <p:cNvSpPr>
            <a:spLocks noChangeAspect="1"/>
          </p:cNvSpPr>
          <p:nvPr/>
        </p:nvSpPr>
        <p:spPr bwMode="auto">
          <a:xfrm>
            <a:off x="4211638" y="3936458"/>
            <a:ext cx="103187" cy="161925"/>
          </a:xfrm>
          <a:custGeom>
            <a:avLst/>
            <a:gdLst>
              <a:gd name="T0" fmla="*/ 0 w 54"/>
              <a:gd name="T1" fmla="*/ 79 h 84"/>
              <a:gd name="T2" fmla="*/ 5 w 54"/>
              <a:gd name="T3" fmla="*/ 22 h 84"/>
              <a:gd name="T4" fmla="*/ 3 w 54"/>
              <a:gd name="T5" fmla="*/ 3 h 84"/>
              <a:gd name="T6" fmla="*/ 36 w 54"/>
              <a:gd name="T7" fmla="*/ 0 h 84"/>
              <a:gd name="T8" fmla="*/ 54 w 54"/>
              <a:gd name="T9" fmla="*/ 67 h 84"/>
              <a:gd name="T10" fmla="*/ 14 w 54"/>
              <a:gd name="T11" fmla="*/ 84 h 84"/>
              <a:gd name="T12" fmla="*/ 0 w 54"/>
              <a:gd name="T13" fmla="*/ 79 h 84"/>
              <a:gd name="T14" fmla="*/ 0 60000 65536"/>
              <a:gd name="T15" fmla="*/ 0 60000 65536"/>
              <a:gd name="T16" fmla="*/ 0 60000 65536"/>
              <a:gd name="T17" fmla="*/ 0 60000 65536"/>
              <a:gd name="T18" fmla="*/ 0 60000 65536"/>
              <a:gd name="T19" fmla="*/ 0 60000 65536"/>
              <a:gd name="T20" fmla="*/ 0 60000 65536"/>
              <a:gd name="T21" fmla="*/ 0 w 54"/>
              <a:gd name="T22" fmla="*/ 0 h 84"/>
              <a:gd name="T23" fmla="*/ 54 w 5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4">
                <a:moveTo>
                  <a:pt x="0" y="79"/>
                </a:moveTo>
                <a:lnTo>
                  <a:pt x="5" y="22"/>
                </a:lnTo>
                <a:lnTo>
                  <a:pt x="3" y="3"/>
                </a:lnTo>
                <a:lnTo>
                  <a:pt x="36" y="0"/>
                </a:lnTo>
                <a:lnTo>
                  <a:pt x="54" y="67"/>
                </a:lnTo>
                <a:lnTo>
                  <a:pt x="14" y="84"/>
                </a:lnTo>
                <a:lnTo>
                  <a:pt x="0" y="79"/>
                </a:lnTo>
                <a:close/>
              </a:path>
            </a:pathLst>
          </a:custGeom>
          <a:solidFill>
            <a:srgbClr val="FFFFCC"/>
          </a:solidFill>
          <a:ln w="9525">
            <a:noFill/>
            <a:round/>
            <a:headEnd/>
            <a:tailEnd/>
          </a:ln>
        </p:spPr>
        <p:txBody>
          <a:bodyPr/>
          <a:lstStyle/>
          <a:p>
            <a:endParaRPr lang="en-US"/>
          </a:p>
        </p:txBody>
      </p:sp>
      <p:sp>
        <p:nvSpPr>
          <p:cNvPr id="23351" name="Freeform 824"/>
          <p:cNvSpPr>
            <a:spLocks noChangeAspect="1"/>
          </p:cNvSpPr>
          <p:nvPr/>
        </p:nvSpPr>
        <p:spPr bwMode="auto">
          <a:xfrm>
            <a:off x="4211638" y="3936458"/>
            <a:ext cx="103187" cy="161925"/>
          </a:xfrm>
          <a:custGeom>
            <a:avLst/>
            <a:gdLst>
              <a:gd name="T0" fmla="*/ 0 w 54"/>
              <a:gd name="T1" fmla="*/ 79 h 84"/>
              <a:gd name="T2" fmla="*/ 5 w 54"/>
              <a:gd name="T3" fmla="*/ 22 h 84"/>
              <a:gd name="T4" fmla="*/ 3 w 54"/>
              <a:gd name="T5" fmla="*/ 3 h 84"/>
              <a:gd name="T6" fmla="*/ 36 w 54"/>
              <a:gd name="T7" fmla="*/ 0 h 84"/>
              <a:gd name="T8" fmla="*/ 54 w 54"/>
              <a:gd name="T9" fmla="*/ 67 h 84"/>
              <a:gd name="T10" fmla="*/ 14 w 54"/>
              <a:gd name="T11" fmla="*/ 84 h 84"/>
              <a:gd name="T12" fmla="*/ 0 w 54"/>
              <a:gd name="T13" fmla="*/ 79 h 84"/>
              <a:gd name="T14" fmla="*/ 0 60000 65536"/>
              <a:gd name="T15" fmla="*/ 0 60000 65536"/>
              <a:gd name="T16" fmla="*/ 0 60000 65536"/>
              <a:gd name="T17" fmla="*/ 0 60000 65536"/>
              <a:gd name="T18" fmla="*/ 0 60000 65536"/>
              <a:gd name="T19" fmla="*/ 0 60000 65536"/>
              <a:gd name="T20" fmla="*/ 0 60000 65536"/>
              <a:gd name="T21" fmla="*/ 0 w 54"/>
              <a:gd name="T22" fmla="*/ 0 h 84"/>
              <a:gd name="T23" fmla="*/ 54 w 5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4">
                <a:moveTo>
                  <a:pt x="0" y="79"/>
                </a:moveTo>
                <a:lnTo>
                  <a:pt x="5" y="22"/>
                </a:lnTo>
                <a:lnTo>
                  <a:pt x="3" y="3"/>
                </a:lnTo>
                <a:lnTo>
                  <a:pt x="36" y="0"/>
                </a:lnTo>
                <a:lnTo>
                  <a:pt x="54" y="67"/>
                </a:lnTo>
                <a:lnTo>
                  <a:pt x="14" y="84"/>
                </a:lnTo>
                <a:lnTo>
                  <a:pt x="0" y="79"/>
                </a:lnTo>
                <a:close/>
              </a:path>
            </a:pathLst>
          </a:custGeom>
          <a:solidFill>
            <a:srgbClr val="FFFFCC"/>
          </a:solidFill>
          <a:ln w="1588" cap="rnd">
            <a:solidFill>
              <a:srgbClr val="808080"/>
            </a:solidFill>
            <a:round/>
            <a:headEnd/>
            <a:tailEnd/>
          </a:ln>
        </p:spPr>
        <p:txBody>
          <a:bodyPr/>
          <a:lstStyle/>
          <a:p>
            <a:endParaRPr lang="en-US"/>
          </a:p>
        </p:txBody>
      </p:sp>
      <p:sp>
        <p:nvSpPr>
          <p:cNvPr id="23352" name="Freeform 825"/>
          <p:cNvSpPr>
            <a:spLocks noChangeAspect="1"/>
          </p:cNvSpPr>
          <p:nvPr/>
        </p:nvSpPr>
        <p:spPr bwMode="auto">
          <a:xfrm>
            <a:off x="3924300" y="3901533"/>
            <a:ext cx="174625" cy="130175"/>
          </a:xfrm>
          <a:custGeom>
            <a:avLst/>
            <a:gdLst>
              <a:gd name="T0" fmla="*/ 0 w 91"/>
              <a:gd name="T1" fmla="*/ 22 h 68"/>
              <a:gd name="T2" fmla="*/ 16 w 91"/>
              <a:gd name="T3" fmla="*/ 12 h 68"/>
              <a:gd name="T4" fmla="*/ 16 w 91"/>
              <a:gd name="T5" fmla="*/ 0 h 68"/>
              <a:gd name="T6" fmla="*/ 46 w 91"/>
              <a:gd name="T7" fmla="*/ 2 h 68"/>
              <a:gd name="T8" fmla="*/ 54 w 91"/>
              <a:gd name="T9" fmla="*/ 8 h 68"/>
              <a:gd name="T10" fmla="*/ 75 w 91"/>
              <a:gd name="T11" fmla="*/ 1 h 68"/>
              <a:gd name="T12" fmla="*/ 88 w 91"/>
              <a:gd name="T13" fmla="*/ 32 h 68"/>
              <a:gd name="T14" fmla="*/ 91 w 91"/>
              <a:gd name="T15" fmla="*/ 55 h 68"/>
              <a:gd name="T16" fmla="*/ 84 w 91"/>
              <a:gd name="T17" fmla="*/ 53 h 68"/>
              <a:gd name="T18" fmla="*/ 82 w 91"/>
              <a:gd name="T19" fmla="*/ 66 h 68"/>
              <a:gd name="T20" fmla="*/ 68 w 91"/>
              <a:gd name="T21" fmla="*/ 68 h 68"/>
              <a:gd name="T22" fmla="*/ 68 w 91"/>
              <a:gd name="T23" fmla="*/ 55 h 68"/>
              <a:gd name="T24" fmla="*/ 60 w 91"/>
              <a:gd name="T25" fmla="*/ 54 h 68"/>
              <a:gd name="T26" fmla="*/ 48 w 91"/>
              <a:gd name="T27" fmla="*/ 35 h 68"/>
              <a:gd name="T28" fmla="*/ 22 w 91"/>
              <a:gd name="T29" fmla="*/ 46 h 68"/>
              <a:gd name="T30" fmla="*/ 0 w 91"/>
              <a:gd name="T31" fmla="*/ 22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
              <a:gd name="T49" fmla="*/ 0 h 68"/>
              <a:gd name="T50" fmla="*/ 91 w 9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 h="68">
                <a:moveTo>
                  <a:pt x="0" y="22"/>
                </a:moveTo>
                <a:lnTo>
                  <a:pt x="16" y="12"/>
                </a:lnTo>
                <a:lnTo>
                  <a:pt x="16" y="0"/>
                </a:lnTo>
                <a:lnTo>
                  <a:pt x="46" y="2"/>
                </a:lnTo>
                <a:lnTo>
                  <a:pt x="54" y="8"/>
                </a:lnTo>
                <a:lnTo>
                  <a:pt x="75" y="1"/>
                </a:lnTo>
                <a:lnTo>
                  <a:pt x="88" y="32"/>
                </a:lnTo>
                <a:lnTo>
                  <a:pt x="91" y="55"/>
                </a:lnTo>
                <a:lnTo>
                  <a:pt x="84" y="53"/>
                </a:lnTo>
                <a:lnTo>
                  <a:pt x="82" y="66"/>
                </a:lnTo>
                <a:lnTo>
                  <a:pt x="68" y="68"/>
                </a:lnTo>
                <a:lnTo>
                  <a:pt x="68" y="55"/>
                </a:lnTo>
                <a:lnTo>
                  <a:pt x="60" y="54"/>
                </a:lnTo>
                <a:lnTo>
                  <a:pt x="48" y="35"/>
                </a:lnTo>
                <a:lnTo>
                  <a:pt x="22" y="46"/>
                </a:lnTo>
                <a:lnTo>
                  <a:pt x="0" y="22"/>
                </a:lnTo>
                <a:close/>
              </a:path>
            </a:pathLst>
          </a:custGeom>
          <a:solidFill>
            <a:srgbClr val="FFFFCC"/>
          </a:solidFill>
          <a:ln w="9525">
            <a:noFill/>
            <a:round/>
            <a:headEnd/>
            <a:tailEnd/>
          </a:ln>
        </p:spPr>
        <p:txBody>
          <a:bodyPr/>
          <a:lstStyle/>
          <a:p>
            <a:endParaRPr lang="en-US"/>
          </a:p>
        </p:txBody>
      </p:sp>
      <p:sp>
        <p:nvSpPr>
          <p:cNvPr id="23353" name="Freeform 826"/>
          <p:cNvSpPr>
            <a:spLocks noChangeAspect="1"/>
          </p:cNvSpPr>
          <p:nvPr/>
        </p:nvSpPr>
        <p:spPr bwMode="auto">
          <a:xfrm>
            <a:off x="3924300" y="3901533"/>
            <a:ext cx="174625" cy="130175"/>
          </a:xfrm>
          <a:custGeom>
            <a:avLst/>
            <a:gdLst>
              <a:gd name="T0" fmla="*/ 0 w 91"/>
              <a:gd name="T1" fmla="*/ 22 h 68"/>
              <a:gd name="T2" fmla="*/ 16 w 91"/>
              <a:gd name="T3" fmla="*/ 12 h 68"/>
              <a:gd name="T4" fmla="*/ 16 w 91"/>
              <a:gd name="T5" fmla="*/ 0 h 68"/>
              <a:gd name="T6" fmla="*/ 46 w 91"/>
              <a:gd name="T7" fmla="*/ 2 h 68"/>
              <a:gd name="T8" fmla="*/ 54 w 91"/>
              <a:gd name="T9" fmla="*/ 8 h 68"/>
              <a:gd name="T10" fmla="*/ 75 w 91"/>
              <a:gd name="T11" fmla="*/ 1 h 68"/>
              <a:gd name="T12" fmla="*/ 88 w 91"/>
              <a:gd name="T13" fmla="*/ 32 h 68"/>
              <a:gd name="T14" fmla="*/ 91 w 91"/>
              <a:gd name="T15" fmla="*/ 55 h 68"/>
              <a:gd name="T16" fmla="*/ 84 w 91"/>
              <a:gd name="T17" fmla="*/ 53 h 68"/>
              <a:gd name="T18" fmla="*/ 82 w 91"/>
              <a:gd name="T19" fmla="*/ 66 h 68"/>
              <a:gd name="T20" fmla="*/ 68 w 91"/>
              <a:gd name="T21" fmla="*/ 68 h 68"/>
              <a:gd name="T22" fmla="*/ 68 w 91"/>
              <a:gd name="T23" fmla="*/ 55 h 68"/>
              <a:gd name="T24" fmla="*/ 60 w 91"/>
              <a:gd name="T25" fmla="*/ 54 h 68"/>
              <a:gd name="T26" fmla="*/ 48 w 91"/>
              <a:gd name="T27" fmla="*/ 35 h 68"/>
              <a:gd name="T28" fmla="*/ 22 w 91"/>
              <a:gd name="T29" fmla="*/ 46 h 68"/>
              <a:gd name="T30" fmla="*/ 0 w 91"/>
              <a:gd name="T31" fmla="*/ 22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
              <a:gd name="T49" fmla="*/ 0 h 68"/>
              <a:gd name="T50" fmla="*/ 91 w 9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 h="68">
                <a:moveTo>
                  <a:pt x="0" y="22"/>
                </a:moveTo>
                <a:lnTo>
                  <a:pt x="16" y="12"/>
                </a:lnTo>
                <a:lnTo>
                  <a:pt x="16" y="0"/>
                </a:lnTo>
                <a:lnTo>
                  <a:pt x="46" y="2"/>
                </a:lnTo>
                <a:lnTo>
                  <a:pt x="54" y="8"/>
                </a:lnTo>
                <a:lnTo>
                  <a:pt x="75" y="1"/>
                </a:lnTo>
                <a:lnTo>
                  <a:pt x="88" y="32"/>
                </a:lnTo>
                <a:lnTo>
                  <a:pt x="91" y="55"/>
                </a:lnTo>
                <a:lnTo>
                  <a:pt x="84" y="53"/>
                </a:lnTo>
                <a:lnTo>
                  <a:pt x="82" y="66"/>
                </a:lnTo>
                <a:lnTo>
                  <a:pt x="68" y="68"/>
                </a:lnTo>
                <a:lnTo>
                  <a:pt x="68" y="55"/>
                </a:lnTo>
                <a:lnTo>
                  <a:pt x="60" y="54"/>
                </a:lnTo>
                <a:lnTo>
                  <a:pt x="48" y="35"/>
                </a:lnTo>
                <a:lnTo>
                  <a:pt x="22" y="46"/>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354" name="Freeform 827"/>
          <p:cNvSpPr>
            <a:spLocks noChangeAspect="1"/>
          </p:cNvSpPr>
          <p:nvPr/>
        </p:nvSpPr>
        <p:spPr bwMode="auto">
          <a:xfrm>
            <a:off x="5372100" y="3476083"/>
            <a:ext cx="44450" cy="11113"/>
          </a:xfrm>
          <a:custGeom>
            <a:avLst/>
            <a:gdLst>
              <a:gd name="T0" fmla="*/ 0 w 23"/>
              <a:gd name="T1" fmla="*/ 0 h 6"/>
              <a:gd name="T2" fmla="*/ 12 w 23"/>
              <a:gd name="T3" fmla="*/ 6 h 6"/>
              <a:gd name="T4" fmla="*/ 23 w 23"/>
              <a:gd name="T5" fmla="*/ 2 h 6"/>
              <a:gd name="T6" fmla="*/ 0 w 23"/>
              <a:gd name="T7" fmla="*/ 0 h 6"/>
              <a:gd name="T8" fmla="*/ 0 60000 65536"/>
              <a:gd name="T9" fmla="*/ 0 60000 65536"/>
              <a:gd name="T10" fmla="*/ 0 60000 65536"/>
              <a:gd name="T11" fmla="*/ 0 60000 65536"/>
              <a:gd name="T12" fmla="*/ 0 w 23"/>
              <a:gd name="T13" fmla="*/ 0 h 6"/>
              <a:gd name="T14" fmla="*/ 23 w 23"/>
              <a:gd name="T15" fmla="*/ 6 h 6"/>
            </a:gdLst>
            <a:ahLst/>
            <a:cxnLst>
              <a:cxn ang="T8">
                <a:pos x="T0" y="T1"/>
              </a:cxn>
              <a:cxn ang="T9">
                <a:pos x="T2" y="T3"/>
              </a:cxn>
              <a:cxn ang="T10">
                <a:pos x="T4" y="T5"/>
              </a:cxn>
              <a:cxn ang="T11">
                <a:pos x="T6" y="T7"/>
              </a:cxn>
            </a:cxnLst>
            <a:rect l="T12" t="T13" r="T14" b="T15"/>
            <a:pathLst>
              <a:path w="23" h="6">
                <a:moveTo>
                  <a:pt x="0" y="0"/>
                </a:moveTo>
                <a:lnTo>
                  <a:pt x="12" y="6"/>
                </a:lnTo>
                <a:lnTo>
                  <a:pt x="23" y="2"/>
                </a:lnTo>
                <a:lnTo>
                  <a:pt x="0" y="0"/>
                </a:lnTo>
                <a:close/>
              </a:path>
            </a:pathLst>
          </a:custGeom>
          <a:solidFill>
            <a:srgbClr val="FFFFCC"/>
          </a:solidFill>
          <a:ln w="9525">
            <a:noFill/>
            <a:round/>
            <a:headEnd/>
            <a:tailEnd/>
          </a:ln>
        </p:spPr>
        <p:txBody>
          <a:bodyPr/>
          <a:lstStyle/>
          <a:p>
            <a:endParaRPr lang="en-US"/>
          </a:p>
        </p:txBody>
      </p:sp>
      <p:sp>
        <p:nvSpPr>
          <p:cNvPr id="23355" name="Freeform 828"/>
          <p:cNvSpPr>
            <a:spLocks noChangeAspect="1"/>
          </p:cNvSpPr>
          <p:nvPr/>
        </p:nvSpPr>
        <p:spPr bwMode="auto">
          <a:xfrm>
            <a:off x="5372100" y="3476083"/>
            <a:ext cx="44450" cy="11113"/>
          </a:xfrm>
          <a:custGeom>
            <a:avLst/>
            <a:gdLst>
              <a:gd name="T0" fmla="*/ 0 w 23"/>
              <a:gd name="T1" fmla="*/ 0 h 6"/>
              <a:gd name="T2" fmla="*/ 12 w 23"/>
              <a:gd name="T3" fmla="*/ 6 h 6"/>
              <a:gd name="T4" fmla="*/ 23 w 23"/>
              <a:gd name="T5" fmla="*/ 2 h 6"/>
              <a:gd name="T6" fmla="*/ 0 w 23"/>
              <a:gd name="T7" fmla="*/ 0 h 6"/>
              <a:gd name="T8" fmla="*/ 0 60000 65536"/>
              <a:gd name="T9" fmla="*/ 0 60000 65536"/>
              <a:gd name="T10" fmla="*/ 0 60000 65536"/>
              <a:gd name="T11" fmla="*/ 0 60000 65536"/>
              <a:gd name="T12" fmla="*/ 0 w 23"/>
              <a:gd name="T13" fmla="*/ 0 h 6"/>
              <a:gd name="T14" fmla="*/ 23 w 23"/>
              <a:gd name="T15" fmla="*/ 6 h 6"/>
            </a:gdLst>
            <a:ahLst/>
            <a:cxnLst>
              <a:cxn ang="T8">
                <a:pos x="T0" y="T1"/>
              </a:cxn>
              <a:cxn ang="T9">
                <a:pos x="T2" y="T3"/>
              </a:cxn>
              <a:cxn ang="T10">
                <a:pos x="T4" y="T5"/>
              </a:cxn>
              <a:cxn ang="T11">
                <a:pos x="T6" y="T7"/>
              </a:cxn>
            </a:cxnLst>
            <a:rect l="T12" t="T13" r="T14" b="T15"/>
            <a:pathLst>
              <a:path w="23" h="6">
                <a:moveTo>
                  <a:pt x="0" y="0"/>
                </a:moveTo>
                <a:lnTo>
                  <a:pt x="12" y="6"/>
                </a:lnTo>
                <a:lnTo>
                  <a:pt x="23" y="2"/>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356" name="Freeform 829"/>
          <p:cNvSpPr>
            <a:spLocks noChangeAspect="1"/>
          </p:cNvSpPr>
          <p:nvPr/>
        </p:nvSpPr>
        <p:spPr bwMode="auto">
          <a:xfrm>
            <a:off x="4076700" y="3949158"/>
            <a:ext cx="146050" cy="155575"/>
          </a:xfrm>
          <a:custGeom>
            <a:avLst/>
            <a:gdLst>
              <a:gd name="T0" fmla="*/ 0 w 76"/>
              <a:gd name="T1" fmla="*/ 53 h 81"/>
              <a:gd name="T2" fmla="*/ 1 w 76"/>
              <a:gd name="T3" fmla="*/ 41 h 81"/>
              <a:gd name="T4" fmla="*/ 3 w 76"/>
              <a:gd name="T5" fmla="*/ 28 h 81"/>
              <a:gd name="T6" fmla="*/ 11 w 76"/>
              <a:gd name="T7" fmla="*/ 30 h 81"/>
              <a:gd name="T8" fmla="*/ 8 w 76"/>
              <a:gd name="T9" fmla="*/ 6 h 81"/>
              <a:gd name="T10" fmla="*/ 30 w 76"/>
              <a:gd name="T11" fmla="*/ 0 h 81"/>
              <a:gd name="T12" fmla="*/ 43 w 76"/>
              <a:gd name="T13" fmla="*/ 4 h 81"/>
              <a:gd name="T14" fmla="*/ 50 w 76"/>
              <a:gd name="T15" fmla="*/ 12 h 81"/>
              <a:gd name="T16" fmla="*/ 76 w 76"/>
              <a:gd name="T17" fmla="*/ 15 h 81"/>
              <a:gd name="T18" fmla="*/ 71 w 76"/>
              <a:gd name="T19" fmla="*/ 72 h 81"/>
              <a:gd name="T20" fmla="*/ 12 w 76"/>
              <a:gd name="T21" fmla="*/ 81 h 81"/>
              <a:gd name="T22" fmla="*/ 14 w 76"/>
              <a:gd name="T23" fmla="*/ 62 h 81"/>
              <a:gd name="T24" fmla="*/ 0 w 76"/>
              <a:gd name="T25" fmla="*/ 53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81"/>
              <a:gd name="T41" fmla="*/ 76 w 76"/>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81">
                <a:moveTo>
                  <a:pt x="0" y="53"/>
                </a:moveTo>
                <a:lnTo>
                  <a:pt x="1" y="41"/>
                </a:lnTo>
                <a:lnTo>
                  <a:pt x="3" y="28"/>
                </a:lnTo>
                <a:lnTo>
                  <a:pt x="11" y="30"/>
                </a:lnTo>
                <a:lnTo>
                  <a:pt x="8" y="6"/>
                </a:lnTo>
                <a:lnTo>
                  <a:pt x="30" y="0"/>
                </a:lnTo>
                <a:lnTo>
                  <a:pt x="43" y="4"/>
                </a:lnTo>
                <a:lnTo>
                  <a:pt x="50" y="12"/>
                </a:lnTo>
                <a:lnTo>
                  <a:pt x="76" y="15"/>
                </a:lnTo>
                <a:lnTo>
                  <a:pt x="71" y="72"/>
                </a:lnTo>
                <a:lnTo>
                  <a:pt x="12" y="81"/>
                </a:lnTo>
                <a:lnTo>
                  <a:pt x="14" y="62"/>
                </a:lnTo>
                <a:lnTo>
                  <a:pt x="0" y="53"/>
                </a:lnTo>
                <a:close/>
              </a:path>
            </a:pathLst>
          </a:custGeom>
          <a:solidFill>
            <a:srgbClr val="FFFFCC"/>
          </a:solidFill>
          <a:ln w="9525">
            <a:noFill/>
            <a:round/>
            <a:headEnd/>
            <a:tailEnd/>
          </a:ln>
        </p:spPr>
        <p:txBody>
          <a:bodyPr/>
          <a:lstStyle/>
          <a:p>
            <a:endParaRPr lang="en-US"/>
          </a:p>
        </p:txBody>
      </p:sp>
      <p:sp>
        <p:nvSpPr>
          <p:cNvPr id="23357" name="Freeform 830"/>
          <p:cNvSpPr>
            <a:spLocks noChangeAspect="1"/>
          </p:cNvSpPr>
          <p:nvPr/>
        </p:nvSpPr>
        <p:spPr bwMode="auto">
          <a:xfrm>
            <a:off x="4076700" y="3949158"/>
            <a:ext cx="146050" cy="155575"/>
          </a:xfrm>
          <a:custGeom>
            <a:avLst/>
            <a:gdLst>
              <a:gd name="T0" fmla="*/ 0 w 76"/>
              <a:gd name="T1" fmla="*/ 53 h 81"/>
              <a:gd name="T2" fmla="*/ 1 w 76"/>
              <a:gd name="T3" fmla="*/ 41 h 81"/>
              <a:gd name="T4" fmla="*/ 3 w 76"/>
              <a:gd name="T5" fmla="*/ 28 h 81"/>
              <a:gd name="T6" fmla="*/ 11 w 76"/>
              <a:gd name="T7" fmla="*/ 30 h 81"/>
              <a:gd name="T8" fmla="*/ 8 w 76"/>
              <a:gd name="T9" fmla="*/ 6 h 81"/>
              <a:gd name="T10" fmla="*/ 30 w 76"/>
              <a:gd name="T11" fmla="*/ 0 h 81"/>
              <a:gd name="T12" fmla="*/ 43 w 76"/>
              <a:gd name="T13" fmla="*/ 4 h 81"/>
              <a:gd name="T14" fmla="*/ 50 w 76"/>
              <a:gd name="T15" fmla="*/ 12 h 81"/>
              <a:gd name="T16" fmla="*/ 76 w 76"/>
              <a:gd name="T17" fmla="*/ 15 h 81"/>
              <a:gd name="T18" fmla="*/ 71 w 76"/>
              <a:gd name="T19" fmla="*/ 72 h 81"/>
              <a:gd name="T20" fmla="*/ 12 w 76"/>
              <a:gd name="T21" fmla="*/ 81 h 81"/>
              <a:gd name="T22" fmla="*/ 14 w 76"/>
              <a:gd name="T23" fmla="*/ 62 h 81"/>
              <a:gd name="T24" fmla="*/ 0 w 76"/>
              <a:gd name="T25" fmla="*/ 53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81"/>
              <a:gd name="T41" fmla="*/ 76 w 76"/>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81">
                <a:moveTo>
                  <a:pt x="0" y="53"/>
                </a:moveTo>
                <a:lnTo>
                  <a:pt x="1" y="41"/>
                </a:lnTo>
                <a:lnTo>
                  <a:pt x="3" y="28"/>
                </a:lnTo>
                <a:lnTo>
                  <a:pt x="11" y="30"/>
                </a:lnTo>
                <a:lnTo>
                  <a:pt x="8" y="6"/>
                </a:lnTo>
                <a:lnTo>
                  <a:pt x="30" y="0"/>
                </a:lnTo>
                <a:lnTo>
                  <a:pt x="43" y="4"/>
                </a:lnTo>
                <a:lnTo>
                  <a:pt x="50" y="12"/>
                </a:lnTo>
                <a:lnTo>
                  <a:pt x="76" y="15"/>
                </a:lnTo>
                <a:lnTo>
                  <a:pt x="71" y="72"/>
                </a:lnTo>
                <a:lnTo>
                  <a:pt x="12" y="81"/>
                </a:lnTo>
                <a:lnTo>
                  <a:pt x="14" y="62"/>
                </a:lnTo>
                <a:lnTo>
                  <a:pt x="0" y="53"/>
                </a:lnTo>
                <a:close/>
              </a:path>
            </a:pathLst>
          </a:custGeom>
          <a:solidFill>
            <a:srgbClr val="FFFFCC"/>
          </a:solidFill>
          <a:ln w="1588" cap="rnd">
            <a:solidFill>
              <a:srgbClr val="808080"/>
            </a:solidFill>
            <a:round/>
            <a:headEnd/>
            <a:tailEnd/>
          </a:ln>
        </p:spPr>
        <p:txBody>
          <a:bodyPr/>
          <a:lstStyle/>
          <a:p>
            <a:endParaRPr lang="en-US"/>
          </a:p>
        </p:txBody>
      </p:sp>
      <p:sp>
        <p:nvSpPr>
          <p:cNvPr id="23358" name="Freeform 831"/>
          <p:cNvSpPr>
            <a:spLocks noChangeAspect="1"/>
          </p:cNvSpPr>
          <p:nvPr/>
        </p:nvSpPr>
        <p:spPr bwMode="auto">
          <a:xfrm>
            <a:off x="5127625" y="3363371"/>
            <a:ext cx="107950" cy="114300"/>
          </a:xfrm>
          <a:custGeom>
            <a:avLst/>
            <a:gdLst>
              <a:gd name="T0" fmla="*/ 0 w 56"/>
              <a:gd name="T1" fmla="*/ 28 h 59"/>
              <a:gd name="T2" fmla="*/ 2 w 56"/>
              <a:gd name="T3" fmla="*/ 16 h 59"/>
              <a:gd name="T4" fmla="*/ 8 w 56"/>
              <a:gd name="T5" fmla="*/ 10 h 59"/>
              <a:gd name="T6" fmla="*/ 22 w 56"/>
              <a:gd name="T7" fmla="*/ 15 h 59"/>
              <a:gd name="T8" fmla="*/ 50 w 56"/>
              <a:gd name="T9" fmla="*/ 0 h 59"/>
              <a:gd name="T10" fmla="*/ 56 w 56"/>
              <a:gd name="T11" fmla="*/ 17 h 59"/>
              <a:gd name="T12" fmla="*/ 27 w 56"/>
              <a:gd name="T13" fmla="*/ 26 h 59"/>
              <a:gd name="T14" fmla="*/ 41 w 56"/>
              <a:gd name="T15" fmla="*/ 39 h 59"/>
              <a:gd name="T16" fmla="*/ 34 w 56"/>
              <a:gd name="T17" fmla="*/ 47 h 59"/>
              <a:gd name="T18" fmla="*/ 16 w 56"/>
              <a:gd name="T19" fmla="*/ 59 h 59"/>
              <a:gd name="T20" fmla="*/ 2 w 56"/>
              <a:gd name="T21" fmla="*/ 55 h 59"/>
              <a:gd name="T22" fmla="*/ 8 w 56"/>
              <a:gd name="T23" fmla="*/ 27 h 59"/>
              <a:gd name="T24" fmla="*/ 0 w 56"/>
              <a:gd name="T25" fmla="*/ 2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28"/>
                </a:moveTo>
                <a:lnTo>
                  <a:pt x="2" y="16"/>
                </a:lnTo>
                <a:lnTo>
                  <a:pt x="8" y="10"/>
                </a:lnTo>
                <a:lnTo>
                  <a:pt x="22" y="15"/>
                </a:lnTo>
                <a:lnTo>
                  <a:pt x="50" y="0"/>
                </a:lnTo>
                <a:lnTo>
                  <a:pt x="56" y="17"/>
                </a:lnTo>
                <a:lnTo>
                  <a:pt x="27" y="26"/>
                </a:lnTo>
                <a:lnTo>
                  <a:pt x="41" y="39"/>
                </a:lnTo>
                <a:lnTo>
                  <a:pt x="34" y="47"/>
                </a:lnTo>
                <a:lnTo>
                  <a:pt x="16" y="59"/>
                </a:lnTo>
                <a:lnTo>
                  <a:pt x="2" y="55"/>
                </a:lnTo>
                <a:lnTo>
                  <a:pt x="8" y="27"/>
                </a:lnTo>
                <a:lnTo>
                  <a:pt x="0" y="28"/>
                </a:lnTo>
                <a:close/>
              </a:path>
            </a:pathLst>
          </a:custGeom>
          <a:solidFill>
            <a:srgbClr val="FFFFCC"/>
          </a:solidFill>
          <a:ln w="9525">
            <a:noFill/>
            <a:round/>
            <a:headEnd/>
            <a:tailEnd/>
          </a:ln>
        </p:spPr>
        <p:txBody>
          <a:bodyPr/>
          <a:lstStyle/>
          <a:p>
            <a:endParaRPr lang="en-US"/>
          </a:p>
        </p:txBody>
      </p:sp>
      <p:sp>
        <p:nvSpPr>
          <p:cNvPr id="23359" name="Freeform 832"/>
          <p:cNvSpPr>
            <a:spLocks noChangeAspect="1"/>
          </p:cNvSpPr>
          <p:nvPr/>
        </p:nvSpPr>
        <p:spPr bwMode="auto">
          <a:xfrm>
            <a:off x="5127625" y="3363371"/>
            <a:ext cx="107950" cy="114300"/>
          </a:xfrm>
          <a:custGeom>
            <a:avLst/>
            <a:gdLst>
              <a:gd name="T0" fmla="*/ 0 w 56"/>
              <a:gd name="T1" fmla="*/ 28 h 59"/>
              <a:gd name="T2" fmla="*/ 2 w 56"/>
              <a:gd name="T3" fmla="*/ 16 h 59"/>
              <a:gd name="T4" fmla="*/ 8 w 56"/>
              <a:gd name="T5" fmla="*/ 10 h 59"/>
              <a:gd name="T6" fmla="*/ 22 w 56"/>
              <a:gd name="T7" fmla="*/ 15 h 59"/>
              <a:gd name="T8" fmla="*/ 50 w 56"/>
              <a:gd name="T9" fmla="*/ 0 h 59"/>
              <a:gd name="T10" fmla="*/ 56 w 56"/>
              <a:gd name="T11" fmla="*/ 17 h 59"/>
              <a:gd name="T12" fmla="*/ 27 w 56"/>
              <a:gd name="T13" fmla="*/ 26 h 59"/>
              <a:gd name="T14" fmla="*/ 41 w 56"/>
              <a:gd name="T15" fmla="*/ 39 h 59"/>
              <a:gd name="T16" fmla="*/ 34 w 56"/>
              <a:gd name="T17" fmla="*/ 47 h 59"/>
              <a:gd name="T18" fmla="*/ 16 w 56"/>
              <a:gd name="T19" fmla="*/ 59 h 59"/>
              <a:gd name="T20" fmla="*/ 2 w 56"/>
              <a:gd name="T21" fmla="*/ 55 h 59"/>
              <a:gd name="T22" fmla="*/ 8 w 56"/>
              <a:gd name="T23" fmla="*/ 27 h 59"/>
              <a:gd name="T24" fmla="*/ 0 w 56"/>
              <a:gd name="T25" fmla="*/ 2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28"/>
                </a:moveTo>
                <a:lnTo>
                  <a:pt x="2" y="16"/>
                </a:lnTo>
                <a:lnTo>
                  <a:pt x="8" y="10"/>
                </a:lnTo>
                <a:lnTo>
                  <a:pt x="22" y="15"/>
                </a:lnTo>
                <a:lnTo>
                  <a:pt x="50" y="0"/>
                </a:lnTo>
                <a:lnTo>
                  <a:pt x="56" y="17"/>
                </a:lnTo>
                <a:lnTo>
                  <a:pt x="27" y="26"/>
                </a:lnTo>
                <a:lnTo>
                  <a:pt x="41" y="39"/>
                </a:lnTo>
                <a:lnTo>
                  <a:pt x="34" y="47"/>
                </a:lnTo>
                <a:lnTo>
                  <a:pt x="16" y="59"/>
                </a:lnTo>
                <a:lnTo>
                  <a:pt x="2" y="55"/>
                </a:lnTo>
                <a:lnTo>
                  <a:pt x="8" y="27"/>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3360" name="Freeform 833"/>
          <p:cNvSpPr>
            <a:spLocks noChangeAspect="1"/>
          </p:cNvSpPr>
          <p:nvPr/>
        </p:nvSpPr>
        <p:spPr bwMode="auto">
          <a:xfrm>
            <a:off x="5110163" y="4101558"/>
            <a:ext cx="190500" cy="227013"/>
          </a:xfrm>
          <a:custGeom>
            <a:avLst/>
            <a:gdLst>
              <a:gd name="T0" fmla="*/ 0 w 99"/>
              <a:gd name="T1" fmla="*/ 7 h 118"/>
              <a:gd name="T2" fmla="*/ 13 w 99"/>
              <a:gd name="T3" fmla="*/ 32 h 118"/>
              <a:gd name="T4" fmla="*/ 0 w 99"/>
              <a:gd name="T5" fmla="*/ 55 h 118"/>
              <a:gd name="T6" fmla="*/ 10 w 99"/>
              <a:gd name="T7" fmla="*/ 62 h 118"/>
              <a:gd name="T8" fmla="*/ 3 w 99"/>
              <a:gd name="T9" fmla="*/ 70 h 118"/>
              <a:gd name="T10" fmla="*/ 67 w 99"/>
              <a:gd name="T11" fmla="*/ 118 h 118"/>
              <a:gd name="T12" fmla="*/ 95 w 99"/>
              <a:gd name="T13" fmla="*/ 80 h 118"/>
              <a:gd name="T14" fmla="*/ 89 w 99"/>
              <a:gd name="T15" fmla="*/ 69 h 118"/>
              <a:gd name="T16" fmla="*/ 89 w 99"/>
              <a:gd name="T17" fmla="*/ 22 h 118"/>
              <a:gd name="T18" fmla="*/ 99 w 99"/>
              <a:gd name="T19" fmla="*/ 8 h 118"/>
              <a:gd name="T20" fmla="*/ 63 w 99"/>
              <a:gd name="T21" fmla="*/ 14 h 118"/>
              <a:gd name="T22" fmla="*/ 23 w 99"/>
              <a:gd name="T23" fmla="*/ 0 h 118"/>
              <a:gd name="T24" fmla="*/ 0 w 99"/>
              <a:gd name="T25" fmla="*/ 7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118"/>
              <a:gd name="T41" fmla="*/ 99 w 99"/>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118">
                <a:moveTo>
                  <a:pt x="0" y="7"/>
                </a:moveTo>
                <a:lnTo>
                  <a:pt x="13" y="32"/>
                </a:lnTo>
                <a:lnTo>
                  <a:pt x="0" y="55"/>
                </a:lnTo>
                <a:lnTo>
                  <a:pt x="10" y="62"/>
                </a:lnTo>
                <a:lnTo>
                  <a:pt x="3" y="70"/>
                </a:lnTo>
                <a:lnTo>
                  <a:pt x="67" y="118"/>
                </a:lnTo>
                <a:lnTo>
                  <a:pt x="95" y="80"/>
                </a:lnTo>
                <a:lnTo>
                  <a:pt x="89" y="69"/>
                </a:lnTo>
                <a:lnTo>
                  <a:pt x="89" y="22"/>
                </a:lnTo>
                <a:lnTo>
                  <a:pt x="99" y="8"/>
                </a:lnTo>
                <a:lnTo>
                  <a:pt x="63" y="14"/>
                </a:lnTo>
                <a:lnTo>
                  <a:pt x="23" y="0"/>
                </a:lnTo>
                <a:lnTo>
                  <a:pt x="0" y="7"/>
                </a:lnTo>
                <a:close/>
              </a:path>
            </a:pathLst>
          </a:custGeom>
          <a:solidFill>
            <a:srgbClr val="FFFFCC"/>
          </a:solidFill>
          <a:ln w="9525">
            <a:noFill/>
            <a:round/>
            <a:headEnd/>
            <a:tailEnd/>
          </a:ln>
        </p:spPr>
        <p:txBody>
          <a:bodyPr/>
          <a:lstStyle/>
          <a:p>
            <a:endParaRPr lang="en-US"/>
          </a:p>
        </p:txBody>
      </p:sp>
      <p:sp>
        <p:nvSpPr>
          <p:cNvPr id="23361" name="Freeform 834"/>
          <p:cNvSpPr>
            <a:spLocks noChangeAspect="1"/>
          </p:cNvSpPr>
          <p:nvPr/>
        </p:nvSpPr>
        <p:spPr bwMode="auto">
          <a:xfrm>
            <a:off x="5110163" y="4101558"/>
            <a:ext cx="190500" cy="227013"/>
          </a:xfrm>
          <a:custGeom>
            <a:avLst/>
            <a:gdLst>
              <a:gd name="T0" fmla="*/ 0 w 99"/>
              <a:gd name="T1" fmla="*/ 7 h 118"/>
              <a:gd name="T2" fmla="*/ 13 w 99"/>
              <a:gd name="T3" fmla="*/ 32 h 118"/>
              <a:gd name="T4" fmla="*/ 0 w 99"/>
              <a:gd name="T5" fmla="*/ 55 h 118"/>
              <a:gd name="T6" fmla="*/ 10 w 99"/>
              <a:gd name="T7" fmla="*/ 62 h 118"/>
              <a:gd name="T8" fmla="*/ 3 w 99"/>
              <a:gd name="T9" fmla="*/ 70 h 118"/>
              <a:gd name="T10" fmla="*/ 67 w 99"/>
              <a:gd name="T11" fmla="*/ 118 h 118"/>
              <a:gd name="T12" fmla="*/ 95 w 99"/>
              <a:gd name="T13" fmla="*/ 80 h 118"/>
              <a:gd name="T14" fmla="*/ 89 w 99"/>
              <a:gd name="T15" fmla="*/ 69 h 118"/>
              <a:gd name="T16" fmla="*/ 89 w 99"/>
              <a:gd name="T17" fmla="*/ 22 h 118"/>
              <a:gd name="T18" fmla="*/ 99 w 99"/>
              <a:gd name="T19" fmla="*/ 8 h 118"/>
              <a:gd name="T20" fmla="*/ 63 w 99"/>
              <a:gd name="T21" fmla="*/ 14 h 118"/>
              <a:gd name="T22" fmla="*/ 23 w 99"/>
              <a:gd name="T23" fmla="*/ 0 h 118"/>
              <a:gd name="T24" fmla="*/ 0 w 99"/>
              <a:gd name="T25" fmla="*/ 7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118"/>
              <a:gd name="T41" fmla="*/ 99 w 99"/>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118">
                <a:moveTo>
                  <a:pt x="0" y="7"/>
                </a:moveTo>
                <a:lnTo>
                  <a:pt x="13" y="32"/>
                </a:lnTo>
                <a:lnTo>
                  <a:pt x="0" y="55"/>
                </a:lnTo>
                <a:lnTo>
                  <a:pt x="10" y="62"/>
                </a:lnTo>
                <a:lnTo>
                  <a:pt x="3" y="70"/>
                </a:lnTo>
                <a:lnTo>
                  <a:pt x="67" y="118"/>
                </a:lnTo>
                <a:lnTo>
                  <a:pt x="95" y="80"/>
                </a:lnTo>
                <a:lnTo>
                  <a:pt x="89" y="69"/>
                </a:lnTo>
                <a:lnTo>
                  <a:pt x="89" y="22"/>
                </a:lnTo>
                <a:lnTo>
                  <a:pt x="99" y="8"/>
                </a:lnTo>
                <a:lnTo>
                  <a:pt x="63" y="14"/>
                </a:lnTo>
                <a:lnTo>
                  <a:pt x="23" y="0"/>
                </a:lnTo>
                <a:lnTo>
                  <a:pt x="0" y="7"/>
                </a:lnTo>
                <a:close/>
              </a:path>
            </a:pathLst>
          </a:custGeom>
          <a:solidFill>
            <a:srgbClr val="FFFFCC"/>
          </a:solidFill>
          <a:ln w="1588" cap="rnd">
            <a:solidFill>
              <a:srgbClr val="808080"/>
            </a:solidFill>
            <a:round/>
            <a:headEnd/>
            <a:tailEnd/>
          </a:ln>
        </p:spPr>
        <p:txBody>
          <a:bodyPr/>
          <a:lstStyle/>
          <a:p>
            <a:endParaRPr lang="en-US"/>
          </a:p>
        </p:txBody>
      </p:sp>
      <p:sp>
        <p:nvSpPr>
          <p:cNvPr id="23362" name="Freeform 835"/>
          <p:cNvSpPr>
            <a:spLocks noChangeAspect="1"/>
          </p:cNvSpPr>
          <p:nvPr/>
        </p:nvSpPr>
        <p:spPr bwMode="auto">
          <a:xfrm>
            <a:off x="5416550" y="3452271"/>
            <a:ext cx="41275" cy="41275"/>
          </a:xfrm>
          <a:custGeom>
            <a:avLst/>
            <a:gdLst>
              <a:gd name="T0" fmla="*/ 0 w 22"/>
              <a:gd name="T1" fmla="*/ 13 h 21"/>
              <a:gd name="T2" fmla="*/ 18 w 22"/>
              <a:gd name="T3" fmla="*/ 0 h 21"/>
              <a:gd name="T4" fmla="*/ 22 w 22"/>
              <a:gd name="T5" fmla="*/ 21 h 21"/>
              <a:gd name="T6" fmla="*/ 0 w 22"/>
              <a:gd name="T7" fmla="*/ 13 h 21"/>
              <a:gd name="T8" fmla="*/ 0 60000 65536"/>
              <a:gd name="T9" fmla="*/ 0 60000 65536"/>
              <a:gd name="T10" fmla="*/ 0 60000 65536"/>
              <a:gd name="T11" fmla="*/ 0 60000 65536"/>
              <a:gd name="T12" fmla="*/ 0 w 22"/>
              <a:gd name="T13" fmla="*/ 0 h 21"/>
              <a:gd name="T14" fmla="*/ 22 w 22"/>
              <a:gd name="T15" fmla="*/ 21 h 21"/>
            </a:gdLst>
            <a:ahLst/>
            <a:cxnLst>
              <a:cxn ang="T8">
                <a:pos x="T0" y="T1"/>
              </a:cxn>
              <a:cxn ang="T9">
                <a:pos x="T2" y="T3"/>
              </a:cxn>
              <a:cxn ang="T10">
                <a:pos x="T4" y="T5"/>
              </a:cxn>
              <a:cxn ang="T11">
                <a:pos x="T6" y="T7"/>
              </a:cxn>
            </a:cxnLst>
            <a:rect l="T12" t="T13" r="T14" b="T15"/>
            <a:pathLst>
              <a:path w="22" h="21">
                <a:moveTo>
                  <a:pt x="0" y="13"/>
                </a:moveTo>
                <a:lnTo>
                  <a:pt x="18" y="0"/>
                </a:lnTo>
                <a:lnTo>
                  <a:pt x="22" y="21"/>
                </a:lnTo>
                <a:lnTo>
                  <a:pt x="0" y="13"/>
                </a:lnTo>
                <a:close/>
              </a:path>
            </a:pathLst>
          </a:custGeom>
          <a:solidFill>
            <a:srgbClr val="FFFFCC"/>
          </a:solidFill>
          <a:ln w="9525">
            <a:noFill/>
            <a:round/>
            <a:headEnd/>
            <a:tailEnd/>
          </a:ln>
        </p:spPr>
        <p:txBody>
          <a:bodyPr/>
          <a:lstStyle/>
          <a:p>
            <a:endParaRPr lang="en-US"/>
          </a:p>
        </p:txBody>
      </p:sp>
      <p:sp>
        <p:nvSpPr>
          <p:cNvPr id="23363" name="Freeform 836"/>
          <p:cNvSpPr>
            <a:spLocks noChangeAspect="1"/>
          </p:cNvSpPr>
          <p:nvPr/>
        </p:nvSpPr>
        <p:spPr bwMode="auto">
          <a:xfrm>
            <a:off x="5416550" y="3452271"/>
            <a:ext cx="41275" cy="41275"/>
          </a:xfrm>
          <a:custGeom>
            <a:avLst/>
            <a:gdLst>
              <a:gd name="T0" fmla="*/ 0 w 22"/>
              <a:gd name="T1" fmla="*/ 13 h 21"/>
              <a:gd name="T2" fmla="*/ 18 w 22"/>
              <a:gd name="T3" fmla="*/ 0 h 21"/>
              <a:gd name="T4" fmla="*/ 22 w 22"/>
              <a:gd name="T5" fmla="*/ 21 h 21"/>
              <a:gd name="T6" fmla="*/ 0 w 22"/>
              <a:gd name="T7" fmla="*/ 13 h 21"/>
              <a:gd name="T8" fmla="*/ 0 60000 65536"/>
              <a:gd name="T9" fmla="*/ 0 60000 65536"/>
              <a:gd name="T10" fmla="*/ 0 60000 65536"/>
              <a:gd name="T11" fmla="*/ 0 60000 65536"/>
              <a:gd name="T12" fmla="*/ 0 w 22"/>
              <a:gd name="T13" fmla="*/ 0 h 21"/>
              <a:gd name="T14" fmla="*/ 22 w 22"/>
              <a:gd name="T15" fmla="*/ 21 h 21"/>
            </a:gdLst>
            <a:ahLst/>
            <a:cxnLst>
              <a:cxn ang="T8">
                <a:pos x="T0" y="T1"/>
              </a:cxn>
              <a:cxn ang="T9">
                <a:pos x="T2" y="T3"/>
              </a:cxn>
              <a:cxn ang="T10">
                <a:pos x="T4" y="T5"/>
              </a:cxn>
              <a:cxn ang="T11">
                <a:pos x="T6" y="T7"/>
              </a:cxn>
            </a:cxnLst>
            <a:rect l="T12" t="T13" r="T14" b="T15"/>
            <a:pathLst>
              <a:path w="22" h="21">
                <a:moveTo>
                  <a:pt x="0" y="13"/>
                </a:moveTo>
                <a:lnTo>
                  <a:pt x="18" y="0"/>
                </a:lnTo>
                <a:lnTo>
                  <a:pt x="22" y="21"/>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3364" name="Freeform 837"/>
          <p:cNvSpPr>
            <a:spLocks noChangeAspect="1"/>
          </p:cNvSpPr>
          <p:nvPr/>
        </p:nvSpPr>
        <p:spPr bwMode="auto">
          <a:xfrm>
            <a:off x="5135563" y="3325271"/>
            <a:ext cx="36512" cy="42862"/>
          </a:xfrm>
          <a:custGeom>
            <a:avLst/>
            <a:gdLst>
              <a:gd name="T0" fmla="*/ 0 w 19"/>
              <a:gd name="T1" fmla="*/ 22 h 22"/>
              <a:gd name="T2" fmla="*/ 6 w 19"/>
              <a:gd name="T3" fmla="*/ 22 h 22"/>
              <a:gd name="T4" fmla="*/ 19 w 19"/>
              <a:gd name="T5" fmla="*/ 7 h 22"/>
              <a:gd name="T6" fmla="*/ 12 w 19"/>
              <a:gd name="T7" fmla="*/ 0 h 22"/>
              <a:gd name="T8" fmla="*/ 0 w 19"/>
              <a:gd name="T9" fmla="*/ 22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22"/>
                </a:moveTo>
                <a:lnTo>
                  <a:pt x="6" y="22"/>
                </a:lnTo>
                <a:lnTo>
                  <a:pt x="19" y="7"/>
                </a:lnTo>
                <a:lnTo>
                  <a:pt x="12" y="0"/>
                </a:lnTo>
                <a:lnTo>
                  <a:pt x="0" y="22"/>
                </a:lnTo>
                <a:close/>
              </a:path>
            </a:pathLst>
          </a:custGeom>
          <a:solidFill>
            <a:srgbClr val="FFFFCC"/>
          </a:solidFill>
          <a:ln w="9525">
            <a:noFill/>
            <a:round/>
            <a:headEnd/>
            <a:tailEnd/>
          </a:ln>
        </p:spPr>
        <p:txBody>
          <a:bodyPr/>
          <a:lstStyle/>
          <a:p>
            <a:endParaRPr lang="en-US"/>
          </a:p>
        </p:txBody>
      </p:sp>
      <p:sp>
        <p:nvSpPr>
          <p:cNvPr id="23365" name="Freeform 838"/>
          <p:cNvSpPr>
            <a:spLocks noChangeAspect="1"/>
          </p:cNvSpPr>
          <p:nvPr/>
        </p:nvSpPr>
        <p:spPr bwMode="auto">
          <a:xfrm>
            <a:off x="5135563" y="3325271"/>
            <a:ext cx="36512" cy="42862"/>
          </a:xfrm>
          <a:custGeom>
            <a:avLst/>
            <a:gdLst>
              <a:gd name="T0" fmla="*/ 0 w 19"/>
              <a:gd name="T1" fmla="*/ 22 h 22"/>
              <a:gd name="T2" fmla="*/ 6 w 19"/>
              <a:gd name="T3" fmla="*/ 22 h 22"/>
              <a:gd name="T4" fmla="*/ 19 w 19"/>
              <a:gd name="T5" fmla="*/ 7 h 22"/>
              <a:gd name="T6" fmla="*/ 12 w 19"/>
              <a:gd name="T7" fmla="*/ 0 h 22"/>
              <a:gd name="T8" fmla="*/ 0 w 19"/>
              <a:gd name="T9" fmla="*/ 22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22"/>
                </a:moveTo>
                <a:lnTo>
                  <a:pt x="6" y="22"/>
                </a:lnTo>
                <a:lnTo>
                  <a:pt x="19" y="7"/>
                </a:lnTo>
                <a:lnTo>
                  <a:pt x="12" y="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366" name="Freeform 839"/>
          <p:cNvSpPr>
            <a:spLocks noChangeAspect="1"/>
          </p:cNvSpPr>
          <p:nvPr/>
        </p:nvSpPr>
        <p:spPr bwMode="auto">
          <a:xfrm>
            <a:off x="4006850" y="4007896"/>
            <a:ext cx="95250" cy="96837"/>
          </a:xfrm>
          <a:custGeom>
            <a:avLst/>
            <a:gdLst>
              <a:gd name="T0" fmla="*/ 0 w 50"/>
              <a:gd name="T1" fmla="*/ 19 h 51"/>
              <a:gd name="T2" fmla="*/ 16 w 50"/>
              <a:gd name="T3" fmla="*/ 0 h 51"/>
              <a:gd name="T4" fmla="*/ 23 w 50"/>
              <a:gd name="T5" fmla="*/ 0 h 51"/>
              <a:gd name="T6" fmla="*/ 24 w 50"/>
              <a:gd name="T7" fmla="*/ 14 h 51"/>
              <a:gd name="T8" fmla="*/ 38 w 50"/>
              <a:gd name="T9" fmla="*/ 11 h 51"/>
              <a:gd name="T10" fmla="*/ 37 w 50"/>
              <a:gd name="T11" fmla="*/ 23 h 51"/>
              <a:gd name="T12" fmla="*/ 50 w 50"/>
              <a:gd name="T13" fmla="*/ 32 h 51"/>
              <a:gd name="T14" fmla="*/ 48 w 50"/>
              <a:gd name="T15" fmla="*/ 51 h 51"/>
              <a:gd name="T16" fmla="*/ 0 w 50"/>
              <a:gd name="T17" fmla="*/ 1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1"/>
              <a:gd name="T29" fmla="*/ 50 w 5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1">
                <a:moveTo>
                  <a:pt x="0" y="19"/>
                </a:moveTo>
                <a:lnTo>
                  <a:pt x="16" y="0"/>
                </a:lnTo>
                <a:lnTo>
                  <a:pt x="23" y="0"/>
                </a:lnTo>
                <a:lnTo>
                  <a:pt x="24" y="14"/>
                </a:lnTo>
                <a:lnTo>
                  <a:pt x="38" y="11"/>
                </a:lnTo>
                <a:lnTo>
                  <a:pt x="37" y="23"/>
                </a:lnTo>
                <a:lnTo>
                  <a:pt x="50" y="32"/>
                </a:lnTo>
                <a:lnTo>
                  <a:pt x="48" y="51"/>
                </a:lnTo>
                <a:lnTo>
                  <a:pt x="0" y="19"/>
                </a:lnTo>
                <a:close/>
              </a:path>
            </a:pathLst>
          </a:custGeom>
          <a:solidFill>
            <a:srgbClr val="FFFFCC"/>
          </a:solidFill>
          <a:ln w="9525">
            <a:noFill/>
            <a:round/>
            <a:headEnd/>
            <a:tailEnd/>
          </a:ln>
        </p:spPr>
        <p:txBody>
          <a:bodyPr/>
          <a:lstStyle/>
          <a:p>
            <a:endParaRPr lang="en-US"/>
          </a:p>
        </p:txBody>
      </p:sp>
      <p:sp>
        <p:nvSpPr>
          <p:cNvPr id="23367" name="Freeform 840"/>
          <p:cNvSpPr>
            <a:spLocks noChangeAspect="1"/>
          </p:cNvSpPr>
          <p:nvPr/>
        </p:nvSpPr>
        <p:spPr bwMode="auto">
          <a:xfrm>
            <a:off x="4006850" y="4007896"/>
            <a:ext cx="95250" cy="96837"/>
          </a:xfrm>
          <a:custGeom>
            <a:avLst/>
            <a:gdLst>
              <a:gd name="T0" fmla="*/ 0 w 50"/>
              <a:gd name="T1" fmla="*/ 19 h 51"/>
              <a:gd name="T2" fmla="*/ 16 w 50"/>
              <a:gd name="T3" fmla="*/ 0 h 51"/>
              <a:gd name="T4" fmla="*/ 23 w 50"/>
              <a:gd name="T5" fmla="*/ 0 h 51"/>
              <a:gd name="T6" fmla="*/ 24 w 50"/>
              <a:gd name="T7" fmla="*/ 14 h 51"/>
              <a:gd name="T8" fmla="*/ 38 w 50"/>
              <a:gd name="T9" fmla="*/ 11 h 51"/>
              <a:gd name="T10" fmla="*/ 37 w 50"/>
              <a:gd name="T11" fmla="*/ 23 h 51"/>
              <a:gd name="T12" fmla="*/ 50 w 50"/>
              <a:gd name="T13" fmla="*/ 32 h 51"/>
              <a:gd name="T14" fmla="*/ 48 w 50"/>
              <a:gd name="T15" fmla="*/ 51 h 51"/>
              <a:gd name="T16" fmla="*/ 0 w 50"/>
              <a:gd name="T17" fmla="*/ 1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1"/>
              <a:gd name="T29" fmla="*/ 50 w 5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1">
                <a:moveTo>
                  <a:pt x="0" y="19"/>
                </a:moveTo>
                <a:lnTo>
                  <a:pt x="16" y="0"/>
                </a:lnTo>
                <a:lnTo>
                  <a:pt x="23" y="0"/>
                </a:lnTo>
                <a:lnTo>
                  <a:pt x="24" y="14"/>
                </a:lnTo>
                <a:lnTo>
                  <a:pt x="38" y="11"/>
                </a:lnTo>
                <a:lnTo>
                  <a:pt x="37" y="23"/>
                </a:lnTo>
                <a:lnTo>
                  <a:pt x="50" y="32"/>
                </a:lnTo>
                <a:lnTo>
                  <a:pt x="48" y="51"/>
                </a:lnTo>
                <a:lnTo>
                  <a:pt x="0" y="19"/>
                </a:lnTo>
                <a:close/>
              </a:path>
            </a:pathLst>
          </a:custGeom>
          <a:solidFill>
            <a:srgbClr val="FFFFCC"/>
          </a:solidFill>
          <a:ln w="1588" cap="rnd">
            <a:solidFill>
              <a:srgbClr val="808080"/>
            </a:solidFill>
            <a:round/>
            <a:headEnd/>
            <a:tailEnd/>
          </a:ln>
        </p:spPr>
        <p:txBody>
          <a:bodyPr/>
          <a:lstStyle/>
          <a:p>
            <a:endParaRPr lang="en-US"/>
          </a:p>
        </p:txBody>
      </p:sp>
      <p:sp>
        <p:nvSpPr>
          <p:cNvPr id="23368" name="Freeform 841"/>
          <p:cNvSpPr>
            <a:spLocks noChangeAspect="1"/>
          </p:cNvSpPr>
          <p:nvPr/>
        </p:nvSpPr>
        <p:spPr bwMode="auto">
          <a:xfrm>
            <a:off x="4513263" y="3368133"/>
            <a:ext cx="377825" cy="360363"/>
          </a:xfrm>
          <a:custGeom>
            <a:avLst/>
            <a:gdLst>
              <a:gd name="T0" fmla="*/ 0 w 197"/>
              <a:gd name="T1" fmla="*/ 99 h 188"/>
              <a:gd name="T2" fmla="*/ 0 w 197"/>
              <a:gd name="T3" fmla="*/ 41 h 188"/>
              <a:gd name="T4" fmla="*/ 25 w 197"/>
              <a:gd name="T5" fmla="*/ 0 h 188"/>
              <a:gd name="T6" fmla="*/ 72 w 197"/>
              <a:gd name="T7" fmla="*/ 12 h 188"/>
              <a:gd name="T8" fmla="*/ 81 w 197"/>
              <a:gd name="T9" fmla="*/ 26 h 188"/>
              <a:gd name="T10" fmla="*/ 119 w 197"/>
              <a:gd name="T11" fmla="*/ 41 h 188"/>
              <a:gd name="T12" fmla="*/ 131 w 197"/>
              <a:gd name="T13" fmla="*/ 35 h 188"/>
              <a:gd name="T14" fmla="*/ 132 w 197"/>
              <a:gd name="T15" fmla="*/ 15 h 188"/>
              <a:gd name="T16" fmla="*/ 145 w 197"/>
              <a:gd name="T17" fmla="*/ 6 h 188"/>
              <a:gd name="T18" fmla="*/ 197 w 197"/>
              <a:gd name="T19" fmla="*/ 22 h 188"/>
              <a:gd name="T20" fmla="*/ 191 w 197"/>
              <a:gd name="T21" fmla="*/ 44 h 188"/>
              <a:gd name="T22" fmla="*/ 197 w 197"/>
              <a:gd name="T23" fmla="*/ 154 h 188"/>
              <a:gd name="T24" fmla="*/ 197 w 197"/>
              <a:gd name="T25" fmla="*/ 180 h 188"/>
              <a:gd name="T26" fmla="*/ 185 w 197"/>
              <a:gd name="T27" fmla="*/ 181 h 188"/>
              <a:gd name="T28" fmla="*/ 185 w 197"/>
              <a:gd name="T29" fmla="*/ 188 h 188"/>
              <a:gd name="T30" fmla="*/ 84 w 197"/>
              <a:gd name="T31" fmla="*/ 135 h 188"/>
              <a:gd name="T32" fmla="*/ 71 w 197"/>
              <a:gd name="T33" fmla="*/ 140 h 188"/>
              <a:gd name="T34" fmla="*/ 29 w 197"/>
              <a:gd name="T35" fmla="*/ 134 h 188"/>
              <a:gd name="T36" fmla="*/ 0 w 197"/>
              <a:gd name="T37" fmla="*/ 99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88"/>
              <a:gd name="T59" fmla="*/ 197 w 197"/>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88">
                <a:moveTo>
                  <a:pt x="0" y="99"/>
                </a:moveTo>
                <a:lnTo>
                  <a:pt x="0" y="41"/>
                </a:lnTo>
                <a:lnTo>
                  <a:pt x="25" y="0"/>
                </a:lnTo>
                <a:lnTo>
                  <a:pt x="72" y="12"/>
                </a:lnTo>
                <a:lnTo>
                  <a:pt x="81" y="26"/>
                </a:lnTo>
                <a:lnTo>
                  <a:pt x="119" y="41"/>
                </a:lnTo>
                <a:lnTo>
                  <a:pt x="131" y="35"/>
                </a:lnTo>
                <a:lnTo>
                  <a:pt x="132" y="15"/>
                </a:lnTo>
                <a:lnTo>
                  <a:pt x="145" y="6"/>
                </a:lnTo>
                <a:lnTo>
                  <a:pt x="197" y="22"/>
                </a:lnTo>
                <a:lnTo>
                  <a:pt x="191" y="44"/>
                </a:lnTo>
                <a:lnTo>
                  <a:pt x="197" y="154"/>
                </a:lnTo>
                <a:lnTo>
                  <a:pt x="197" y="180"/>
                </a:lnTo>
                <a:lnTo>
                  <a:pt x="185" y="181"/>
                </a:lnTo>
                <a:lnTo>
                  <a:pt x="185" y="188"/>
                </a:lnTo>
                <a:lnTo>
                  <a:pt x="84" y="135"/>
                </a:lnTo>
                <a:lnTo>
                  <a:pt x="71" y="140"/>
                </a:lnTo>
                <a:lnTo>
                  <a:pt x="29" y="134"/>
                </a:lnTo>
                <a:lnTo>
                  <a:pt x="0" y="99"/>
                </a:lnTo>
                <a:close/>
              </a:path>
            </a:pathLst>
          </a:custGeom>
          <a:solidFill>
            <a:srgbClr val="FFFFCC"/>
          </a:solidFill>
          <a:ln w="9525">
            <a:noFill/>
            <a:round/>
            <a:headEnd/>
            <a:tailEnd/>
          </a:ln>
        </p:spPr>
        <p:txBody>
          <a:bodyPr/>
          <a:lstStyle/>
          <a:p>
            <a:endParaRPr lang="en-US"/>
          </a:p>
        </p:txBody>
      </p:sp>
      <p:sp>
        <p:nvSpPr>
          <p:cNvPr id="23369" name="Freeform 842"/>
          <p:cNvSpPr>
            <a:spLocks noChangeAspect="1"/>
          </p:cNvSpPr>
          <p:nvPr/>
        </p:nvSpPr>
        <p:spPr bwMode="auto">
          <a:xfrm>
            <a:off x="4513263" y="3368133"/>
            <a:ext cx="377825" cy="360363"/>
          </a:xfrm>
          <a:custGeom>
            <a:avLst/>
            <a:gdLst>
              <a:gd name="T0" fmla="*/ 0 w 197"/>
              <a:gd name="T1" fmla="*/ 99 h 188"/>
              <a:gd name="T2" fmla="*/ 0 w 197"/>
              <a:gd name="T3" fmla="*/ 41 h 188"/>
              <a:gd name="T4" fmla="*/ 25 w 197"/>
              <a:gd name="T5" fmla="*/ 0 h 188"/>
              <a:gd name="T6" fmla="*/ 72 w 197"/>
              <a:gd name="T7" fmla="*/ 12 h 188"/>
              <a:gd name="T8" fmla="*/ 81 w 197"/>
              <a:gd name="T9" fmla="*/ 26 h 188"/>
              <a:gd name="T10" fmla="*/ 119 w 197"/>
              <a:gd name="T11" fmla="*/ 41 h 188"/>
              <a:gd name="T12" fmla="*/ 131 w 197"/>
              <a:gd name="T13" fmla="*/ 35 h 188"/>
              <a:gd name="T14" fmla="*/ 132 w 197"/>
              <a:gd name="T15" fmla="*/ 15 h 188"/>
              <a:gd name="T16" fmla="*/ 145 w 197"/>
              <a:gd name="T17" fmla="*/ 6 h 188"/>
              <a:gd name="T18" fmla="*/ 197 w 197"/>
              <a:gd name="T19" fmla="*/ 22 h 188"/>
              <a:gd name="T20" fmla="*/ 191 w 197"/>
              <a:gd name="T21" fmla="*/ 44 h 188"/>
              <a:gd name="T22" fmla="*/ 197 w 197"/>
              <a:gd name="T23" fmla="*/ 154 h 188"/>
              <a:gd name="T24" fmla="*/ 197 w 197"/>
              <a:gd name="T25" fmla="*/ 180 h 188"/>
              <a:gd name="T26" fmla="*/ 185 w 197"/>
              <a:gd name="T27" fmla="*/ 181 h 188"/>
              <a:gd name="T28" fmla="*/ 185 w 197"/>
              <a:gd name="T29" fmla="*/ 188 h 188"/>
              <a:gd name="T30" fmla="*/ 84 w 197"/>
              <a:gd name="T31" fmla="*/ 135 h 188"/>
              <a:gd name="T32" fmla="*/ 71 w 197"/>
              <a:gd name="T33" fmla="*/ 140 h 188"/>
              <a:gd name="T34" fmla="*/ 29 w 197"/>
              <a:gd name="T35" fmla="*/ 134 h 188"/>
              <a:gd name="T36" fmla="*/ 0 w 197"/>
              <a:gd name="T37" fmla="*/ 99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88"/>
              <a:gd name="T59" fmla="*/ 197 w 197"/>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88">
                <a:moveTo>
                  <a:pt x="0" y="99"/>
                </a:moveTo>
                <a:lnTo>
                  <a:pt x="0" y="41"/>
                </a:lnTo>
                <a:lnTo>
                  <a:pt x="25" y="0"/>
                </a:lnTo>
                <a:lnTo>
                  <a:pt x="72" y="12"/>
                </a:lnTo>
                <a:lnTo>
                  <a:pt x="81" y="26"/>
                </a:lnTo>
                <a:lnTo>
                  <a:pt x="119" y="41"/>
                </a:lnTo>
                <a:lnTo>
                  <a:pt x="131" y="35"/>
                </a:lnTo>
                <a:lnTo>
                  <a:pt x="132" y="15"/>
                </a:lnTo>
                <a:lnTo>
                  <a:pt x="145" y="6"/>
                </a:lnTo>
                <a:lnTo>
                  <a:pt x="197" y="22"/>
                </a:lnTo>
                <a:lnTo>
                  <a:pt x="191" y="44"/>
                </a:lnTo>
                <a:lnTo>
                  <a:pt x="197" y="154"/>
                </a:lnTo>
                <a:lnTo>
                  <a:pt x="197" y="180"/>
                </a:lnTo>
                <a:lnTo>
                  <a:pt x="185" y="181"/>
                </a:lnTo>
                <a:lnTo>
                  <a:pt x="185" y="188"/>
                </a:lnTo>
                <a:lnTo>
                  <a:pt x="84" y="135"/>
                </a:lnTo>
                <a:lnTo>
                  <a:pt x="71" y="140"/>
                </a:lnTo>
                <a:lnTo>
                  <a:pt x="29" y="134"/>
                </a:lnTo>
                <a:lnTo>
                  <a:pt x="0" y="99"/>
                </a:lnTo>
                <a:close/>
              </a:path>
            </a:pathLst>
          </a:custGeom>
          <a:solidFill>
            <a:srgbClr val="FFFFCC"/>
          </a:solidFill>
          <a:ln w="1588" cap="rnd">
            <a:solidFill>
              <a:srgbClr val="808080"/>
            </a:solidFill>
            <a:round/>
            <a:headEnd/>
            <a:tailEnd/>
          </a:ln>
        </p:spPr>
        <p:txBody>
          <a:bodyPr/>
          <a:lstStyle/>
          <a:p>
            <a:endParaRPr lang="en-US"/>
          </a:p>
        </p:txBody>
      </p:sp>
      <p:sp>
        <p:nvSpPr>
          <p:cNvPr id="23370" name="Freeform 843"/>
          <p:cNvSpPr>
            <a:spLocks noChangeAspect="1"/>
          </p:cNvSpPr>
          <p:nvPr/>
        </p:nvSpPr>
        <p:spPr bwMode="auto">
          <a:xfrm>
            <a:off x="5330825" y="4514308"/>
            <a:ext cx="169863" cy="339725"/>
          </a:xfrm>
          <a:custGeom>
            <a:avLst/>
            <a:gdLst>
              <a:gd name="T0" fmla="*/ 0 w 88"/>
              <a:gd name="T1" fmla="*/ 127 h 177"/>
              <a:gd name="T2" fmla="*/ 8 w 88"/>
              <a:gd name="T3" fmla="*/ 163 h 177"/>
              <a:gd name="T4" fmla="*/ 24 w 88"/>
              <a:gd name="T5" fmla="*/ 177 h 177"/>
              <a:gd name="T6" fmla="*/ 52 w 88"/>
              <a:gd name="T7" fmla="*/ 163 h 177"/>
              <a:gd name="T8" fmla="*/ 82 w 88"/>
              <a:gd name="T9" fmla="*/ 41 h 177"/>
              <a:gd name="T10" fmla="*/ 88 w 88"/>
              <a:gd name="T11" fmla="*/ 46 h 177"/>
              <a:gd name="T12" fmla="*/ 74 w 88"/>
              <a:gd name="T13" fmla="*/ 0 h 177"/>
              <a:gd name="T14" fmla="*/ 59 w 88"/>
              <a:gd name="T15" fmla="*/ 19 h 177"/>
              <a:gd name="T16" fmla="*/ 59 w 88"/>
              <a:gd name="T17" fmla="*/ 32 h 177"/>
              <a:gd name="T18" fmla="*/ 39 w 88"/>
              <a:gd name="T19" fmla="*/ 47 h 177"/>
              <a:gd name="T20" fmla="*/ 15 w 88"/>
              <a:gd name="T21" fmla="*/ 53 h 177"/>
              <a:gd name="T22" fmla="*/ 8 w 88"/>
              <a:gd name="T23" fmla="*/ 69 h 177"/>
              <a:gd name="T24" fmla="*/ 15 w 88"/>
              <a:gd name="T25" fmla="*/ 100 h 177"/>
              <a:gd name="T26" fmla="*/ 0 w 88"/>
              <a:gd name="T27" fmla="*/ 127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7"/>
              <a:gd name="T44" fmla="*/ 88 w 88"/>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7">
                <a:moveTo>
                  <a:pt x="0" y="127"/>
                </a:moveTo>
                <a:lnTo>
                  <a:pt x="8" y="163"/>
                </a:lnTo>
                <a:lnTo>
                  <a:pt x="24" y="177"/>
                </a:lnTo>
                <a:lnTo>
                  <a:pt x="52" y="163"/>
                </a:lnTo>
                <a:lnTo>
                  <a:pt x="82" y="41"/>
                </a:lnTo>
                <a:lnTo>
                  <a:pt x="88" y="46"/>
                </a:lnTo>
                <a:lnTo>
                  <a:pt x="74" y="0"/>
                </a:lnTo>
                <a:lnTo>
                  <a:pt x="59" y="19"/>
                </a:lnTo>
                <a:lnTo>
                  <a:pt x="59" y="32"/>
                </a:lnTo>
                <a:lnTo>
                  <a:pt x="39" y="47"/>
                </a:lnTo>
                <a:lnTo>
                  <a:pt x="15" y="53"/>
                </a:lnTo>
                <a:lnTo>
                  <a:pt x="8" y="69"/>
                </a:lnTo>
                <a:lnTo>
                  <a:pt x="15" y="100"/>
                </a:lnTo>
                <a:lnTo>
                  <a:pt x="0" y="127"/>
                </a:lnTo>
                <a:close/>
              </a:path>
            </a:pathLst>
          </a:custGeom>
          <a:solidFill>
            <a:srgbClr val="FFFFCC"/>
          </a:solidFill>
          <a:ln w="9525">
            <a:noFill/>
            <a:round/>
            <a:headEnd/>
            <a:tailEnd/>
          </a:ln>
        </p:spPr>
        <p:txBody>
          <a:bodyPr/>
          <a:lstStyle/>
          <a:p>
            <a:endParaRPr lang="en-US"/>
          </a:p>
        </p:txBody>
      </p:sp>
      <p:sp>
        <p:nvSpPr>
          <p:cNvPr id="23371" name="Freeform 844"/>
          <p:cNvSpPr>
            <a:spLocks noChangeAspect="1"/>
          </p:cNvSpPr>
          <p:nvPr/>
        </p:nvSpPr>
        <p:spPr bwMode="auto">
          <a:xfrm>
            <a:off x="5330825" y="4514308"/>
            <a:ext cx="169863" cy="339725"/>
          </a:xfrm>
          <a:custGeom>
            <a:avLst/>
            <a:gdLst>
              <a:gd name="T0" fmla="*/ 0 w 88"/>
              <a:gd name="T1" fmla="*/ 127 h 177"/>
              <a:gd name="T2" fmla="*/ 8 w 88"/>
              <a:gd name="T3" fmla="*/ 163 h 177"/>
              <a:gd name="T4" fmla="*/ 24 w 88"/>
              <a:gd name="T5" fmla="*/ 177 h 177"/>
              <a:gd name="T6" fmla="*/ 52 w 88"/>
              <a:gd name="T7" fmla="*/ 163 h 177"/>
              <a:gd name="T8" fmla="*/ 82 w 88"/>
              <a:gd name="T9" fmla="*/ 41 h 177"/>
              <a:gd name="T10" fmla="*/ 88 w 88"/>
              <a:gd name="T11" fmla="*/ 46 h 177"/>
              <a:gd name="T12" fmla="*/ 74 w 88"/>
              <a:gd name="T13" fmla="*/ 0 h 177"/>
              <a:gd name="T14" fmla="*/ 59 w 88"/>
              <a:gd name="T15" fmla="*/ 19 h 177"/>
              <a:gd name="T16" fmla="*/ 59 w 88"/>
              <a:gd name="T17" fmla="*/ 32 h 177"/>
              <a:gd name="T18" fmla="*/ 39 w 88"/>
              <a:gd name="T19" fmla="*/ 47 h 177"/>
              <a:gd name="T20" fmla="*/ 15 w 88"/>
              <a:gd name="T21" fmla="*/ 53 h 177"/>
              <a:gd name="T22" fmla="*/ 8 w 88"/>
              <a:gd name="T23" fmla="*/ 69 h 177"/>
              <a:gd name="T24" fmla="*/ 15 w 88"/>
              <a:gd name="T25" fmla="*/ 100 h 177"/>
              <a:gd name="T26" fmla="*/ 0 w 88"/>
              <a:gd name="T27" fmla="*/ 127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7"/>
              <a:gd name="T44" fmla="*/ 88 w 88"/>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7">
                <a:moveTo>
                  <a:pt x="0" y="127"/>
                </a:moveTo>
                <a:lnTo>
                  <a:pt x="8" y="163"/>
                </a:lnTo>
                <a:lnTo>
                  <a:pt x="24" y="177"/>
                </a:lnTo>
                <a:lnTo>
                  <a:pt x="52" y="163"/>
                </a:lnTo>
                <a:lnTo>
                  <a:pt x="82" y="41"/>
                </a:lnTo>
                <a:lnTo>
                  <a:pt x="88" y="46"/>
                </a:lnTo>
                <a:lnTo>
                  <a:pt x="74" y="0"/>
                </a:lnTo>
                <a:lnTo>
                  <a:pt x="59" y="19"/>
                </a:lnTo>
                <a:lnTo>
                  <a:pt x="59" y="32"/>
                </a:lnTo>
                <a:lnTo>
                  <a:pt x="39" y="47"/>
                </a:lnTo>
                <a:lnTo>
                  <a:pt x="15" y="53"/>
                </a:lnTo>
                <a:lnTo>
                  <a:pt x="8" y="69"/>
                </a:lnTo>
                <a:lnTo>
                  <a:pt x="15" y="100"/>
                </a:lnTo>
                <a:lnTo>
                  <a:pt x="0" y="127"/>
                </a:lnTo>
                <a:close/>
              </a:path>
            </a:pathLst>
          </a:custGeom>
          <a:solidFill>
            <a:srgbClr val="FFFFCC"/>
          </a:solidFill>
          <a:ln w="1588" cap="rnd">
            <a:solidFill>
              <a:srgbClr val="808080"/>
            </a:solidFill>
            <a:round/>
            <a:headEnd/>
            <a:tailEnd/>
          </a:ln>
        </p:spPr>
        <p:txBody>
          <a:bodyPr/>
          <a:lstStyle/>
          <a:p>
            <a:endParaRPr lang="en-US"/>
          </a:p>
        </p:txBody>
      </p:sp>
      <p:sp>
        <p:nvSpPr>
          <p:cNvPr id="23372" name="Freeform 845"/>
          <p:cNvSpPr>
            <a:spLocks noChangeAspect="1"/>
          </p:cNvSpPr>
          <p:nvPr/>
        </p:nvSpPr>
        <p:spPr bwMode="auto">
          <a:xfrm>
            <a:off x="5080000" y="4446046"/>
            <a:ext cx="76200" cy="193675"/>
          </a:xfrm>
          <a:custGeom>
            <a:avLst/>
            <a:gdLst>
              <a:gd name="T0" fmla="*/ 0 w 40"/>
              <a:gd name="T1" fmla="*/ 55 h 101"/>
              <a:gd name="T2" fmla="*/ 5 w 40"/>
              <a:gd name="T3" fmla="*/ 61 h 101"/>
              <a:gd name="T4" fmla="*/ 22 w 40"/>
              <a:gd name="T5" fmla="*/ 66 h 101"/>
              <a:gd name="T6" fmla="*/ 19 w 40"/>
              <a:gd name="T7" fmla="*/ 86 h 101"/>
              <a:gd name="T8" fmla="*/ 33 w 40"/>
              <a:gd name="T9" fmla="*/ 101 h 101"/>
              <a:gd name="T10" fmla="*/ 40 w 40"/>
              <a:gd name="T11" fmla="*/ 72 h 101"/>
              <a:gd name="T12" fmla="*/ 28 w 40"/>
              <a:gd name="T13" fmla="*/ 53 h 101"/>
              <a:gd name="T14" fmla="*/ 32 w 40"/>
              <a:gd name="T15" fmla="*/ 64 h 101"/>
              <a:gd name="T16" fmla="*/ 24 w 40"/>
              <a:gd name="T17" fmla="*/ 63 h 101"/>
              <a:gd name="T18" fmla="*/ 15 w 40"/>
              <a:gd name="T19" fmla="*/ 37 h 101"/>
              <a:gd name="T20" fmla="*/ 15 w 40"/>
              <a:gd name="T21" fmla="*/ 2 h 101"/>
              <a:gd name="T22" fmla="*/ 3 w 40"/>
              <a:gd name="T23" fmla="*/ 0 h 101"/>
              <a:gd name="T24" fmla="*/ 12 w 40"/>
              <a:gd name="T25" fmla="*/ 16 h 101"/>
              <a:gd name="T26" fmla="*/ 0 w 40"/>
              <a:gd name="T27" fmla="*/ 55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01"/>
              <a:gd name="T44" fmla="*/ 40 w 40"/>
              <a:gd name="T45" fmla="*/ 101 h 1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01">
                <a:moveTo>
                  <a:pt x="0" y="55"/>
                </a:moveTo>
                <a:lnTo>
                  <a:pt x="5" y="61"/>
                </a:lnTo>
                <a:lnTo>
                  <a:pt x="22" y="66"/>
                </a:lnTo>
                <a:lnTo>
                  <a:pt x="19" y="86"/>
                </a:lnTo>
                <a:lnTo>
                  <a:pt x="33" y="101"/>
                </a:lnTo>
                <a:lnTo>
                  <a:pt x="40" y="72"/>
                </a:lnTo>
                <a:lnTo>
                  <a:pt x="28" y="53"/>
                </a:lnTo>
                <a:lnTo>
                  <a:pt x="32" y="64"/>
                </a:lnTo>
                <a:lnTo>
                  <a:pt x="24" y="63"/>
                </a:lnTo>
                <a:lnTo>
                  <a:pt x="15" y="37"/>
                </a:lnTo>
                <a:lnTo>
                  <a:pt x="15" y="2"/>
                </a:lnTo>
                <a:lnTo>
                  <a:pt x="3" y="0"/>
                </a:lnTo>
                <a:lnTo>
                  <a:pt x="12" y="16"/>
                </a:lnTo>
                <a:lnTo>
                  <a:pt x="0" y="55"/>
                </a:lnTo>
                <a:close/>
              </a:path>
            </a:pathLst>
          </a:custGeom>
          <a:solidFill>
            <a:srgbClr val="FFFFCC"/>
          </a:solidFill>
          <a:ln w="9525">
            <a:noFill/>
            <a:round/>
            <a:headEnd/>
            <a:tailEnd/>
          </a:ln>
        </p:spPr>
        <p:txBody>
          <a:bodyPr/>
          <a:lstStyle/>
          <a:p>
            <a:endParaRPr lang="en-US"/>
          </a:p>
        </p:txBody>
      </p:sp>
      <p:sp>
        <p:nvSpPr>
          <p:cNvPr id="23373" name="Freeform 846"/>
          <p:cNvSpPr>
            <a:spLocks noChangeAspect="1"/>
          </p:cNvSpPr>
          <p:nvPr/>
        </p:nvSpPr>
        <p:spPr bwMode="auto">
          <a:xfrm>
            <a:off x="5080000" y="4446046"/>
            <a:ext cx="76200" cy="193675"/>
          </a:xfrm>
          <a:custGeom>
            <a:avLst/>
            <a:gdLst>
              <a:gd name="T0" fmla="*/ 0 w 40"/>
              <a:gd name="T1" fmla="*/ 55 h 101"/>
              <a:gd name="T2" fmla="*/ 5 w 40"/>
              <a:gd name="T3" fmla="*/ 61 h 101"/>
              <a:gd name="T4" fmla="*/ 22 w 40"/>
              <a:gd name="T5" fmla="*/ 66 h 101"/>
              <a:gd name="T6" fmla="*/ 19 w 40"/>
              <a:gd name="T7" fmla="*/ 86 h 101"/>
              <a:gd name="T8" fmla="*/ 33 w 40"/>
              <a:gd name="T9" fmla="*/ 101 h 101"/>
              <a:gd name="T10" fmla="*/ 40 w 40"/>
              <a:gd name="T11" fmla="*/ 72 h 101"/>
              <a:gd name="T12" fmla="*/ 28 w 40"/>
              <a:gd name="T13" fmla="*/ 53 h 101"/>
              <a:gd name="T14" fmla="*/ 32 w 40"/>
              <a:gd name="T15" fmla="*/ 64 h 101"/>
              <a:gd name="T16" fmla="*/ 24 w 40"/>
              <a:gd name="T17" fmla="*/ 63 h 101"/>
              <a:gd name="T18" fmla="*/ 15 w 40"/>
              <a:gd name="T19" fmla="*/ 37 h 101"/>
              <a:gd name="T20" fmla="*/ 15 w 40"/>
              <a:gd name="T21" fmla="*/ 2 h 101"/>
              <a:gd name="T22" fmla="*/ 3 w 40"/>
              <a:gd name="T23" fmla="*/ 0 h 101"/>
              <a:gd name="T24" fmla="*/ 12 w 40"/>
              <a:gd name="T25" fmla="*/ 16 h 101"/>
              <a:gd name="T26" fmla="*/ 0 w 40"/>
              <a:gd name="T27" fmla="*/ 55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01"/>
              <a:gd name="T44" fmla="*/ 40 w 40"/>
              <a:gd name="T45" fmla="*/ 101 h 1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01">
                <a:moveTo>
                  <a:pt x="0" y="55"/>
                </a:moveTo>
                <a:lnTo>
                  <a:pt x="5" y="61"/>
                </a:lnTo>
                <a:lnTo>
                  <a:pt x="22" y="66"/>
                </a:lnTo>
                <a:lnTo>
                  <a:pt x="19" y="86"/>
                </a:lnTo>
                <a:lnTo>
                  <a:pt x="33" y="101"/>
                </a:lnTo>
                <a:lnTo>
                  <a:pt x="40" y="72"/>
                </a:lnTo>
                <a:lnTo>
                  <a:pt x="28" y="53"/>
                </a:lnTo>
                <a:lnTo>
                  <a:pt x="32" y="64"/>
                </a:lnTo>
                <a:lnTo>
                  <a:pt x="24" y="63"/>
                </a:lnTo>
                <a:lnTo>
                  <a:pt x="15" y="37"/>
                </a:lnTo>
                <a:lnTo>
                  <a:pt x="15" y="2"/>
                </a:lnTo>
                <a:lnTo>
                  <a:pt x="3" y="0"/>
                </a:lnTo>
                <a:lnTo>
                  <a:pt x="12" y="16"/>
                </a:lnTo>
                <a:lnTo>
                  <a:pt x="0" y="55"/>
                </a:lnTo>
                <a:close/>
              </a:path>
            </a:pathLst>
          </a:custGeom>
          <a:solidFill>
            <a:srgbClr val="FFFFCC"/>
          </a:solidFill>
          <a:ln w="1588" cap="rnd">
            <a:solidFill>
              <a:srgbClr val="808080"/>
            </a:solidFill>
            <a:round/>
            <a:headEnd/>
            <a:tailEnd/>
          </a:ln>
        </p:spPr>
        <p:txBody>
          <a:bodyPr/>
          <a:lstStyle/>
          <a:p>
            <a:endParaRPr lang="en-US"/>
          </a:p>
        </p:txBody>
      </p:sp>
      <p:sp>
        <p:nvSpPr>
          <p:cNvPr id="23374" name="Freeform 847"/>
          <p:cNvSpPr>
            <a:spLocks noChangeAspect="1"/>
          </p:cNvSpPr>
          <p:nvPr/>
        </p:nvSpPr>
        <p:spPr bwMode="auto">
          <a:xfrm>
            <a:off x="3990975" y="3588796"/>
            <a:ext cx="392113" cy="373062"/>
          </a:xfrm>
          <a:custGeom>
            <a:avLst/>
            <a:gdLst>
              <a:gd name="T0" fmla="*/ 0 w 204"/>
              <a:gd name="T1" fmla="*/ 135 h 194"/>
              <a:gd name="T2" fmla="*/ 9 w 204"/>
              <a:gd name="T3" fmla="*/ 121 h 194"/>
              <a:gd name="T4" fmla="*/ 19 w 204"/>
              <a:gd name="T5" fmla="*/ 129 h 194"/>
              <a:gd name="T6" fmla="*/ 83 w 204"/>
              <a:gd name="T7" fmla="*/ 125 h 194"/>
              <a:gd name="T8" fmla="*/ 69 w 204"/>
              <a:gd name="T9" fmla="*/ 0 h 194"/>
              <a:gd name="T10" fmla="*/ 91 w 204"/>
              <a:gd name="T11" fmla="*/ 0 h 194"/>
              <a:gd name="T12" fmla="*/ 193 w 204"/>
              <a:gd name="T13" fmla="*/ 68 h 194"/>
              <a:gd name="T14" fmla="*/ 194 w 204"/>
              <a:gd name="T15" fmla="*/ 79 h 194"/>
              <a:gd name="T16" fmla="*/ 204 w 204"/>
              <a:gd name="T17" fmla="*/ 78 h 194"/>
              <a:gd name="T18" fmla="*/ 204 w 204"/>
              <a:gd name="T19" fmla="*/ 118 h 194"/>
              <a:gd name="T20" fmla="*/ 196 w 204"/>
              <a:gd name="T21" fmla="*/ 126 h 194"/>
              <a:gd name="T22" fmla="*/ 155 w 204"/>
              <a:gd name="T23" fmla="*/ 132 h 194"/>
              <a:gd name="T24" fmla="*/ 103 w 204"/>
              <a:gd name="T25" fmla="*/ 155 h 194"/>
              <a:gd name="T26" fmla="*/ 87 w 204"/>
              <a:gd name="T27" fmla="*/ 192 h 194"/>
              <a:gd name="T28" fmla="*/ 74 w 204"/>
              <a:gd name="T29" fmla="*/ 187 h 194"/>
              <a:gd name="T30" fmla="*/ 52 w 204"/>
              <a:gd name="T31" fmla="*/ 194 h 194"/>
              <a:gd name="T32" fmla="*/ 39 w 204"/>
              <a:gd name="T33" fmla="*/ 163 h 194"/>
              <a:gd name="T34" fmla="*/ 18 w 204"/>
              <a:gd name="T35" fmla="*/ 171 h 194"/>
              <a:gd name="T36" fmla="*/ 9 w 204"/>
              <a:gd name="T37" fmla="*/ 165 h 194"/>
              <a:gd name="T38" fmla="*/ 0 w 204"/>
              <a:gd name="T39" fmla="*/ 135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194"/>
              <a:gd name="T62" fmla="*/ 204 w 204"/>
              <a:gd name="T63" fmla="*/ 194 h 1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194">
                <a:moveTo>
                  <a:pt x="0" y="135"/>
                </a:moveTo>
                <a:lnTo>
                  <a:pt x="9" y="121"/>
                </a:lnTo>
                <a:lnTo>
                  <a:pt x="19" y="129"/>
                </a:lnTo>
                <a:lnTo>
                  <a:pt x="83" y="125"/>
                </a:lnTo>
                <a:lnTo>
                  <a:pt x="69" y="0"/>
                </a:lnTo>
                <a:lnTo>
                  <a:pt x="91" y="0"/>
                </a:lnTo>
                <a:lnTo>
                  <a:pt x="193" y="68"/>
                </a:lnTo>
                <a:lnTo>
                  <a:pt x="194" y="79"/>
                </a:lnTo>
                <a:lnTo>
                  <a:pt x="204" y="78"/>
                </a:lnTo>
                <a:lnTo>
                  <a:pt x="204" y="118"/>
                </a:lnTo>
                <a:lnTo>
                  <a:pt x="196" y="126"/>
                </a:lnTo>
                <a:lnTo>
                  <a:pt x="155" y="132"/>
                </a:lnTo>
                <a:lnTo>
                  <a:pt x="103" y="155"/>
                </a:lnTo>
                <a:lnTo>
                  <a:pt x="87" y="192"/>
                </a:lnTo>
                <a:lnTo>
                  <a:pt x="74" y="187"/>
                </a:lnTo>
                <a:lnTo>
                  <a:pt x="52" y="194"/>
                </a:lnTo>
                <a:lnTo>
                  <a:pt x="39" y="163"/>
                </a:lnTo>
                <a:lnTo>
                  <a:pt x="18" y="171"/>
                </a:lnTo>
                <a:lnTo>
                  <a:pt x="9" y="165"/>
                </a:lnTo>
                <a:lnTo>
                  <a:pt x="0" y="135"/>
                </a:lnTo>
                <a:close/>
              </a:path>
            </a:pathLst>
          </a:custGeom>
          <a:solidFill>
            <a:srgbClr val="FFFFCC"/>
          </a:solidFill>
          <a:ln w="9525">
            <a:noFill/>
            <a:round/>
            <a:headEnd/>
            <a:tailEnd/>
          </a:ln>
        </p:spPr>
        <p:txBody>
          <a:bodyPr/>
          <a:lstStyle/>
          <a:p>
            <a:endParaRPr lang="en-US"/>
          </a:p>
        </p:txBody>
      </p:sp>
      <p:sp>
        <p:nvSpPr>
          <p:cNvPr id="23375" name="Freeform 848"/>
          <p:cNvSpPr>
            <a:spLocks noChangeAspect="1"/>
          </p:cNvSpPr>
          <p:nvPr/>
        </p:nvSpPr>
        <p:spPr bwMode="auto">
          <a:xfrm>
            <a:off x="3990975" y="3588796"/>
            <a:ext cx="392113" cy="373062"/>
          </a:xfrm>
          <a:custGeom>
            <a:avLst/>
            <a:gdLst>
              <a:gd name="T0" fmla="*/ 0 w 204"/>
              <a:gd name="T1" fmla="*/ 135 h 194"/>
              <a:gd name="T2" fmla="*/ 9 w 204"/>
              <a:gd name="T3" fmla="*/ 121 h 194"/>
              <a:gd name="T4" fmla="*/ 19 w 204"/>
              <a:gd name="T5" fmla="*/ 129 h 194"/>
              <a:gd name="T6" fmla="*/ 83 w 204"/>
              <a:gd name="T7" fmla="*/ 125 h 194"/>
              <a:gd name="T8" fmla="*/ 69 w 204"/>
              <a:gd name="T9" fmla="*/ 0 h 194"/>
              <a:gd name="T10" fmla="*/ 91 w 204"/>
              <a:gd name="T11" fmla="*/ 0 h 194"/>
              <a:gd name="T12" fmla="*/ 193 w 204"/>
              <a:gd name="T13" fmla="*/ 68 h 194"/>
              <a:gd name="T14" fmla="*/ 194 w 204"/>
              <a:gd name="T15" fmla="*/ 79 h 194"/>
              <a:gd name="T16" fmla="*/ 204 w 204"/>
              <a:gd name="T17" fmla="*/ 78 h 194"/>
              <a:gd name="T18" fmla="*/ 204 w 204"/>
              <a:gd name="T19" fmla="*/ 118 h 194"/>
              <a:gd name="T20" fmla="*/ 196 w 204"/>
              <a:gd name="T21" fmla="*/ 126 h 194"/>
              <a:gd name="T22" fmla="*/ 155 w 204"/>
              <a:gd name="T23" fmla="*/ 132 h 194"/>
              <a:gd name="T24" fmla="*/ 103 w 204"/>
              <a:gd name="T25" fmla="*/ 155 h 194"/>
              <a:gd name="T26" fmla="*/ 87 w 204"/>
              <a:gd name="T27" fmla="*/ 192 h 194"/>
              <a:gd name="T28" fmla="*/ 74 w 204"/>
              <a:gd name="T29" fmla="*/ 187 h 194"/>
              <a:gd name="T30" fmla="*/ 52 w 204"/>
              <a:gd name="T31" fmla="*/ 194 h 194"/>
              <a:gd name="T32" fmla="*/ 39 w 204"/>
              <a:gd name="T33" fmla="*/ 163 h 194"/>
              <a:gd name="T34" fmla="*/ 18 w 204"/>
              <a:gd name="T35" fmla="*/ 171 h 194"/>
              <a:gd name="T36" fmla="*/ 9 w 204"/>
              <a:gd name="T37" fmla="*/ 165 h 194"/>
              <a:gd name="T38" fmla="*/ 0 w 204"/>
              <a:gd name="T39" fmla="*/ 135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194"/>
              <a:gd name="T62" fmla="*/ 204 w 204"/>
              <a:gd name="T63" fmla="*/ 194 h 1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194">
                <a:moveTo>
                  <a:pt x="0" y="135"/>
                </a:moveTo>
                <a:lnTo>
                  <a:pt x="9" y="121"/>
                </a:lnTo>
                <a:lnTo>
                  <a:pt x="19" y="129"/>
                </a:lnTo>
                <a:lnTo>
                  <a:pt x="83" y="125"/>
                </a:lnTo>
                <a:lnTo>
                  <a:pt x="69" y="0"/>
                </a:lnTo>
                <a:lnTo>
                  <a:pt x="91" y="0"/>
                </a:lnTo>
                <a:lnTo>
                  <a:pt x="193" y="68"/>
                </a:lnTo>
                <a:lnTo>
                  <a:pt x="194" y="79"/>
                </a:lnTo>
                <a:lnTo>
                  <a:pt x="204" y="78"/>
                </a:lnTo>
                <a:lnTo>
                  <a:pt x="204" y="118"/>
                </a:lnTo>
                <a:lnTo>
                  <a:pt x="196" y="126"/>
                </a:lnTo>
                <a:lnTo>
                  <a:pt x="155" y="132"/>
                </a:lnTo>
                <a:lnTo>
                  <a:pt x="103" y="155"/>
                </a:lnTo>
                <a:lnTo>
                  <a:pt x="87" y="192"/>
                </a:lnTo>
                <a:lnTo>
                  <a:pt x="74" y="187"/>
                </a:lnTo>
                <a:lnTo>
                  <a:pt x="52" y="194"/>
                </a:lnTo>
                <a:lnTo>
                  <a:pt x="39" y="163"/>
                </a:lnTo>
                <a:lnTo>
                  <a:pt x="18" y="171"/>
                </a:lnTo>
                <a:lnTo>
                  <a:pt x="9" y="165"/>
                </a:lnTo>
                <a:lnTo>
                  <a:pt x="0" y="135"/>
                </a:lnTo>
                <a:close/>
              </a:path>
            </a:pathLst>
          </a:custGeom>
          <a:solidFill>
            <a:srgbClr val="FFFFCC"/>
          </a:solidFill>
          <a:ln w="1588" cap="rnd">
            <a:solidFill>
              <a:srgbClr val="808080"/>
            </a:solidFill>
            <a:round/>
            <a:headEnd/>
            <a:tailEnd/>
          </a:ln>
        </p:spPr>
        <p:txBody>
          <a:bodyPr/>
          <a:lstStyle/>
          <a:p>
            <a:endParaRPr lang="en-US"/>
          </a:p>
        </p:txBody>
      </p:sp>
      <p:sp>
        <p:nvSpPr>
          <p:cNvPr id="23376" name="Freeform 849"/>
          <p:cNvSpPr>
            <a:spLocks noChangeAspect="1"/>
          </p:cNvSpPr>
          <p:nvPr/>
        </p:nvSpPr>
        <p:spPr bwMode="auto">
          <a:xfrm>
            <a:off x="3873500" y="3526883"/>
            <a:ext cx="293688" cy="319088"/>
          </a:xfrm>
          <a:custGeom>
            <a:avLst/>
            <a:gdLst>
              <a:gd name="T0" fmla="*/ 0 w 153"/>
              <a:gd name="T1" fmla="*/ 84 h 166"/>
              <a:gd name="T2" fmla="*/ 10 w 153"/>
              <a:gd name="T3" fmla="*/ 93 h 166"/>
              <a:gd name="T4" fmla="*/ 12 w 153"/>
              <a:gd name="T5" fmla="*/ 118 h 166"/>
              <a:gd name="T6" fmla="*/ 5 w 153"/>
              <a:gd name="T7" fmla="*/ 149 h 166"/>
              <a:gd name="T8" fmla="*/ 33 w 153"/>
              <a:gd name="T9" fmla="*/ 142 h 166"/>
              <a:gd name="T10" fmla="*/ 62 w 153"/>
              <a:gd name="T11" fmla="*/ 166 h 166"/>
              <a:gd name="T12" fmla="*/ 71 w 153"/>
              <a:gd name="T13" fmla="*/ 152 h 166"/>
              <a:gd name="T14" fmla="*/ 81 w 153"/>
              <a:gd name="T15" fmla="*/ 161 h 166"/>
              <a:gd name="T16" fmla="*/ 145 w 153"/>
              <a:gd name="T17" fmla="*/ 157 h 166"/>
              <a:gd name="T18" fmla="*/ 131 w 153"/>
              <a:gd name="T19" fmla="*/ 31 h 166"/>
              <a:gd name="T20" fmla="*/ 153 w 153"/>
              <a:gd name="T21" fmla="*/ 31 h 166"/>
              <a:gd name="T22" fmla="*/ 107 w 153"/>
              <a:gd name="T23" fmla="*/ 0 h 166"/>
              <a:gd name="T24" fmla="*/ 106 w 153"/>
              <a:gd name="T25" fmla="*/ 17 h 166"/>
              <a:gd name="T26" fmla="*/ 65 w 153"/>
              <a:gd name="T27" fmla="*/ 16 h 166"/>
              <a:gd name="T28" fmla="*/ 64 w 153"/>
              <a:gd name="T29" fmla="*/ 51 h 166"/>
              <a:gd name="T30" fmla="*/ 50 w 153"/>
              <a:gd name="T31" fmla="*/ 57 h 166"/>
              <a:gd name="T32" fmla="*/ 51 w 153"/>
              <a:gd name="T33" fmla="*/ 78 h 166"/>
              <a:gd name="T34" fmla="*/ 0 w 153"/>
              <a:gd name="T35" fmla="*/ 84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3"/>
              <a:gd name="T55" fmla="*/ 0 h 166"/>
              <a:gd name="T56" fmla="*/ 153 w 153"/>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3" h="166">
                <a:moveTo>
                  <a:pt x="0" y="84"/>
                </a:moveTo>
                <a:lnTo>
                  <a:pt x="10" y="93"/>
                </a:lnTo>
                <a:lnTo>
                  <a:pt x="12" y="118"/>
                </a:lnTo>
                <a:lnTo>
                  <a:pt x="5" y="149"/>
                </a:lnTo>
                <a:lnTo>
                  <a:pt x="33" y="142"/>
                </a:lnTo>
                <a:lnTo>
                  <a:pt x="62" y="166"/>
                </a:lnTo>
                <a:lnTo>
                  <a:pt x="71" y="152"/>
                </a:lnTo>
                <a:lnTo>
                  <a:pt x="81" y="161"/>
                </a:lnTo>
                <a:lnTo>
                  <a:pt x="145" y="157"/>
                </a:lnTo>
                <a:lnTo>
                  <a:pt x="131" y="31"/>
                </a:lnTo>
                <a:lnTo>
                  <a:pt x="153" y="31"/>
                </a:lnTo>
                <a:lnTo>
                  <a:pt x="107" y="0"/>
                </a:lnTo>
                <a:lnTo>
                  <a:pt x="106" y="17"/>
                </a:lnTo>
                <a:lnTo>
                  <a:pt x="65" y="16"/>
                </a:lnTo>
                <a:lnTo>
                  <a:pt x="64" y="51"/>
                </a:lnTo>
                <a:lnTo>
                  <a:pt x="50" y="57"/>
                </a:lnTo>
                <a:lnTo>
                  <a:pt x="51" y="78"/>
                </a:lnTo>
                <a:lnTo>
                  <a:pt x="0" y="84"/>
                </a:lnTo>
                <a:close/>
              </a:path>
            </a:pathLst>
          </a:custGeom>
          <a:solidFill>
            <a:srgbClr val="FFFFCC"/>
          </a:solidFill>
          <a:ln w="9525">
            <a:noFill/>
            <a:round/>
            <a:headEnd/>
            <a:tailEnd/>
          </a:ln>
        </p:spPr>
        <p:txBody>
          <a:bodyPr/>
          <a:lstStyle/>
          <a:p>
            <a:endParaRPr lang="en-US"/>
          </a:p>
        </p:txBody>
      </p:sp>
      <p:sp>
        <p:nvSpPr>
          <p:cNvPr id="23377" name="Freeform 850"/>
          <p:cNvSpPr>
            <a:spLocks noChangeAspect="1"/>
          </p:cNvSpPr>
          <p:nvPr/>
        </p:nvSpPr>
        <p:spPr bwMode="auto">
          <a:xfrm>
            <a:off x="3873500" y="3526883"/>
            <a:ext cx="293688" cy="319088"/>
          </a:xfrm>
          <a:custGeom>
            <a:avLst/>
            <a:gdLst>
              <a:gd name="T0" fmla="*/ 0 w 153"/>
              <a:gd name="T1" fmla="*/ 84 h 166"/>
              <a:gd name="T2" fmla="*/ 10 w 153"/>
              <a:gd name="T3" fmla="*/ 93 h 166"/>
              <a:gd name="T4" fmla="*/ 12 w 153"/>
              <a:gd name="T5" fmla="*/ 118 h 166"/>
              <a:gd name="T6" fmla="*/ 5 w 153"/>
              <a:gd name="T7" fmla="*/ 149 h 166"/>
              <a:gd name="T8" fmla="*/ 33 w 153"/>
              <a:gd name="T9" fmla="*/ 142 h 166"/>
              <a:gd name="T10" fmla="*/ 62 w 153"/>
              <a:gd name="T11" fmla="*/ 166 h 166"/>
              <a:gd name="T12" fmla="*/ 71 w 153"/>
              <a:gd name="T13" fmla="*/ 152 h 166"/>
              <a:gd name="T14" fmla="*/ 81 w 153"/>
              <a:gd name="T15" fmla="*/ 161 h 166"/>
              <a:gd name="T16" fmla="*/ 145 w 153"/>
              <a:gd name="T17" fmla="*/ 157 h 166"/>
              <a:gd name="T18" fmla="*/ 131 w 153"/>
              <a:gd name="T19" fmla="*/ 31 h 166"/>
              <a:gd name="T20" fmla="*/ 153 w 153"/>
              <a:gd name="T21" fmla="*/ 31 h 166"/>
              <a:gd name="T22" fmla="*/ 107 w 153"/>
              <a:gd name="T23" fmla="*/ 0 h 166"/>
              <a:gd name="T24" fmla="*/ 106 w 153"/>
              <a:gd name="T25" fmla="*/ 17 h 166"/>
              <a:gd name="T26" fmla="*/ 65 w 153"/>
              <a:gd name="T27" fmla="*/ 16 h 166"/>
              <a:gd name="T28" fmla="*/ 64 w 153"/>
              <a:gd name="T29" fmla="*/ 51 h 166"/>
              <a:gd name="T30" fmla="*/ 50 w 153"/>
              <a:gd name="T31" fmla="*/ 57 h 166"/>
              <a:gd name="T32" fmla="*/ 51 w 153"/>
              <a:gd name="T33" fmla="*/ 78 h 166"/>
              <a:gd name="T34" fmla="*/ 0 w 153"/>
              <a:gd name="T35" fmla="*/ 84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3"/>
              <a:gd name="T55" fmla="*/ 0 h 166"/>
              <a:gd name="T56" fmla="*/ 153 w 153"/>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3" h="166">
                <a:moveTo>
                  <a:pt x="0" y="84"/>
                </a:moveTo>
                <a:lnTo>
                  <a:pt x="10" y="93"/>
                </a:lnTo>
                <a:lnTo>
                  <a:pt x="12" y="118"/>
                </a:lnTo>
                <a:lnTo>
                  <a:pt x="5" y="149"/>
                </a:lnTo>
                <a:lnTo>
                  <a:pt x="33" y="142"/>
                </a:lnTo>
                <a:lnTo>
                  <a:pt x="62" y="166"/>
                </a:lnTo>
                <a:lnTo>
                  <a:pt x="71" y="152"/>
                </a:lnTo>
                <a:lnTo>
                  <a:pt x="81" y="161"/>
                </a:lnTo>
                <a:lnTo>
                  <a:pt x="145" y="157"/>
                </a:lnTo>
                <a:lnTo>
                  <a:pt x="131" y="31"/>
                </a:lnTo>
                <a:lnTo>
                  <a:pt x="153" y="31"/>
                </a:lnTo>
                <a:lnTo>
                  <a:pt x="107" y="0"/>
                </a:lnTo>
                <a:lnTo>
                  <a:pt x="106" y="17"/>
                </a:lnTo>
                <a:lnTo>
                  <a:pt x="65" y="16"/>
                </a:lnTo>
                <a:lnTo>
                  <a:pt x="64" y="51"/>
                </a:lnTo>
                <a:lnTo>
                  <a:pt x="50" y="57"/>
                </a:lnTo>
                <a:lnTo>
                  <a:pt x="51" y="78"/>
                </a:lnTo>
                <a:lnTo>
                  <a:pt x="0" y="84"/>
                </a:lnTo>
                <a:close/>
              </a:path>
            </a:pathLst>
          </a:custGeom>
          <a:solidFill>
            <a:srgbClr val="FFFFCC"/>
          </a:solidFill>
          <a:ln w="1588" cap="rnd">
            <a:solidFill>
              <a:srgbClr val="808080"/>
            </a:solidFill>
            <a:round/>
            <a:headEnd/>
            <a:tailEnd/>
          </a:ln>
        </p:spPr>
        <p:txBody>
          <a:bodyPr/>
          <a:lstStyle/>
          <a:p>
            <a:endParaRPr lang="en-US"/>
          </a:p>
        </p:txBody>
      </p:sp>
      <p:sp>
        <p:nvSpPr>
          <p:cNvPr id="23378" name="Freeform 851"/>
          <p:cNvSpPr>
            <a:spLocks noChangeAspect="1"/>
          </p:cNvSpPr>
          <p:nvPr/>
        </p:nvSpPr>
        <p:spPr bwMode="auto">
          <a:xfrm>
            <a:off x="5013325" y="4471446"/>
            <a:ext cx="254000" cy="411162"/>
          </a:xfrm>
          <a:custGeom>
            <a:avLst/>
            <a:gdLst>
              <a:gd name="T0" fmla="*/ 0 w 133"/>
              <a:gd name="T1" fmla="*/ 60 h 214"/>
              <a:gd name="T2" fmla="*/ 3 w 133"/>
              <a:gd name="T3" fmla="*/ 67 h 214"/>
              <a:gd name="T4" fmla="*/ 35 w 133"/>
              <a:gd name="T5" fmla="*/ 77 h 214"/>
              <a:gd name="T6" fmla="*/ 38 w 133"/>
              <a:gd name="T7" fmla="*/ 90 h 214"/>
              <a:gd name="T8" fmla="*/ 36 w 133"/>
              <a:gd name="T9" fmla="*/ 124 h 214"/>
              <a:gd name="T10" fmla="*/ 20 w 133"/>
              <a:gd name="T11" fmla="*/ 159 h 214"/>
              <a:gd name="T12" fmla="*/ 24 w 133"/>
              <a:gd name="T13" fmla="*/ 201 h 214"/>
              <a:gd name="T14" fmla="*/ 26 w 133"/>
              <a:gd name="T15" fmla="*/ 214 h 214"/>
              <a:gd name="T16" fmla="*/ 36 w 133"/>
              <a:gd name="T17" fmla="*/ 214 h 214"/>
              <a:gd name="T18" fmla="*/ 36 w 133"/>
              <a:gd name="T19" fmla="*/ 200 h 214"/>
              <a:gd name="T20" fmla="*/ 68 w 133"/>
              <a:gd name="T21" fmla="*/ 181 h 214"/>
              <a:gd name="T22" fmla="*/ 59 w 133"/>
              <a:gd name="T23" fmla="*/ 124 h 214"/>
              <a:gd name="T24" fmla="*/ 131 w 133"/>
              <a:gd name="T25" fmla="*/ 66 h 214"/>
              <a:gd name="T26" fmla="*/ 133 w 133"/>
              <a:gd name="T27" fmla="*/ 0 h 214"/>
              <a:gd name="T28" fmla="*/ 114 w 133"/>
              <a:gd name="T29" fmla="*/ 12 h 214"/>
              <a:gd name="T30" fmla="*/ 64 w 133"/>
              <a:gd name="T31" fmla="*/ 15 h 214"/>
              <a:gd name="T32" fmla="*/ 63 w 133"/>
              <a:gd name="T33" fmla="*/ 40 h 214"/>
              <a:gd name="T34" fmla="*/ 75 w 133"/>
              <a:gd name="T35" fmla="*/ 58 h 214"/>
              <a:gd name="T36" fmla="*/ 68 w 133"/>
              <a:gd name="T37" fmla="*/ 87 h 214"/>
              <a:gd name="T38" fmla="*/ 54 w 133"/>
              <a:gd name="T39" fmla="*/ 72 h 214"/>
              <a:gd name="T40" fmla="*/ 56 w 133"/>
              <a:gd name="T41" fmla="*/ 53 h 214"/>
              <a:gd name="T42" fmla="*/ 40 w 133"/>
              <a:gd name="T43" fmla="*/ 47 h 214"/>
              <a:gd name="T44" fmla="*/ 0 w 133"/>
              <a:gd name="T45" fmla="*/ 60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
              <a:gd name="T70" fmla="*/ 0 h 214"/>
              <a:gd name="T71" fmla="*/ 133 w 133"/>
              <a:gd name="T72" fmla="*/ 214 h 2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 h="214">
                <a:moveTo>
                  <a:pt x="0" y="60"/>
                </a:moveTo>
                <a:lnTo>
                  <a:pt x="3" y="67"/>
                </a:lnTo>
                <a:lnTo>
                  <a:pt x="35" y="77"/>
                </a:lnTo>
                <a:lnTo>
                  <a:pt x="38" y="90"/>
                </a:lnTo>
                <a:lnTo>
                  <a:pt x="36" y="124"/>
                </a:lnTo>
                <a:lnTo>
                  <a:pt x="20" y="159"/>
                </a:lnTo>
                <a:lnTo>
                  <a:pt x="24" y="201"/>
                </a:lnTo>
                <a:lnTo>
                  <a:pt x="26" y="214"/>
                </a:lnTo>
                <a:lnTo>
                  <a:pt x="36" y="214"/>
                </a:lnTo>
                <a:lnTo>
                  <a:pt x="36" y="200"/>
                </a:lnTo>
                <a:lnTo>
                  <a:pt x="68" y="181"/>
                </a:lnTo>
                <a:lnTo>
                  <a:pt x="59" y="124"/>
                </a:lnTo>
                <a:lnTo>
                  <a:pt x="131" y="66"/>
                </a:lnTo>
                <a:lnTo>
                  <a:pt x="133" y="0"/>
                </a:lnTo>
                <a:lnTo>
                  <a:pt x="114" y="12"/>
                </a:lnTo>
                <a:lnTo>
                  <a:pt x="64" y="15"/>
                </a:lnTo>
                <a:lnTo>
                  <a:pt x="63" y="40"/>
                </a:lnTo>
                <a:lnTo>
                  <a:pt x="75" y="58"/>
                </a:lnTo>
                <a:lnTo>
                  <a:pt x="68" y="87"/>
                </a:lnTo>
                <a:lnTo>
                  <a:pt x="54" y="72"/>
                </a:lnTo>
                <a:lnTo>
                  <a:pt x="56" y="53"/>
                </a:lnTo>
                <a:lnTo>
                  <a:pt x="40" y="47"/>
                </a:lnTo>
                <a:lnTo>
                  <a:pt x="0" y="60"/>
                </a:lnTo>
                <a:close/>
              </a:path>
            </a:pathLst>
          </a:custGeom>
          <a:solidFill>
            <a:srgbClr val="FFFFCC"/>
          </a:solidFill>
          <a:ln w="9525">
            <a:noFill/>
            <a:round/>
            <a:headEnd/>
            <a:tailEnd/>
          </a:ln>
        </p:spPr>
        <p:txBody>
          <a:bodyPr/>
          <a:lstStyle/>
          <a:p>
            <a:endParaRPr lang="en-US"/>
          </a:p>
        </p:txBody>
      </p:sp>
      <p:sp>
        <p:nvSpPr>
          <p:cNvPr id="23379" name="Freeform 852"/>
          <p:cNvSpPr>
            <a:spLocks noChangeAspect="1"/>
          </p:cNvSpPr>
          <p:nvPr/>
        </p:nvSpPr>
        <p:spPr bwMode="auto">
          <a:xfrm>
            <a:off x="5013325" y="4471446"/>
            <a:ext cx="254000" cy="411162"/>
          </a:xfrm>
          <a:custGeom>
            <a:avLst/>
            <a:gdLst>
              <a:gd name="T0" fmla="*/ 0 w 133"/>
              <a:gd name="T1" fmla="*/ 60 h 214"/>
              <a:gd name="T2" fmla="*/ 3 w 133"/>
              <a:gd name="T3" fmla="*/ 67 h 214"/>
              <a:gd name="T4" fmla="*/ 35 w 133"/>
              <a:gd name="T5" fmla="*/ 77 h 214"/>
              <a:gd name="T6" fmla="*/ 38 w 133"/>
              <a:gd name="T7" fmla="*/ 90 h 214"/>
              <a:gd name="T8" fmla="*/ 36 w 133"/>
              <a:gd name="T9" fmla="*/ 124 h 214"/>
              <a:gd name="T10" fmla="*/ 20 w 133"/>
              <a:gd name="T11" fmla="*/ 159 h 214"/>
              <a:gd name="T12" fmla="*/ 24 w 133"/>
              <a:gd name="T13" fmla="*/ 201 h 214"/>
              <a:gd name="T14" fmla="*/ 26 w 133"/>
              <a:gd name="T15" fmla="*/ 214 h 214"/>
              <a:gd name="T16" fmla="*/ 36 w 133"/>
              <a:gd name="T17" fmla="*/ 214 h 214"/>
              <a:gd name="T18" fmla="*/ 36 w 133"/>
              <a:gd name="T19" fmla="*/ 200 h 214"/>
              <a:gd name="T20" fmla="*/ 68 w 133"/>
              <a:gd name="T21" fmla="*/ 181 h 214"/>
              <a:gd name="T22" fmla="*/ 59 w 133"/>
              <a:gd name="T23" fmla="*/ 124 h 214"/>
              <a:gd name="T24" fmla="*/ 131 w 133"/>
              <a:gd name="T25" fmla="*/ 66 h 214"/>
              <a:gd name="T26" fmla="*/ 133 w 133"/>
              <a:gd name="T27" fmla="*/ 0 h 214"/>
              <a:gd name="T28" fmla="*/ 114 w 133"/>
              <a:gd name="T29" fmla="*/ 12 h 214"/>
              <a:gd name="T30" fmla="*/ 64 w 133"/>
              <a:gd name="T31" fmla="*/ 15 h 214"/>
              <a:gd name="T32" fmla="*/ 63 w 133"/>
              <a:gd name="T33" fmla="*/ 40 h 214"/>
              <a:gd name="T34" fmla="*/ 75 w 133"/>
              <a:gd name="T35" fmla="*/ 58 h 214"/>
              <a:gd name="T36" fmla="*/ 68 w 133"/>
              <a:gd name="T37" fmla="*/ 87 h 214"/>
              <a:gd name="T38" fmla="*/ 54 w 133"/>
              <a:gd name="T39" fmla="*/ 72 h 214"/>
              <a:gd name="T40" fmla="*/ 56 w 133"/>
              <a:gd name="T41" fmla="*/ 53 h 214"/>
              <a:gd name="T42" fmla="*/ 40 w 133"/>
              <a:gd name="T43" fmla="*/ 47 h 214"/>
              <a:gd name="T44" fmla="*/ 0 w 133"/>
              <a:gd name="T45" fmla="*/ 60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
              <a:gd name="T70" fmla="*/ 0 h 214"/>
              <a:gd name="T71" fmla="*/ 133 w 133"/>
              <a:gd name="T72" fmla="*/ 214 h 2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 h="214">
                <a:moveTo>
                  <a:pt x="0" y="60"/>
                </a:moveTo>
                <a:lnTo>
                  <a:pt x="3" y="67"/>
                </a:lnTo>
                <a:lnTo>
                  <a:pt x="35" y="77"/>
                </a:lnTo>
                <a:lnTo>
                  <a:pt x="38" y="90"/>
                </a:lnTo>
                <a:lnTo>
                  <a:pt x="36" y="124"/>
                </a:lnTo>
                <a:lnTo>
                  <a:pt x="20" y="159"/>
                </a:lnTo>
                <a:lnTo>
                  <a:pt x="24" y="201"/>
                </a:lnTo>
                <a:lnTo>
                  <a:pt x="26" y="214"/>
                </a:lnTo>
                <a:lnTo>
                  <a:pt x="36" y="214"/>
                </a:lnTo>
                <a:lnTo>
                  <a:pt x="36" y="200"/>
                </a:lnTo>
                <a:lnTo>
                  <a:pt x="68" y="181"/>
                </a:lnTo>
                <a:lnTo>
                  <a:pt x="59" y="124"/>
                </a:lnTo>
                <a:lnTo>
                  <a:pt x="131" y="66"/>
                </a:lnTo>
                <a:lnTo>
                  <a:pt x="133" y="0"/>
                </a:lnTo>
                <a:lnTo>
                  <a:pt x="114" y="12"/>
                </a:lnTo>
                <a:lnTo>
                  <a:pt x="64" y="15"/>
                </a:lnTo>
                <a:lnTo>
                  <a:pt x="63" y="40"/>
                </a:lnTo>
                <a:lnTo>
                  <a:pt x="75" y="58"/>
                </a:lnTo>
                <a:lnTo>
                  <a:pt x="68" y="87"/>
                </a:lnTo>
                <a:lnTo>
                  <a:pt x="54" y="72"/>
                </a:lnTo>
                <a:lnTo>
                  <a:pt x="56" y="53"/>
                </a:lnTo>
                <a:lnTo>
                  <a:pt x="40" y="47"/>
                </a:lnTo>
                <a:lnTo>
                  <a:pt x="0" y="60"/>
                </a:lnTo>
                <a:close/>
              </a:path>
            </a:pathLst>
          </a:custGeom>
          <a:solidFill>
            <a:srgbClr val="FFFFCC"/>
          </a:solidFill>
          <a:ln w="1588" cap="rnd">
            <a:solidFill>
              <a:srgbClr val="808080"/>
            </a:solidFill>
            <a:round/>
            <a:headEnd/>
            <a:tailEnd/>
          </a:ln>
        </p:spPr>
        <p:txBody>
          <a:bodyPr/>
          <a:lstStyle/>
          <a:p>
            <a:endParaRPr lang="en-US"/>
          </a:p>
        </p:txBody>
      </p:sp>
      <p:sp>
        <p:nvSpPr>
          <p:cNvPr id="23380" name="Freeform 853"/>
          <p:cNvSpPr>
            <a:spLocks noChangeAspect="1"/>
          </p:cNvSpPr>
          <p:nvPr/>
        </p:nvSpPr>
        <p:spPr bwMode="auto">
          <a:xfrm>
            <a:off x="4291013" y="3625308"/>
            <a:ext cx="384175" cy="301625"/>
          </a:xfrm>
          <a:custGeom>
            <a:avLst/>
            <a:gdLst>
              <a:gd name="T0" fmla="*/ 0 w 200"/>
              <a:gd name="T1" fmla="*/ 114 h 157"/>
              <a:gd name="T2" fmla="*/ 2 w 200"/>
              <a:gd name="T3" fmla="*/ 126 h 157"/>
              <a:gd name="T4" fmla="*/ 27 w 200"/>
              <a:gd name="T5" fmla="*/ 153 h 157"/>
              <a:gd name="T6" fmla="*/ 33 w 200"/>
              <a:gd name="T7" fmla="*/ 148 h 157"/>
              <a:gd name="T8" fmla="*/ 43 w 200"/>
              <a:gd name="T9" fmla="*/ 157 h 157"/>
              <a:gd name="T10" fmla="*/ 58 w 200"/>
              <a:gd name="T11" fmla="*/ 129 h 157"/>
              <a:gd name="T12" fmla="*/ 115 w 200"/>
              <a:gd name="T13" fmla="*/ 143 h 157"/>
              <a:gd name="T14" fmla="*/ 165 w 200"/>
              <a:gd name="T15" fmla="*/ 129 h 157"/>
              <a:gd name="T16" fmla="*/ 167 w 200"/>
              <a:gd name="T17" fmla="*/ 122 h 157"/>
              <a:gd name="T18" fmla="*/ 193 w 200"/>
              <a:gd name="T19" fmla="*/ 88 h 157"/>
              <a:gd name="T20" fmla="*/ 200 w 200"/>
              <a:gd name="T21" fmla="*/ 41 h 157"/>
              <a:gd name="T22" fmla="*/ 187 w 200"/>
              <a:gd name="T23" fmla="*/ 27 h 157"/>
              <a:gd name="T24" fmla="*/ 187 w 200"/>
              <a:gd name="T25" fmla="*/ 6 h 157"/>
              <a:gd name="T26" fmla="*/ 145 w 200"/>
              <a:gd name="T27" fmla="*/ 0 h 157"/>
              <a:gd name="T28" fmla="*/ 69 w 200"/>
              <a:gd name="T29" fmla="*/ 54 h 157"/>
              <a:gd name="T30" fmla="*/ 49 w 200"/>
              <a:gd name="T31" fmla="*/ 59 h 157"/>
              <a:gd name="T32" fmla="*/ 49 w 200"/>
              <a:gd name="T33" fmla="*/ 100 h 157"/>
              <a:gd name="T34" fmla="*/ 41 w 200"/>
              <a:gd name="T35" fmla="*/ 108 h 157"/>
              <a:gd name="T36" fmla="*/ 0 w 200"/>
              <a:gd name="T37" fmla="*/ 114 h 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57"/>
              <a:gd name="T59" fmla="*/ 200 w 200"/>
              <a:gd name="T60" fmla="*/ 157 h 1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57">
                <a:moveTo>
                  <a:pt x="0" y="114"/>
                </a:moveTo>
                <a:lnTo>
                  <a:pt x="2" y="126"/>
                </a:lnTo>
                <a:lnTo>
                  <a:pt x="27" y="153"/>
                </a:lnTo>
                <a:lnTo>
                  <a:pt x="33" y="148"/>
                </a:lnTo>
                <a:lnTo>
                  <a:pt x="43" y="157"/>
                </a:lnTo>
                <a:lnTo>
                  <a:pt x="58" y="129"/>
                </a:lnTo>
                <a:lnTo>
                  <a:pt x="115" y="143"/>
                </a:lnTo>
                <a:lnTo>
                  <a:pt x="165" y="129"/>
                </a:lnTo>
                <a:lnTo>
                  <a:pt x="167" y="122"/>
                </a:lnTo>
                <a:lnTo>
                  <a:pt x="193" y="88"/>
                </a:lnTo>
                <a:lnTo>
                  <a:pt x="200" y="41"/>
                </a:lnTo>
                <a:lnTo>
                  <a:pt x="187" y="27"/>
                </a:lnTo>
                <a:lnTo>
                  <a:pt x="187" y="6"/>
                </a:lnTo>
                <a:lnTo>
                  <a:pt x="145" y="0"/>
                </a:lnTo>
                <a:lnTo>
                  <a:pt x="69" y="54"/>
                </a:lnTo>
                <a:lnTo>
                  <a:pt x="49" y="59"/>
                </a:lnTo>
                <a:lnTo>
                  <a:pt x="49" y="100"/>
                </a:lnTo>
                <a:lnTo>
                  <a:pt x="41" y="108"/>
                </a:lnTo>
                <a:lnTo>
                  <a:pt x="0" y="114"/>
                </a:lnTo>
                <a:close/>
              </a:path>
            </a:pathLst>
          </a:custGeom>
          <a:solidFill>
            <a:srgbClr val="FFFFCC"/>
          </a:solidFill>
          <a:ln w="9525">
            <a:noFill/>
            <a:round/>
            <a:headEnd/>
            <a:tailEnd/>
          </a:ln>
        </p:spPr>
        <p:txBody>
          <a:bodyPr/>
          <a:lstStyle/>
          <a:p>
            <a:endParaRPr lang="en-US"/>
          </a:p>
        </p:txBody>
      </p:sp>
      <p:sp>
        <p:nvSpPr>
          <p:cNvPr id="23381" name="Freeform 854"/>
          <p:cNvSpPr>
            <a:spLocks noChangeAspect="1"/>
          </p:cNvSpPr>
          <p:nvPr/>
        </p:nvSpPr>
        <p:spPr bwMode="auto">
          <a:xfrm>
            <a:off x="4291013" y="3625308"/>
            <a:ext cx="384175" cy="301625"/>
          </a:xfrm>
          <a:custGeom>
            <a:avLst/>
            <a:gdLst>
              <a:gd name="T0" fmla="*/ 0 w 200"/>
              <a:gd name="T1" fmla="*/ 114 h 157"/>
              <a:gd name="T2" fmla="*/ 2 w 200"/>
              <a:gd name="T3" fmla="*/ 126 h 157"/>
              <a:gd name="T4" fmla="*/ 27 w 200"/>
              <a:gd name="T5" fmla="*/ 153 h 157"/>
              <a:gd name="T6" fmla="*/ 33 w 200"/>
              <a:gd name="T7" fmla="*/ 148 h 157"/>
              <a:gd name="T8" fmla="*/ 43 w 200"/>
              <a:gd name="T9" fmla="*/ 157 h 157"/>
              <a:gd name="T10" fmla="*/ 58 w 200"/>
              <a:gd name="T11" fmla="*/ 129 h 157"/>
              <a:gd name="T12" fmla="*/ 115 w 200"/>
              <a:gd name="T13" fmla="*/ 143 h 157"/>
              <a:gd name="T14" fmla="*/ 165 w 200"/>
              <a:gd name="T15" fmla="*/ 129 h 157"/>
              <a:gd name="T16" fmla="*/ 167 w 200"/>
              <a:gd name="T17" fmla="*/ 122 h 157"/>
              <a:gd name="T18" fmla="*/ 193 w 200"/>
              <a:gd name="T19" fmla="*/ 88 h 157"/>
              <a:gd name="T20" fmla="*/ 200 w 200"/>
              <a:gd name="T21" fmla="*/ 41 h 157"/>
              <a:gd name="T22" fmla="*/ 187 w 200"/>
              <a:gd name="T23" fmla="*/ 27 h 157"/>
              <a:gd name="T24" fmla="*/ 187 w 200"/>
              <a:gd name="T25" fmla="*/ 6 h 157"/>
              <a:gd name="T26" fmla="*/ 145 w 200"/>
              <a:gd name="T27" fmla="*/ 0 h 157"/>
              <a:gd name="T28" fmla="*/ 69 w 200"/>
              <a:gd name="T29" fmla="*/ 54 h 157"/>
              <a:gd name="T30" fmla="*/ 49 w 200"/>
              <a:gd name="T31" fmla="*/ 59 h 157"/>
              <a:gd name="T32" fmla="*/ 49 w 200"/>
              <a:gd name="T33" fmla="*/ 100 h 157"/>
              <a:gd name="T34" fmla="*/ 41 w 200"/>
              <a:gd name="T35" fmla="*/ 108 h 157"/>
              <a:gd name="T36" fmla="*/ 0 w 200"/>
              <a:gd name="T37" fmla="*/ 114 h 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57"/>
              <a:gd name="T59" fmla="*/ 200 w 200"/>
              <a:gd name="T60" fmla="*/ 157 h 1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57">
                <a:moveTo>
                  <a:pt x="0" y="114"/>
                </a:moveTo>
                <a:lnTo>
                  <a:pt x="2" y="126"/>
                </a:lnTo>
                <a:lnTo>
                  <a:pt x="27" y="153"/>
                </a:lnTo>
                <a:lnTo>
                  <a:pt x="33" y="148"/>
                </a:lnTo>
                <a:lnTo>
                  <a:pt x="43" y="157"/>
                </a:lnTo>
                <a:lnTo>
                  <a:pt x="58" y="129"/>
                </a:lnTo>
                <a:lnTo>
                  <a:pt x="115" y="143"/>
                </a:lnTo>
                <a:lnTo>
                  <a:pt x="165" y="129"/>
                </a:lnTo>
                <a:lnTo>
                  <a:pt x="167" y="122"/>
                </a:lnTo>
                <a:lnTo>
                  <a:pt x="193" y="88"/>
                </a:lnTo>
                <a:lnTo>
                  <a:pt x="200" y="41"/>
                </a:lnTo>
                <a:lnTo>
                  <a:pt x="187" y="27"/>
                </a:lnTo>
                <a:lnTo>
                  <a:pt x="187" y="6"/>
                </a:lnTo>
                <a:lnTo>
                  <a:pt x="145" y="0"/>
                </a:lnTo>
                <a:lnTo>
                  <a:pt x="69" y="54"/>
                </a:lnTo>
                <a:lnTo>
                  <a:pt x="49" y="59"/>
                </a:lnTo>
                <a:lnTo>
                  <a:pt x="49" y="100"/>
                </a:lnTo>
                <a:lnTo>
                  <a:pt x="41" y="108"/>
                </a:lnTo>
                <a:lnTo>
                  <a:pt x="0" y="114"/>
                </a:lnTo>
                <a:close/>
              </a:path>
            </a:pathLst>
          </a:custGeom>
          <a:solidFill>
            <a:srgbClr val="FFFFCC"/>
          </a:solidFill>
          <a:ln w="1588" cap="rnd">
            <a:solidFill>
              <a:srgbClr val="808080"/>
            </a:solidFill>
            <a:round/>
            <a:headEnd/>
            <a:tailEnd/>
          </a:ln>
        </p:spPr>
        <p:txBody>
          <a:bodyPr/>
          <a:lstStyle/>
          <a:p>
            <a:endParaRPr lang="en-US"/>
          </a:p>
        </p:txBody>
      </p:sp>
      <p:sp>
        <p:nvSpPr>
          <p:cNvPr id="23382" name="Freeform 855"/>
          <p:cNvSpPr>
            <a:spLocks noChangeAspect="1"/>
          </p:cNvSpPr>
          <p:nvPr/>
        </p:nvSpPr>
        <p:spPr bwMode="auto">
          <a:xfrm>
            <a:off x="4356100" y="3871371"/>
            <a:ext cx="279400" cy="239712"/>
          </a:xfrm>
          <a:custGeom>
            <a:avLst/>
            <a:gdLst>
              <a:gd name="T0" fmla="*/ 0 w 146"/>
              <a:gd name="T1" fmla="*/ 97 h 125"/>
              <a:gd name="T2" fmla="*/ 10 w 146"/>
              <a:gd name="T3" fmla="*/ 28 h 125"/>
              <a:gd name="T4" fmla="*/ 25 w 146"/>
              <a:gd name="T5" fmla="*/ 0 h 125"/>
              <a:gd name="T6" fmla="*/ 82 w 146"/>
              <a:gd name="T7" fmla="*/ 14 h 125"/>
              <a:gd name="T8" fmla="*/ 131 w 146"/>
              <a:gd name="T9" fmla="*/ 0 h 125"/>
              <a:gd name="T10" fmla="*/ 141 w 146"/>
              <a:gd name="T11" fmla="*/ 16 h 125"/>
              <a:gd name="T12" fmla="*/ 146 w 146"/>
              <a:gd name="T13" fmla="*/ 28 h 125"/>
              <a:gd name="T14" fmla="*/ 133 w 146"/>
              <a:gd name="T15" fmla="*/ 38 h 125"/>
              <a:gd name="T16" fmla="*/ 107 w 146"/>
              <a:gd name="T17" fmla="*/ 94 h 125"/>
              <a:gd name="T18" fmla="*/ 83 w 146"/>
              <a:gd name="T19" fmla="*/ 91 h 125"/>
              <a:gd name="T20" fmla="*/ 70 w 146"/>
              <a:gd name="T21" fmla="*/ 118 h 125"/>
              <a:gd name="T22" fmla="*/ 42 w 146"/>
              <a:gd name="T23" fmla="*/ 125 h 125"/>
              <a:gd name="T24" fmla="*/ 25 w 146"/>
              <a:gd name="T25" fmla="*/ 101 h 125"/>
              <a:gd name="T26" fmla="*/ 0 w 146"/>
              <a:gd name="T27" fmla="*/ 97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125"/>
              <a:gd name="T44" fmla="*/ 146 w 146"/>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125">
                <a:moveTo>
                  <a:pt x="0" y="97"/>
                </a:moveTo>
                <a:lnTo>
                  <a:pt x="10" y="28"/>
                </a:lnTo>
                <a:lnTo>
                  <a:pt x="25" y="0"/>
                </a:lnTo>
                <a:lnTo>
                  <a:pt x="82" y="14"/>
                </a:lnTo>
                <a:lnTo>
                  <a:pt x="131" y="0"/>
                </a:lnTo>
                <a:lnTo>
                  <a:pt x="141" y="16"/>
                </a:lnTo>
                <a:lnTo>
                  <a:pt x="146" y="28"/>
                </a:lnTo>
                <a:lnTo>
                  <a:pt x="133" y="38"/>
                </a:lnTo>
                <a:lnTo>
                  <a:pt x="107" y="94"/>
                </a:lnTo>
                <a:lnTo>
                  <a:pt x="83" y="91"/>
                </a:lnTo>
                <a:lnTo>
                  <a:pt x="70" y="118"/>
                </a:lnTo>
                <a:lnTo>
                  <a:pt x="42" y="125"/>
                </a:lnTo>
                <a:lnTo>
                  <a:pt x="25" y="101"/>
                </a:lnTo>
                <a:lnTo>
                  <a:pt x="0" y="97"/>
                </a:lnTo>
                <a:close/>
              </a:path>
            </a:pathLst>
          </a:custGeom>
          <a:solidFill>
            <a:srgbClr val="FFFFCC"/>
          </a:solidFill>
          <a:ln w="9525">
            <a:noFill/>
            <a:round/>
            <a:headEnd/>
            <a:tailEnd/>
          </a:ln>
        </p:spPr>
        <p:txBody>
          <a:bodyPr/>
          <a:lstStyle/>
          <a:p>
            <a:endParaRPr lang="en-US"/>
          </a:p>
        </p:txBody>
      </p:sp>
      <p:sp>
        <p:nvSpPr>
          <p:cNvPr id="23383" name="Freeform 856"/>
          <p:cNvSpPr>
            <a:spLocks noChangeAspect="1"/>
          </p:cNvSpPr>
          <p:nvPr/>
        </p:nvSpPr>
        <p:spPr bwMode="auto">
          <a:xfrm>
            <a:off x="4356100" y="3871371"/>
            <a:ext cx="279400" cy="239712"/>
          </a:xfrm>
          <a:custGeom>
            <a:avLst/>
            <a:gdLst>
              <a:gd name="T0" fmla="*/ 0 w 146"/>
              <a:gd name="T1" fmla="*/ 97 h 125"/>
              <a:gd name="T2" fmla="*/ 10 w 146"/>
              <a:gd name="T3" fmla="*/ 28 h 125"/>
              <a:gd name="T4" fmla="*/ 25 w 146"/>
              <a:gd name="T5" fmla="*/ 0 h 125"/>
              <a:gd name="T6" fmla="*/ 82 w 146"/>
              <a:gd name="T7" fmla="*/ 14 h 125"/>
              <a:gd name="T8" fmla="*/ 131 w 146"/>
              <a:gd name="T9" fmla="*/ 0 h 125"/>
              <a:gd name="T10" fmla="*/ 141 w 146"/>
              <a:gd name="T11" fmla="*/ 16 h 125"/>
              <a:gd name="T12" fmla="*/ 146 w 146"/>
              <a:gd name="T13" fmla="*/ 28 h 125"/>
              <a:gd name="T14" fmla="*/ 133 w 146"/>
              <a:gd name="T15" fmla="*/ 38 h 125"/>
              <a:gd name="T16" fmla="*/ 107 w 146"/>
              <a:gd name="T17" fmla="*/ 94 h 125"/>
              <a:gd name="T18" fmla="*/ 83 w 146"/>
              <a:gd name="T19" fmla="*/ 91 h 125"/>
              <a:gd name="T20" fmla="*/ 70 w 146"/>
              <a:gd name="T21" fmla="*/ 118 h 125"/>
              <a:gd name="T22" fmla="*/ 42 w 146"/>
              <a:gd name="T23" fmla="*/ 125 h 125"/>
              <a:gd name="T24" fmla="*/ 25 w 146"/>
              <a:gd name="T25" fmla="*/ 101 h 125"/>
              <a:gd name="T26" fmla="*/ 0 w 146"/>
              <a:gd name="T27" fmla="*/ 97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125"/>
              <a:gd name="T44" fmla="*/ 146 w 146"/>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125">
                <a:moveTo>
                  <a:pt x="0" y="97"/>
                </a:moveTo>
                <a:lnTo>
                  <a:pt x="10" y="28"/>
                </a:lnTo>
                <a:lnTo>
                  <a:pt x="25" y="0"/>
                </a:lnTo>
                <a:lnTo>
                  <a:pt x="82" y="14"/>
                </a:lnTo>
                <a:lnTo>
                  <a:pt x="131" y="0"/>
                </a:lnTo>
                <a:lnTo>
                  <a:pt x="141" y="16"/>
                </a:lnTo>
                <a:lnTo>
                  <a:pt x="146" y="28"/>
                </a:lnTo>
                <a:lnTo>
                  <a:pt x="133" y="38"/>
                </a:lnTo>
                <a:lnTo>
                  <a:pt x="107" y="94"/>
                </a:lnTo>
                <a:lnTo>
                  <a:pt x="83" y="91"/>
                </a:lnTo>
                <a:lnTo>
                  <a:pt x="70" y="118"/>
                </a:lnTo>
                <a:lnTo>
                  <a:pt x="42" y="125"/>
                </a:lnTo>
                <a:lnTo>
                  <a:pt x="25" y="101"/>
                </a:lnTo>
                <a:lnTo>
                  <a:pt x="0" y="97"/>
                </a:lnTo>
                <a:close/>
              </a:path>
            </a:pathLst>
          </a:custGeom>
          <a:solidFill>
            <a:srgbClr val="FFFFCC"/>
          </a:solidFill>
          <a:ln w="1588" cap="rnd">
            <a:solidFill>
              <a:srgbClr val="808080"/>
            </a:solidFill>
            <a:round/>
            <a:headEnd/>
            <a:tailEnd/>
          </a:ln>
        </p:spPr>
        <p:txBody>
          <a:bodyPr/>
          <a:lstStyle/>
          <a:p>
            <a:endParaRPr lang="en-US"/>
          </a:p>
        </p:txBody>
      </p:sp>
      <p:sp>
        <p:nvSpPr>
          <p:cNvPr id="23384" name="Freeform 857"/>
          <p:cNvSpPr>
            <a:spLocks noChangeAspect="1"/>
          </p:cNvSpPr>
          <p:nvPr/>
        </p:nvSpPr>
        <p:spPr bwMode="auto">
          <a:xfrm>
            <a:off x="3879850" y="3901533"/>
            <a:ext cx="74613" cy="42863"/>
          </a:xfrm>
          <a:custGeom>
            <a:avLst/>
            <a:gdLst>
              <a:gd name="T0" fmla="*/ 0 w 39"/>
              <a:gd name="T1" fmla="*/ 2 h 22"/>
              <a:gd name="T2" fmla="*/ 11 w 39"/>
              <a:gd name="T3" fmla="*/ 12 h 22"/>
              <a:gd name="T4" fmla="*/ 24 w 39"/>
              <a:gd name="T5" fmla="*/ 9 h 22"/>
              <a:gd name="T6" fmla="*/ 17 w 39"/>
              <a:gd name="T7" fmla="*/ 12 h 22"/>
              <a:gd name="T8" fmla="*/ 22 w 39"/>
              <a:gd name="T9" fmla="*/ 22 h 22"/>
              <a:gd name="T10" fmla="*/ 38 w 39"/>
              <a:gd name="T11" fmla="*/ 12 h 22"/>
              <a:gd name="T12" fmla="*/ 39 w 39"/>
              <a:gd name="T13" fmla="*/ 0 h 22"/>
              <a:gd name="T14" fmla="*/ 0 w 39"/>
              <a:gd name="T15" fmla="*/ 2 h 2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2"/>
              <a:gd name="T26" fmla="*/ 39 w 3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2">
                <a:moveTo>
                  <a:pt x="0" y="2"/>
                </a:moveTo>
                <a:lnTo>
                  <a:pt x="11" y="12"/>
                </a:lnTo>
                <a:lnTo>
                  <a:pt x="24" y="9"/>
                </a:lnTo>
                <a:lnTo>
                  <a:pt x="17" y="12"/>
                </a:lnTo>
                <a:lnTo>
                  <a:pt x="22" y="22"/>
                </a:lnTo>
                <a:lnTo>
                  <a:pt x="38" y="12"/>
                </a:lnTo>
                <a:lnTo>
                  <a:pt x="39" y="0"/>
                </a:lnTo>
                <a:lnTo>
                  <a:pt x="0" y="2"/>
                </a:lnTo>
                <a:close/>
              </a:path>
            </a:pathLst>
          </a:custGeom>
          <a:solidFill>
            <a:srgbClr val="FFFFCC"/>
          </a:solidFill>
          <a:ln w="9525">
            <a:noFill/>
            <a:round/>
            <a:headEnd/>
            <a:tailEnd/>
          </a:ln>
        </p:spPr>
        <p:txBody>
          <a:bodyPr/>
          <a:lstStyle/>
          <a:p>
            <a:endParaRPr lang="en-US"/>
          </a:p>
        </p:txBody>
      </p:sp>
      <p:sp>
        <p:nvSpPr>
          <p:cNvPr id="23385" name="Freeform 858"/>
          <p:cNvSpPr>
            <a:spLocks noChangeAspect="1"/>
          </p:cNvSpPr>
          <p:nvPr/>
        </p:nvSpPr>
        <p:spPr bwMode="auto">
          <a:xfrm>
            <a:off x="3879850" y="3901533"/>
            <a:ext cx="74613" cy="42863"/>
          </a:xfrm>
          <a:custGeom>
            <a:avLst/>
            <a:gdLst>
              <a:gd name="T0" fmla="*/ 0 w 39"/>
              <a:gd name="T1" fmla="*/ 2 h 22"/>
              <a:gd name="T2" fmla="*/ 11 w 39"/>
              <a:gd name="T3" fmla="*/ 12 h 22"/>
              <a:gd name="T4" fmla="*/ 24 w 39"/>
              <a:gd name="T5" fmla="*/ 9 h 22"/>
              <a:gd name="T6" fmla="*/ 17 w 39"/>
              <a:gd name="T7" fmla="*/ 12 h 22"/>
              <a:gd name="T8" fmla="*/ 22 w 39"/>
              <a:gd name="T9" fmla="*/ 22 h 22"/>
              <a:gd name="T10" fmla="*/ 38 w 39"/>
              <a:gd name="T11" fmla="*/ 12 h 22"/>
              <a:gd name="T12" fmla="*/ 39 w 39"/>
              <a:gd name="T13" fmla="*/ 0 h 22"/>
              <a:gd name="T14" fmla="*/ 0 w 39"/>
              <a:gd name="T15" fmla="*/ 2 h 2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2"/>
              <a:gd name="T26" fmla="*/ 39 w 3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2">
                <a:moveTo>
                  <a:pt x="0" y="2"/>
                </a:moveTo>
                <a:lnTo>
                  <a:pt x="11" y="12"/>
                </a:lnTo>
                <a:lnTo>
                  <a:pt x="24" y="9"/>
                </a:lnTo>
                <a:lnTo>
                  <a:pt x="17" y="12"/>
                </a:lnTo>
                <a:lnTo>
                  <a:pt x="22" y="22"/>
                </a:lnTo>
                <a:lnTo>
                  <a:pt x="38" y="12"/>
                </a:lnTo>
                <a:lnTo>
                  <a:pt x="39" y="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3386" name="Freeform 859"/>
          <p:cNvSpPr>
            <a:spLocks noChangeAspect="1"/>
          </p:cNvSpPr>
          <p:nvPr/>
        </p:nvSpPr>
        <p:spPr bwMode="auto">
          <a:xfrm>
            <a:off x="5518150" y="3555458"/>
            <a:ext cx="12700" cy="41275"/>
          </a:xfrm>
          <a:custGeom>
            <a:avLst/>
            <a:gdLst>
              <a:gd name="T0" fmla="*/ 0 w 7"/>
              <a:gd name="T1" fmla="*/ 17 h 21"/>
              <a:gd name="T2" fmla="*/ 4 w 7"/>
              <a:gd name="T3" fmla="*/ 21 h 21"/>
              <a:gd name="T4" fmla="*/ 7 w 7"/>
              <a:gd name="T5" fmla="*/ 20 h 21"/>
              <a:gd name="T6" fmla="*/ 4 w 7"/>
              <a:gd name="T7" fmla="*/ 0 h 21"/>
              <a:gd name="T8" fmla="*/ 0 w 7"/>
              <a:gd name="T9" fmla="*/ 17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7"/>
                </a:moveTo>
                <a:lnTo>
                  <a:pt x="4" y="21"/>
                </a:lnTo>
                <a:lnTo>
                  <a:pt x="7" y="20"/>
                </a:lnTo>
                <a:lnTo>
                  <a:pt x="4" y="0"/>
                </a:lnTo>
                <a:lnTo>
                  <a:pt x="0" y="17"/>
                </a:lnTo>
                <a:close/>
              </a:path>
            </a:pathLst>
          </a:custGeom>
          <a:solidFill>
            <a:srgbClr val="FFFFCC"/>
          </a:solidFill>
          <a:ln w="9525">
            <a:noFill/>
            <a:round/>
            <a:headEnd/>
            <a:tailEnd/>
          </a:ln>
        </p:spPr>
        <p:txBody>
          <a:bodyPr/>
          <a:lstStyle/>
          <a:p>
            <a:endParaRPr lang="en-US"/>
          </a:p>
        </p:txBody>
      </p:sp>
      <p:sp>
        <p:nvSpPr>
          <p:cNvPr id="23387" name="Freeform 860"/>
          <p:cNvSpPr>
            <a:spLocks noChangeAspect="1"/>
          </p:cNvSpPr>
          <p:nvPr/>
        </p:nvSpPr>
        <p:spPr bwMode="auto">
          <a:xfrm>
            <a:off x="5518150" y="3555458"/>
            <a:ext cx="12700" cy="41275"/>
          </a:xfrm>
          <a:custGeom>
            <a:avLst/>
            <a:gdLst>
              <a:gd name="T0" fmla="*/ 0 w 7"/>
              <a:gd name="T1" fmla="*/ 17 h 21"/>
              <a:gd name="T2" fmla="*/ 4 w 7"/>
              <a:gd name="T3" fmla="*/ 21 h 21"/>
              <a:gd name="T4" fmla="*/ 7 w 7"/>
              <a:gd name="T5" fmla="*/ 20 h 21"/>
              <a:gd name="T6" fmla="*/ 4 w 7"/>
              <a:gd name="T7" fmla="*/ 0 h 21"/>
              <a:gd name="T8" fmla="*/ 0 w 7"/>
              <a:gd name="T9" fmla="*/ 17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7"/>
                </a:moveTo>
                <a:lnTo>
                  <a:pt x="4" y="21"/>
                </a:lnTo>
                <a:lnTo>
                  <a:pt x="7" y="20"/>
                </a:lnTo>
                <a:lnTo>
                  <a:pt x="4" y="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3388" name="Freeform 861"/>
          <p:cNvSpPr>
            <a:spLocks noChangeAspect="1"/>
          </p:cNvSpPr>
          <p:nvPr/>
        </p:nvSpPr>
        <p:spPr bwMode="auto">
          <a:xfrm>
            <a:off x="4989513" y="4238083"/>
            <a:ext cx="42862" cy="39688"/>
          </a:xfrm>
          <a:custGeom>
            <a:avLst/>
            <a:gdLst>
              <a:gd name="T0" fmla="*/ 0 w 22"/>
              <a:gd name="T1" fmla="*/ 21 h 21"/>
              <a:gd name="T2" fmla="*/ 9 w 22"/>
              <a:gd name="T3" fmla="*/ 3 h 21"/>
              <a:gd name="T4" fmla="*/ 19 w 22"/>
              <a:gd name="T5" fmla="*/ 0 h 21"/>
              <a:gd name="T6" fmla="*/ 22 w 22"/>
              <a:gd name="T7" fmla="*/ 17 h 21"/>
              <a:gd name="T8" fmla="*/ 0 w 22"/>
              <a:gd name="T9" fmla="*/ 21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1"/>
                </a:moveTo>
                <a:lnTo>
                  <a:pt x="9" y="3"/>
                </a:lnTo>
                <a:lnTo>
                  <a:pt x="19" y="0"/>
                </a:lnTo>
                <a:lnTo>
                  <a:pt x="22" y="17"/>
                </a:lnTo>
                <a:lnTo>
                  <a:pt x="0" y="21"/>
                </a:lnTo>
                <a:close/>
              </a:path>
            </a:pathLst>
          </a:custGeom>
          <a:solidFill>
            <a:srgbClr val="FFFFCC"/>
          </a:solidFill>
          <a:ln w="9525">
            <a:noFill/>
            <a:round/>
            <a:headEnd/>
            <a:tailEnd/>
          </a:ln>
        </p:spPr>
        <p:txBody>
          <a:bodyPr/>
          <a:lstStyle/>
          <a:p>
            <a:endParaRPr lang="en-US"/>
          </a:p>
        </p:txBody>
      </p:sp>
      <p:sp>
        <p:nvSpPr>
          <p:cNvPr id="23389" name="Freeform 862"/>
          <p:cNvSpPr>
            <a:spLocks noChangeAspect="1"/>
          </p:cNvSpPr>
          <p:nvPr/>
        </p:nvSpPr>
        <p:spPr bwMode="auto">
          <a:xfrm>
            <a:off x="4989513" y="4238083"/>
            <a:ext cx="42862" cy="39688"/>
          </a:xfrm>
          <a:custGeom>
            <a:avLst/>
            <a:gdLst>
              <a:gd name="T0" fmla="*/ 0 w 22"/>
              <a:gd name="T1" fmla="*/ 21 h 21"/>
              <a:gd name="T2" fmla="*/ 9 w 22"/>
              <a:gd name="T3" fmla="*/ 3 h 21"/>
              <a:gd name="T4" fmla="*/ 19 w 22"/>
              <a:gd name="T5" fmla="*/ 0 h 21"/>
              <a:gd name="T6" fmla="*/ 22 w 22"/>
              <a:gd name="T7" fmla="*/ 17 h 21"/>
              <a:gd name="T8" fmla="*/ 0 w 22"/>
              <a:gd name="T9" fmla="*/ 21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1"/>
                </a:moveTo>
                <a:lnTo>
                  <a:pt x="9" y="3"/>
                </a:lnTo>
                <a:lnTo>
                  <a:pt x="19" y="0"/>
                </a:lnTo>
                <a:lnTo>
                  <a:pt x="22" y="17"/>
                </a:lnTo>
                <a:lnTo>
                  <a:pt x="0" y="21"/>
                </a:lnTo>
                <a:close/>
              </a:path>
            </a:pathLst>
          </a:custGeom>
          <a:solidFill>
            <a:srgbClr val="FFFFCC"/>
          </a:solidFill>
          <a:ln w="1588" cap="rnd">
            <a:solidFill>
              <a:srgbClr val="808080"/>
            </a:solidFill>
            <a:round/>
            <a:headEnd/>
            <a:tailEnd/>
          </a:ln>
        </p:spPr>
        <p:txBody>
          <a:bodyPr/>
          <a:lstStyle/>
          <a:p>
            <a:endParaRPr lang="en-US"/>
          </a:p>
        </p:txBody>
      </p:sp>
      <p:sp>
        <p:nvSpPr>
          <p:cNvPr id="23390" name="Freeform 863"/>
          <p:cNvSpPr>
            <a:spLocks noChangeAspect="1"/>
          </p:cNvSpPr>
          <p:nvPr/>
        </p:nvSpPr>
        <p:spPr bwMode="auto">
          <a:xfrm>
            <a:off x="3862388" y="3801521"/>
            <a:ext cx="147637" cy="104775"/>
          </a:xfrm>
          <a:custGeom>
            <a:avLst/>
            <a:gdLst>
              <a:gd name="T0" fmla="*/ 0 w 77"/>
              <a:gd name="T1" fmla="*/ 24 h 54"/>
              <a:gd name="T2" fmla="*/ 11 w 77"/>
              <a:gd name="T3" fmla="*/ 39 h 54"/>
              <a:gd name="T4" fmla="*/ 47 w 77"/>
              <a:gd name="T5" fmla="*/ 41 h 54"/>
              <a:gd name="T6" fmla="*/ 10 w 77"/>
              <a:gd name="T7" fmla="*/ 46 h 54"/>
              <a:gd name="T8" fmla="*/ 10 w 77"/>
              <a:gd name="T9" fmla="*/ 54 h 54"/>
              <a:gd name="T10" fmla="*/ 48 w 77"/>
              <a:gd name="T11" fmla="*/ 51 h 54"/>
              <a:gd name="T12" fmla="*/ 77 w 77"/>
              <a:gd name="T13" fmla="*/ 54 h 54"/>
              <a:gd name="T14" fmla="*/ 68 w 77"/>
              <a:gd name="T15" fmla="*/ 24 h 54"/>
              <a:gd name="T16" fmla="*/ 40 w 77"/>
              <a:gd name="T17" fmla="*/ 0 h 54"/>
              <a:gd name="T18" fmla="*/ 11 w 77"/>
              <a:gd name="T19" fmla="*/ 7 h 54"/>
              <a:gd name="T20" fmla="*/ 0 w 77"/>
              <a:gd name="T21" fmla="*/ 2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4"/>
              <a:gd name="T35" fmla="*/ 77 w 77"/>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4">
                <a:moveTo>
                  <a:pt x="0" y="24"/>
                </a:moveTo>
                <a:lnTo>
                  <a:pt x="11" y="39"/>
                </a:lnTo>
                <a:lnTo>
                  <a:pt x="47" y="41"/>
                </a:lnTo>
                <a:lnTo>
                  <a:pt x="10" y="46"/>
                </a:lnTo>
                <a:lnTo>
                  <a:pt x="10" y="54"/>
                </a:lnTo>
                <a:lnTo>
                  <a:pt x="48" y="51"/>
                </a:lnTo>
                <a:lnTo>
                  <a:pt x="77" y="54"/>
                </a:lnTo>
                <a:lnTo>
                  <a:pt x="68" y="24"/>
                </a:lnTo>
                <a:lnTo>
                  <a:pt x="40" y="0"/>
                </a:lnTo>
                <a:lnTo>
                  <a:pt x="11" y="7"/>
                </a:lnTo>
                <a:lnTo>
                  <a:pt x="0" y="24"/>
                </a:lnTo>
                <a:close/>
              </a:path>
            </a:pathLst>
          </a:custGeom>
          <a:solidFill>
            <a:srgbClr val="FFFFCC"/>
          </a:solidFill>
          <a:ln w="9525">
            <a:noFill/>
            <a:round/>
            <a:headEnd/>
            <a:tailEnd/>
          </a:ln>
        </p:spPr>
        <p:txBody>
          <a:bodyPr/>
          <a:lstStyle/>
          <a:p>
            <a:endParaRPr lang="en-US"/>
          </a:p>
        </p:txBody>
      </p:sp>
      <p:sp>
        <p:nvSpPr>
          <p:cNvPr id="23391" name="Freeform 864"/>
          <p:cNvSpPr>
            <a:spLocks noChangeAspect="1"/>
          </p:cNvSpPr>
          <p:nvPr/>
        </p:nvSpPr>
        <p:spPr bwMode="auto">
          <a:xfrm>
            <a:off x="3862388" y="3801521"/>
            <a:ext cx="147637" cy="104775"/>
          </a:xfrm>
          <a:custGeom>
            <a:avLst/>
            <a:gdLst>
              <a:gd name="T0" fmla="*/ 0 w 77"/>
              <a:gd name="T1" fmla="*/ 24 h 54"/>
              <a:gd name="T2" fmla="*/ 11 w 77"/>
              <a:gd name="T3" fmla="*/ 39 h 54"/>
              <a:gd name="T4" fmla="*/ 47 w 77"/>
              <a:gd name="T5" fmla="*/ 41 h 54"/>
              <a:gd name="T6" fmla="*/ 10 w 77"/>
              <a:gd name="T7" fmla="*/ 46 h 54"/>
              <a:gd name="T8" fmla="*/ 10 w 77"/>
              <a:gd name="T9" fmla="*/ 54 h 54"/>
              <a:gd name="T10" fmla="*/ 48 w 77"/>
              <a:gd name="T11" fmla="*/ 51 h 54"/>
              <a:gd name="T12" fmla="*/ 77 w 77"/>
              <a:gd name="T13" fmla="*/ 54 h 54"/>
              <a:gd name="T14" fmla="*/ 68 w 77"/>
              <a:gd name="T15" fmla="*/ 24 h 54"/>
              <a:gd name="T16" fmla="*/ 40 w 77"/>
              <a:gd name="T17" fmla="*/ 0 h 54"/>
              <a:gd name="T18" fmla="*/ 11 w 77"/>
              <a:gd name="T19" fmla="*/ 7 h 54"/>
              <a:gd name="T20" fmla="*/ 0 w 77"/>
              <a:gd name="T21" fmla="*/ 2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4"/>
              <a:gd name="T35" fmla="*/ 77 w 77"/>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4">
                <a:moveTo>
                  <a:pt x="0" y="24"/>
                </a:moveTo>
                <a:lnTo>
                  <a:pt x="11" y="39"/>
                </a:lnTo>
                <a:lnTo>
                  <a:pt x="47" y="41"/>
                </a:lnTo>
                <a:lnTo>
                  <a:pt x="10" y="46"/>
                </a:lnTo>
                <a:lnTo>
                  <a:pt x="10" y="54"/>
                </a:lnTo>
                <a:lnTo>
                  <a:pt x="48" y="51"/>
                </a:lnTo>
                <a:lnTo>
                  <a:pt x="77" y="54"/>
                </a:lnTo>
                <a:lnTo>
                  <a:pt x="68" y="24"/>
                </a:lnTo>
                <a:lnTo>
                  <a:pt x="40" y="0"/>
                </a:lnTo>
                <a:lnTo>
                  <a:pt x="11" y="7"/>
                </a:lnTo>
                <a:lnTo>
                  <a:pt x="0" y="24"/>
                </a:lnTo>
                <a:close/>
              </a:path>
            </a:pathLst>
          </a:custGeom>
          <a:solidFill>
            <a:srgbClr val="FFFFCC"/>
          </a:solidFill>
          <a:ln w="1588" cap="rnd">
            <a:solidFill>
              <a:srgbClr val="808080"/>
            </a:solidFill>
            <a:round/>
            <a:headEnd/>
            <a:tailEnd/>
          </a:ln>
        </p:spPr>
        <p:txBody>
          <a:bodyPr/>
          <a:lstStyle/>
          <a:p>
            <a:endParaRPr lang="en-US"/>
          </a:p>
        </p:txBody>
      </p:sp>
      <p:sp>
        <p:nvSpPr>
          <p:cNvPr id="23392" name="Freeform 865"/>
          <p:cNvSpPr>
            <a:spLocks noChangeAspect="1"/>
          </p:cNvSpPr>
          <p:nvPr/>
        </p:nvSpPr>
        <p:spPr bwMode="auto">
          <a:xfrm>
            <a:off x="3962400" y="3969796"/>
            <a:ext cx="76200" cy="71437"/>
          </a:xfrm>
          <a:custGeom>
            <a:avLst/>
            <a:gdLst>
              <a:gd name="T0" fmla="*/ 0 w 40"/>
              <a:gd name="T1" fmla="*/ 11 h 38"/>
              <a:gd name="T2" fmla="*/ 5 w 40"/>
              <a:gd name="T3" fmla="*/ 26 h 38"/>
              <a:gd name="T4" fmla="*/ 24 w 40"/>
              <a:gd name="T5" fmla="*/ 38 h 38"/>
              <a:gd name="T6" fmla="*/ 40 w 40"/>
              <a:gd name="T7" fmla="*/ 19 h 38"/>
              <a:gd name="T8" fmla="*/ 27 w 40"/>
              <a:gd name="T9" fmla="*/ 0 h 38"/>
              <a:gd name="T10" fmla="*/ 0 w 40"/>
              <a:gd name="T11" fmla="*/ 11 h 38"/>
              <a:gd name="T12" fmla="*/ 0 60000 65536"/>
              <a:gd name="T13" fmla="*/ 0 60000 65536"/>
              <a:gd name="T14" fmla="*/ 0 60000 65536"/>
              <a:gd name="T15" fmla="*/ 0 60000 65536"/>
              <a:gd name="T16" fmla="*/ 0 60000 65536"/>
              <a:gd name="T17" fmla="*/ 0 60000 65536"/>
              <a:gd name="T18" fmla="*/ 0 w 40"/>
              <a:gd name="T19" fmla="*/ 0 h 38"/>
              <a:gd name="T20" fmla="*/ 40 w 4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0" h="38">
                <a:moveTo>
                  <a:pt x="0" y="11"/>
                </a:moveTo>
                <a:lnTo>
                  <a:pt x="5" y="26"/>
                </a:lnTo>
                <a:lnTo>
                  <a:pt x="24" y="38"/>
                </a:lnTo>
                <a:lnTo>
                  <a:pt x="40" y="19"/>
                </a:lnTo>
                <a:lnTo>
                  <a:pt x="27" y="0"/>
                </a:lnTo>
                <a:lnTo>
                  <a:pt x="0" y="11"/>
                </a:lnTo>
                <a:close/>
              </a:path>
            </a:pathLst>
          </a:custGeom>
          <a:solidFill>
            <a:srgbClr val="FFFFCC"/>
          </a:solidFill>
          <a:ln w="9525">
            <a:noFill/>
            <a:round/>
            <a:headEnd/>
            <a:tailEnd/>
          </a:ln>
        </p:spPr>
        <p:txBody>
          <a:bodyPr/>
          <a:lstStyle/>
          <a:p>
            <a:endParaRPr lang="en-US"/>
          </a:p>
        </p:txBody>
      </p:sp>
      <p:sp>
        <p:nvSpPr>
          <p:cNvPr id="23393" name="Freeform 866"/>
          <p:cNvSpPr>
            <a:spLocks noChangeAspect="1"/>
          </p:cNvSpPr>
          <p:nvPr/>
        </p:nvSpPr>
        <p:spPr bwMode="auto">
          <a:xfrm>
            <a:off x="3962400" y="3969796"/>
            <a:ext cx="76200" cy="71437"/>
          </a:xfrm>
          <a:custGeom>
            <a:avLst/>
            <a:gdLst>
              <a:gd name="T0" fmla="*/ 0 w 40"/>
              <a:gd name="T1" fmla="*/ 11 h 38"/>
              <a:gd name="T2" fmla="*/ 5 w 40"/>
              <a:gd name="T3" fmla="*/ 26 h 38"/>
              <a:gd name="T4" fmla="*/ 24 w 40"/>
              <a:gd name="T5" fmla="*/ 38 h 38"/>
              <a:gd name="T6" fmla="*/ 40 w 40"/>
              <a:gd name="T7" fmla="*/ 19 h 38"/>
              <a:gd name="T8" fmla="*/ 27 w 40"/>
              <a:gd name="T9" fmla="*/ 0 h 38"/>
              <a:gd name="T10" fmla="*/ 0 w 40"/>
              <a:gd name="T11" fmla="*/ 11 h 38"/>
              <a:gd name="T12" fmla="*/ 0 60000 65536"/>
              <a:gd name="T13" fmla="*/ 0 60000 65536"/>
              <a:gd name="T14" fmla="*/ 0 60000 65536"/>
              <a:gd name="T15" fmla="*/ 0 60000 65536"/>
              <a:gd name="T16" fmla="*/ 0 60000 65536"/>
              <a:gd name="T17" fmla="*/ 0 60000 65536"/>
              <a:gd name="T18" fmla="*/ 0 w 40"/>
              <a:gd name="T19" fmla="*/ 0 h 38"/>
              <a:gd name="T20" fmla="*/ 40 w 4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0" h="38">
                <a:moveTo>
                  <a:pt x="0" y="11"/>
                </a:moveTo>
                <a:lnTo>
                  <a:pt x="5" y="26"/>
                </a:lnTo>
                <a:lnTo>
                  <a:pt x="24" y="38"/>
                </a:lnTo>
                <a:lnTo>
                  <a:pt x="40" y="19"/>
                </a:lnTo>
                <a:lnTo>
                  <a:pt x="27" y="0"/>
                </a:lnTo>
                <a:lnTo>
                  <a:pt x="0" y="11"/>
                </a:lnTo>
                <a:close/>
              </a:path>
            </a:pathLst>
          </a:custGeom>
          <a:solidFill>
            <a:srgbClr val="FFFFCC"/>
          </a:solidFill>
          <a:ln w="1588" cap="rnd">
            <a:solidFill>
              <a:srgbClr val="808080"/>
            </a:solidFill>
            <a:round/>
            <a:headEnd/>
            <a:tailEnd/>
          </a:ln>
        </p:spPr>
        <p:txBody>
          <a:bodyPr/>
          <a:lstStyle/>
          <a:p>
            <a:endParaRPr lang="en-US"/>
          </a:p>
        </p:txBody>
      </p:sp>
      <p:sp>
        <p:nvSpPr>
          <p:cNvPr id="23394" name="Freeform 867"/>
          <p:cNvSpPr>
            <a:spLocks noChangeAspect="1"/>
          </p:cNvSpPr>
          <p:nvPr/>
        </p:nvSpPr>
        <p:spPr bwMode="auto">
          <a:xfrm>
            <a:off x="5281613" y="3920583"/>
            <a:ext cx="247650" cy="333375"/>
          </a:xfrm>
          <a:custGeom>
            <a:avLst/>
            <a:gdLst>
              <a:gd name="T0" fmla="*/ 0 w 129"/>
              <a:gd name="T1" fmla="*/ 162 h 173"/>
              <a:gd name="T2" fmla="*/ 0 w 129"/>
              <a:gd name="T3" fmla="*/ 116 h 173"/>
              <a:gd name="T4" fmla="*/ 10 w 129"/>
              <a:gd name="T5" fmla="*/ 102 h 173"/>
              <a:gd name="T6" fmla="*/ 50 w 129"/>
              <a:gd name="T7" fmla="*/ 88 h 173"/>
              <a:gd name="T8" fmla="*/ 88 w 129"/>
              <a:gd name="T9" fmla="*/ 50 h 173"/>
              <a:gd name="T10" fmla="*/ 38 w 129"/>
              <a:gd name="T11" fmla="*/ 37 h 173"/>
              <a:gd name="T12" fmla="*/ 23 w 129"/>
              <a:gd name="T13" fmla="*/ 14 h 173"/>
              <a:gd name="T14" fmla="*/ 28 w 129"/>
              <a:gd name="T15" fmla="*/ 6 h 173"/>
              <a:gd name="T16" fmla="*/ 48 w 129"/>
              <a:gd name="T17" fmla="*/ 20 h 173"/>
              <a:gd name="T18" fmla="*/ 123 w 129"/>
              <a:gd name="T19" fmla="*/ 0 h 173"/>
              <a:gd name="T20" fmla="*/ 129 w 129"/>
              <a:gd name="T21" fmla="*/ 20 h 173"/>
              <a:gd name="T22" fmla="*/ 83 w 129"/>
              <a:gd name="T23" fmla="*/ 101 h 173"/>
              <a:gd name="T24" fmla="*/ 6 w 129"/>
              <a:gd name="T25" fmla="*/ 173 h 173"/>
              <a:gd name="T26" fmla="*/ 0 w 129"/>
              <a:gd name="T27" fmla="*/ 162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73"/>
              <a:gd name="T44" fmla="*/ 129 w 129"/>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73">
                <a:moveTo>
                  <a:pt x="0" y="162"/>
                </a:moveTo>
                <a:lnTo>
                  <a:pt x="0" y="116"/>
                </a:lnTo>
                <a:lnTo>
                  <a:pt x="10" y="102"/>
                </a:lnTo>
                <a:lnTo>
                  <a:pt x="50" y="88"/>
                </a:lnTo>
                <a:lnTo>
                  <a:pt x="88" y="50"/>
                </a:lnTo>
                <a:lnTo>
                  <a:pt x="38" y="37"/>
                </a:lnTo>
                <a:lnTo>
                  <a:pt x="23" y="14"/>
                </a:lnTo>
                <a:lnTo>
                  <a:pt x="28" y="6"/>
                </a:lnTo>
                <a:lnTo>
                  <a:pt x="48" y="20"/>
                </a:lnTo>
                <a:lnTo>
                  <a:pt x="123" y="0"/>
                </a:lnTo>
                <a:lnTo>
                  <a:pt x="129" y="20"/>
                </a:lnTo>
                <a:lnTo>
                  <a:pt x="83" y="101"/>
                </a:lnTo>
                <a:lnTo>
                  <a:pt x="6" y="173"/>
                </a:lnTo>
                <a:lnTo>
                  <a:pt x="0" y="162"/>
                </a:lnTo>
                <a:close/>
              </a:path>
            </a:pathLst>
          </a:custGeom>
          <a:solidFill>
            <a:srgbClr val="FFFFCC"/>
          </a:solidFill>
          <a:ln w="9525">
            <a:noFill/>
            <a:round/>
            <a:headEnd/>
            <a:tailEnd/>
          </a:ln>
        </p:spPr>
        <p:txBody>
          <a:bodyPr/>
          <a:lstStyle/>
          <a:p>
            <a:endParaRPr lang="en-US"/>
          </a:p>
        </p:txBody>
      </p:sp>
      <p:sp>
        <p:nvSpPr>
          <p:cNvPr id="23395" name="Freeform 868"/>
          <p:cNvSpPr>
            <a:spLocks noChangeAspect="1"/>
          </p:cNvSpPr>
          <p:nvPr/>
        </p:nvSpPr>
        <p:spPr bwMode="auto">
          <a:xfrm>
            <a:off x="5281613" y="3920583"/>
            <a:ext cx="247650" cy="333375"/>
          </a:xfrm>
          <a:custGeom>
            <a:avLst/>
            <a:gdLst>
              <a:gd name="T0" fmla="*/ 0 w 129"/>
              <a:gd name="T1" fmla="*/ 162 h 173"/>
              <a:gd name="T2" fmla="*/ 0 w 129"/>
              <a:gd name="T3" fmla="*/ 116 h 173"/>
              <a:gd name="T4" fmla="*/ 10 w 129"/>
              <a:gd name="T5" fmla="*/ 102 h 173"/>
              <a:gd name="T6" fmla="*/ 50 w 129"/>
              <a:gd name="T7" fmla="*/ 88 h 173"/>
              <a:gd name="T8" fmla="*/ 88 w 129"/>
              <a:gd name="T9" fmla="*/ 50 h 173"/>
              <a:gd name="T10" fmla="*/ 38 w 129"/>
              <a:gd name="T11" fmla="*/ 37 h 173"/>
              <a:gd name="T12" fmla="*/ 23 w 129"/>
              <a:gd name="T13" fmla="*/ 14 h 173"/>
              <a:gd name="T14" fmla="*/ 28 w 129"/>
              <a:gd name="T15" fmla="*/ 6 h 173"/>
              <a:gd name="T16" fmla="*/ 48 w 129"/>
              <a:gd name="T17" fmla="*/ 20 h 173"/>
              <a:gd name="T18" fmla="*/ 123 w 129"/>
              <a:gd name="T19" fmla="*/ 0 h 173"/>
              <a:gd name="T20" fmla="*/ 129 w 129"/>
              <a:gd name="T21" fmla="*/ 20 h 173"/>
              <a:gd name="T22" fmla="*/ 83 w 129"/>
              <a:gd name="T23" fmla="*/ 101 h 173"/>
              <a:gd name="T24" fmla="*/ 6 w 129"/>
              <a:gd name="T25" fmla="*/ 173 h 173"/>
              <a:gd name="T26" fmla="*/ 0 w 129"/>
              <a:gd name="T27" fmla="*/ 162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73"/>
              <a:gd name="T44" fmla="*/ 129 w 129"/>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73">
                <a:moveTo>
                  <a:pt x="0" y="162"/>
                </a:moveTo>
                <a:lnTo>
                  <a:pt x="0" y="116"/>
                </a:lnTo>
                <a:lnTo>
                  <a:pt x="10" y="102"/>
                </a:lnTo>
                <a:lnTo>
                  <a:pt x="50" y="88"/>
                </a:lnTo>
                <a:lnTo>
                  <a:pt x="88" y="50"/>
                </a:lnTo>
                <a:lnTo>
                  <a:pt x="38" y="37"/>
                </a:lnTo>
                <a:lnTo>
                  <a:pt x="23" y="14"/>
                </a:lnTo>
                <a:lnTo>
                  <a:pt x="28" y="6"/>
                </a:lnTo>
                <a:lnTo>
                  <a:pt x="48" y="20"/>
                </a:lnTo>
                <a:lnTo>
                  <a:pt x="123" y="0"/>
                </a:lnTo>
                <a:lnTo>
                  <a:pt x="129" y="20"/>
                </a:lnTo>
                <a:lnTo>
                  <a:pt x="83" y="101"/>
                </a:lnTo>
                <a:lnTo>
                  <a:pt x="6" y="173"/>
                </a:lnTo>
                <a:lnTo>
                  <a:pt x="0" y="162"/>
                </a:lnTo>
                <a:close/>
              </a:path>
            </a:pathLst>
          </a:custGeom>
          <a:solidFill>
            <a:srgbClr val="FFFFCC"/>
          </a:solidFill>
          <a:ln w="1588" cap="rnd">
            <a:solidFill>
              <a:srgbClr val="808080"/>
            </a:solidFill>
            <a:round/>
            <a:headEnd/>
            <a:tailEnd/>
          </a:ln>
        </p:spPr>
        <p:txBody>
          <a:bodyPr/>
          <a:lstStyle/>
          <a:p>
            <a:endParaRPr lang="en-US"/>
          </a:p>
        </p:txBody>
      </p:sp>
      <p:sp>
        <p:nvSpPr>
          <p:cNvPr id="23396" name="Freeform 869"/>
          <p:cNvSpPr>
            <a:spLocks noChangeAspect="1"/>
          </p:cNvSpPr>
          <p:nvPr/>
        </p:nvSpPr>
        <p:spPr bwMode="auto">
          <a:xfrm>
            <a:off x="4891088" y="4603208"/>
            <a:ext cx="192087" cy="176213"/>
          </a:xfrm>
          <a:custGeom>
            <a:avLst/>
            <a:gdLst>
              <a:gd name="T0" fmla="*/ 0 w 100"/>
              <a:gd name="T1" fmla="*/ 28 h 92"/>
              <a:gd name="T2" fmla="*/ 23 w 100"/>
              <a:gd name="T3" fmla="*/ 29 h 92"/>
              <a:gd name="T4" fmla="*/ 45 w 100"/>
              <a:gd name="T5" fmla="*/ 12 h 92"/>
              <a:gd name="T6" fmla="*/ 46 w 100"/>
              <a:gd name="T7" fmla="*/ 4 h 92"/>
              <a:gd name="T8" fmla="*/ 65 w 100"/>
              <a:gd name="T9" fmla="*/ 0 h 92"/>
              <a:gd name="T10" fmla="*/ 97 w 100"/>
              <a:gd name="T11" fmla="*/ 10 h 92"/>
              <a:gd name="T12" fmla="*/ 100 w 100"/>
              <a:gd name="T13" fmla="*/ 23 h 92"/>
              <a:gd name="T14" fmla="*/ 98 w 100"/>
              <a:gd name="T15" fmla="*/ 57 h 92"/>
              <a:gd name="T16" fmla="*/ 82 w 100"/>
              <a:gd name="T17" fmla="*/ 92 h 92"/>
              <a:gd name="T18" fmla="*/ 53 w 100"/>
              <a:gd name="T19" fmla="*/ 85 h 92"/>
              <a:gd name="T20" fmla="*/ 36 w 100"/>
              <a:gd name="T21" fmla="*/ 77 h 92"/>
              <a:gd name="T22" fmla="*/ 0 w 100"/>
              <a:gd name="T23" fmla="*/ 28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92"/>
              <a:gd name="T38" fmla="*/ 100 w 10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92">
                <a:moveTo>
                  <a:pt x="0" y="28"/>
                </a:moveTo>
                <a:lnTo>
                  <a:pt x="23" y="29"/>
                </a:lnTo>
                <a:lnTo>
                  <a:pt x="45" y="12"/>
                </a:lnTo>
                <a:lnTo>
                  <a:pt x="46" y="4"/>
                </a:lnTo>
                <a:lnTo>
                  <a:pt x="65" y="0"/>
                </a:lnTo>
                <a:lnTo>
                  <a:pt x="97" y="10"/>
                </a:lnTo>
                <a:lnTo>
                  <a:pt x="100" y="23"/>
                </a:lnTo>
                <a:lnTo>
                  <a:pt x="98" y="57"/>
                </a:lnTo>
                <a:lnTo>
                  <a:pt x="82" y="92"/>
                </a:lnTo>
                <a:lnTo>
                  <a:pt x="53" y="85"/>
                </a:lnTo>
                <a:lnTo>
                  <a:pt x="36" y="77"/>
                </a:lnTo>
                <a:lnTo>
                  <a:pt x="0" y="28"/>
                </a:lnTo>
                <a:close/>
              </a:path>
            </a:pathLst>
          </a:custGeom>
          <a:solidFill>
            <a:srgbClr val="FFFFCC"/>
          </a:solidFill>
          <a:ln w="9525">
            <a:noFill/>
            <a:round/>
            <a:headEnd/>
            <a:tailEnd/>
          </a:ln>
        </p:spPr>
        <p:txBody>
          <a:bodyPr/>
          <a:lstStyle/>
          <a:p>
            <a:endParaRPr lang="en-US"/>
          </a:p>
        </p:txBody>
      </p:sp>
      <p:sp>
        <p:nvSpPr>
          <p:cNvPr id="23397" name="Freeform 870"/>
          <p:cNvSpPr>
            <a:spLocks noChangeAspect="1"/>
          </p:cNvSpPr>
          <p:nvPr/>
        </p:nvSpPr>
        <p:spPr bwMode="auto">
          <a:xfrm>
            <a:off x="4891088" y="4603208"/>
            <a:ext cx="192087" cy="176213"/>
          </a:xfrm>
          <a:custGeom>
            <a:avLst/>
            <a:gdLst>
              <a:gd name="T0" fmla="*/ 0 w 100"/>
              <a:gd name="T1" fmla="*/ 28 h 92"/>
              <a:gd name="T2" fmla="*/ 23 w 100"/>
              <a:gd name="T3" fmla="*/ 29 h 92"/>
              <a:gd name="T4" fmla="*/ 45 w 100"/>
              <a:gd name="T5" fmla="*/ 12 h 92"/>
              <a:gd name="T6" fmla="*/ 46 w 100"/>
              <a:gd name="T7" fmla="*/ 4 h 92"/>
              <a:gd name="T8" fmla="*/ 65 w 100"/>
              <a:gd name="T9" fmla="*/ 0 h 92"/>
              <a:gd name="T10" fmla="*/ 97 w 100"/>
              <a:gd name="T11" fmla="*/ 10 h 92"/>
              <a:gd name="T12" fmla="*/ 100 w 100"/>
              <a:gd name="T13" fmla="*/ 23 h 92"/>
              <a:gd name="T14" fmla="*/ 98 w 100"/>
              <a:gd name="T15" fmla="*/ 57 h 92"/>
              <a:gd name="T16" fmla="*/ 82 w 100"/>
              <a:gd name="T17" fmla="*/ 92 h 92"/>
              <a:gd name="T18" fmla="*/ 53 w 100"/>
              <a:gd name="T19" fmla="*/ 85 h 92"/>
              <a:gd name="T20" fmla="*/ 36 w 100"/>
              <a:gd name="T21" fmla="*/ 77 h 92"/>
              <a:gd name="T22" fmla="*/ 0 w 100"/>
              <a:gd name="T23" fmla="*/ 28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92"/>
              <a:gd name="T38" fmla="*/ 100 w 10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92">
                <a:moveTo>
                  <a:pt x="0" y="28"/>
                </a:moveTo>
                <a:lnTo>
                  <a:pt x="23" y="29"/>
                </a:lnTo>
                <a:lnTo>
                  <a:pt x="45" y="12"/>
                </a:lnTo>
                <a:lnTo>
                  <a:pt x="46" y="4"/>
                </a:lnTo>
                <a:lnTo>
                  <a:pt x="65" y="0"/>
                </a:lnTo>
                <a:lnTo>
                  <a:pt x="97" y="10"/>
                </a:lnTo>
                <a:lnTo>
                  <a:pt x="100" y="23"/>
                </a:lnTo>
                <a:lnTo>
                  <a:pt x="98" y="57"/>
                </a:lnTo>
                <a:lnTo>
                  <a:pt x="82" y="92"/>
                </a:lnTo>
                <a:lnTo>
                  <a:pt x="53" y="85"/>
                </a:lnTo>
                <a:lnTo>
                  <a:pt x="36" y="77"/>
                </a:lnTo>
                <a:lnTo>
                  <a:pt x="0" y="28"/>
                </a:lnTo>
                <a:close/>
              </a:path>
            </a:pathLst>
          </a:custGeom>
          <a:solidFill>
            <a:srgbClr val="FFFFCC"/>
          </a:solidFill>
          <a:ln w="1588" cap="rnd">
            <a:solidFill>
              <a:srgbClr val="808080"/>
            </a:solidFill>
            <a:round/>
            <a:headEnd/>
            <a:tailEnd/>
          </a:ln>
        </p:spPr>
        <p:txBody>
          <a:bodyPr/>
          <a:lstStyle/>
          <a:p>
            <a:endParaRPr lang="en-US"/>
          </a:p>
        </p:txBody>
      </p:sp>
      <p:sp>
        <p:nvSpPr>
          <p:cNvPr id="23398" name="Freeform 871"/>
          <p:cNvSpPr>
            <a:spLocks noChangeAspect="1"/>
          </p:cNvSpPr>
          <p:nvPr/>
        </p:nvSpPr>
        <p:spPr bwMode="auto">
          <a:xfrm>
            <a:off x="4565650" y="4631783"/>
            <a:ext cx="325438" cy="314325"/>
          </a:xfrm>
          <a:custGeom>
            <a:avLst/>
            <a:gdLst>
              <a:gd name="T0" fmla="*/ 0 w 170"/>
              <a:gd name="T1" fmla="*/ 6 h 164"/>
              <a:gd name="T2" fmla="*/ 21 w 170"/>
              <a:gd name="T3" fmla="*/ 0 h 164"/>
              <a:gd name="T4" fmla="*/ 123 w 170"/>
              <a:gd name="T5" fmla="*/ 16 h 164"/>
              <a:gd name="T6" fmla="*/ 146 w 170"/>
              <a:gd name="T7" fmla="*/ 9 h 164"/>
              <a:gd name="T8" fmla="*/ 170 w 170"/>
              <a:gd name="T9" fmla="*/ 12 h 164"/>
              <a:gd name="T10" fmla="*/ 150 w 170"/>
              <a:gd name="T11" fmla="*/ 24 h 164"/>
              <a:gd name="T12" fmla="*/ 142 w 170"/>
              <a:gd name="T13" fmla="*/ 16 h 164"/>
              <a:gd name="T14" fmla="*/ 118 w 170"/>
              <a:gd name="T15" fmla="*/ 21 h 164"/>
              <a:gd name="T16" fmla="*/ 118 w 170"/>
              <a:gd name="T17" fmla="*/ 67 h 164"/>
              <a:gd name="T18" fmla="*/ 105 w 170"/>
              <a:gd name="T19" fmla="*/ 68 h 164"/>
              <a:gd name="T20" fmla="*/ 105 w 170"/>
              <a:gd name="T21" fmla="*/ 104 h 164"/>
              <a:gd name="T22" fmla="*/ 105 w 170"/>
              <a:gd name="T23" fmla="*/ 156 h 164"/>
              <a:gd name="T24" fmla="*/ 94 w 170"/>
              <a:gd name="T25" fmla="*/ 164 h 164"/>
              <a:gd name="T26" fmla="*/ 78 w 170"/>
              <a:gd name="T27" fmla="*/ 164 h 164"/>
              <a:gd name="T28" fmla="*/ 69 w 170"/>
              <a:gd name="T29" fmla="*/ 153 h 164"/>
              <a:gd name="T30" fmla="*/ 62 w 170"/>
              <a:gd name="T31" fmla="*/ 159 h 164"/>
              <a:gd name="T32" fmla="*/ 45 w 170"/>
              <a:gd name="T33" fmla="*/ 141 h 164"/>
              <a:gd name="T34" fmla="*/ 37 w 170"/>
              <a:gd name="T35" fmla="*/ 84 h 164"/>
              <a:gd name="T36" fmla="*/ 37 w 170"/>
              <a:gd name="T37" fmla="*/ 77 h 164"/>
              <a:gd name="T38" fmla="*/ 0 w 170"/>
              <a:gd name="T39" fmla="*/ 6 h 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64"/>
              <a:gd name="T62" fmla="*/ 170 w 170"/>
              <a:gd name="T63" fmla="*/ 164 h 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64">
                <a:moveTo>
                  <a:pt x="0" y="6"/>
                </a:moveTo>
                <a:lnTo>
                  <a:pt x="21" y="0"/>
                </a:lnTo>
                <a:lnTo>
                  <a:pt x="123" y="16"/>
                </a:lnTo>
                <a:lnTo>
                  <a:pt x="146" y="9"/>
                </a:lnTo>
                <a:lnTo>
                  <a:pt x="170" y="12"/>
                </a:lnTo>
                <a:lnTo>
                  <a:pt x="150" y="24"/>
                </a:lnTo>
                <a:lnTo>
                  <a:pt x="142" y="16"/>
                </a:lnTo>
                <a:lnTo>
                  <a:pt x="118" y="21"/>
                </a:lnTo>
                <a:lnTo>
                  <a:pt x="118" y="67"/>
                </a:lnTo>
                <a:lnTo>
                  <a:pt x="105" y="68"/>
                </a:lnTo>
                <a:lnTo>
                  <a:pt x="105" y="104"/>
                </a:lnTo>
                <a:lnTo>
                  <a:pt x="105" y="156"/>
                </a:lnTo>
                <a:lnTo>
                  <a:pt x="94" y="164"/>
                </a:lnTo>
                <a:lnTo>
                  <a:pt x="78" y="164"/>
                </a:lnTo>
                <a:lnTo>
                  <a:pt x="69" y="153"/>
                </a:lnTo>
                <a:lnTo>
                  <a:pt x="62" y="159"/>
                </a:lnTo>
                <a:lnTo>
                  <a:pt x="45" y="141"/>
                </a:lnTo>
                <a:lnTo>
                  <a:pt x="37" y="84"/>
                </a:lnTo>
                <a:lnTo>
                  <a:pt x="37" y="77"/>
                </a:lnTo>
                <a:lnTo>
                  <a:pt x="0" y="6"/>
                </a:lnTo>
                <a:close/>
              </a:path>
            </a:pathLst>
          </a:custGeom>
          <a:solidFill>
            <a:srgbClr val="FFFFCC"/>
          </a:solidFill>
          <a:ln w="9525">
            <a:noFill/>
            <a:round/>
            <a:headEnd/>
            <a:tailEnd/>
          </a:ln>
        </p:spPr>
        <p:txBody>
          <a:bodyPr/>
          <a:lstStyle/>
          <a:p>
            <a:endParaRPr lang="en-US"/>
          </a:p>
        </p:txBody>
      </p:sp>
      <p:sp>
        <p:nvSpPr>
          <p:cNvPr id="23399" name="Freeform 872"/>
          <p:cNvSpPr>
            <a:spLocks noChangeAspect="1"/>
          </p:cNvSpPr>
          <p:nvPr/>
        </p:nvSpPr>
        <p:spPr bwMode="auto">
          <a:xfrm>
            <a:off x="4565650" y="4631783"/>
            <a:ext cx="325438" cy="314325"/>
          </a:xfrm>
          <a:custGeom>
            <a:avLst/>
            <a:gdLst>
              <a:gd name="T0" fmla="*/ 0 w 170"/>
              <a:gd name="T1" fmla="*/ 6 h 164"/>
              <a:gd name="T2" fmla="*/ 21 w 170"/>
              <a:gd name="T3" fmla="*/ 0 h 164"/>
              <a:gd name="T4" fmla="*/ 123 w 170"/>
              <a:gd name="T5" fmla="*/ 16 h 164"/>
              <a:gd name="T6" fmla="*/ 146 w 170"/>
              <a:gd name="T7" fmla="*/ 9 h 164"/>
              <a:gd name="T8" fmla="*/ 170 w 170"/>
              <a:gd name="T9" fmla="*/ 12 h 164"/>
              <a:gd name="T10" fmla="*/ 150 w 170"/>
              <a:gd name="T11" fmla="*/ 24 h 164"/>
              <a:gd name="T12" fmla="*/ 142 w 170"/>
              <a:gd name="T13" fmla="*/ 16 h 164"/>
              <a:gd name="T14" fmla="*/ 118 w 170"/>
              <a:gd name="T15" fmla="*/ 21 h 164"/>
              <a:gd name="T16" fmla="*/ 118 w 170"/>
              <a:gd name="T17" fmla="*/ 67 h 164"/>
              <a:gd name="T18" fmla="*/ 105 w 170"/>
              <a:gd name="T19" fmla="*/ 68 h 164"/>
              <a:gd name="T20" fmla="*/ 105 w 170"/>
              <a:gd name="T21" fmla="*/ 104 h 164"/>
              <a:gd name="T22" fmla="*/ 105 w 170"/>
              <a:gd name="T23" fmla="*/ 156 h 164"/>
              <a:gd name="T24" fmla="*/ 94 w 170"/>
              <a:gd name="T25" fmla="*/ 164 h 164"/>
              <a:gd name="T26" fmla="*/ 78 w 170"/>
              <a:gd name="T27" fmla="*/ 164 h 164"/>
              <a:gd name="T28" fmla="*/ 69 w 170"/>
              <a:gd name="T29" fmla="*/ 153 h 164"/>
              <a:gd name="T30" fmla="*/ 62 w 170"/>
              <a:gd name="T31" fmla="*/ 159 h 164"/>
              <a:gd name="T32" fmla="*/ 45 w 170"/>
              <a:gd name="T33" fmla="*/ 141 h 164"/>
              <a:gd name="T34" fmla="*/ 37 w 170"/>
              <a:gd name="T35" fmla="*/ 84 h 164"/>
              <a:gd name="T36" fmla="*/ 37 w 170"/>
              <a:gd name="T37" fmla="*/ 77 h 164"/>
              <a:gd name="T38" fmla="*/ 0 w 170"/>
              <a:gd name="T39" fmla="*/ 6 h 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64"/>
              <a:gd name="T62" fmla="*/ 170 w 170"/>
              <a:gd name="T63" fmla="*/ 164 h 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64">
                <a:moveTo>
                  <a:pt x="0" y="6"/>
                </a:moveTo>
                <a:lnTo>
                  <a:pt x="21" y="0"/>
                </a:lnTo>
                <a:lnTo>
                  <a:pt x="123" y="16"/>
                </a:lnTo>
                <a:lnTo>
                  <a:pt x="146" y="9"/>
                </a:lnTo>
                <a:lnTo>
                  <a:pt x="170" y="12"/>
                </a:lnTo>
                <a:lnTo>
                  <a:pt x="150" y="24"/>
                </a:lnTo>
                <a:lnTo>
                  <a:pt x="142" y="16"/>
                </a:lnTo>
                <a:lnTo>
                  <a:pt x="118" y="21"/>
                </a:lnTo>
                <a:lnTo>
                  <a:pt x="118" y="67"/>
                </a:lnTo>
                <a:lnTo>
                  <a:pt x="105" y="68"/>
                </a:lnTo>
                <a:lnTo>
                  <a:pt x="105" y="104"/>
                </a:lnTo>
                <a:lnTo>
                  <a:pt x="105" y="156"/>
                </a:lnTo>
                <a:lnTo>
                  <a:pt x="94" y="164"/>
                </a:lnTo>
                <a:lnTo>
                  <a:pt x="78" y="164"/>
                </a:lnTo>
                <a:lnTo>
                  <a:pt x="69" y="153"/>
                </a:lnTo>
                <a:lnTo>
                  <a:pt x="62" y="159"/>
                </a:lnTo>
                <a:lnTo>
                  <a:pt x="45" y="141"/>
                </a:lnTo>
                <a:lnTo>
                  <a:pt x="37" y="84"/>
                </a:lnTo>
                <a:lnTo>
                  <a:pt x="37" y="77"/>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400" name="Freeform 873"/>
          <p:cNvSpPr>
            <a:spLocks noChangeAspect="1"/>
          </p:cNvSpPr>
          <p:nvPr/>
        </p:nvSpPr>
        <p:spPr bwMode="auto">
          <a:xfrm>
            <a:off x="3873500" y="3515771"/>
            <a:ext cx="203200" cy="173037"/>
          </a:xfrm>
          <a:custGeom>
            <a:avLst/>
            <a:gdLst>
              <a:gd name="T0" fmla="*/ 0 w 106"/>
              <a:gd name="T1" fmla="*/ 90 h 90"/>
              <a:gd name="T2" fmla="*/ 50 w 106"/>
              <a:gd name="T3" fmla="*/ 0 h 90"/>
              <a:gd name="T4" fmla="*/ 105 w 106"/>
              <a:gd name="T5" fmla="*/ 1 h 90"/>
              <a:gd name="T6" fmla="*/ 106 w 106"/>
              <a:gd name="T7" fmla="*/ 6 h 90"/>
              <a:gd name="T8" fmla="*/ 105 w 106"/>
              <a:gd name="T9" fmla="*/ 23 h 90"/>
              <a:gd name="T10" fmla="*/ 65 w 106"/>
              <a:gd name="T11" fmla="*/ 22 h 90"/>
              <a:gd name="T12" fmla="*/ 64 w 106"/>
              <a:gd name="T13" fmla="*/ 57 h 90"/>
              <a:gd name="T14" fmla="*/ 50 w 106"/>
              <a:gd name="T15" fmla="*/ 63 h 90"/>
              <a:gd name="T16" fmla="*/ 51 w 106"/>
              <a:gd name="T17" fmla="*/ 85 h 90"/>
              <a:gd name="T18" fmla="*/ 0 w 106"/>
              <a:gd name="T19" fmla="*/ 9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90"/>
              <a:gd name="T32" fmla="*/ 106 w 106"/>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90">
                <a:moveTo>
                  <a:pt x="0" y="90"/>
                </a:moveTo>
                <a:lnTo>
                  <a:pt x="50" y="0"/>
                </a:lnTo>
                <a:lnTo>
                  <a:pt x="105" y="1"/>
                </a:lnTo>
                <a:lnTo>
                  <a:pt x="106" y="6"/>
                </a:lnTo>
                <a:lnTo>
                  <a:pt x="105" y="23"/>
                </a:lnTo>
                <a:lnTo>
                  <a:pt x="65" y="22"/>
                </a:lnTo>
                <a:lnTo>
                  <a:pt x="64" y="57"/>
                </a:lnTo>
                <a:lnTo>
                  <a:pt x="50" y="63"/>
                </a:lnTo>
                <a:lnTo>
                  <a:pt x="51" y="85"/>
                </a:lnTo>
                <a:lnTo>
                  <a:pt x="0" y="90"/>
                </a:lnTo>
                <a:close/>
              </a:path>
            </a:pathLst>
          </a:custGeom>
          <a:solidFill>
            <a:srgbClr val="FFFFCC"/>
          </a:solidFill>
          <a:ln w="9525">
            <a:noFill/>
            <a:round/>
            <a:headEnd/>
            <a:tailEnd/>
          </a:ln>
        </p:spPr>
        <p:txBody>
          <a:bodyPr/>
          <a:lstStyle/>
          <a:p>
            <a:endParaRPr lang="en-US"/>
          </a:p>
        </p:txBody>
      </p:sp>
      <p:sp>
        <p:nvSpPr>
          <p:cNvPr id="23401" name="Freeform 874"/>
          <p:cNvSpPr>
            <a:spLocks noChangeAspect="1"/>
          </p:cNvSpPr>
          <p:nvPr/>
        </p:nvSpPr>
        <p:spPr bwMode="auto">
          <a:xfrm>
            <a:off x="3873500" y="3515771"/>
            <a:ext cx="203200" cy="173037"/>
          </a:xfrm>
          <a:custGeom>
            <a:avLst/>
            <a:gdLst>
              <a:gd name="T0" fmla="*/ 0 w 106"/>
              <a:gd name="T1" fmla="*/ 90 h 90"/>
              <a:gd name="T2" fmla="*/ 50 w 106"/>
              <a:gd name="T3" fmla="*/ 0 h 90"/>
              <a:gd name="T4" fmla="*/ 105 w 106"/>
              <a:gd name="T5" fmla="*/ 1 h 90"/>
              <a:gd name="T6" fmla="*/ 106 w 106"/>
              <a:gd name="T7" fmla="*/ 6 h 90"/>
              <a:gd name="T8" fmla="*/ 105 w 106"/>
              <a:gd name="T9" fmla="*/ 23 h 90"/>
              <a:gd name="T10" fmla="*/ 65 w 106"/>
              <a:gd name="T11" fmla="*/ 22 h 90"/>
              <a:gd name="T12" fmla="*/ 64 w 106"/>
              <a:gd name="T13" fmla="*/ 57 h 90"/>
              <a:gd name="T14" fmla="*/ 50 w 106"/>
              <a:gd name="T15" fmla="*/ 63 h 90"/>
              <a:gd name="T16" fmla="*/ 51 w 106"/>
              <a:gd name="T17" fmla="*/ 85 h 90"/>
              <a:gd name="T18" fmla="*/ 0 w 106"/>
              <a:gd name="T19" fmla="*/ 9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90"/>
              <a:gd name="T32" fmla="*/ 106 w 106"/>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90">
                <a:moveTo>
                  <a:pt x="0" y="90"/>
                </a:moveTo>
                <a:lnTo>
                  <a:pt x="50" y="0"/>
                </a:lnTo>
                <a:lnTo>
                  <a:pt x="105" y="1"/>
                </a:lnTo>
                <a:lnTo>
                  <a:pt x="106" y="6"/>
                </a:lnTo>
                <a:lnTo>
                  <a:pt x="105" y="23"/>
                </a:lnTo>
                <a:lnTo>
                  <a:pt x="65" y="22"/>
                </a:lnTo>
                <a:lnTo>
                  <a:pt x="64" y="57"/>
                </a:lnTo>
                <a:lnTo>
                  <a:pt x="50" y="63"/>
                </a:lnTo>
                <a:lnTo>
                  <a:pt x="51" y="85"/>
                </a:lnTo>
                <a:lnTo>
                  <a:pt x="0" y="90"/>
                </a:lnTo>
                <a:close/>
              </a:path>
            </a:pathLst>
          </a:custGeom>
          <a:solidFill>
            <a:srgbClr val="FFFFCC"/>
          </a:solidFill>
          <a:ln w="1588" cap="rnd">
            <a:solidFill>
              <a:srgbClr val="808080"/>
            </a:solidFill>
            <a:round/>
            <a:headEnd/>
            <a:tailEnd/>
          </a:ln>
        </p:spPr>
        <p:txBody>
          <a:bodyPr/>
          <a:lstStyle/>
          <a:p>
            <a:endParaRPr lang="en-US"/>
          </a:p>
        </p:txBody>
      </p:sp>
      <p:sp>
        <p:nvSpPr>
          <p:cNvPr id="23402" name="Freeform 875"/>
          <p:cNvSpPr>
            <a:spLocks noChangeAspect="1"/>
          </p:cNvSpPr>
          <p:nvPr/>
        </p:nvSpPr>
        <p:spPr bwMode="auto">
          <a:xfrm>
            <a:off x="4818063" y="3634833"/>
            <a:ext cx="401637" cy="488950"/>
          </a:xfrm>
          <a:custGeom>
            <a:avLst/>
            <a:gdLst>
              <a:gd name="T0" fmla="*/ 0 w 209"/>
              <a:gd name="T1" fmla="*/ 135 h 255"/>
              <a:gd name="T2" fmla="*/ 10 w 209"/>
              <a:gd name="T3" fmla="*/ 160 h 255"/>
              <a:gd name="T4" fmla="*/ 19 w 209"/>
              <a:gd name="T5" fmla="*/ 188 h 255"/>
              <a:gd name="T6" fmla="*/ 40 w 209"/>
              <a:gd name="T7" fmla="*/ 198 h 255"/>
              <a:gd name="T8" fmla="*/ 71 w 209"/>
              <a:gd name="T9" fmla="*/ 236 h 255"/>
              <a:gd name="T10" fmla="*/ 112 w 209"/>
              <a:gd name="T11" fmla="*/ 255 h 255"/>
              <a:gd name="T12" fmla="*/ 151 w 209"/>
              <a:gd name="T13" fmla="*/ 250 h 255"/>
              <a:gd name="T14" fmla="*/ 175 w 209"/>
              <a:gd name="T15" fmla="*/ 242 h 255"/>
              <a:gd name="T16" fmla="*/ 161 w 209"/>
              <a:gd name="T17" fmla="*/ 215 h 255"/>
              <a:gd name="T18" fmla="*/ 139 w 209"/>
              <a:gd name="T19" fmla="*/ 200 h 255"/>
              <a:gd name="T20" fmla="*/ 153 w 209"/>
              <a:gd name="T21" fmla="*/ 190 h 255"/>
              <a:gd name="T22" fmla="*/ 155 w 209"/>
              <a:gd name="T23" fmla="*/ 166 h 255"/>
              <a:gd name="T24" fmla="*/ 180 w 209"/>
              <a:gd name="T25" fmla="*/ 135 h 255"/>
              <a:gd name="T26" fmla="*/ 189 w 209"/>
              <a:gd name="T27" fmla="*/ 80 h 255"/>
              <a:gd name="T28" fmla="*/ 209 w 209"/>
              <a:gd name="T29" fmla="*/ 68 h 255"/>
              <a:gd name="T30" fmla="*/ 194 w 209"/>
              <a:gd name="T31" fmla="*/ 56 h 255"/>
              <a:gd name="T32" fmla="*/ 188 w 209"/>
              <a:gd name="T33" fmla="*/ 15 h 255"/>
              <a:gd name="T34" fmla="*/ 171 w 209"/>
              <a:gd name="T35" fmla="*/ 0 h 255"/>
              <a:gd name="T36" fmla="*/ 151 w 209"/>
              <a:gd name="T37" fmla="*/ 18 h 255"/>
              <a:gd name="T38" fmla="*/ 38 w 209"/>
              <a:gd name="T39" fmla="*/ 15 h 255"/>
              <a:gd name="T40" fmla="*/ 38 w 209"/>
              <a:gd name="T41" fmla="*/ 41 h 255"/>
              <a:gd name="T42" fmla="*/ 27 w 209"/>
              <a:gd name="T43" fmla="*/ 41 h 255"/>
              <a:gd name="T44" fmla="*/ 27 w 209"/>
              <a:gd name="T45" fmla="*/ 49 h 255"/>
              <a:gd name="T46" fmla="*/ 26 w 209"/>
              <a:gd name="T47" fmla="*/ 98 h 255"/>
              <a:gd name="T48" fmla="*/ 13 w 209"/>
              <a:gd name="T49" fmla="*/ 100 h 255"/>
              <a:gd name="T50" fmla="*/ 0 w 209"/>
              <a:gd name="T51" fmla="*/ 135 h 2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55"/>
              <a:gd name="T80" fmla="*/ 209 w 209"/>
              <a:gd name="T81" fmla="*/ 255 h 2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55">
                <a:moveTo>
                  <a:pt x="0" y="135"/>
                </a:moveTo>
                <a:lnTo>
                  <a:pt x="10" y="160"/>
                </a:lnTo>
                <a:lnTo>
                  <a:pt x="19" y="188"/>
                </a:lnTo>
                <a:lnTo>
                  <a:pt x="40" y="198"/>
                </a:lnTo>
                <a:lnTo>
                  <a:pt x="71" y="236"/>
                </a:lnTo>
                <a:lnTo>
                  <a:pt x="112" y="255"/>
                </a:lnTo>
                <a:lnTo>
                  <a:pt x="151" y="250"/>
                </a:lnTo>
                <a:lnTo>
                  <a:pt x="175" y="242"/>
                </a:lnTo>
                <a:lnTo>
                  <a:pt x="161" y="215"/>
                </a:lnTo>
                <a:lnTo>
                  <a:pt x="139" y="200"/>
                </a:lnTo>
                <a:lnTo>
                  <a:pt x="153" y="190"/>
                </a:lnTo>
                <a:lnTo>
                  <a:pt x="155" y="166"/>
                </a:lnTo>
                <a:lnTo>
                  <a:pt x="180" y="135"/>
                </a:lnTo>
                <a:lnTo>
                  <a:pt x="189" y="80"/>
                </a:lnTo>
                <a:lnTo>
                  <a:pt x="209" y="68"/>
                </a:lnTo>
                <a:lnTo>
                  <a:pt x="194" y="56"/>
                </a:lnTo>
                <a:lnTo>
                  <a:pt x="188" y="15"/>
                </a:lnTo>
                <a:lnTo>
                  <a:pt x="171" y="0"/>
                </a:lnTo>
                <a:lnTo>
                  <a:pt x="151" y="18"/>
                </a:lnTo>
                <a:lnTo>
                  <a:pt x="38" y="15"/>
                </a:lnTo>
                <a:lnTo>
                  <a:pt x="38" y="41"/>
                </a:lnTo>
                <a:lnTo>
                  <a:pt x="27" y="41"/>
                </a:lnTo>
                <a:lnTo>
                  <a:pt x="27" y="49"/>
                </a:lnTo>
                <a:lnTo>
                  <a:pt x="26" y="98"/>
                </a:lnTo>
                <a:lnTo>
                  <a:pt x="13" y="100"/>
                </a:lnTo>
                <a:lnTo>
                  <a:pt x="0" y="135"/>
                </a:lnTo>
                <a:close/>
              </a:path>
            </a:pathLst>
          </a:custGeom>
          <a:solidFill>
            <a:srgbClr val="FFFFCC"/>
          </a:solidFill>
          <a:ln w="9525">
            <a:noFill/>
            <a:round/>
            <a:headEnd/>
            <a:tailEnd/>
          </a:ln>
        </p:spPr>
        <p:txBody>
          <a:bodyPr/>
          <a:lstStyle/>
          <a:p>
            <a:endParaRPr lang="en-US"/>
          </a:p>
        </p:txBody>
      </p:sp>
      <p:sp>
        <p:nvSpPr>
          <p:cNvPr id="23403" name="Freeform 876"/>
          <p:cNvSpPr>
            <a:spLocks noChangeAspect="1"/>
          </p:cNvSpPr>
          <p:nvPr/>
        </p:nvSpPr>
        <p:spPr bwMode="auto">
          <a:xfrm>
            <a:off x="4818063" y="3634833"/>
            <a:ext cx="401637" cy="488950"/>
          </a:xfrm>
          <a:custGeom>
            <a:avLst/>
            <a:gdLst>
              <a:gd name="T0" fmla="*/ 0 w 209"/>
              <a:gd name="T1" fmla="*/ 135 h 255"/>
              <a:gd name="T2" fmla="*/ 10 w 209"/>
              <a:gd name="T3" fmla="*/ 160 h 255"/>
              <a:gd name="T4" fmla="*/ 19 w 209"/>
              <a:gd name="T5" fmla="*/ 188 h 255"/>
              <a:gd name="T6" fmla="*/ 40 w 209"/>
              <a:gd name="T7" fmla="*/ 198 h 255"/>
              <a:gd name="T8" fmla="*/ 71 w 209"/>
              <a:gd name="T9" fmla="*/ 236 h 255"/>
              <a:gd name="T10" fmla="*/ 112 w 209"/>
              <a:gd name="T11" fmla="*/ 255 h 255"/>
              <a:gd name="T12" fmla="*/ 151 w 209"/>
              <a:gd name="T13" fmla="*/ 250 h 255"/>
              <a:gd name="T14" fmla="*/ 175 w 209"/>
              <a:gd name="T15" fmla="*/ 242 h 255"/>
              <a:gd name="T16" fmla="*/ 161 w 209"/>
              <a:gd name="T17" fmla="*/ 215 h 255"/>
              <a:gd name="T18" fmla="*/ 139 w 209"/>
              <a:gd name="T19" fmla="*/ 200 h 255"/>
              <a:gd name="T20" fmla="*/ 153 w 209"/>
              <a:gd name="T21" fmla="*/ 190 h 255"/>
              <a:gd name="T22" fmla="*/ 155 w 209"/>
              <a:gd name="T23" fmla="*/ 166 h 255"/>
              <a:gd name="T24" fmla="*/ 180 w 209"/>
              <a:gd name="T25" fmla="*/ 135 h 255"/>
              <a:gd name="T26" fmla="*/ 189 w 209"/>
              <a:gd name="T27" fmla="*/ 80 h 255"/>
              <a:gd name="T28" fmla="*/ 209 w 209"/>
              <a:gd name="T29" fmla="*/ 68 h 255"/>
              <a:gd name="T30" fmla="*/ 194 w 209"/>
              <a:gd name="T31" fmla="*/ 56 h 255"/>
              <a:gd name="T32" fmla="*/ 188 w 209"/>
              <a:gd name="T33" fmla="*/ 15 h 255"/>
              <a:gd name="T34" fmla="*/ 171 w 209"/>
              <a:gd name="T35" fmla="*/ 0 h 255"/>
              <a:gd name="T36" fmla="*/ 151 w 209"/>
              <a:gd name="T37" fmla="*/ 18 h 255"/>
              <a:gd name="T38" fmla="*/ 38 w 209"/>
              <a:gd name="T39" fmla="*/ 15 h 255"/>
              <a:gd name="T40" fmla="*/ 38 w 209"/>
              <a:gd name="T41" fmla="*/ 41 h 255"/>
              <a:gd name="T42" fmla="*/ 27 w 209"/>
              <a:gd name="T43" fmla="*/ 41 h 255"/>
              <a:gd name="T44" fmla="*/ 27 w 209"/>
              <a:gd name="T45" fmla="*/ 49 h 255"/>
              <a:gd name="T46" fmla="*/ 26 w 209"/>
              <a:gd name="T47" fmla="*/ 98 h 255"/>
              <a:gd name="T48" fmla="*/ 13 w 209"/>
              <a:gd name="T49" fmla="*/ 100 h 255"/>
              <a:gd name="T50" fmla="*/ 0 w 209"/>
              <a:gd name="T51" fmla="*/ 135 h 2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55"/>
              <a:gd name="T80" fmla="*/ 209 w 209"/>
              <a:gd name="T81" fmla="*/ 255 h 2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55">
                <a:moveTo>
                  <a:pt x="0" y="135"/>
                </a:moveTo>
                <a:lnTo>
                  <a:pt x="10" y="160"/>
                </a:lnTo>
                <a:lnTo>
                  <a:pt x="19" y="188"/>
                </a:lnTo>
                <a:lnTo>
                  <a:pt x="40" y="198"/>
                </a:lnTo>
                <a:lnTo>
                  <a:pt x="71" y="236"/>
                </a:lnTo>
                <a:lnTo>
                  <a:pt x="112" y="255"/>
                </a:lnTo>
                <a:lnTo>
                  <a:pt x="151" y="250"/>
                </a:lnTo>
                <a:lnTo>
                  <a:pt x="175" y="242"/>
                </a:lnTo>
                <a:lnTo>
                  <a:pt x="161" y="215"/>
                </a:lnTo>
                <a:lnTo>
                  <a:pt x="139" y="200"/>
                </a:lnTo>
                <a:lnTo>
                  <a:pt x="153" y="190"/>
                </a:lnTo>
                <a:lnTo>
                  <a:pt x="155" y="166"/>
                </a:lnTo>
                <a:lnTo>
                  <a:pt x="180" y="135"/>
                </a:lnTo>
                <a:lnTo>
                  <a:pt x="189" y="80"/>
                </a:lnTo>
                <a:lnTo>
                  <a:pt x="209" y="68"/>
                </a:lnTo>
                <a:lnTo>
                  <a:pt x="194" y="56"/>
                </a:lnTo>
                <a:lnTo>
                  <a:pt x="188" y="15"/>
                </a:lnTo>
                <a:lnTo>
                  <a:pt x="171" y="0"/>
                </a:lnTo>
                <a:lnTo>
                  <a:pt x="151" y="18"/>
                </a:lnTo>
                <a:lnTo>
                  <a:pt x="38" y="15"/>
                </a:lnTo>
                <a:lnTo>
                  <a:pt x="38" y="41"/>
                </a:lnTo>
                <a:lnTo>
                  <a:pt x="27" y="41"/>
                </a:lnTo>
                <a:lnTo>
                  <a:pt x="27" y="49"/>
                </a:lnTo>
                <a:lnTo>
                  <a:pt x="26" y="98"/>
                </a:lnTo>
                <a:lnTo>
                  <a:pt x="13" y="100"/>
                </a:lnTo>
                <a:lnTo>
                  <a:pt x="0" y="135"/>
                </a:lnTo>
                <a:close/>
              </a:path>
            </a:pathLst>
          </a:custGeom>
          <a:solidFill>
            <a:srgbClr val="FFFFCC"/>
          </a:solidFill>
          <a:ln w="1588" cap="rnd">
            <a:solidFill>
              <a:srgbClr val="808080"/>
            </a:solidFill>
            <a:round/>
            <a:headEnd/>
            <a:tailEnd/>
          </a:ln>
        </p:spPr>
        <p:txBody>
          <a:bodyPr/>
          <a:lstStyle/>
          <a:p>
            <a:endParaRPr lang="en-US"/>
          </a:p>
        </p:txBody>
      </p:sp>
      <p:sp>
        <p:nvSpPr>
          <p:cNvPr id="23404" name="Freeform 877"/>
          <p:cNvSpPr>
            <a:spLocks noChangeAspect="1"/>
          </p:cNvSpPr>
          <p:nvPr/>
        </p:nvSpPr>
        <p:spPr bwMode="auto">
          <a:xfrm>
            <a:off x="5032375" y="4855621"/>
            <a:ext cx="28575" cy="42862"/>
          </a:xfrm>
          <a:custGeom>
            <a:avLst/>
            <a:gdLst>
              <a:gd name="T0" fmla="*/ 0 w 15"/>
              <a:gd name="T1" fmla="*/ 13 h 22"/>
              <a:gd name="T2" fmla="*/ 8 w 15"/>
              <a:gd name="T3" fmla="*/ 22 h 22"/>
              <a:gd name="T4" fmla="*/ 15 w 15"/>
              <a:gd name="T5" fmla="*/ 14 h 22"/>
              <a:gd name="T6" fmla="*/ 13 w 15"/>
              <a:gd name="T7" fmla="*/ 0 h 22"/>
              <a:gd name="T8" fmla="*/ 0 w 15"/>
              <a:gd name="T9" fmla="*/ 13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0" y="13"/>
                </a:moveTo>
                <a:lnTo>
                  <a:pt x="8" y="22"/>
                </a:lnTo>
                <a:lnTo>
                  <a:pt x="15" y="14"/>
                </a:lnTo>
                <a:lnTo>
                  <a:pt x="13" y="0"/>
                </a:lnTo>
                <a:lnTo>
                  <a:pt x="0" y="13"/>
                </a:lnTo>
                <a:close/>
              </a:path>
            </a:pathLst>
          </a:custGeom>
          <a:solidFill>
            <a:srgbClr val="FFFFCC"/>
          </a:solidFill>
          <a:ln w="9525">
            <a:noFill/>
            <a:round/>
            <a:headEnd/>
            <a:tailEnd/>
          </a:ln>
        </p:spPr>
        <p:txBody>
          <a:bodyPr/>
          <a:lstStyle/>
          <a:p>
            <a:endParaRPr lang="en-US"/>
          </a:p>
        </p:txBody>
      </p:sp>
      <p:sp>
        <p:nvSpPr>
          <p:cNvPr id="23405" name="Freeform 878"/>
          <p:cNvSpPr>
            <a:spLocks noChangeAspect="1"/>
          </p:cNvSpPr>
          <p:nvPr/>
        </p:nvSpPr>
        <p:spPr bwMode="auto">
          <a:xfrm>
            <a:off x="5032375" y="4855621"/>
            <a:ext cx="28575" cy="42862"/>
          </a:xfrm>
          <a:custGeom>
            <a:avLst/>
            <a:gdLst>
              <a:gd name="T0" fmla="*/ 0 w 15"/>
              <a:gd name="T1" fmla="*/ 13 h 22"/>
              <a:gd name="T2" fmla="*/ 8 w 15"/>
              <a:gd name="T3" fmla="*/ 22 h 22"/>
              <a:gd name="T4" fmla="*/ 15 w 15"/>
              <a:gd name="T5" fmla="*/ 14 h 22"/>
              <a:gd name="T6" fmla="*/ 13 w 15"/>
              <a:gd name="T7" fmla="*/ 0 h 22"/>
              <a:gd name="T8" fmla="*/ 0 w 15"/>
              <a:gd name="T9" fmla="*/ 13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0" y="13"/>
                </a:moveTo>
                <a:lnTo>
                  <a:pt x="8" y="22"/>
                </a:lnTo>
                <a:lnTo>
                  <a:pt x="15" y="14"/>
                </a:lnTo>
                <a:lnTo>
                  <a:pt x="13" y="0"/>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3406" name="Freeform 879"/>
          <p:cNvSpPr>
            <a:spLocks noChangeAspect="1"/>
          </p:cNvSpPr>
          <p:nvPr/>
        </p:nvSpPr>
        <p:spPr bwMode="auto">
          <a:xfrm>
            <a:off x="5005388" y="4236496"/>
            <a:ext cx="261937" cy="261937"/>
          </a:xfrm>
          <a:custGeom>
            <a:avLst/>
            <a:gdLst>
              <a:gd name="T0" fmla="*/ 0 w 137"/>
              <a:gd name="T1" fmla="*/ 44 h 137"/>
              <a:gd name="T2" fmla="*/ 1 w 137"/>
              <a:gd name="T3" fmla="*/ 70 h 137"/>
              <a:gd name="T4" fmla="*/ 18 w 137"/>
              <a:gd name="T5" fmla="*/ 97 h 137"/>
              <a:gd name="T6" fmla="*/ 41 w 137"/>
              <a:gd name="T7" fmla="*/ 109 h 137"/>
              <a:gd name="T8" fmla="*/ 54 w 137"/>
              <a:gd name="T9" fmla="*/ 111 h 137"/>
              <a:gd name="T10" fmla="*/ 68 w 137"/>
              <a:gd name="T11" fmla="*/ 137 h 137"/>
              <a:gd name="T12" fmla="*/ 118 w 137"/>
              <a:gd name="T13" fmla="*/ 134 h 137"/>
              <a:gd name="T14" fmla="*/ 137 w 137"/>
              <a:gd name="T15" fmla="*/ 123 h 137"/>
              <a:gd name="T16" fmla="*/ 117 w 137"/>
              <a:gd name="T17" fmla="*/ 68 h 137"/>
              <a:gd name="T18" fmla="*/ 122 w 137"/>
              <a:gd name="T19" fmla="*/ 48 h 137"/>
              <a:gd name="T20" fmla="*/ 58 w 137"/>
              <a:gd name="T21" fmla="*/ 0 h 137"/>
              <a:gd name="T22" fmla="*/ 40 w 137"/>
              <a:gd name="T23" fmla="*/ 24 h 137"/>
              <a:gd name="T24" fmla="*/ 33 w 137"/>
              <a:gd name="T25" fmla="*/ 17 h 137"/>
              <a:gd name="T26" fmla="*/ 28 w 137"/>
              <a:gd name="T27" fmla="*/ 23 h 137"/>
              <a:gd name="T28" fmla="*/ 28 w 137"/>
              <a:gd name="T29" fmla="*/ 0 h 137"/>
              <a:gd name="T30" fmla="*/ 11 w 137"/>
              <a:gd name="T31" fmla="*/ 1 h 137"/>
              <a:gd name="T32" fmla="*/ 14 w 137"/>
              <a:gd name="T33" fmla="*/ 18 h 137"/>
              <a:gd name="T34" fmla="*/ 15 w 137"/>
              <a:gd name="T35" fmla="*/ 28 h 137"/>
              <a:gd name="T36" fmla="*/ 0 w 137"/>
              <a:gd name="T37" fmla="*/ 44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7"/>
              <a:gd name="T58" fmla="*/ 0 h 137"/>
              <a:gd name="T59" fmla="*/ 137 w 137"/>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7" h="137">
                <a:moveTo>
                  <a:pt x="0" y="44"/>
                </a:moveTo>
                <a:lnTo>
                  <a:pt x="1" y="70"/>
                </a:lnTo>
                <a:lnTo>
                  <a:pt x="18" y="97"/>
                </a:lnTo>
                <a:lnTo>
                  <a:pt x="41" y="109"/>
                </a:lnTo>
                <a:lnTo>
                  <a:pt x="54" y="111"/>
                </a:lnTo>
                <a:lnTo>
                  <a:pt x="68" y="137"/>
                </a:lnTo>
                <a:lnTo>
                  <a:pt x="118" y="134"/>
                </a:lnTo>
                <a:lnTo>
                  <a:pt x="137" y="123"/>
                </a:lnTo>
                <a:lnTo>
                  <a:pt x="117" y="68"/>
                </a:lnTo>
                <a:lnTo>
                  <a:pt x="122" y="48"/>
                </a:lnTo>
                <a:lnTo>
                  <a:pt x="58" y="0"/>
                </a:lnTo>
                <a:lnTo>
                  <a:pt x="40" y="24"/>
                </a:lnTo>
                <a:lnTo>
                  <a:pt x="33" y="17"/>
                </a:lnTo>
                <a:lnTo>
                  <a:pt x="28" y="23"/>
                </a:lnTo>
                <a:lnTo>
                  <a:pt x="28" y="0"/>
                </a:lnTo>
                <a:lnTo>
                  <a:pt x="11" y="1"/>
                </a:lnTo>
                <a:lnTo>
                  <a:pt x="14" y="18"/>
                </a:lnTo>
                <a:lnTo>
                  <a:pt x="15" y="28"/>
                </a:lnTo>
                <a:lnTo>
                  <a:pt x="0" y="44"/>
                </a:lnTo>
                <a:close/>
              </a:path>
            </a:pathLst>
          </a:custGeom>
          <a:solidFill>
            <a:srgbClr val="FFFFCC"/>
          </a:solidFill>
          <a:ln w="9525">
            <a:noFill/>
            <a:round/>
            <a:headEnd/>
            <a:tailEnd/>
          </a:ln>
        </p:spPr>
        <p:txBody>
          <a:bodyPr/>
          <a:lstStyle/>
          <a:p>
            <a:endParaRPr lang="en-US"/>
          </a:p>
        </p:txBody>
      </p:sp>
      <p:sp>
        <p:nvSpPr>
          <p:cNvPr id="23407" name="Freeform 880"/>
          <p:cNvSpPr>
            <a:spLocks noChangeAspect="1"/>
          </p:cNvSpPr>
          <p:nvPr/>
        </p:nvSpPr>
        <p:spPr bwMode="auto">
          <a:xfrm>
            <a:off x="5005388" y="4236496"/>
            <a:ext cx="261937" cy="261937"/>
          </a:xfrm>
          <a:custGeom>
            <a:avLst/>
            <a:gdLst>
              <a:gd name="T0" fmla="*/ 0 w 137"/>
              <a:gd name="T1" fmla="*/ 44 h 137"/>
              <a:gd name="T2" fmla="*/ 1 w 137"/>
              <a:gd name="T3" fmla="*/ 70 h 137"/>
              <a:gd name="T4" fmla="*/ 18 w 137"/>
              <a:gd name="T5" fmla="*/ 97 h 137"/>
              <a:gd name="T6" fmla="*/ 41 w 137"/>
              <a:gd name="T7" fmla="*/ 109 h 137"/>
              <a:gd name="T8" fmla="*/ 54 w 137"/>
              <a:gd name="T9" fmla="*/ 111 h 137"/>
              <a:gd name="T10" fmla="*/ 68 w 137"/>
              <a:gd name="T11" fmla="*/ 137 h 137"/>
              <a:gd name="T12" fmla="*/ 118 w 137"/>
              <a:gd name="T13" fmla="*/ 134 h 137"/>
              <a:gd name="T14" fmla="*/ 137 w 137"/>
              <a:gd name="T15" fmla="*/ 123 h 137"/>
              <a:gd name="T16" fmla="*/ 117 w 137"/>
              <a:gd name="T17" fmla="*/ 68 h 137"/>
              <a:gd name="T18" fmla="*/ 122 w 137"/>
              <a:gd name="T19" fmla="*/ 48 h 137"/>
              <a:gd name="T20" fmla="*/ 58 w 137"/>
              <a:gd name="T21" fmla="*/ 0 h 137"/>
              <a:gd name="T22" fmla="*/ 40 w 137"/>
              <a:gd name="T23" fmla="*/ 24 h 137"/>
              <a:gd name="T24" fmla="*/ 33 w 137"/>
              <a:gd name="T25" fmla="*/ 17 h 137"/>
              <a:gd name="T26" fmla="*/ 28 w 137"/>
              <a:gd name="T27" fmla="*/ 23 h 137"/>
              <a:gd name="T28" fmla="*/ 28 w 137"/>
              <a:gd name="T29" fmla="*/ 0 h 137"/>
              <a:gd name="T30" fmla="*/ 11 w 137"/>
              <a:gd name="T31" fmla="*/ 1 h 137"/>
              <a:gd name="T32" fmla="*/ 14 w 137"/>
              <a:gd name="T33" fmla="*/ 18 h 137"/>
              <a:gd name="T34" fmla="*/ 15 w 137"/>
              <a:gd name="T35" fmla="*/ 28 h 137"/>
              <a:gd name="T36" fmla="*/ 0 w 137"/>
              <a:gd name="T37" fmla="*/ 44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7"/>
              <a:gd name="T58" fmla="*/ 0 h 137"/>
              <a:gd name="T59" fmla="*/ 137 w 137"/>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7" h="137">
                <a:moveTo>
                  <a:pt x="0" y="44"/>
                </a:moveTo>
                <a:lnTo>
                  <a:pt x="1" y="70"/>
                </a:lnTo>
                <a:lnTo>
                  <a:pt x="18" y="97"/>
                </a:lnTo>
                <a:lnTo>
                  <a:pt x="41" y="109"/>
                </a:lnTo>
                <a:lnTo>
                  <a:pt x="54" y="111"/>
                </a:lnTo>
                <a:lnTo>
                  <a:pt x="68" y="137"/>
                </a:lnTo>
                <a:lnTo>
                  <a:pt x="118" y="134"/>
                </a:lnTo>
                <a:lnTo>
                  <a:pt x="137" y="123"/>
                </a:lnTo>
                <a:lnTo>
                  <a:pt x="117" y="68"/>
                </a:lnTo>
                <a:lnTo>
                  <a:pt x="122" y="48"/>
                </a:lnTo>
                <a:lnTo>
                  <a:pt x="58" y="0"/>
                </a:lnTo>
                <a:lnTo>
                  <a:pt x="40" y="24"/>
                </a:lnTo>
                <a:lnTo>
                  <a:pt x="33" y="17"/>
                </a:lnTo>
                <a:lnTo>
                  <a:pt x="28" y="23"/>
                </a:lnTo>
                <a:lnTo>
                  <a:pt x="28" y="0"/>
                </a:lnTo>
                <a:lnTo>
                  <a:pt x="11" y="1"/>
                </a:lnTo>
                <a:lnTo>
                  <a:pt x="14" y="18"/>
                </a:lnTo>
                <a:lnTo>
                  <a:pt x="15" y="28"/>
                </a:lnTo>
                <a:lnTo>
                  <a:pt x="0" y="44"/>
                </a:lnTo>
                <a:close/>
              </a:path>
            </a:pathLst>
          </a:custGeom>
          <a:solidFill>
            <a:srgbClr val="FFFFCC"/>
          </a:solidFill>
          <a:ln w="1588" cap="rnd">
            <a:solidFill>
              <a:srgbClr val="808080"/>
            </a:solidFill>
            <a:round/>
            <a:headEnd/>
            <a:tailEnd/>
          </a:ln>
        </p:spPr>
        <p:txBody>
          <a:bodyPr/>
          <a:lstStyle/>
          <a:p>
            <a:endParaRPr lang="en-US"/>
          </a:p>
        </p:txBody>
      </p:sp>
      <p:sp>
        <p:nvSpPr>
          <p:cNvPr id="23408" name="Freeform 881"/>
          <p:cNvSpPr>
            <a:spLocks noChangeAspect="1"/>
          </p:cNvSpPr>
          <p:nvPr/>
        </p:nvSpPr>
        <p:spPr bwMode="auto">
          <a:xfrm>
            <a:off x="4281488" y="3936458"/>
            <a:ext cx="53975" cy="127000"/>
          </a:xfrm>
          <a:custGeom>
            <a:avLst/>
            <a:gdLst>
              <a:gd name="T0" fmla="*/ 0 w 28"/>
              <a:gd name="T1" fmla="*/ 0 h 66"/>
              <a:gd name="T2" fmla="*/ 14 w 28"/>
              <a:gd name="T3" fmla="*/ 3 h 66"/>
              <a:gd name="T4" fmla="*/ 28 w 28"/>
              <a:gd name="T5" fmla="*/ 64 h 66"/>
              <a:gd name="T6" fmla="*/ 18 w 28"/>
              <a:gd name="T7" fmla="*/ 66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4" y="3"/>
                </a:lnTo>
                <a:lnTo>
                  <a:pt x="28" y="64"/>
                </a:lnTo>
                <a:lnTo>
                  <a:pt x="18" y="66"/>
                </a:lnTo>
                <a:lnTo>
                  <a:pt x="0" y="0"/>
                </a:lnTo>
                <a:close/>
              </a:path>
            </a:pathLst>
          </a:custGeom>
          <a:solidFill>
            <a:srgbClr val="FFFFCC"/>
          </a:solidFill>
          <a:ln w="9525">
            <a:noFill/>
            <a:round/>
            <a:headEnd/>
            <a:tailEnd/>
          </a:ln>
        </p:spPr>
        <p:txBody>
          <a:bodyPr/>
          <a:lstStyle/>
          <a:p>
            <a:endParaRPr lang="en-US"/>
          </a:p>
        </p:txBody>
      </p:sp>
      <p:sp>
        <p:nvSpPr>
          <p:cNvPr id="23409" name="Freeform 882"/>
          <p:cNvSpPr>
            <a:spLocks noChangeAspect="1"/>
          </p:cNvSpPr>
          <p:nvPr/>
        </p:nvSpPr>
        <p:spPr bwMode="auto">
          <a:xfrm>
            <a:off x="4281488" y="3936458"/>
            <a:ext cx="53975" cy="127000"/>
          </a:xfrm>
          <a:custGeom>
            <a:avLst/>
            <a:gdLst>
              <a:gd name="T0" fmla="*/ 0 w 28"/>
              <a:gd name="T1" fmla="*/ 0 h 66"/>
              <a:gd name="T2" fmla="*/ 14 w 28"/>
              <a:gd name="T3" fmla="*/ 3 h 66"/>
              <a:gd name="T4" fmla="*/ 28 w 28"/>
              <a:gd name="T5" fmla="*/ 64 h 66"/>
              <a:gd name="T6" fmla="*/ 18 w 28"/>
              <a:gd name="T7" fmla="*/ 66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4" y="3"/>
                </a:lnTo>
                <a:lnTo>
                  <a:pt x="28" y="64"/>
                </a:lnTo>
                <a:lnTo>
                  <a:pt x="18" y="66"/>
                </a:lnTo>
                <a:lnTo>
                  <a:pt x="0" y="0"/>
                </a:lnTo>
                <a:close/>
              </a:path>
            </a:pathLst>
          </a:custGeom>
          <a:solidFill>
            <a:srgbClr val="FFFFCC"/>
          </a:solidFill>
          <a:ln w="1588" cap="rnd">
            <a:solidFill>
              <a:srgbClr val="808080"/>
            </a:solidFill>
            <a:round/>
            <a:headEnd/>
            <a:tailEnd/>
          </a:ln>
        </p:spPr>
        <p:txBody>
          <a:bodyPr/>
          <a:lstStyle/>
          <a:p>
            <a:endParaRPr lang="en-US"/>
          </a:p>
        </p:txBody>
      </p:sp>
      <p:sp>
        <p:nvSpPr>
          <p:cNvPr id="23410" name="Freeform 883"/>
          <p:cNvSpPr>
            <a:spLocks noChangeAspect="1"/>
          </p:cNvSpPr>
          <p:nvPr/>
        </p:nvSpPr>
        <p:spPr bwMode="auto">
          <a:xfrm>
            <a:off x="5005388" y="4114258"/>
            <a:ext cx="130175" cy="131763"/>
          </a:xfrm>
          <a:custGeom>
            <a:avLst/>
            <a:gdLst>
              <a:gd name="T0" fmla="*/ 0 w 68"/>
              <a:gd name="T1" fmla="*/ 68 h 68"/>
              <a:gd name="T2" fmla="*/ 10 w 68"/>
              <a:gd name="T3" fmla="*/ 65 h 68"/>
              <a:gd name="T4" fmla="*/ 27 w 68"/>
              <a:gd name="T5" fmla="*/ 64 h 68"/>
              <a:gd name="T6" fmla="*/ 28 w 68"/>
              <a:gd name="T7" fmla="*/ 54 h 68"/>
              <a:gd name="T8" fmla="*/ 55 w 68"/>
              <a:gd name="T9" fmla="*/ 49 h 68"/>
              <a:gd name="T10" fmla="*/ 68 w 68"/>
              <a:gd name="T11" fmla="*/ 25 h 68"/>
              <a:gd name="T12" fmla="*/ 55 w 68"/>
              <a:gd name="T13" fmla="*/ 0 h 68"/>
              <a:gd name="T14" fmla="*/ 15 w 68"/>
              <a:gd name="T15" fmla="*/ 5 h 68"/>
              <a:gd name="T16" fmla="*/ 20 w 68"/>
              <a:gd name="T17" fmla="*/ 24 h 68"/>
              <a:gd name="T18" fmla="*/ 12 w 68"/>
              <a:gd name="T19" fmla="*/ 36 h 68"/>
              <a:gd name="T20" fmla="*/ 0 w 68"/>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8"/>
              <a:gd name="T35" fmla="*/ 68 w 68"/>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8">
                <a:moveTo>
                  <a:pt x="0" y="68"/>
                </a:moveTo>
                <a:lnTo>
                  <a:pt x="10" y="65"/>
                </a:lnTo>
                <a:lnTo>
                  <a:pt x="27" y="64"/>
                </a:lnTo>
                <a:lnTo>
                  <a:pt x="28" y="54"/>
                </a:lnTo>
                <a:lnTo>
                  <a:pt x="55" y="49"/>
                </a:lnTo>
                <a:lnTo>
                  <a:pt x="68" y="25"/>
                </a:lnTo>
                <a:lnTo>
                  <a:pt x="55" y="0"/>
                </a:lnTo>
                <a:lnTo>
                  <a:pt x="15" y="5"/>
                </a:lnTo>
                <a:lnTo>
                  <a:pt x="20" y="24"/>
                </a:lnTo>
                <a:lnTo>
                  <a:pt x="12" y="36"/>
                </a:lnTo>
                <a:lnTo>
                  <a:pt x="0" y="68"/>
                </a:lnTo>
                <a:close/>
              </a:path>
            </a:pathLst>
          </a:custGeom>
          <a:solidFill>
            <a:srgbClr val="FFFFCC"/>
          </a:solidFill>
          <a:ln w="9525">
            <a:noFill/>
            <a:round/>
            <a:headEnd/>
            <a:tailEnd/>
          </a:ln>
        </p:spPr>
        <p:txBody>
          <a:bodyPr/>
          <a:lstStyle/>
          <a:p>
            <a:endParaRPr lang="en-US"/>
          </a:p>
        </p:txBody>
      </p:sp>
      <p:sp>
        <p:nvSpPr>
          <p:cNvPr id="23411" name="Freeform 884"/>
          <p:cNvSpPr>
            <a:spLocks noChangeAspect="1"/>
          </p:cNvSpPr>
          <p:nvPr/>
        </p:nvSpPr>
        <p:spPr bwMode="auto">
          <a:xfrm>
            <a:off x="5005388" y="4114258"/>
            <a:ext cx="130175" cy="131763"/>
          </a:xfrm>
          <a:custGeom>
            <a:avLst/>
            <a:gdLst>
              <a:gd name="T0" fmla="*/ 0 w 68"/>
              <a:gd name="T1" fmla="*/ 68 h 68"/>
              <a:gd name="T2" fmla="*/ 10 w 68"/>
              <a:gd name="T3" fmla="*/ 65 h 68"/>
              <a:gd name="T4" fmla="*/ 27 w 68"/>
              <a:gd name="T5" fmla="*/ 64 h 68"/>
              <a:gd name="T6" fmla="*/ 28 w 68"/>
              <a:gd name="T7" fmla="*/ 54 h 68"/>
              <a:gd name="T8" fmla="*/ 55 w 68"/>
              <a:gd name="T9" fmla="*/ 49 h 68"/>
              <a:gd name="T10" fmla="*/ 68 w 68"/>
              <a:gd name="T11" fmla="*/ 25 h 68"/>
              <a:gd name="T12" fmla="*/ 55 w 68"/>
              <a:gd name="T13" fmla="*/ 0 h 68"/>
              <a:gd name="T14" fmla="*/ 15 w 68"/>
              <a:gd name="T15" fmla="*/ 5 h 68"/>
              <a:gd name="T16" fmla="*/ 20 w 68"/>
              <a:gd name="T17" fmla="*/ 24 h 68"/>
              <a:gd name="T18" fmla="*/ 12 w 68"/>
              <a:gd name="T19" fmla="*/ 36 h 68"/>
              <a:gd name="T20" fmla="*/ 0 w 68"/>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8"/>
              <a:gd name="T35" fmla="*/ 68 w 68"/>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8">
                <a:moveTo>
                  <a:pt x="0" y="68"/>
                </a:moveTo>
                <a:lnTo>
                  <a:pt x="10" y="65"/>
                </a:lnTo>
                <a:lnTo>
                  <a:pt x="27" y="64"/>
                </a:lnTo>
                <a:lnTo>
                  <a:pt x="28" y="54"/>
                </a:lnTo>
                <a:lnTo>
                  <a:pt x="55" y="49"/>
                </a:lnTo>
                <a:lnTo>
                  <a:pt x="68" y="25"/>
                </a:lnTo>
                <a:lnTo>
                  <a:pt x="55" y="0"/>
                </a:lnTo>
                <a:lnTo>
                  <a:pt x="15" y="5"/>
                </a:lnTo>
                <a:lnTo>
                  <a:pt x="20" y="24"/>
                </a:lnTo>
                <a:lnTo>
                  <a:pt x="12" y="36"/>
                </a:lnTo>
                <a:lnTo>
                  <a:pt x="0" y="68"/>
                </a:lnTo>
                <a:close/>
              </a:path>
            </a:pathLst>
          </a:custGeom>
          <a:solidFill>
            <a:srgbClr val="FFFFCC"/>
          </a:solidFill>
          <a:ln w="1588" cap="rnd">
            <a:solidFill>
              <a:srgbClr val="808080"/>
            </a:solidFill>
            <a:round/>
            <a:headEnd/>
            <a:tailEnd/>
          </a:ln>
        </p:spPr>
        <p:txBody>
          <a:bodyPr/>
          <a:lstStyle/>
          <a:p>
            <a:endParaRPr lang="en-US"/>
          </a:p>
        </p:txBody>
      </p:sp>
      <p:sp>
        <p:nvSpPr>
          <p:cNvPr id="23412" name="Freeform 885"/>
          <p:cNvSpPr>
            <a:spLocks noChangeAspect="1"/>
          </p:cNvSpPr>
          <p:nvPr/>
        </p:nvSpPr>
        <p:spPr bwMode="auto">
          <a:xfrm>
            <a:off x="4879975" y="3407821"/>
            <a:ext cx="271463" cy="263525"/>
          </a:xfrm>
          <a:custGeom>
            <a:avLst/>
            <a:gdLst>
              <a:gd name="T0" fmla="*/ 0 w 141"/>
              <a:gd name="T1" fmla="*/ 23 h 137"/>
              <a:gd name="T2" fmla="*/ 6 w 141"/>
              <a:gd name="T3" fmla="*/ 134 h 137"/>
              <a:gd name="T4" fmla="*/ 119 w 141"/>
              <a:gd name="T5" fmla="*/ 137 h 137"/>
              <a:gd name="T6" fmla="*/ 139 w 141"/>
              <a:gd name="T7" fmla="*/ 119 h 137"/>
              <a:gd name="T8" fmla="*/ 141 w 141"/>
              <a:gd name="T9" fmla="*/ 108 h 137"/>
              <a:gd name="T10" fmla="*/ 98 w 141"/>
              <a:gd name="T11" fmla="*/ 30 h 137"/>
              <a:gd name="T12" fmla="*/ 119 w 141"/>
              <a:gd name="T13" fmla="*/ 55 h 137"/>
              <a:gd name="T14" fmla="*/ 130 w 141"/>
              <a:gd name="T15" fmla="*/ 33 h 137"/>
              <a:gd name="T16" fmla="*/ 119 w 141"/>
              <a:gd name="T17" fmla="*/ 6 h 137"/>
              <a:gd name="T18" fmla="*/ 93 w 141"/>
              <a:gd name="T19" fmla="*/ 10 h 137"/>
              <a:gd name="T20" fmla="*/ 92 w 141"/>
              <a:gd name="T21" fmla="*/ 2 h 137"/>
              <a:gd name="T22" fmla="*/ 78 w 141"/>
              <a:gd name="T23" fmla="*/ 2 h 137"/>
              <a:gd name="T24" fmla="*/ 55 w 141"/>
              <a:gd name="T25" fmla="*/ 12 h 137"/>
              <a:gd name="T26" fmla="*/ 6 w 141"/>
              <a:gd name="T27" fmla="*/ 0 h 137"/>
              <a:gd name="T28" fmla="*/ 0 w 141"/>
              <a:gd name="T29" fmla="*/ 23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137"/>
              <a:gd name="T47" fmla="*/ 141 w 141"/>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137">
                <a:moveTo>
                  <a:pt x="0" y="23"/>
                </a:moveTo>
                <a:lnTo>
                  <a:pt x="6" y="134"/>
                </a:lnTo>
                <a:lnTo>
                  <a:pt x="119" y="137"/>
                </a:lnTo>
                <a:lnTo>
                  <a:pt x="139" y="119"/>
                </a:lnTo>
                <a:lnTo>
                  <a:pt x="141" y="108"/>
                </a:lnTo>
                <a:lnTo>
                  <a:pt x="98" y="30"/>
                </a:lnTo>
                <a:lnTo>
                  <a:pt x="119" y="55"/>
                </a:lnTo>
                <a:lnTo>
                  <a:pt x="130" y="33"/>
                </a:lnTo>
                <a:lnTo>
                  <a:pt x="119" y="6"/>
                </a:lnTo>
                <a:lnTo>
                  <a:pt x="93" y="10"/>
                </a:lnTo>
                <a:lnTo>
                  <a:pt x="92" y="2"/>
                </a:lnTo>
                <a:lnTo>
                  <a:pt x="78" y="2"/>
                </a:lnTo>
                <a:lnTo>
                  <a:pt x="55" y="12"/>
                </a:lnTo>
                <a:lnTo>
                  <a:pt x="6" y="0"/>
                </a:lnTo>
                <a:lnTo>
                  <a:pt x="0" y="23"/>
                </a:lnTo>
                <a:close/>
              </a:path>
            </a:pathLst>
          </a:custGeom>
          <a:solidFill>
            <a:srgbClr val="FFFFCC"/>
          </a:solidFill>
          <a:ln w="9525">
            <a:noFill/>
            <a:round/>
            <a:headEnd/>
            <a:tailEnd/>
          </a:ln>
        </p:spPr>
        <p:txBody>
          <a:bodyPr/>
          <a:lstStyle/>
          <a:p>
            <a:endParaRPr lang="en-US"/>
          </a:p>
        </p:txBody>
      </p:sp>
      <p:sp>
        <p:nvSpPr>
          <p:cNvPr id="23413" name="Freeform 886"/>
          <p:cNvSpPr>
            <a:spLocks noChangeAspect="1"/>
          </p:cNvSpPr>
          <p:nvPr/>
        </p:nvSpPr>
        <p:spPr bwMode="auto">
          <a:xfrm>
            <a:off x="4879975" y="3407821"/>
            <a:ext cx="271463" cy="263525"/>
          </a:xfrm>
          <a:custGeom>
            <a:avLst/>
            <a:gdLst>
              <a:gd name="T0" fmla="*/ 0 w 141"/>
              <a:gd name="T1" fmla="*/ 23 h 137"/>
              <a:gd name="T2" fmla="*/ 6 w 141"/>
              <a:gd name="T3" fmla="*/ 134 h 137"/>
              <a:gd name="T4" fmla="*/ 119 w 141"/>
              <a:gd name="T5" fmla="*/ 137 h 137"/>
              <a:gd name="T6" fmla="*/ 139 w 141"/>
              <a:gd name="T7" fmla="*/ 119 h 137"/>
              <a:gd name="T8" fmla="*/ 141 w 141"/>
              <a:gd name="T9" fmla="*/ 108 h 137"/>
              <a:gd name="T10" fmla="*/ 98 w 141"/>
              <a:gd name="T11" fmla="*/ 30 h 137"/>
              <a:gd name="T12" fmla="*/ 119 w 141"/>
              <a:gd name="T13" fmla="*/ 55 h 137"/>
              <a:gd name="T14" fmla="*/ 130 w 141"/>
              <a:gd name="T15" fmla="*/ 33 h 137"/>
              <a:gd name="T16" fmla="*/ 119 w 141"/>
              <a:gd name="T17" fmla="*/ 6 h 137"/>
              <a:gd name="T18" fmla="*/ 93 w 141"/>
              <a:gd name="T19" fmla="*/ 10 h 137"/>
              <a:gd name="T20" fmla="*/ 92 w 141"/>
              <a:gd name="T21" fmla="*/ 2 h 137"/>
              <a:gd name="T22" fmla="*/ 78 w 141"/>
              <a:gd name="T23" fmla="*/ 2 h 137"/>
              <a:gd name="T24" fmla="*/ 55 w 141"/>
              <a:gd name="T25" fmla="*/ 12 h 137"/>
              <a:gd name="T26" fmla="*/ 6 w 141"/>
              <a:gd name="T27" fmla="*/ 0 h 137"/>
              <a:gd name="T28" fmla="*/ 0 w 141"/>
              <a:gd name="T29" fmla="*/ 23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137"/>
              <a:gd name="T47" fmla="*/ 141 w 141"/>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137">
                <a:moveTo>
                  <a:pt x="0" y="23"/>
                </a:moveTo>
                <a:lnTo>
                  <a:pt x="6" y="134"/>
                </a:lnTo>
                <a:lnTo>
                  <a:pt x="119" y="137"/>
                </a:lnTo>
                <a:lnTo>
                  <a:pt x="139" y="119"/>
                </a:lnTo>
                <a:lnTo>
                  <a:pt x="141" y="108"/>
                </a:lnTo>
                <a:lnTo>
                  <a:pt x="98" y="30"/>
                </a:lnTo>
                <a:lnTo>
                  <a:pt x="119" y="55"/>
                </a:lnTo>
                <a:lnTo>
                  <a:pt x="130" y="33"/>
                </a:lnTo>
                <a:lnTo>
                  <a:pt x="119" y="6"/>
                </a:lnTo>
                <a:lnTo>
                  <a:pt x="93" y="10"/>
                </a:lnTo>
                <a:lnTo>
                  <a:pt x="92" y="2"/>
                </a:lnTo>
                <a:lnTo>
                  <a:pt x="78" y="2"/>
                </a:lnTo>
                <a:lnTo>
                  <a:pt x="55" y="12"/>
                </a:lnTo>
                <a:lnTo>
                  <a:pt x="6" y="0"/>
                </a:lnTo>
                <a:lnTo>
                  <a:pt x="0" y="23"/>
                </a:lnTo>
                <a:close/>
              </a:path>
            </a:pathLst>
          </a:custGeom>
          <a:solidFill>
            <a:srgbClr val="FFFFCC"/>
          </a:solidFill>
          <a:ln w="1588" cap="rnd">
            <a:solidFill>
              <a:srgbClr val="808080"/>
            </a:solidFill>
            <a:round/>
            <a:headEnd/>
            <a:tailEnd/>
          </a:ln>
        </p:spPr>
        <p:txBody>
          <a:bodyPr/>
          <a:lstStyle/>
          <a:p>
            <a:endParaRPr lang="en-US"/>
          </a:p>
        </p:txBody>
      </p:sp>
      <p:sp>
        <p:nvSpPr>
          <p:cNvPr id="23414" name="Freeform 887"/>
          <p:cNvSpPr>
            <a:spLocks noChangeAspect="1"/>
          </p:cNvSpPr>
          <p:nvPr/>
        </p:nvSpPr>
        <p:spPr bwMode="auto">
          <a:xfrm>
            <a:off x="4159250" y="3842796"/>
            <a:ext cx="182563" cy="133350"/>
          </a:xfrm>
          <a:custGeom>
            <a:avLst/>
            <a:gdLst>
              <a:gd name="T0" fmla="*/ 0 w 95"/>
              <a:gd name="T1" fmla="*/ 60 h 70"/>
              <a:gd name="T2" fmla="*/ 6 w 95"/>
              <a:gd name="T3" fmla="*/ 68 h 70"/>
              <a:gd name="T4" fmla="*/ 32 w 95"/>
              <a:gd name="T5" fmla="*/ 70 h 70"/>
              <a:gd name="T6" fmla="*/ 29 w 95"/>
              <a:gd name="T7" fmla="*/ 52 h 70"/>
              <a:gd name="T8" fmla="*/ 63 w 95"/>
              <a:gd name="T9" fmla="*/ 49 h 70"/>
              <a:gd name="T10" fmla="*/ 77 w 95"/>
              <a:gd name="T11" fmla="*/ 52 h 70"/>
              <a:gd name="T12" fmla="*/ 95 w 95"/>
              <a:gd name="T13" fmla="*/ 39 h 70"/>
              <a:gd name="T14" fmla="*/ 71 w 95"/>
              <a:gd name="T15" fmla="*/ 13 h 70"/>
              <a:gd name="T16" fmla="*/ 68 w 95"/>
              <a:gd name="T17" fmla="*/ 0 h 70"/>
              <a:gd name="T18" fmla="*/ 16 w 95"/>
              <a:gd name="T19" fmla="*/ 23 h 70"/>
              <a:gd name="T20" fmla="*/ 0 w 95"/>
              <a:gd name="T21" fmla="*/ 6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70"/>
              <a:gd name="T35" fmla="*/ 95 w 95"/>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70">
                <a:moveTo>
                  <a:pt x="0" y="60"/>
                </a:moveTo>
                <a:lnTo>
                  <a:pt x="6" y="68"/>
                </a:lnTo>
                <a:lnTo>
                  <a:pt x="32" y="70"/>
                </a:lnTo>
                <a:lnTo>
                  <a:pt x="29" y="52"/>
                </a:lnTo>
                <a:lnTo>
                  <a:pt x="63" y="49"/>
                </a:lnTo>
                <a:lnTo>
                  <a:pt x="77" y="52"/>
                </a:lnTo>
                <a:lnTo>
                  <a:pt x="95" y="39"/>
                </a:lnTo>
                <a:lnTo>
                  <a:pt x="71" y="13"/>
                </a:lnTo>
                <a:lnTo>
                  <a:pt x="68" y="0"/>
                </a:lnTo>
                <a:lnTo>
                  <a:pt x="16" y="23"/>
                </a:lnTo>
                <a:lnTo>
                  <a:pt x="0" y="60"/>
                </a:lnTo>
                <a:close/>
              </a:path>
            </a:pathLst>
          </a:custGeom>
          <a:solidFill>
            <a:srgbClr val="FFFFCC"/>
          </a:solidFill>
          <a:ln w="9525">
            <a:noFill/>
            <a:round/>
            <a:headEnd/>
            <a:tailEnd/>
          </a:ln>
        </p:spPr>
        <p:txBody>
          <a:bodyPr/>
          <a:lstStyle/>
          <a:p>
            <a:endParaRPr lang="en-US"/>
          </a:p>
        </p:txBody>
      </p:sp>
      <p:sp>
        <p:nvSpPr>
          <p:cNvPr id="23415" name="Freeform 888"/>
          <p:cNvSpPr>
            <a:spLocks noChangeAspect="1"/>
          </p:cNvSpPr>
          <p:nvPr/>
        </p:nvSpPr>
        <p:spPr bwMode="auto">
          <a:xfrm>
            <a:off x="4159250" y="3842796"/>
            <a:ext cx="182563" cy="133350"/>
          </a:xfrm>
          <a:custGeom>
            <a:avLst/>
            <a:gdLst>
              <a:gd name="T0" fmla="*/ 0 w 95"/>
              <a:gd name="T1" fmla="*/ 60 h 70"/>
              <a:gd name="T2" fmla="*/ 6 w 95"/>
              <a:gd name="T3" fmla="*/ 68 h 70"/>
              <a:gd name="T4" fmla="*/ 32 w 95"/>
              <a:gd name="T5" fmla="*/ 70 h 70"/>
              <a:gd name="T6" fmla="*/ 29 w 95"/>
              <a:gd name="T7" fmla="*/ 52 h 70"/>
              <a:gd name="T8" fmla="*/ 63 w 95"/>
              <a:gd name="T9" fmla="*/ 49 h 70"/>
              <a:gd name="T10" fmla="*/ 77 w 95"/>
              <a:gd name="T11" fmla="*/ 52 h 70"/>
              <a:gd name="T12" fmla="*/ 95 w 95"/>
              <a:gd name="T13" fmla="*/ 39 h 70"/>
              <a:gd name="T14" fmla="*/ 71 w 95"/>
              <a:gd name="T15" fmla="*/ 13 h 70"/>
              <a:gd name="T16" fmla="*/ 68 w 95"/>
              <a:gd name="T17" fmla="*/ 0 h 70"/>
              <a:gd name="T18" fmla="*/ 16 w 95"/>
              <a:gd name="T19" fmla="*/ 23 h 70"/>
              <a:gd name="T20" fmla="*/ 0 w 95"/>
              <a:gd name="T21" fmla="*/ 6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70"/>
              <a:gd name="T35" fmla="*/ 95 w 95"/>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70">
                <a:moveTo>
                  <a:pt x="0" y="60"/>
                </a:moveTo>
                <a:lnTo>
                  <a:pt x="6" y="68"/>
                </a:lnTo>
                <a:lnTo>
                  <a:pt x="32" y="70"/>
                </a:lnTo>
                <a:lnTo>
                  <a:pt x="29" y="52"/>
                </a:lnTo>
                <a:lnTo>
                  <a:pt x="63" y="49"/>
                </a:lnTo>
                <a:lnTo>
                  <a:pt x="77" y="52"/>
                </a:lnTo>
                <a:lnTo>
                  <a:pt x="95" y="39"/>
                </a:lnTo>
                <a:lnTo>
                  <a:pt x="71" y="13"/>
                </a:lnTo>
                <a:lnTo>
                  <a:pt x="68" y="0"/>
                </a:lnTo>
                <a:lnTo>
                  <a:pt x="16" y="23"/>
                </a:lnTo>
                <a:lnTo>
                  <a:pt x="0" y="60"/>
                </a:lnTo>
                <a:close/>
              </a:path>
            </a:pathLst>
          </a:custGeom>
          <a:solidFill>
            <a:srgbClr val="FFFFCC"/>
          </a:solidFill>
          <a:ln w="1588" cap="rnd">
            <a:solidFill>
              <a:srgbClr val="808080"/>
            </a:solidFill>
            <a:round/>
            <a:headEnd/>
            <a:tailEnd/>
          </a:ln>
        </p:spPr>
        <p:txBody>
          <a:bodyPr/>
          <a:lstStyle/>
          <a:p>
            <a:endParaRPr lang="en-US"/>
          </a:p>
        </p:txBody>
      </p:sp>
      <p:sp>
        <p:nvSpPr>
          <p:cNvPr id="23416" name="Freeform 889"/>
          <p:cNvSpPr>
            <a:spLocks noChangeAspect="1"/>
          </p:cNvSpPr>
          <p:nvPr/>
        </p:nvSpPr>
        <p:spPr bwMode="auto">
          <a:xfrm>
            <a:off x="4821238" y="4414296"/>
            <a:ext cx="280987" cy="239712"/>
          </a:xfrm>
          <a:custGeom>
            <a:avLst/>
            <a:gdLst>
              <a:gd name="T0" fmla="*/ 0 w 147"/>
              <a:gd name="T1" fmla="*/ 61 h 125"/>
              <a:gd name="T2" fmla="*/ 0 w 147"/>
              <a:gd name="T3" fmla="*/ 109 h 125"/>
              <a:gd name="T4" fmla="*/ 15 w 147"/>
              <a:gd name="T5" fmla="*/ 122 h 125"/>
              <a:gd name="T6" fmla="*/ 39 w 147"/>
              <a:gd name="T7" fmla="*/ 125 h 125"/>
              <a:gd name="T8" fmla="*/ 61 w 147"/>
              <a:gd name="T9" fmla="*/ 125 h 125"/>
              <a:gd name="T10" fmla="*/ 83 w 147"/>
              <a:gd name="T11" fmla="*/ 108 h 125"/>
              <a:gd name="T12" fmla="*/ 84 w 147"/>
              <a:gd name="T13" fmla="*/ 101 h 125"/>
              <a:gd name="T14" fmla="*/ 103 w 147"/>
              <a:gd name="T15" fmla="*/ 96 h 125"/>
              <a:gd name="T16" fmla="*/ 100 w 147"/>
              <a:gd name="T17" fmla="*/ 89 h 125"/>
              <a:gd name="T18" fmla="*/ 140 w 147"/>
              <a:gd name="T19" fmla="*/ 77 h 125"/>
              <a:gd name="T20" fmla="*/ 135 w 147"/>
              <a:gd name="T21" fmla="*/ 70 h 125"/>
              <a:gd name="T22" fmla="*/ 147 w 147"/>
              <a:gd name="T23" fmla="*/ 32 h 125"/>
              <a:gd name="T24" fmla="*/ 137 w 147"/>
              <a:gd name="T25" fmla="*/ 16 h 125"/>
              <a:gd name="T26" fmla="*/ 114 w 147"/>
              <a:gd name="T27" fmla="*/ 4 h 125"/>
              <a:gd name="T28" fmla="*/ 108 w 147"/>
              <a:gd name="T29" fmla="*/ 0 h 125"/>
              <a:gd name="T30" fmla="*/ 85 w 147"/>
              <a:gd name="T31" fmla="*/ 12 h 125"/>
              <a:gd name="T32" fmla="*/ 83 w 147"/>
              <a:gd name="T33" fmla="*/ 45 h 125"/>
              <a:gd name="T34" fmla="*/ 96 w 147"/>
              <a:gd name="T35" fmla="*/ 51 h 125"/>
              <a:gd name="T36" fmla="*/ 97 w 147"/>
              <a:gd name="T37" fmla="*/ 65 h 125"/>
              <a:gd name="T38" fmla="*/ 26 w 147"/>
              <a:gd name="T39" fmla="*/ 35 h 125"/>
              <a:gd name="T40" fmla="*/ 27 w 147"/>
              <a:gd name="T41" fmla="*/ 61 h 125"/>
              <a:gd name="T42" fmla="*/ 0 w 147"/>
              <a:gd name="T43" fmla="*/ 61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125"/>
              <a:gd name="T68" fmla="*/ 147 w 147"/>
              <a:gd name="T69" fmla="*/ 125 h 1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125">
                <a:moveTo>
                  <a:pt x="0" y="61"/>
                </a:moveTo>
                <a:lnTo>
                  <a:pt x="0" y="109"/>
                </a:lnTo>
                <a:lnTo>
                  <a:pt x="15" y="122"/>
                </a:lnTo>
                <a:lnTo>
                  <a:pt x="39" y="125"/>
                </a:lnTo>
                <a:lnTo>
                  <a:pt x="61" y="125"/>
                </a:lnTo>
                <a:lnTo>
                  <a:pt x="83" y="108"/>
                </a:lnTo>
                <a:lnTo>
                  <a:pt x="84" y="101"/>
                </a:lnTo>
                <a:lnTo>
                  <a:pt x="103" y="96"/>
                </a:lnTo>
                <a:lnTo>
                  <a:pt x="100" y="89"/>
                </a:lnTo>
                <a:lnTo>
                  <a:pt x="140" y="77"/>
                </a:lnTo>
                <a:lnTo>
                  <a:pt x="135" y="70"/>
                </a:lnTo>
                <a:lnTo>
                  <a:pt x="147" y="32"/>
                </a:lnTo>
                <a:lnTo>
                  <a:pt x="137" y="16"/>
                </a:lnTo>
                <a:lnTo>
                  <a:pt x="114" y="4"/>
                </a:lnTo>
                <a:lnTo>
                  <a:pt x="108" y="0"/>
                </a:lnTo>
                <a:lnTo>
                  <a:pt x="85" y="12"/>
                </a:lnTo>
                <a:lnTo>
                  <a:pt x="83" y="45"/>
                </a:lnTo>
                <a:lnTo>
                  <a:pt x="96" y="51"/>
                </a:lnTo>
                <a:lnTo>
                  <a:pt x="97" y="65"/>
                </a:lnTo>
                <a:lnTo>
                  <a:pt x="26" y="35"/>
                </a:lnTo>
                <a:lnTo>
                  <a:pt x="27" y="61"/>
                </a:lnTo>
                <a:lnTo>
                  <a:pt x="0" y="61"/>
                </a:lnTo>
                <a:close/>
              </a:path>
            </a:pathLst>
          </a:custGeom>
          <a:solidFill>
            <a:srgbClr val="FFFFCC"/>
          </a:solidFill>
          <a:ln w="9525">
            <a:noFill/>
            <a:round/>
            <a:headEnd/>
            <a:tailEnd/>
          </a:ln>
        </p:spPr>
        <p:txBody>
          <a:bodyPr/>
          <a:lstStyle/>
          <a:p>
            <a:endParaRPr lang="en-US"/>
          </a:p>
        </p:txBody>
      </p:sp>
      <p:sp>
        <p:nvSpPr>
          <p:cNvPr id="23417" name="Freeform 890"/>
          <p:cNvSpPr>
            <a:spLocks noChangeAspect="1"/>
          </p:cNvSpPr>
          <p:nvPr/>
        </p:nvSpPr>
        <p:spPr bwMode="auto">
          <a:xfrm>
            <a:off x="4821238" y="4414296"/>
            <a:ext cx="280987" cy="239712"/>
          </a:xfrm>
          <a:custGeom>
            <a:avLst/>
            <a:gdLst>
              <a:gd name="T0" fmla="*/ 0 w 147"/>
              <a:gd name="T1" fmla="*/ 61 h 125"/>
              <a:gd name="T2" fmla="*/ 0 w 147"/>
              <a:gd name="T3" fmla="*/ 109 h 125"/>
              <a:gd name="T4" fmla="*/ 15 w 147"/>
              <a:gd name="T5" fmla="*/ 122 h 125"/>
              <a:gd name="T6" fmla="*/ 39 w 147"/>
              <a:gd name="T7" fmla="*/ 125 h 125"/>
              <a:gd name="T8" fmla="*/ 61 w 147"/>
              <a:gd name="T9" fmla="*/ 125 h 125"/>
              <a:gd name="T10" fmla="*/ 83 w 147"/>
              <a:gd name="T11" fmla="*/ 108 h 125"/>
              <a:gd name="T12" fmla="*/ 84 w 147"/>
              <a:gd name="T13" fmla="*/ 101 h 125"/>
              <a:gd name="T14" fmla="*/ 103 w 147"/>
              <a:gd name="T15" fmla="*/ 96 h 125"/>
              <a:gd name="T16" fmla="*/ 100 w 147"/>
              <a:gd name="T17" fmla="*/ 89 h 125"/>
              <a:gd name="T18" fmla="*/ 140 w 147"/>
              <a:gd name="T19" fmla="*/ 77 h 125"/>
              <a:gd name="T20" fmla="*/ 135 w 147"/>
              <a:gd name="T21" fmla="*/ 70 h 125"/>
              <a:gd name="T22" fmla="*/ 147 w 147"/>
              <a:gd name="T23" fmla="*/ 32 h 125"/>
              <a:gd name="T24" fmla="*/ 137 w 147"/>
              <a:gd name="T25" fmla="*/ 16 h 125"/>
              <a:gd name="T26" fmla="*/ 114 w 147"/>
              <a:gd name="T27" fmla="*/ 4 h 125"/>
              <a:gd name="T28" fmla="*/ 108 w 147"/>
              <a:gd name="T29" fmla="*/ 0 h 125"/>
              <a:gd name="T30" fmla="*/ 85 w 147"/>
              <a:gd name="T31" fmla="*/ 12 h 125"/>
              <a:gd name="T32" fmla="*/ 83 w 147"/>
              <a:gd name="T33" fmla="*/ 45 h 125"/>
              <a:gd name="T34" fmla="*/ 96 w 147"/>
              <a:gd name="T35" fmla="*/ 51 h 125"/>
              <a:gd name="T36" fmla="*/ 97 w 147"/>
              <a:gd name="T37" fmla="*/ 65 h 125"/>
              <a:gd name="T38" fmla="*/ 26 w 147"/>
              <a:gd name="T39" fmla="*/ 35 h 125"/>
              <a:gd name="T40" fmla="*/ 27 w 147"/>
              <a:gd name="T41" fmla="*/ 61 h 125"/>
              <a:gd name="T42" fmla="*/ 0 w 147"/>
              <a:gd name="T43" fmla="*/ 61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125"/>
              <a:gd name="T68" fmla="*/ 147 w 147"/>
              <a:gd name="T69" fmla="*/ 125 h 1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125">
                <a:moveTo>
                  <a:pt x="0" y="61"/>
                </a:moveTo>
                <a:lnTo>
                  <a:pt x="0" y="109"/>
                </a:lnTo>
                <a:lnTo>
                  <a:pt x="15" y="122"/>
                </a:lnTo>
                <a:lnTo>
                  <a:pt x="39" y="125"/>
                </a:lnTo>
                <a:lnTo>
                  <a:pt x="61" y="125"/>
                </a:lnTo>
                <a:lnTo>
                  <a:pt x="83" y="108"/>
                </a:lnTo>
                <a:lnTo>
                  <a:pt x="84" y="101"/>
                </a:lnTo>
                <a:lnTo>
                  <a:pt x="103" y="96"/>
                </a:lnTo>
                <a:lnTo>
                  <a:pt x="100" y="89"/>
                </a:lnTo>
                <a:lnTo>
                  <a:pt x="140" y="77"/>
                </a:lnTo>
                <a:lnTo>
                  <a:pt x="135" y="70"/>
                </a:lnTo>
                <a:lnTo>
                  <a:pt x="147" y="32"/>
                </a:lnTo>
                <a:lnTo>
                  <a:pt x="137" y="16"/>
                </a:lnTo>
                <a:lnTo>
                  <a:pt x="114" y="4"/>
                </a:lnTo>
                <a:lnTo>
                  <a:pt x="108" y="0"/>
                </a:lnTo>
                <a:lnTo>
                  <a:pt x="85" y="12"/>
                </a:lnTo>
                <a:lnTo>
                  <a:pt x="83" y="45"/>
                </a:lnTo>
                <a:lnTo>
                  <a:pt x="96" y="51"/>
                </a:lnTo>
                <a:lnTo>
                  <a:pt x="97" y="65"/>
                </a:lnTo>
                <a:lnTo>
                  <a:pt x="26" y="35"/>
                </a:lnTo>
                <a:lnTo>
                  <a:pt x="27" y="61"/>
                </a:lnTo>
                <a:lnTo>
                  <a:pt x="0" y="61"/>
                </a:lnTo>
                <a:close/>
              </a:path>
            </a:pathLst>
          </a:custGeom>
          <a:solidFill>
            <a:srgbClr val="FFFFCC"/>
          </a:solidFill>
          <a:ln w="1588" cap="rnd">
            <a:solidFill>
              <a:srgbClr val="808080"/>
            </a:solidFill>
            <a:round/>
            <a:headEnd/>
            <a:tailEnd/>
          </a:ln>
        </p:spPr>
        <p:txBody>
          <a:bodyPr/>
          <a:lstStyle/>
          <a:p>
            <a:endParaRPr lang="en-US"/>
          </a:p>
        </p:txBody>
      </p:sp>
      <p:sp>
        <p:nvSpPr>
          <p:cNvPr id="23418" name="Freeform 891"/>
          <p:cNvSpPr>
            <a:spLocks noChangeAspect="1"/>
          </p:cNvSpPr>
          <p:nvPr/>
        </p:nvSpPr>
        <p:spPr bwMode="auto">
          <a:xfrm>
            <a:off x="4937125" y="4938171"/>
            <a:ext cx="58738" cy="61912"/>
          </a:xfrm>
          <a:custGeom>
            <a:avLst/>
            <a:gdLst>
              <a:gd name="T0" fmla="*/ 0 w 30"/>
              <a:gd name="T1" fmla="*/ 16 h 32"/>
              <a:gd name="T2" fmla="*/ 12 w 30"/>
              <a:gd name="T3" fmla="*/ 32 h 32"/>
              <a:gd name="T4" fmla="*/ 30 w 30"/>
              <a:gd name="T5" fmla="*/ 16 h 32"/>
              <a:gd name="T6" fmla="*/ 21 w 30"/>
              <a:gd name="T7" fmla="*/ 0 h 32"/>
              <a:gd name="T8" fmla="*/ 0 w 30"/>
              <a:gd name="T9" fmla="*/ 16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16"/>
                </a:moveTo>
                <a:lnTo>
                  <a:pt x="12" y="32"/>
                </a:lnTo>
                <a:lnTo>
                  <a:pt x="30" y="16"/>
                </a:lnTo>
                <a:lnTo>
                  <a:pt x="21" y="0"/>
                </a:lnTo>
                <a:lnTo>
                  <a:pt x="0" y="16"/>
                </a:lnTo>
                <a:close/>
              </a:path>
            </a:pathLst>
          </a:custGeom>
          <a:solidFill>
            <a:srgbClr val="FFFFCC"/>
          </a:solidFill>
          <a:ln w="9525">
            <a:noFill/>
            <a:round/>
            <a:headEnd/>
            <a:tailEnd/>
          </a:ln>
        </p:spPr>
        <p:txBody>
          <a:bodyPr/>
          <a:lstStyle/>
          <a:p>
            <a:endParaRPr lang="en-US"/>
          </a:p>
        </p:txBody>
      </p:sp>
      <p:sp>
        <p:nvSpPr>
          <p:cNvPr id="23419" name="Freeform 892"/>
          <p:cNvSpPr>
            <a:spLocks noChangeAspect="1"/>
          </p:cNvSpPr>
          <p:nvPr/>
        </p:nvSpPr>
        <p:spPr bwMode="auto">
          <a:xfrm>
            <a:off x="4937125" y="4938171"/>
            <a:ext cx="58738" cy="61912"/>
          </a:xfrm>
          <a:custGeom>
            <a:avLst/>
            <a:gdLst>
              <a:gd name="T0" fmla="*/ 0 w 30"/>
              <a:gd name="T1" fmla="*/ 16 h 32"/>
              <a:gd name="T2" fmla="*/ 12 w 30"/>
              <a:gd name="T3" fmla="*/ 32 h 32"/>
              <a:gd name="T4" fmla="*/ 30 w 30"/>
              <a:gd name="T5" fmla="*/ 16 h 32"/>
              <a:gd name="T6" fmla="*/ 21 w 30"/>
              <a:gd name="T7" fmla="*/ 0 h 32"/>
              <a:gd name="T8" fmla="*/ 0 w 30"/>
              <a:gd name="T9" fmla="*/ 16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16"/>
                </a:moveTo>
                <a:lnTo>
                  <a:pt x="12" y="32"/>
                </a:lnTo>
                <a:lnTo>
                  <a:pt x="30" y="16"/>
                </a:lnTo>
                <a:lnTo>
                  <a:pt x="21" y="0"/>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3420" name="Freeform 893"/>
          <p:cNvSpPr>
            <a:spLocks noChangeAspect="1"/>
          </p:cNvSpPr>
          <p:nvPr/>
        </p:nvSpPr>
        <p:spPr bwMode="auto">
          <a:xfrm>
            <a:off x="4846638" y="2683921"/>
            <a:ext cx="195262" cy="155575"/>
          </a:xfrm>
          <a:custGeom>
            <a:avLst/>
            <a:gdLst>
              <a:gd name="T0" fmla="*/ 33 w 101"/>
              <a:gd name="T1" fmla="*/ 0 h 81"/>
              <a:gd name="T2" fmla="*/ 41 w 101"/>
              <a:gd name="T3" fmla="*/ 2 h 81"/>
              <a:gd name="T4" fmla="*/ 50 w 101"/>
              <a:gd name="T5" fmla="*/ 8 h 81"/>
              <a:gd name="T6" fmla="*/ 63 w 101"/>
              <a:gd name="T7" fmla="*/ 8 h 81"/>
              <a:gd name="T8" fmla="*/ 77 w 101"/>
              <a:gd name="T9" fmla="*/ 10 h 81"/>
              <a:gd name="T10" fmla="*/ 84 w 101"/>
              <a:gd name="T11" fmla="*/ 20 h 81"/>
              <a:gd name="T12" fmla="*/ 90 w 101"/>
              <a:gd name="T13" fmla="*/ 33 h 81"/>
              <a:gd name="T14" fmla="*/ 92 w 101"/>
              <a:gd name="T15" fmla="*/ 38 h 81"/>
              <a:gd name="T16" fmla="*/ 97 w 101"/>
              <a:gd name="T17" fmla="*/ 42 h 81"/>
              <a:gd name="T18" fmla="*/ 101 w 101"/>
              <a:gd name="T19" fmla="*/ 46 h 81"/>
              <a:gd name="T20" fmla="*/ 101 w 101"/>
              <a:gd name="T21" fmla="*/ 51 h 81"/>
              <a:gd name="T22" fmla="*/ 94 w 101"/>
              <a:gd name="T23" fmla="*/ 51 h 81"/>
              <a:gd name="T24" fmla="*/ 86 w 101"/>
              <a:gd name="T25" fmla="*/ 51 h 81"/>
              <a:gd name="T26" fmla="*/ 90 w 101"/>
              <a:gd name="T27" fmla="*/ 56 h 81"/>
              <a:gd name="T28" fmla="*/ 93 w 101"/>
              <a:gd name="T29" fmla="*/ 59 h 81"/>
              <a:gd name="T30" fmla="*/ 94 w 101"/>
              <a:gd name="T31" fmla="*/ 66 h 81"/>
              <a:gd name="T32" fmla="*/ 90 w 101"/>
              <a:gd name="T33" fmla="*/ 69 h 81"/>
              <a:gd name="T34" fmla="*/ 82 w 101"/>
              <a:gd name="T35" fmla="*/ 69 h 81"/>
              <a:gd name="T36" fmla="*/ 81 w 101"/>
              <a:gd name="T37" fmla="*/ 69 h 81"/>
              <a:gd name="T38" fmla="*/ 77 w 101"/>
              <a:gd name="T39" fmla="*/ 72 h 81"/>
              <a:gd name="T40" fmla="*/ 77 w 101"/>
              <a:gd name="T41" fmla="*/ 79 h 81"/>
              <a:gd name="T42" fmla="*/ 72 w 101"/>
              <a:gd name="T43" fmla="*/ 81 h 81"/>
              <a:gd name="T44" fmla="*/ 67 w 101"/>
              <a:gd name="T45" fmla="*/ 78 h 81"/>
              <a:gd name="T46" fmla="*/ 59 w 101"/>
              <a:gd name="T47" fmla="*/ 76 h 81"/>
              <a:gd name="T48" fmla="*/ 52 w 101"/>
              <a:gd name="T49" fmla="*/ 72 h 81"/>
              <a:gd name="T50" fmla="*/ 45 w 101"/>
              <a:gd name="T51" fmla="*/ 74 h 81"/>
              <a:gd name="T52" fmla="*/ 24 w 101"/>
              <a:gd name="T53" fmla="*/ 66 h 81"/>
              <a:gd name="T54" fmla="*/ 16 w 101"/>
              <a:gd name="T55" fmla="*/ 68 h 81"/>
              <a:gd name="T56" fmla="*/ 9 w 101"/>
              <a:gd name="T57" fmla="*/ 66 h 81"/>
              <a:gd name="T58" fmla="*/ 5 w 101"/>
              <a:gd name="T59" fmla="*/ 72 h 81"/>
              <a:gd name="T60" fmla="*/ 0 w 101"/>
              <a:gd name="T61" fmla="*/ 59 h 81"/>
              <a:gd name="T62" fmla="*/ 9 w 101"/>
              <a:gd name="T63" fmla="*/ 50 h 81"/>
              <a:gd name="T64" fmla="*/ 3 w 101"/>
              <a:gd name="T65" fmla="*/ 33 h 81"/>
              <a:gd name="T66" fmla="*/ 9 w 101"/>
              <a:gd name="T67" fmla="*/ 35 h 81"/>
              <a:gd name="T68" fmla="*/ 10 w 101"/>
              <a:gd name="T69" fmla="*/ 31 h 81"/>
              <a:gd name="T70" fmla="*/ 11 w 101"/>
              <a:gd name="T71" fmla="*/ 25 h 81"/>
              <a:gd name="T72" fmla="*/ 15 w 101"/>
              <a:gd name="T73" fmla="*/ 22 h 81"/>
              <a:gd name="T74" fmla="*/ 16 w 101"/>
              <a:gd name="T75" fmla="*/ 14 h 81"/>
              <a:gd name="T76" fmla="*/ 23 w 101"/>
              <a:gd name="T77" fmla="*/ 7 h 81"/>
              <a:gd name="T78" fmla="*/ 27 w 101"/>
              <a:gd name="T79" fmla="*/ 0 h 81"/>
              <a:gd name="T80" fmla="*/ 33 w 101"/>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81"/>
              <a:gd name="T125" fmla="*/ 101 w 101"/>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81">
                <a:moveTo>
                  <a:pt x="33" y="0"/>
                </a:moveTo>
                <a:lnTo>
                  <a:pt x="41" y="2"/>
                </a:lnTo>
                <a:lnTo>
                  <a:pt x="50" y="8"/>
                </a:lnTo>
                <a:lnTo>
                  <a:pt x="63" y="8"/>
                </a:lnTo>
                <a:lnTo>
                  <a:pt x="77" y="10"/>
                </a:lnTo>
                <a:lnTo>
                  <a:pt x="84" y="20"/>
                </a:lnTo>
                <a:lnTo>
                  <a:pt x="90" y="33"/>
                </a:lnTo>
                <a:lnTo>
                  <a:pt x="92" y="38"/>
                </a:lnTo>
                <a:lnTo>
                  <a:pt x="97" y="42"/>
                </a:lnTo>
                <a:lnTo>
                  <a:pt x="101" y="46"/>
                </a:lnTo>
                <a:lnTo>
                  <a:pt x="101" y="51"/>
                </a:lnTo>
                <a:lnTo>
                  <a:pt x="94" y="51"/>
                </a:lnTo>
                <a:lnTo>
                  <a:pt x="86" y="51"/>
                </a:lnTo>
                <a:lnTo>
                  <a:pt x="90" y="56"/>
                </a:lnTo>
                <a:lnTo>
                  <a:pt x="93" y="59"/>
                </a:lnTo>
                <a:lnTo>
                  <a:pt x="94" y="66"/>
                </a:lnTo>
                <a:lnTo>
                  <a:pt x="90" y="69"/>
                </a:lnTo>
                <a:lnTo>
                  <a:pt x="82" y="69"/>
                </a:lnTo>
                <a:lnTo>
                  <a:pt x="81" y="69"/>
                </a:lnTo>
                <a:lnTo>
                  <a:pt x="77" y="72"/>
                </a:lnTo>
                <a:lnTo>
                  <a:pt x="77" y="79"/>
                </a:lnTo>
                <a:lnTo>
                  <a:pt x="72" y="81"/>
                </a:lnTo>
                <a:lnTo>
                  <a:pt x="67" y="78"/>
                </a:lnTo>
                <a:lnTo>
                  <a:pt x="59" y="76"/>
                </a:lnTo>
                <a:lnTo>
                  <a:pt x="52" y="72"/>
                </a:lnTo>
                <a:lnTo>
                  <a:pt x="45" y="74"/>
                </a:lnTo>
                <a:lnTo>
                  <a:pt x="24" y="66"/>
                </a:lnTo>
                <a:lnTo>
                  <a:pt x="16" y="68"/>
                </a:lnTo>
                <a:lnTo>
                  <a:pt x="9" y="66"/>
                </a:lnTo>
                <a:lnTo>
                  <a:pt x="5" y="72"/>
                </a:lnTo>
                <a:lnTo>
                  <a:pt x="0" y="59"/>
                </a:lnTo>
                <a:lnTo>
                  <a:pt x="9" y="50"/>
                </a:lnTo>
                <a:lnTo>
                  <a:pt x="3" y="33"/>
                </a:lnTo>
                <a:lnTo>
                  <a:pt x="9" y="35"/>
                </a:lnTo>
                <a:lnTo>
                  <a:pt x="10" y="31"/>
                </a:lnTo>
                <a:lnTo>
                  <a:pt x="11" y="25"/>
                </a:lnTo>
                <a:lnTo>
                  <a:pt x="15" y="22"/>
                </a:lnTo>
                <a:lnTo>
                  <a:pt x="16" y="14"/>
                </a:lnTo>
                <a:lnTo>
                  <a:pt x="23" y="7"/>
                </a:lnTo>
                <a:lnTo>
                  <a:pt x="27" y="0"/>
                </a:lnTo>
                <a:lnTo>
                  <a:pt x="33" y="0"/>
                </a:lnTo>
                <a:close/>
              </a:path>
            </a:pathLst>
          </a:custGeom>
          <a:solidFill>
            <a:srgbClr val="FFFFCC"/>
          </a:solidFill>
          <a:ln w="9525">
            <a:noFill/>
            <a:round/>
            <a:headEnd/>
            <a:tailEnd/>
          </a:ln>
        </p:spPr>
        <p:txBody>
          <a:bodyPr/>
          <a:lstStyle/>
          <a:p>
            <a:endParaRPr lang="en-US"/>
          </a:p>
        </p:txBody>
      </p:sp>
      <p:sp>
        <p:nvSpPr>
          <p:cNvPr id="23421" name="Freeform 894"/>
          <p:cNvSpPr>
            <a:spLocks noChangeAspect="1"/>
          </p:cNvSpPr>
          <p:nvPr/>
        </p:nvSpPr>
        <p:spPr bwMode="auto">
          <a:xfrm>
            <a:off x="4846638" y="2683921"/>
            <a:ext cx="195262" cy="155575"/>
          </a:xfrm>
          <a:custGeom>
            <a:avLst/>
            <a:gdLst>
              <a:gd name="T0" fmla="*/ 33 w 101"/>
              <a:gd name="T1" fmla="*/ 0 h 81"/>
              <a:gd name="T2" fmla="*/ 41 w 101"/>
              <a:gd name="T3" fmla="*/ 2 h 81"/>
              <a:gd name="T4" fmla="*/ 50 w 101"/>
              <a:gd name="T5" fmla="*/ 8 h 81"/>
              <a:gd name="T6" fmla="*/ 63 w 101"/>
              <a:gd name="T7" fmla="*/ 8 h 81"/>
              <a:gd name="T8" fmla="*/ 77 w 101"/>
              <a:gd name="T9" fmla="*/ 10 h 81"/>
              <a:gd name="T10" fmla="*/ 84 w 101"/>
              <a:gd name="T11" fmla="*/ 20 h 81"/>
              <a:gd name="T12" fmla="*/ 90 w 101"/>
              <a:gd name="T13" fmla="*/ 33 h 81"/>
              <a:gd name="T14" fmla="*/ 92 w 101"/>
              <a:gd name="T15" fmla="*/ 38 h 81"/>
              <a:gd name="T16" fmla="*/ 97 w 101"/>
              <a:gd name="T17" fmla="*/ 42 h 81"/>
              <a:gd name="T18" fmla="*/ 101 w 101"/>
              <a:gd name="T19" fmla="*/ 46 h 81"/>
              <a:gd name="T20" fmla="*/ 101 w 101"/>
              <a:gd name="T21" fmla="*/ 51 h 81"/>
              <a:gd name="T22" fmla="*/ 94 w 101"/>
              <a:gd name="T23" fmla="*/ 51 h 81"/>
              <a:gd name="T24" fmla="*/ 86 w 101"/>
              <a:gd name="T25" fmla="*/ 51 h 81"/>
              <a:gd name="T26" fmla="*/ 90 w 101"/>
              <a:gd name="T27" fmla="*/ 56 h 81"/>
              <a:gd name="T28" fmla="*/ 93 w 101"/>
              <a:gd name="T29" fmla="*/ 59 h 81"/>
              <a:gd name="T30" fmla="*/ 94 w 101"/>
              <a:gd name="T31" fmla="*/ 66 h 81"/>
              <a:gd name="T32" fmla="*/ 90 w 101"/>
              <a:gd name="T33" fmla="*/ 69 h 81"/>
              <a:gd name="T34" fmla="*/ 82 w 101"/>
              <a:gd name="T35" fmla="*/ 69 h 81"/>
              <a:gd name="T36" fmla="*/ 81 w 101"/>
              <a:gd name="T37" fmla="*/ 69 h 81"/>
              <a:gd name="T38" fmla="*/ 77 w 101"/>
              <a:gd name="T39" fmla="*/ 72 h 81"/>
              <a:gd name="T40" fmla="*/ 77 w 101"/>
              <a:gd name="T41" fmla="*/ 79 h 81"/>
              <a:gd name="T42" fmla="*/ 72 w 101"/>
              <a:gd name="T43" fmla="*/ 81 h 81"/>
              <a:gd name="T44" fmla="*/ 67 w 101"/>
              <a:gd name="T45" fmla="*/ 78 h 81"/>
              <a:gd name="T46" fmla="*/ 59 w 101"/>
              <a:gd name="T47" fmla="*/ 76 h 81"/>
              <a:gd name="T48" fmla="*/ 52 w 101"/>
              <a:gd name="T49" fmla="*/ 72 h 81"/>
              <a:gd name="T50" fmla="*/ 45 w 101"/>
              <a:gd name="T51" fmla="*/ 74 h 81"/>
              <a:gd name="T52" fmla="*/ 24 w 101"/>
              <a:gd name="T53" fmla="*/ 66 h 81"/>
              <a:gd name="T54" fmla="*/ 16 w 101"/>
              <a:gd name="T55" fmla="*/ 68 h 81"/>
              <a:gd name="T56" fmla="*/ 9 w 101"/>
              <a:gd name="T57" fmla="*/ 66 h 81"/>
              <a:gd name="T58" fmla="*/ 5 w 101"/>
              <a:gd name="T59" fmla="*/ 72 h 81"/>
              <a:gd name="T60" fmla="*/ 0 w 101"/>
              <a:gd name="T61" fmla="*/ 59 h 81"/>
              <a:gd name="T62" fmla="*/ 9 w 101"/>
              <a:gd name="T63" fmla="*/ 50 h 81"/>
              <a:gd name="T64" fmla="*/ 3 w 101"/>
              <a:gd name="T65" fmla="*/ 33 h 81"/>
              <a:gd name="T66" fmla="*/ 9 w 101"/>
              <a:gd name="T67" fmla="*/ 35 h 81"/>
              <a:gd name="T68" fmla="*/ 10 w 101"/>
              <a:gd name="T69" fmla="*/ 31 h 81"/>
              <a:gd name="T70" fmla="*/ 11 w 101"/>
              <a:gd name="T71" fmla="*/ 25 h 81"/>
              <a:gd name="T72" fmla="*/ 15 w 101"/>
              <a:gd name="T73" fmla="*/ 22 h 81"/>
              <a:gd name="T74" fmla="*/ 16 w 101"/>
              <a:gd name="T75" fmla="*/ 14 h 81"/>
              <a:gd name="T76" fmla="*/ 23 w 101"/>
              <a:gd name="T77" fmla="*/ 7 h 81"/>
              <a:gd name="T78" fmla="*/ 27 w 101"/>
              <a:gd name="T79" fmla="*/ 0 h 81"/>
              <a:gd name="T80" fmla="*/ 33 w 101"/>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81"/>
              <a:gd name="T125" fmla="*/ 101 w 101"/>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81">
                <a:moveTo>
                  <a:pt x="33" y="0"/>
                </a:moveTo>
                <a:lnTo>
                  <a:pt x="41" y="2"/>
                </a:lnTo>
                <a:lnTo>
                  <a:pt x="50" y="8"/>
                </a:lnTo>
                <a:lnTo>
                  <a:pt x="63" y="8"/>
                </a:lnTo>
                <a:lnTo>
                  <a:pt x="77" y="10"/>
                </a:lnTo>
                <a:lnTo>
                  <a:pt x="84" y="20"/>
                </a:lnTo>
                <a:lnTo>
                  <a:pt x="90" y="33"/>
                </a:lnTo>
                <a:lnTo>
                  <a:pt x="92" y="38"/>
                </a:lnTo>
                <a:lnTo>
                  <a:pt x="97" y="42"/>
                </a:lnTo>
                <a:lnTo>
                  <a:pt x="101" y="46"/>
                </a:lnTo>
                <a:lnTo>
                  <a:pt x="101" y="51"/>
                </a:lnTo>
                <a:lnTo>
                  <a:pt x="94" y="51"/>
                </a:lnTo>
                <a:lnTo>
                  <a:pt x="86" y="51"/>
                </a:lnTo>
                <a:lnTo>
                  <a:pt x="90" y="56"/>
                </a:lnTo>
                <a:lnTo>
                  <a:pt x="93" y="59"/>
                </a:lnTo>
                <a:lnTo>
                  <a:pt x="94" y="66"/>
                </a:lnTo>
                <a:lnTo>
                  <a:pt x="90" y="69"/>
                </a:lnTo>
                <a:lnTo>
                  <a:pt x="82" y="69"/>
                </a:lnTo>
                <a:lnTo>
                  <a:pt x="81" y="69"/>
                </a:lnTo>
                <a:lnTo>
                  <a:pt x="77" y="72"/>
                </a:lnTo>
                <a:lnTo>
                  <a:pt x="77" y="79"/>
                </a:lnTo>
                <a:lnTo>
                  <a:pt x="72" y="81"/>
                </a:lnTo>
                <a:lnTo>
                  <a:pt x="67" y="78"/>
                </a:lnTo>
                <a:lnTo>
                  <a:pt x="59" y="76"/>
                </a:lnTo>
                <a:lnTo>
                  <a:pt x="52" y="72"/>
                </a:lnTo>
                <a:lnTo>
                  <a:pt x="45" y="74"/>
                </a:lnTo>
                <a:lnTo>
                  <a:pt x="24" y="66"/>
                </a:lnTo>
                <a:lnTo>
                  <a:pt x="16" y="68"/>
                </a:lnTo>
                <a:lnTo>
                  <a:pt x="9" y="66"/>
                </a:lnTo>
                <a:lnTo>
                  <a:pt x="5" y="72"/>
                </a:lnTo>
                <a:lnTo>
                  <a:pt x="0" y="59"/>
                </a:lnTo>
                <a:lnTo>
                  <a:pt x="9" y="50"/>
                </a:lnTo>
                <a:lnTo>
                  <a:pt x="3" y="33"/>
                </a:lnTo>
                <a:lnTo>
                  <a:pt x="9" y="35"/>
                </a:lnTo>
                <a:lnTo>
                  <a:pt x="10" y="31"/>
                </a:lnTo>
                <a:lnTo>
                  <a:pt x="11" y="25"/>
                </a:lnTo>
                <a:lnTo>
                  <a:pt x="15" y="22"/>
                </a:lnTo>
                <a:lnTo>
                  <a:pt x="16" y="14"/>
                </a:lnTo>
                <a:lnTo>
                  <a:pt x="23" y="7"/>
                </a:lnTo>
                <a:lnTo>
                  <a:pt x="27" y="0"/>
                </a:lnTo>
                <a:lnTo>
                  <a:pt x="33" y="0"/>
                </a:lnTo>
                <a:close/>
              </a:path>
            </a:pathLst>
          </a:custGeom>
          <a:solidFill>
            <a:srgbClr val="FFFFCC"/>
          </a:solidFill>
          <a:ln w="1588" cap="rnd">
            <a:solidFill>
              <a:srgbClr val="808080"/>
            </a:solidFill>
            <a:round/>
            <a:headEnd/>
            <a:tailEnd/>
          </a:ln>
        </p:spPr>
        <p:txBody>
          <a:bodyPr/>
          <a:lstStyle/>
          <a:p>
            <a:endParaRPr lang="en-US"/>
          </a:p>
        </p:txBody>
      </p:sp>
      <p:sp>
        <p:nvSpPr>
          <p:cNvPr id="23422" name="Freeform 895"/>
          <p:cNvSpPr>
            <a:spLocks noChangeAspect="1"/>
          </p:cNvSpPr>
          <p:nvPr/>
        </p:nvSpPr>
        <p:spPr bwMode="auto">
          <a:xfrm>
            <a:off x="4822825" y="2795046"/>
            <a:ext cx="423863" cy="252412"/>
          </a:xfrm>
          <a:custGeom>
            <a:avLst/>
            <a:gdLst>
              <a:gd name="T0" fmla="*/ 113 w 221"/>
              <a:gd name="T1" fmla="*/ 5 h 131"/>
              <a:gd name="T2" fmla="*/ 124 w 221"/>
              <a:gd name="T3" fmla="*/ 0 h 131"/>
              <a:gd name="T4" fmla="*/ 138 w 221"/>
              <a:gd name="T5" fmla="*/ 8 h 131"/>
              <a:gd name="T6" fmla="*/ 143 w 221"/>
              <a:gd name="T7" fmla="*/ 19 h 131"/>
              <a:gd name="T8" fmla="*/ 159 w 221"/>
              <a:gd name="T9" fmla="*/ 28 h 131"/>
              <a:gd name="T10" fmla="*/ 180 w 221"/>
              <a:gd name="T11" fmla="*/ 42 h 131"/>
              <a:gd name="T12" fmla="*/ 195 w 221"/>
              <a:gd name="T13" fmla="*/ 42 h 131"/>
              <a:gd name="T14" fmla="*/ 215 w 221"/>
              <a:gd name="T15" fmla="*/ 48 h 131"/>
              <a:gd name="T16" fmla="*/ 210 w 221"/>
              <a:gd name="T17" fmla="*/ 71 h 131"/>
              <a:gd name="T18" fmla="*/ 191 w 221"/>
              <a:gd name="T19" fmla="*/ 91 h 131"/>
              <a:gd name="T20" fmla="*/ 163 w 221"/>
              <a:gd name="T21" fmla="*/ 107 h 131"/>
              <a:gd name="T22" fmla="*/ 164 w 221"/>
              <a:gd name="T23" fmla="*/ 115 h 131"/>
              <a:gd name="T24" fmla="*/ 150 w 221"/>
              <a:gd name="T25" fmla="*/ 131 h 131"/>
              <a:gd name="T26" fmla="*/ 147 w 221"/>
              <a:gd name="T27" fmla="*/ 105 h 131"/>
              <a:gd name="T28" fmla="*/ 123 w 221"/>
              <a:gd name="T29" fmla="*/ 102 h 131"/>
              <a:gd name="T30" fmla="*/ 123 w 221"/>
              <a:gd name="T31" fmla="*/ 93 h 131"/>
              <a:gd name="T32" fmla="*/ 94 w 221"/>
              <a:gd name="T33" fmla="*/ 116 h 131"/>
              <a:gd name="T34" fmla="*/ 84 w 221"/>
              <a:gd name="T35" fmla="*/ 103 h 131"/>
              <a:gd name="T36" fmla="*/ 93 w 221"/>
              <a:gd name="T37" fmla="*/ 95 h 131"/>
              <a:gd name="T38" fmla="*/ 98 w 221"/>
              <a:gd name="T39" fmla="*/ 88 h 131"/>
              <a:gd name="T40" fmla="*/ 87 w 221"/>
              <a:gd name="T41" fmla="*/ 74 h 131"/>
              <a:gd name="T42" fmla="*/ 67 w 221"/>
              <a:gd name="T43" fmla="*/ 67 h 131"/>
              <a:gd name="T44" fmla="*/ 34 w 221"/>
              <a:gd name="T45" fmla="*/ 71 h 131"/>
              <a:gd name="T46" fmla="*/ 8 w 221"/>
              <a:gd name="T47" fmla="*/ 73 h 131"/>
              <a:gd name="T48" fmla="*/ 5 w 221"/>
              <a:gd name="T49" fmla="*/ 54 h 131"/>
              <a:gd name="T50" fmla="*/ 23 w 221"/>
              <a:gd name="T51" fmla="*/ 29 h 131"/>
              <a:gd name="T52" fmla="*/ 19 w 221"/>
              <a:gd name="T53" fmla="*/ 11 h 131"/>
              <a:gd name="T54" fmla="*/ 30 w 221"/>
              <a:gd name="T55" fmla="*/ 10 h 131"/>
              <a:gd name="T56" fmla="*/ 48 w 221"/>
              <a:gd name="T57" fmla="*/ 12 h 131"/>
              <a:gd name="T58" fmla="*/ 66 w 221"/>
              <a:gd name="T59" fmla="*/ 14 h 131"/>
              <a:gd name="T60" fmla="*/ 81 w 221"/>
              <a:gd name="T61" fmla="*/ 19 h 131"/>
              <a:gd name="T62" fmla="*/ 91 w 221"/>
              <a:gd name="T63" fmla="*/ 21 h 131"/>
              <a:gd name="T64" fmla="*/ 95 w 221"/>
              <a:gd name="T65" fmla="*/ 11 h 131"/>
              <a:gd name="T66" fmla="*/ 107 w 221"/>
              <a:gd name="T67" fmla="*/ 10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1"/>
              <a:gd name="T103" fmla="*/ 0 h 131"/>
              <a:gd name="T104" fmla="*/ 221 w 221"/>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1" h="131">
                <a:moveTo>
                  <a:pt x="110" y="6"/>
                </a:moveTo>
                <a:lnTo>
                  <a:pt x="113" y="5"/>
                </a:lnTo>
                <a:lnTo>
                  <a:pt x="120" y="1"/>
                </a:lnTo>
                <a:lnTo>
                  <a:pt x="124" y="0"/>
                </a:lnTo>
                <a:lnTo>
                  <a:pt x="134" y="1"/>
                </a:lnTo>
                <a:lnTo>
                  <a:pt x="138" y="8"/>
                </a:lnTo>
                <a:lnTo>
                  <a:pt x="140" y="16"/>
                </a:lnTo>
                <a:lnTo>
                  <a:pt x="143" y="19"/>
                </a:lnTo>
                <a:lnTo>
                  <a:pt x="148" y="17"/>
                </a:lnTo>
                <a:lnTo>
                  <a:pt x="159" y="28"/>
                </a:lnTo>
                <a:lnTo>
                  <a:pt x="165" y="36"/>
                </a:lnTo>
                <a:lnTo>
                  <a:pt x="180" y="42"/>
                </a:lnTo>
                <a:lnTo>
                  <a:pt x="190" y="44"/>
                </a:lnTo>
                <a:lnTo>
                  <a:pt x="195" y="42"/>
                </a:lnTo>
                <a:lnTo>
                  <a:pt x="204" y="46"/>
                </a:lnTo>
                <a:lnTo>
                  <a:pt x="215" y="48"/>
                </a:lnTo>
                <a:lnTo>
                  <a:pt x="221" y="68"/>
                </a:lnTo>
                <a:lnTo>
                  <a:pt x="210" y="71"/>
                </a:lnTo>
                <a:lnTo>
                  <a:pt x="208" y="81"/>
                </a:lnTo>
                <a:lnTo>
                  <a:pt x="191" y="91"/>
                </a:lnTo>
                <a:lnTo>
                  <a:pt x="165" y="98"/>
                </a:lnTo>
                <a:lnTo>
                  <a:pt x="163" y="107"/>
                </a:lnTo>
                <a:lnTo>
                  <a:pt x="152" y="103"/>
                </a:lnTo>
                <a:lnTo>
                  <a:pt x="164" y="115"/>
                </a:lnTo>
                <a:lnTo>
                  <a:pt x="178" y="117"/>
                </a:lnTo>
                <a:lnTo>
                  <a:pt x="150" y="131"/>
                </a:lnTo>
                <a:lnTo>
                  <a:pt x="133" y="116"/>
                </a:lnTo>
                <a:lnTo>
                  <a:pt x="147" y="105"/>
                </a:lnTo>
                <a:lnTo>
                  <a:pt x="133" y="102"/>
                </a:lnTo>
                <a:lnTo>
                  <a:pt x="123" y="102"/>
                </a:lnTo>
                <a:lnTo>
                  <a:pt x="125" y="92"/>
                </a:lnTo>
                <a:lnTo>
                  <a:pt x="123" y="93"/>
                </a:lnTo>
                <a:lnTo>
                  <a:pt x="102" y="99"/>
                </a:lnTo>
                <a:lnTo>
                  <a:pt x="94" y="116"/>
                </a:lnTo>
                <a:lnTo>
                  <a:pt x="81" y="115"/>
                </a:lnTo>
                <a:lnTo>
                  <a:pt x="84" y="103"/>
                </a:lnTo>
                <a:lnTo>
                  <a:pt x="85" y="98"/>
                </a:lnTo>
                <a:lnTo>
                  <a:pt x="93" y="95"/>
                </a:lnTo>
                <a:lnTo>
                  <a:pt x="97" y="91"/>
                </a:lnTo>
                <a:lnTo>
                  <a:pt x="98" y="88"/>
                </a:lnTo>
                <a:lnTo>
                  <a:pt x="93" y="86"/>
                </a:lnTo>
                <a:lnTo>
                  <a:pt x="87" y="74"/>
                </a:lnTo>
                <a:lnTo>
                  <a:pt x="78" y="67"/>
                </a:lnTo>
                <a:lnTo>
                  <a:pt x="67" y="67"/>
                </a:lnTo>
                <a:lnTo>
                  <a:pt x="53" y="70"/>
                </a:lnTo>
                <a:lnTo>
                  <a:pt x="34" y="71"/>
                </a:lnTo>
                <a:lnTo>
                  <a:pt x="23" y="73"/>
                </a:lnTo>
                <a:lnTo>
                  <a:pt x="8" y="73"/>
                </a:lnTo>
                <a:lnTo>
                  <a:pt x="0" y="65"/>
                </a:lnTo>
                <a:lnTo>
                  <a:pt x="5" y="54"/>
                </a:lnTo>
                <a:lnTo>
                  <a:pt x="14" y="41"/>
                </a:lnTo>
                <a:lnTo>
                  <a:pt x="23" y="29"/>
                </a:lnTo>
                <a:lnTo>
                  <a:pt x="19" y="14"/>
                </a:lnTo>
                <a:lnTo>
                  <a:pt x="19" y="11"/>
                </a:lnTo>
                <a:lnTo>
                  <a:pt x="23" y="8"/>
                </a:lnTo>
                <a:lnTo>
                  <a:pt x="30" y="10"/>
                </a:lnTo>
                <a:lnTo>
                  <a:pt x="38" y="8"/>
                </a:lnTo>
                <a:lnTo>
                  <a:pt x="48" y="12"/>
                </a:lnTo>
                <a:lnTo>
                  <a:pt x="59" y="16"/>
                </a:lnTo>
                <a:lnTo>
                  <a:pt x="66" y="14"/>
                </a:lnTo>
                <a:lnTo>
                  <a:pt x="73" y="17"/>
                </a:lnTo>
                <a:lnTo>
                  <a:pt x="81" y="19"/>
                </a:lnTo>
                <a:lnTo>
                  <a:pt x="86" y="22"/>
                </a:lnTo>
                <a:lnTo>
                  <a:pt x="91" y="21"/>
                </a:lnTo>
                <a:lnTo>
                  <a:pt x="92" y="14"/>
                </a:lnTo>
                <a:lnTo>
                  <a:pt x="95" y="11"/>
                </a:lnTo>
                <a:lnTo>
                  <a:pt x="104" y="11"/>
                </a:lnTo>
                <a:lnTo>
                  <a:pt x="107" y="10"/>
                </a:lnTo>
                <a:lnTo>
                  <a:pt x="110" y="6"/>
                </a:lnTo>
                <a:close/>
              </a:path>
            </a:pathLst>
          </a:custGeom>
          <a:solidFill>
            <a:srgbClr val="FFFFCC"/>
          </a:solidFill>
          <a:ln w="9525">
            <a:noFill/>
            <a:round/>
            <a:headEnd/>
            <a:tailEnd/>
          </a:ln>
        </p:spPr>
        <p:txBody>
          <a:bodyPr/>
          <a:lstStyle/>
          <a:p>
            <a:endParaRPr lang="en-US"/>
          </a:p>
        </p:txBody>
      </p:sp>
      <p:sp>
        <p:nvSpPr>
          <p:cNvPr id="23423" name="Freeform 896"/>
          <p:cNvSpPr>
            <a:spLocks noChangeAspect="1"/>
          </p:cNvSpPr>
          <p:nvPr/>
        </p:nvSpPr>
        <p:spPr bwMode="auto">
          <a:xfrm>
            <a:off x="4822825" y="2795046"/>
            <a:ext cx="423863" cy="252412"/>
          </a:xfrm>
          <a:custGeom>
            <a:avLst/>
            <a:gdLst>
              <a:gd name="T0" fmla="*/ 113 w 221"/>
              <a:gd name="T1" fmla="*/ 5 h 131"/>
              <a:gd name="T2" fmla="*/ 124 w 221"/>
              <a:gd name="T3" fmla="*/ 0 h 131"/>
              <a:gd name="T4" fmla="*/ 138 w 221"/>
              <a:gd name="T5" fmla="*/ 8 h 131"/>
              <a:gd name="T6" fmla="*/ 143 w 221"/>
              <a:gd name="T7" fmla="*/ 19 h 131"/>
              <a:gd name="T8" fmla="*/ 159 w 221"/>
              <a:gd name="T9" fmla="*/ 28 h 131"/>
              <a:gd name="T10" fmla="*/ 180 w 221"/>
              <a:gd name="T11" fmla="*/ 42 h 131"/>
              <a:gd name="T12" fmla="*/ 195 w 221"/>
              <a:gd name="T13" fmla="*/ 42 h 131"/>
              <a:gd name="T14" fmla="*/ 215 w 221"/>
              <a:gd name="T15" fmla="*/ 48 h 131"/>
              <a:gd name="T16" fmla="*/ 210 w 221"/>
              <a:gd name="T17" fmla="*/ 71 h 131"/>
              <a:gd name="T18" fmla="*/ 191 w 221"/>
              <a:gd name="T19" fmla="*/ 91 h 131"/>
              <a:gd name="T20" fmla="*/ 163 w 221"/>
              <a:gd name="T21" fmla="*/ 107 h 131"/>
              <a:gd name="T22" fmla="*/ 164 w 221"/>
              <a:gd name="T23" fmla="*/ 115 h 131"/>
              <a:gd name="T24" fmla="*/ 150 w 221"/>
              <a:gd name="T25" fmla="*/ 131 h 131"/>
              <a:gd name="T26" fmla="*/ 147 w 221"/>
              <a:gd name="T27" fmla="*/ 105 h 131"/>
              <a:gd name="T28" fmla="*/ 123 w 221"/>
              <a:gd name="T29" fmla="*/ 102 h 131"/>
              <a:gd name="T30" fmla="*/ 123 w 221"/>
              <a:gd name="T31" fmla="*/ 93 h 131"/>
              <a:gd name="T32" fmla="*/ 94 w 221"/>
              <a:gd name="T33" fmla="*/ 116 h 131"/>
              <a:gd name="T34" fmla="*/ 84 w 221"/>
              <a:gd name="T35" fmla="*/ 103 h 131"/>
              <a:gd name="T36" fmla="*/ 93 w 221"/>
              <a:gd name="T37" fmla="*/ 95 h 131"/>
              <a:gd name="T38" fmla="*/ 98 w 221"/>
              <a:gd name="T39" fmla="*/ 88 h 131"/>
              <a:gd name="T40" fmla="*/ 87 w 221"/>
              <a:gd name="T41" fmla="*/ 74 h 131"/>
              <a:gd name="T42" fmla="*/ 67 w 221"/>
              <a:gd name="T43" fmla="*/ 67 h 131"/>
              <a:gd name="T44" fmla="*/ 34 w 221"/>
              <a:gd name="T45" fmla="*/ 71 h 131"/>
              <a:gd name="T46" fmla="*/ 8 w 221"/>
              <a:gd name="T47" fmla="*/ 73 h 131"/>
              <a:gd name="T48" fmla="*/ 5 w 221"/>
              <a:gd name="T49" fmla="*/ 54 h 131"/>
              <a:gd name="T50" fmla="*/ 23 w 221"/>
              <a:gd name="T51" fmla="*/ 29 h 131"/>
              <a:gd name="T52" fmla="*/ 19 w 221"/>
              <a:gd name="T53" fmla="*/ 11 h 131"/>
              <a:gd name="T54" fmla="*/ 30 w 221"/>
              <a:gd name="T55" fmla="*/ 10 h 131"/>
              <a:gd name="T56" fmla="*/ 48 w 221"/>
              <a:gd name="T57" fmla="*/ 12 h 131"/>
              <a:gd name="T58" fmla="*/ 66 w 221"/>
              <a:gd name="T59" fmla="*/ 14 h 131"/>
              <a:gd name="T60" fmla="*/ 81 w 221"/>
              <a:gd name="T61" fmla="*/ 19 h 131"/>
              <a:gd name="T62" fmla="*/ 91 w 221"/>
              <a:gd name="T63" fmla="*/ 21 h 131"/>
              <a:gd name="T64" fmla="*/ 95 w 221"/>
              <a:gd name="T65" fmla="*/ 11 h 131"/>
              <a:gd name="T66" fmla="*/ 107 w 221"/>
              <a:gd name="T67" fmla="*/ 10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1"/>
              <a:gd name="T103" fmla="*/ 0 h 131"/>
              <a:gd name="T104" fmla="*/ 221 w 221"/>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1" h="131">
                <a:moveTo>
                  <a:pt x="110" y="6"/>
                </a:moveTo>
                <a:lnTo>
                  <a:pt x="113" y="5"/>
                </a:lnTo>
                <a:lnTo>
                  <a:pt x="120" y="1"/>
                </a:lnTo>
                <a:lnTo>
                  <a:pt x="124" y="0"/>
                </a:lnTo>
                <a:lnTo>
                  <a:pt x="134" y="1"/>
                </a:lnTo>
                <a:lnTo>
                  <a:pt x="138" y="8"/>
                </a:lnTo>
                <a:lnTo>
                  <a:pt x="140" y="16"/>
                </a:lnTo>
                <a:lnTo>
                  <a:pt x="143" y="19"/>
                </a:lnTo>
                <a:lnTo>
                  <a:pt x="148" y="17"/>
                </a:lnTo>
                <a:lnTo>
                  <a:pt x="159" y="28"/>
                </a:lnTo>
                <a:lnTo>
                  <a:pt x="165" y="36"/>
                </a:lnTo>
                <a:lnTo>
                  <a:pt x="180" y="42"/>
                </a:lnTo>
                <a:lnTo>
                  <a:pt x="190" y="44"/>
                </a:lnTo>
                <a:lnTo>
                  <a:pt x="195" y="42"/>
                </a:lnTo>
                <a:lnTo>
                  <a:pt x="204" y="46"/>
                </a:lnTo>
                <a:lnTo>
                  <a:pt x="215" y="48"/>
                </a:lnTo>
                <a:lnTo>
                  <a:pt x="221" y="68"/>
                </a:lnTo>
                <a:lnTo>
                  <a:pt x="210" y="71"/>
                </a:lnTo>
                <a:lnTo>
                  <a:pt x="208" y="81"/>
                </a:lnTo>
                <a:lnTo>
                  <a:pt x="191" y="91"/>
                </a:lnTo>
                <a:lnTo>
                  <a:pt x="165" y="98"/>
                </a:lnTo>
                <a:lnTo>
                  <a:pt x="163" y="107"/>
                </a:lnTo>
                <a:lnTo>
                  <a:pt x="152" y="103"/>
                </a:lnTo>
                <a:lnTo>
                  <a:pt x="164" y="115"/>
                </a:lnTo>
                <a:lnTo>
                  <a:pt x="178" y="117"/>
                </a:lnTo>
                <a:lnTo>
                  <a:pt x="150" y="131"/>
                </a:lnTo>
                <a:lnTo>
                  <a:pt x="133" y="116"/>
                </a:lnTo>
                <a:lnTo>
                  <a:pt x="147" y="105"/>
                </a:lnTo>
                <a:lnTo>
                  <a:pt x="133" y="102"/>
                </a:lnTo>
                <a:lnTo>
                  <a:pt x="123" y="102"/>
                </a:lnTo>
                <a:lnTo>
                  <a:pt x="125" y="92"/>
                </a:lnTo>
                <a:lnTo>
                  <a:pt x="123" y="93"/>
                </a:lnTo>
                <a:lnTo>
                  <a:pt x="102" y="99"/>
                </a:lnTo>
                <a:lnTo>
                  <a:pt x="94" y="116"/>
                </a:lnTo>
                <a:lnTo>
                  <a:pt x="81" y="115"/>
                </a:lnTo>
                <a:lnTo>
                  <a:pt x="84" y="103"/>
                </a:lnTo>
                <a:lnTo>
                  <a:pt x="85" y="98"/>
                </a:lnTo>
                <a:lnTo>
                  <a:pt x="93" y="95"/>
                </a:lnTo>
                <a:lnTo>
                  <a:pt x="97" y="91"/>
                </a:lnTo>
                <a:lnTo>
                  <a:pt x="98" y="88"/>
                </a:lnTo>
                <a:lnTo>
                  <a:pt x="93" y="86"/>
                </a:lnTo>
                <a:lnTo>
                  <a:pt x="87" y="74"/>
                </a:lnTo>
                <a:lnTo>
                  <a:pt x="78" y="67"/>
                </a:lnTo>
                <a:lnTo>
                  <a:pt x="67" y="67"/>
                </a:lnTo>
                <a:lnTo>
                  <a:pt x="53" y="70"/>
                </a:lnTo>
                <a:lnTo>
                  <a:pt x="34" y="71"/>
                </a:lnTo>
                <a:lnTo>
                  <a:pt x="23" y="73"/>
                </a:lnTo>
                <a:lnTo>
                  <a:pt x="8" y="73"/>
                </a:lnTo>
                <a:lnTo>
                  <a:pt x="0" y="65"/>
                </a:lnTo>
                <a:lnTo>
                  <a:pt x="5" y="54"/>
                </a:lnTo>
                <a:lnTo>
                  <a:pt x="14" y="41"/>
                </a:lnTo>
                <a:lnTo>
                  <a:pt x="23" y="29"/>
                </a:lnTo>
                <a:lnTo>
                  <a:pt x="19" y="14"/>
                </a:lnTo>
                <a:lnTo>
                  <a:pt x="19" y="11"/>
                </a:lnTo>
                <a:lnTo>
                  <a:pt x="23" y="8"/>
                </a:lnTo>
                <a:lnTo>
                  <a:pt x="30" y="10"/>
                </a:lnTo>
                <a:lnTo>
                  <a:pt x="38" y="8"/>
                </a:lnTo>
                <a:lnTo>
                  <a:pt x="48" y="12"/>
                </a:lnTo>
                <a:lnTo>
                  <a:pt x="59" y="16"/>
                </a:lnTo>
                <a:lnTo>
                  <a:pt x="66" y="14"/>
                </a:lnTo>
                <a:lnTo>
                  <a:pt x="73" y="17"/>
                </a:lnTo>
                <a:lnTo>
                  <a:pt x="81" y="19"/>
                </a:lnTo>
                <a:lnTo>
                  <a:pt x="86" y="22"/>
                </a:lnTo>
                <a:lnTo>
                  <a:pt x="91" y="21"/>
                </a:lnTo>
                <a:lnTo>
                  <a:pt x="92" y="14"/>
                </a:lnTo>
                <a:lnTo>
                  <a:pt x="95" y="11"/>
                </a:lnTo>
                <a:lnTo>
                  <a:pt x="104" y="11"/>
                </a:lnTo>
                <a:lnTo>
                  <a:pt x="107" y="10"/>
                </a:lnTo>
                <a:lnTo>
                  <a:pt x="110" y="6"/>
                </a:lnTo>
                <a:close/>
              </a:path>
            </a:pathLst>
          </a:custGeom>
          <a:solidFill>
            <a:srgbClr val="FFFFCC"/>
          </a:solidFill>
          <a:ln w="1588" cap="rnd">
            <a:solidFill>
              <a:srgbClr val="808080"/>
            </a:solidFill>
            <a:round/>
            <a:headEnd/>
            <a:tailEnd/>
          </a:ln>
        </p:spPr>
        <p:txBody>
          <a:bodyPr/>
          <a:lstStyle/>
          <a:p>
            <a:endParaRPr lang="en-US"/>
          </a:p>
        </p:txBody>
      </p:sp>
      <p:sp>
        <p:nvSpPr>
          <p:cNvPr id="23424" name="Freeform 897"/>
          <p:cNvSpPr>
            <a:spLocks noChangeAspect="1"/>
          </p:cNvSpPr>
          <p:nvPr/>
        </p:nvSpPr>
        <p:spPr bwMode="auto">
          <a:xfrm>
            <a:off x="4932363" y="2923633"/>
            <a:ext cx="77787" cy="90488"/>
          </a:xfrm>
          <a:custGeom>
            <a:avLst/>
            <a:gdLst>
              <a:gd name="T0" fmla="*/ 9 w 41"/>
              <a:gd name="T1" fmla="*/ 13 h 47"/>
              <a:gd name="T2" fmla="*/ 14 w 41"/>
              <a:gd name="T3" fmla="*/ 19 h 47"/>
              <a:gd name="T4" fmla="*/ 17 w 41"/>
              <a:gd name="T5" fmla="*/ 25 h 47"/>
              <a:gd name="T6" fmla="*/ 20 w 41"/>
              <a:gd name="T7" fmla="*/ 46 h 47"/>
              <a:gd name="T8" fmla="*/ 24 w 41"/>
              <a:gd name="T9" fmla="*/ 47 h 47"/>
              <a:gd name="T10" fmla="*/ 27 w 41"/>
              <a:gd name="T11" fmla="*/ 36 h 47"/>
              <a:gd name="T12" fmla="*/ 28 w 41"/>
              <a:gd name="T13" fmla="*/ 30 h 47"/>
              <a:gd name="T14" fmla="*/ 38 w 41"/>
              <a:gd name="T15" fmla="*/ 26 h 47"/>
              <a:gd name="T16" fmla="*/ 41 w 41"/>
              <a:gd name="T17" fmla="*/ 21 h 47"/>
              <a:gd name="T18" fmla="*/ 36 w 41"/>
              <a:gd name="T19" fmla="*/ 20 h 47"/>
              <a:gd name="T20" fmla="*/ 30 w 41"/>
              <a:gd name="T21" fmla="*/ 8 h 47"/>
              <a:gd name="T22" fmla="*/ 22 w 41"/>
              <a:gd name="T23" fmla="*/ 0 h 47"/>
              <a:gd name="T24" fmla="*/ 10 w 41"/>
              <a:gd name="T25" fmla="*/ 0 h 47"/>
              <a:gd name="T26" fmla="*/ 0 w 41"/>
              <a:gd name="T27" fmla="*/ 1 h 47"/>
              <a:gd name="T28" fmla="*/ 9 w 41"/>
              <a:gd name="T29" fmla="*/ 13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7"/>
              <a:gd name="T47" fmla="*/ 41 w 4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7">
                <a:moveTo>
                  <a:pt x="9" y="13"/>
                </a:moveTo>
                <a:lnTo>
                  <a:pt x="14" y="19"/>
                </a:lnTo>
                <a:lnTo>
                  <a:pt x="17" y="25"/>
                </a:lnTo>
                <a:lnTo>
                  <a:pt x="20" y="46"/>
                </a:lnTo>
                <a:lnTo>
                  <a:pt x="24" y="47"/>
                </a:lnTo>
                <a:lnTo>
                  <a:pt x="27" y="36"/>
                </a:lnTo>
                <a:lnTo>
                  <a:pt x="28" y="30"/>
                </a:lnTo>
                <a:lnTo>
                  <a:pt x="38" y="26"/>
                </a:lnTo>
                <a:lnTo>
                  <a:pt x="41" y="21"/>
                </a:lnTo>
                <a:lnTo>
                  <a:pt x="36" y="20"/>
                </a:lnTo>
                <a:lnTo>
                  <a:pt x="30" y="8"/>
                </a:lnTo>
                <a:lnTo>
                  <a:pt x="22" y="0"/>
                </a:lnTo>
                <a:lnTo>
                  <a:pt x="10" y="0"/>
                </a:lnTo>
                <a:lnTo>
                  <a:pt x="0" y="1"/>
                </a:lnTo>
                <a:lnTo>
                  <a:pt x="9" y="13"/>
                </a:lnTo>
                <a:close/>
              </a:path>
            </a:pathLst>
          </a:custGeom>
          <a:solidFill>
            <a:srgbClr val="FFFFCC"/>
          </a:solidFill>
          <a:ln w="9525">
            <a:noFill/>
            <a:round/>
            <a:headEnd/>
            <a:tailEnd/>
          </a:ln>
        </p:spPr>
        <p:txBody>
          <a:bodyPr/>
          <a:lstStyle/>
          <a:p>
            <a:endParaRPr lang="en-US"/>
          </a:p>
        </p:txBody>
      </p:sp>
      <p:sp>
        <p:nvSpPr>
          <p:cNvPr id="23425" name="Freeform 898"/>
          <p:cNvSpPr>
            <a:spLocks noChangeAspect="1"/>
          </p:cNvSpPr>
          <p:nvPr/>
        </p:nvSpPr>
        <p:spPr bwMode="auto">
          <a:xfrm>
            <a:off x="4932363" y="2923633"/>
            <a:ext cx="77787" cy="90488"/>
          </a:xfrm>
          <a:custGeom>
            <a:avLst/>
            <a:gdLst>
              <a:gd name="T0" fmla="*/ 9 w 41"/>
              <a:gd name="T1" fmla="*/ 13 h 47"/>
              <a:gd name="T2" fmla="*/ 14 w 41"/>
              <a:gd name="T3" fmla="*/ 19 h 47"/>
              <a:gd name="T4" fmla="*/ 17 w 41"/>
              <a:gd name="T5" fmla="*/ 25 h 47"/>
              <a:gd name="T6" fmla="*/ 20 w 41"/>
              <a:gd name="T7" fmla="*/ 46 h 47"/>
              <a:gd name="T8" fmla="*/ 24 w 41"/>
              <a:gd name="T9" fmla="*/ 47 h 47"/>
              <a:gd name="T10" fmla="*/ 27 w 41"/>
              <a:gd name="T11" fmla="*/ 36 h 47"/>
              <a:gd name="T12" fmla="*/ 28 w 41"/>
              <a:gd name="T13" fmla="*/ 30 h 47"/>
              <a:gd name="T14" fmla="*/ 38 w 41"/>
              <a:gd name="T15" fmla="*/ 26 h 47"/>
              <a:gd name="T16" fmla="*/ 41 w 41"/>
              <a:gd name="T17" fmla="*/ 21 h 47"/>
              <a:gd name="T18" fmla="*/ 36 w 41"/>
              <a:gd name="T19" fmla="*/ 20 h 47"/>
              <a:gd name="T20" fmla="*/ 30 w 41"/>
              <a:gd name="T21" fmla="*/ 8 h 47"/>
              <a:gd name="T22" fmla="*/ 22 w 41"/>
              <a:gd name="T23" fmla="*/ 0 h 47"/>
              <a:gd name="T24" fmla="*/ 10 w 41"/>
              <a:gd name="T25" fmla="*/ 0 h 47"/>
              <a:gd name="T26" fmla="*/ 0 w 41"/>
              <a:gd name="T27" fmla="*/ 1 h 47"/>
              <a:gd name="T28" fmla="*/ 9 w 41"/>
              <a:gd name="T29" fmla="*/ 13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7"/>
              <a:gd name="T47" fmla="*/ 41 w 4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7">
                <a:moveTo>
                  <a:pt x="9" y="13"/>
                </a:moveTo>
                <a:lnTo>
                  <a:pt x="14" y="19"/>
                </a:lnTo>
                <a:lnTo>
                  <a:pt x="17" y="25"/>
                </a:lnTo>
                <a:lnTo>
                  <a:pt x="20" y="46"/>
                </a:lnTo>
                <a:lnTo>
                  <a:pt x="24" y="47"/>
                </a:lnTo>
                <a:lnTo>
                  <a:pt x="27" y="36"/>
                </a:lnTo>
                <a:lnTo>
                  <a:pt x="28" y="30"/>
                </a:lnTo>
                <a:lnTo>
                  <a:pt x="38" y="26"/>
                </a:lnTo>
                <a:lnTo>
                  <a:pt x="41" y="21"/>
                </a:lnTo>
                <a:lnTo>
                  <a:pt x="36" y="20"/>
                </a:lnTo>
                <a:lnTo>
                  <a:pt x="30" y="8"/>
                </a:lnTo>
                <a:lnTo>
                  <a:pt x="22" y="0"/>
                </a:lnTo>
                <a:lnTo>
                  <a:pt x="10" y="0"/>
                </a:lnTo>
                <a:lnTo>
                  <a:pt x="0" y="1"/>
                </a:lnTo>
                <a:lnTo>
                  <a:pt x="9" y="13"/>
                </a:lnTo>
                <a:close/>
              </a:path>
            </a:pathLst>
          </a:custGeom>
          <a:solidFill>
            <a:srgbClr val="FFFFCC"/>
          </a:solidFill>
          <a:ln w="1588" cap="rnd">
            <a:solidFill>
              <a:srgbClr val="808080"/>
            </a:solidFill>
            <a:round/>
            <a:headEnd/>
            <a:tailEnd/>
          </a:ln>
        </p:spPr>
        <p:txBody>
          <a:bodyPr/>
          <a:lstStyle/>
          <a:p>
            <a:endParaRPr lang="en-US"/>
          </a:p>
        </p:txBody>
      </p:sp>
      <p:sp>
        <p:nvSpPr>
          <p:cNvPr id="23426" name="Freeform 899"/>
          <p:cNvSpPr>
            <a:spLocks noChangeAspect="1"/>
          </p:cNvSpPr>
          <p:nvPr/>
        </p:nvSpPr>
        <p:spPr bwMode="auto">
          <a:xfrm>
            <a:off x="5224463" y="3047458"/>
            <a:ext cx="177800" cy="82550"/>
          </a:xfrm>
          <a:custGeom>
            <a:avLst/>
            <a:gdLst>
              <a:gd name="T0" fmla="*/ 0 w 93"/>
              <a:gd name="T1" fmla="*/ 2 h 43"/>
              <a:gd name="T2" fmla="*/ 22 w 93"/>
              <a:gd name="T3" fmla="*/ 0 h 43"/>
              <a:gd name="T4" fmla="*/ 43 w 93"/>
              <a:gd name="T5" fmla="*/ 8 h 43"/>
              <a:gd name="T6" fmla="*/ 52 w 93"/>
              <a:gd name="T7" fmla="*/ 18 h 43"/>
              <a:gd name="T8" fmla="*/ 63 w 93"/>
              <a:gd name="T9" fmla="*/ 18 h 43"/>
              <a:gd name="T10" fmla="*/ 71 w 93"/>
              <a:gd name="T11" fmla="*/ 14 h 43"/>
              <a:gd name="T12" fmla="*/ 77 w 93"/>
              <a:gd name="T13" fmla="*/ 12 h 43"/>
              <a:gd name="T14" fmla="*/ 82 w 93"/>
              <a:gd name="T15" fmla="*/ 22 h 43"/>
              <a:gd name="T16" fmla="*/ 92 w 93"/>
              <a:gd name="T17" fmla="*/ 25 h 43"/>
              <a:gd name="T18" fmla="*/ 90 w 93"/>
              <a:gd name="T19" fmla="*/ 29 h 43"/>
              <a:gd name="T20" fmla="*/ 93 w 93"/>
              <a:gd name="T21" fmla="*/ 36 h 43"/>
              <a:gd name="T22" fmla="*/ 92 w 93"/>
              <a:gd name="T23" fmla="*/ 42 h 43"/>
              <a:gd name="T24" fmla="*/ 82 w 93"/>
              <a:gd name="T25" fmla="*/ 33 h 43"/>
              <a:gd name="T26" fmla="*/ 77 w 93"/>
              <a:gd name="T27" fmla="*/ 31 h 43"/>
              <a:gd name="T28" fmla="*/ 71 w 93"/>
              <a:gd name="T29" fmla="*/ 31 h 43"/>
              <a:gd name="T30" fmla="*/ 69 w 93"/>
              <a:gd name="T31" fmla="*/ 40 h 43"/>
              <a:gd name="T32" fmla="*/ 61 w 93"/>
              <a:gd name="T33" fmla="*/ 38 h 43"/>
              <a:gd name="T34" fmla="*/ 50 w 93"/>
              <a:gd name="T35" fmla="*/ 43 h 43"/>
              <a:gd name="T36" fmla="*/ 36 w 93"/>
              <a:gd name="T37" fmla="*/ 42 h 43"/>
              <a:gd name="T38" fmla="*/ 35 w 93"/>
              <a:gd name="T39" fmla="*/ 25 h 43"/>
              <a:gd name="T40" fmla="*/ 12 w 93"/>
              <a:gd name="T41" fmla="*/ 10 h 43"/>
              <a:gd name="T42" fmla="*/ 0 w 93"/>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43"/>
              <a:gd name="T68" fmla="*/ 93 w 9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43">
                <a:moveTo>
                  <a:pt x="0" y="2"/>
                </a:moveTo>
                <a:lnTo>
                  <a:pt x="22" y="0"/>
                </a:lnTo>
                <a:lnTo>
                  <a:pt x="43" y="8"/>
                </a:lnTo>
                <a:lnTo>
                  <a:pt x="52" y="18"/>
                </a:lnTo>
                <a:lnTo>
                  <a:pt x="63" y="18"/>
                </a:lnTo>
                <a:lnTo>
                  <a:pt x="71" y="14"/>
                </a:lnTo>
                <a:lnTo>
                  <a:pt x="77" y="12"/>
                </a:lnTo>
                <a:lnTo>
                  <a:pt x="82" y="22"/>
                </a:lnTo>
                <a:lnTo>
                  <a:pt x="92" y="25"/>
                </a:lnTo>
                <a:lnTo>
                  <a:pt x="90" y="29"/>
                </a:lnTo>
                <a:lnTo>
                  <a:pt x="93" y="36"/>
                </a:lnTo>
                <a:lnTo>
                  <a:pt x="92" y="42"/>
                </a:lnTo>
                <a:lnTo>
                  <a:pt x="82" y="33"/>
                </a:lnTo>
                <a:lnTo>
                  <a:pt x="77" y="31"/>
                </a:lnTo>
                <a:lnTo>
                  <a:pt x="71" y="31"/>
                </a:lnTo>
                <a:lnTo>
                  <a:pt x="69" y="40"/>
                </a:lnTo>
                <a:lnTo>
                  <a:pt x="61" y="38"/>
                </a:lnTo>
                <a:lnTo>
                  <a:pt x="50" y="43"/>
                </a:lnTo>
                <a:lnTo>
                  <a:pt x="36" y="42"/>
                </a:lnTo>
                <a:lnTo>
                  <a:pt x="35" y="25"/>
                </a:lnTo>
                <a:lnTo>
                  <a:pt x="12" y="10"/>
                </a:lnTo>
                <a:lnTo>
                  <a:pt x="0" y="2"/>
                </a:lnTo>
                <a:close/>
              </a:path>
            </a:pathLst>
          </a:custGeom>
          <a:solidFill>
            <a:srgbClr val="FFFFCC"/>
          </a:solidFill>
          <a:ln w="9525">
            <a:noFill/>
            <a:round/>
            <a:headEnd/>
            <a:tailEnd/>
          </a:ln>
        </p:spPr>
        <p:txBody>
          <a:bodyPr/>
          <a:lstStyle/>
          <a:p>
            <a:endParaRPr lang="en-US"/>
          </a:p>
        </p:txBody>
      </p:sp>
      <p:sp>
        <p:nvSpPr>
          <p:cNvPr id="23427" name="Freeform 900"/>
          <p:cNvSpPr>
            <a:spLocks noChangeAspect="1"/>
          </p:cNvSpPr>
          <p:nvPr/>
        </p:nvSpPr>
        <p:spPr bwMode="auto">
          <a:xfrm>
            <a:off x="5224463" y="3047458"/>
            <a:ext cx="177800" cy="82550"/>
          </a:xfrm>
          <a:custGeom>
            <a:avLst/>
            <a:gdLst>
              <a:gd name="T0" fmla="*/ 0 w 93"/>
              <a:gd name="T1" fmla="*/ 2 h 43"/>
              <a:gd name="T2" fmla="*/ 22 w 93"/>
              <a:gd name="T3" fmla="*/ 0 h 43"/>
              <a:gd name="T4" fmla="*/ 43 w 93"/>
              <a:gd name="T5" fmla="*/ 8 h 43"/>
              <a:gd name="T6" fmla="*/ 52 w 93"/>
              <a:gd name="T7" fmla="*/ 18 h 43"/>
              <a:gd name="T8" fmla="*/ 63 w 93"/>
              <a:gd name="T9" fmla="*/ 18 h 43"/>
              <a:gd name="T10" fmla="*/ 71 w 93"/>
              <a:gd name="T11" fmla="*/ 14 h 43"/>
              <a:gd name="T12" fmla="*/ 77 w 93"/>
              <a:gd name="T13" fmla="*/ 12 h 43"/>
              <a:gd name="T14" fmla="*/ 82 w 93"/>
              <a:gd name="T15" fmla="*/ 22 h 43"/>
              <a:gd name="T16" fmla="*/ 92 w 93"/>
              <a:gd name="T17" fmla="*/ 25 h 43"/>
              <a:gd name="T18" fmla="*/ 90 w 93"/>
              <a:gd name="T19" fmla="*/ 29 h 43"/>
              <a:gd name="T20" fmla="*/ 93 w 93"/>
              <a:gd name="T21" fmla="*/ 36 h 43"/>
              <a:gd name="T22" fmla="*/ 92 w 93"/>
              <a:gd name="T23" fmla="*/ 42 h 43"/>
              <a:gd name="T24" fmla="*/ 82 w 93"/>
              <a:gd name="T25" fmla="*/ 33 h 43"/>
              <a:gd name="T26" fmla="*/ 77 w 93"/>
              <a:gd name="T27" fmla="*/ 31 h 43"/>
              <a:gd name="T28" fmla="*/ 71 w 93"/>
              <a:gd name="T29" fmla="*/ 31 h 43"/>
              <a:gd name="T30" fmla="*/ 69 w 93"/>
              <a:gd name="T31" fmla="*/ 40 h 43"/>
              <a:gd name="T32" fmla="*/ 61 w 93"/>
              <a:gd name="T33" fmla="*/ 38 h 43"/>
              <a:gd name="T34" fmla="*/ 50 w 93"/>
              <a:gd name="T35" fmla="*/ 43 h 43"/>
              <a:gd name="T36" fmla="*/ 36 w 93"/>
              <a:gd name="T37" fmla="*/ 42 h 43"/>
              <a:gd name="T38" fmla="*/ 35 w 93"/>
              <a:gd name="T39" fmla="*/ 25 h 43"/>
              <a:gd name="T40" fmla="*/ 12 w 93"/>
              <a:gd name="T41" fmla="*/ 10 h 43"/>
              <a:gd name="T42" fmla="*/ 0 w 93"/>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43"/>
              <a:gd name="T68" fmla="*/ 93 w 9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43">
                <a:moveTo>
                  <a:pt x="0" y="2"/>
                </a:moveTo>
                <a:lnTo>
                  <a:pt x="22" y="0"/>
                </a:lnTo>
                <a:lnTo>
                  <a:pt x="43" y="8"/>
                </a:lnTo>
                <a:lnTo>
                  <a:pt x="52" y="18"/>
                </a:lnTo>
                <a:lnTo>
                  <a:pt x="63" y="18"/>
                </a:lnTo>
                <a:lnTo>
                  <a:pt x="71" y="14"/>
                </a:lnTo>
                <a:lnTo>
                  <a:pt x="77" y="12"/>
                </a:lnTo>
                <a:lnTo>
                  <a:pt x="82" y="22"/>
                </a:lnTo>
                <a:lnTo>
                  <a:pt x="92" y="25"/>
                </a:lnTo>
                <a:lnTo>
                  <a:pt x="90" y="29"/>
                </a:lnTo>
                <a:lnTo>
                  <a:pt x="93" y="36"/>
                </a:lnTo>
                <a:lnTo>
                  <a:pt x="92" y="42"/>
                </a:lnTo>
                <a:lnTo>
                  <a:pt x="82" y="33"/>
                </a:lnTo>
                <a:lnTo>
                  <a:pt x="77" y="31"/>
                </a:lnTo>
                <a:lnTo>
                  <a:pt x="71" y="31"/>
                </a:lnTo>
                <a:lnTo>
                  <a:pt x="69" y="40"/>
                </a:lnTo>
                <a:lnTo>
                  <a:pt x="61" y="38"/>
                </a:lnTo>
                <a:lnTo>
                  <a:pt x="50" y="43"/>
                </a:lnTo>
                <a:lnTo>
                  <a:pt x="36" y="42"/>
                </a:lnTo>
                <a:lnTo>
                  <a:pt x="35" y="25"/>
                </a:lnTo>
                <a:lnTo>
                  <a:pt x="12" y="10"/>
                </a:lnTo>
                <a:lnTo>
                  <a:pt x="0" y="2"/>
                </a:lnTo>
                <a:close/>
              </a:path>
            </a:pathLst>
          </a:custGeom>
          <a:solidFill>
            <a:srgbClr val="FFFFCC"/>
          </a:solidFill>
          <a:ln w="1588" cap="rnd">
            <a:solidFill>
              <a:srgbClr val="808080"/>
            </a:solidFill>
            <a:round/>
            <a:headEnd/>
            <a:tailEnd/>
          </a:ln>
        </p:spPr>
        <p:txBody>
          <a:bodyPr/>
          <a:lstStyle/>
          <a:p>
            <a:endParaRPr lang="en-US"/>
          </a:p>
        </p:txBody>
      </p:sp>
      <p:sp>
        <p:nvSpPr>
          <p:cNvPr id="23428" name="Freeform 901"/>
          <p:cNvSpPr>
            <a:spLocks noChangeAspect="1"/>
          </p:cNvSpPr>
          <p:nvPr/>
        </p:nvSpPr>
        <p:spPr bwMode="auto">
          <a:xfrm>
            <a:off x="5356225" y="3093496"/>
            <a:ext cx="147638" cy="125412"/>
          </a:xfrm>
          <a:custGeom>
            <a:avLst/>
            <a:gdLst>
              <a:gd name="T0" fmla="*/ 29 w 77"/>
              <a:gd name="T1" fmla="*/ 3 h 65"/>
              <a:gd name="T2" fmla="*/ 33 w 77"/>
              <a:gd name="T3" fmla="*/ 3 h 65"/>
              <a:gd name="T4" fmla="*/ 44 w 77"/>
              <a:gd name="T5" fmla="*/ 6 h 65"/>
              <a:gd name="T6" fmla="*/ 56 w 77"/>
              <a:gd name="T7" fmla="*/ 15 h 65"/>
              <a:gd name="T8" fmla="*/ 62 w 77"/>
              <a:gd name="T9" fmla="*/ 25 h 65"/>
              <a:gd name="T10" fmla="*/ 77 w 77"/>
              <a:gd name="T11" fmla="*/ 37 h 65"/>
              <a:gd name="T12" fmla="*/ 69 w 77"/>
              <a:gd name="T13" fmla="*/ 40 h 65"/>
              <a:gd name="T14" fmla="*/ 64 w 77"/>
              <a:gd name="T15" fmla="*/ 47 h 65"/>
              <a:gd name="T16" fmla="*/ 63 w 77"/>
              <a:gd name="T17" fmla="*/ 51 h 65"/>
              <a:gd name="T18" fmla="*/ 60 w 77"/>
              <a:gd name="T19" fmla="*/ 65 h 65"/>
              <a:gd name="T20" fmla="*/ 49 w 77"/>
              <a:gd name="T21" fmla="*/ 61 h 65"/>
              <a:gd name="T22" fmla="*/ 47 w 77"/>
              <a:gd name="T23" fmla="*/ 49 h 65"/>
              <a:gd name="T24" fmla="*/ 36 w 77"/>
              <a:gd name="T25" fmla="*/ 54 h 65"/>
              <a:gd name="T26" fmla="*/ 25 w 77"/>
              <a:gd name="T27" fmla="*/ 61 h 65"/>
              <a:gd name="T28" fmla="*/ 20 w 77"/>
              <a:gd name="T29" fmla="*/ 59 h 65"/>
              <a:gd name="T30" fmla="*/ 14 w 77"/>
              <a:gd name="T31" fmla="*/ 53 h 65"/>
              <a:gd name="T32" fmla="*/ 10 w 77"/>
              <a:gd name="T33" fmla="*/ 47 h 65"/>
              <a:gd name="T34" fmla="*/ 15 w 77"/>
              <a:gd name="T35" fmla="*/ 42 h 65"/>
              <a:gd name="T36" fmla="*/ 18 w 77"/>
              <a:gd name="T37" fmla="*/ 46 h 65"/>
              <a:gd name="T38" fmla="*/ 31 w 77"/>
              <a:gd name="T39" fmla="*/ 53 h 65"/>
              <a:gd name="T40" fmla="*/ 34 w 77"/>
              <a:gd name="T41" fmla="*/ 47 h 65"/>
              <a:gd name="T42" fmla="*/ 21 w 77"/>
              <a:gd name="T43" fmla="*/ 37 h 65"/>
              <a:gd name="T44" fmla="*/ 17 w 77"/>
              <a:gd name="T45" fmla="*/ 28 h 65"/>
              <a:gd name="T46" fmla="*/ 13 w 77"/>
              <a:gd name="T47" fmla="*/ 25 h 65"/>
              <a:gd name="T48" fmla="*/ 13 w 77"/>
              <a:gd name="T49" fmla="*/ 20 h 65"/>
              <a:gd name="T50" fmla="*/ 7 w 77"/>
              <a:gd name="T51" fmla="*/ 18 h 65"/>
              <a:gd name="T52" fmla="*/ 0 w 77"/>
              <a:gd name="T53" fmla="*/ 16 h 65"/>
              <a:gd name="T54" fmla="*/ 2 w 77"/>
              <a:gd name="T55" fmla="*/ 10 h 65"/>
              <a:gd name="T56" fmla="*/ 3 w 77"/>
              <a:gd name="T57" fmla="*/ 6 h 65"/>
              <a:gd name="T58" fmla="*/ 9 w 77"/>
              <a:gd name="T59" fmla="*/ 6 h 65"/>
              <a:gd name="T60" fmla="*/ 13 w 77"/>
              <a:gd name="T61" fmla="*/ 9 h 65"/>
              <a:gd name="T62" fmla="*/ 23 w 77"/>
              <a:gd name="T63" fmla="*/ 18 h 65"/>
              <a:gd name="T64" fmla="*/ 24 w 77"/>
              <a:gd name="T65" fmla="*/ 12 h 65"/>
              <a:gd name="T66" fmla="*/ 21 w 77"/>
              <a:gd name="T67" fmla="*/ 5 h 65"/>
              <a:gd name="T68" fmla="*/ 23 w 77"/>
              <a:gd name="T69" fmla="*/ 0 h 65"/>
              <a:gd name="T70" fmla="*/ 29 w 77"/>
              <a:gd name="T71" fmla="*/ 3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65"/>
              <a:gd name="T110" fmla="*/ 77 w 77"/>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65">
                <a:moveTo>
                  <a:pt x="29" y="3"/>
                </a:moveTo>
                <a:lnTo>
                  <a:pt x="33" y="3"/>
                </a:lnTo>
                <a:lnTo>
                  <a:pt x="44" y="6"/>
                </a:lnTo>
                <a:lnTo>
                  <a:pt x="56" y="15"/>
                </a:lnTo>
                <a:lnTo>
                  <a:pt x="62" y="25"/>
                </a:lnTo>
                <a:lnTo>
                  <a:pt x="77" y="37"/>
                </a:lnTo>
                <a:lnTo>
                  <a:pt x="69" y="40"/>
                </a:lnTo>
                <a:lnTo>
                  <a:pt x="64" y="47"/>
                </a:lnTo>
                <a:lnTo>
                  <a:pt x="63" y="51"/>
                </a:lnTo>
                <a:lnTo>
                  <a:pt x="60" y="65"/>
                </a:lnTo>
                <a:lnTo>
                  <a:pt x="49" y="61"/>
                </a:lnTo>
                <a:lnTo>
                  <a:pt x="47" y="49"/>
                </a:lnTo>
                <a:lnTo>
                  <a:pt x="36" y="54"/>
                </a:lnTo>
                <a:lnTo>
                  <a:pt x="25" y="61"/>
                </a:lnTo>
                <a:lnTo>
                  <a:pt x="20" y="59"/>
                </a:lnTo>
                <a:lnTo>
                  <a:pt x="14" y="53"/>
                </a:lnTo>
                <a:lnTo>
                  <a:pt x="10" y="47"/>
                </a:lnTo>
                <a:lnTo>
                  <a:pt x="15" y="42"/>
                </a:lnTo>
                <a:lnTo>
                  <a:pt x="18" y="46"/>
                </a:lnTo>
                <a:lnTo>
                  <a:pt x="31" y="53"/>
                </a:lnTo>
                <a:lnTo>
                  <a:pt x="34" y="47"/>
                </a:lnTo>
                <a:lnTo>
                  <a:pt x="21" y="37"/>
                </a:lnTo>
                <a:lnTo>
                  <a:pt x="17" y="28"/>
                </a:lnTo>
                <a:lnTo>
                  <a:pt x="13" y="25"/>
                </a:lnTo>
                <a:lnTo>
                  <a:pt x="13" y="20"/>
                </a:lnTo>
                <a:lnTo>
                  <a:pt x="7" y="18"/>
                </a:lnTo>
                <a:lnTo>
                  <a:pt x="0" y="16"/>
                </a:lnTo>
                <a:lnTo>
                  <a:pt x="2" y="10"/>
                </a:lnTo>
                <a:lnTo>
                  <a:pt x="3" y="6"/>
                </a:lnTo>
                <a:lnTo>
                  <a:pt x="9" y="6"/>
                </a:lnTo>
                <a:lnTo>
                  <a:pt x="13" y="9"/>
                </a:lnTo>
                <a:lnTo>
                  <a:pt x="23" y="18"/>
                </a:lnTo>
                <a:lnTo>
                  <a:pt x="24" y="12"/>
                </a:lnTo>
                <a:lnTo>
                  <a:pt x="21" y="5"/>
                </a:lnTo>
                <a:lnTo>
                  <a:pt x="23" y="0"/>
                </a:lnTo>
                <a:lnTo>
                  <a:pt x="29" y="3"/>
                </a:lnTo>
                <a:close/>
              </a:path>
            </a:pathLst>
          </a:custGeom>
          <a:solidFill>
            <a:srgbClr val="FFFFCC"/>
          </a:solidFill>
          <a:ln w="9525">
            <a:noFill/>
            <a:round/>
            <a:headEnd/>
            <a:tailEnd/>
          </a:ln>
        </p:spPr>
        <p:txBody>
          <a:bodyPr/>
          <a:lstStyle/>
          <a:p>
            <a:endParaRPr lang="en-US"/>
          </a:p>
        </p:txBody>
      </p:sp>
      <p:sp>
        <p:nvSpPr>
          <p:cNvPr id="23429" name="Freeform 902"/>
          <p:cNvSpPr>
            <a:spLocks noChangeAspect="1"/>
          </p:cNvSpPr>
          <p:nvPr/>
        </p:nvSpPr>
        <p:spPr bwMode="auto">
          <a:xfrm>
            <a:off x="5356225" y="3093496"/>
            <a:ext cx="147638" cy="125412"/>
          </a:xfrm>
          <a:custGeom>
            <a:avLst/>
            <a:gdLst>
              <a:gd name="T0" fmla="*/ 29 w 77"/>
              <a:gd name="T1" fmla="*/ 3 h 65"/>
              <a:gd name="T2" fmla="*/ 33 w 77"/>
              <a:gd name="T3" fmla="*/ 3 h 65"/>
              <a:gd name="T4" fmla="*/ 44 w 77"/>
              <a:gd name="T5" fmla="*/ 6 h 65"/>
              <a:gd name="T6" fmla="*/ 56 w 77"/>
              <a:gd name="T7" fmla="*/ 15 h 65"/>
              <a:gd name="T8" fmla="*/ 62 w 77"/>
              <a:gd name="T9" fmla="*/ 25 h 65"/>
              <a:gd name="T10" fmla="*/ 77 w 77"/>
              <a:gd name="T11" fmla="*/ 37 h 65"/>
              <a:gd name="T12" fmla="*/ 69 w 77"/>
              <a:gd name="T13" fmla="*/ 40 h 65"/>
              <a:gd name="T14" fmla="*/ 64 w 77"/>
              <a:gd name="T15" fmla="*/ 47 h 65"/>
              <a:gd name="T16" fmla="*/ 63 w 77"/>
              <a:gd name="T17" fmla="*/ 51 h 65"/>
              <a:gd name="T18" fmla="*/ 60 w 77"/>
              <a:gd name="T19" fmla="*/ 65 h 65"/>
              <a:gd name="T20" fmla="*/ 49 w 77"/>
              <a:gd name="T21" fmla="*/ 61 h 65"/>
              <a:gd name="T22" fmla="*/ 47 w 77"/>
              <a:gd name="T23" fmla="*/ 49 h 65"/>
              <a:gd name="T24" fmla="*/ 36 w 77"/>
              <a:gd name="T25" fmla="*/ 54 h 65"/>
              <a:gd name="T26" fmla="*/ 25 w 77"/>
              <a:gd name="T27" fmla="*/ 61 h 65"/>
              <a:gd name="T28" fmla="*/ 20 w 77"/>
              <a:gd name="T29" fmla="*/ 59 h 65"/>
              <a:gd name="T30" fmla="*/ 14 w 77"/>
              <a:gd name="T31" fmla="*/ 53 h 65"/>
              <a:gd name="T32" fmla="*/ 10 w 77"/>
              <a:gd name="T33" fmla="*/ 47 h 65"/>
              <a:gd name="T34" fmla="*/ 15 w 77"/>
              <a:gd name="T35" fmla="*/ 42 h 65"/>
              <a:gd name="T36" fmla="*/ 18 w 77"/>
              <a:gd name="T37" fmla="*/ 46 h 65"/>
              <a:gd name="T38" fmla="*/ 31 w 77"/>
              <a:gd name="T39" fmla="*/ 53 h 65"/>
              <a:gd name="T40" fmla="*/ 34 w 77"/>
              <a:gd name="T41" fmla="*/ 47 h 65"/>
              <a:gd name="T42" fmla="*/ 21 w 77"/>
              <a:gd name="T43" fmla="*/ 37 h 65"/>
              <a:gd name="T44" fmla="*/ 17 w 77"/>
              <a:gd name="T45" fmla="*/ 28 h 65"/>
              <a:gd name="T46" fmla="*/ 13 w 77"/>
              <a:gd name="T47" fmla="*/ 25 h 65"/>
              <a:gd name="T48" fmla="*/ 13 w 77"/>
              <a:gd name="T49" fmla="*/ 20 h 65"/>
              <a:gd name="T50" fmla="*/ 7 w 77"/>
              <a:gd name="T51" fmla="*/ 18 h 65"/>
              <a:gd name="T52" fmla="*/ 0 w 77"/>
              <a:gd name="T53" fmla="*/ 16 h 65"/>
              <a:gd name="T54" fmla="*/ 2 w 77"/>
              <a:gd name="T55" fmla="*/ 10 h 65"/>
              <a:gd name="T56" fmla="*/ 3 w 77"/>
              <a:gd name="T57" fmla="*/ 6 h 65"/>
              <a:gd name="T58" fmla="*/ 9 w 77"/>
              <a:gd name="T59" fmla="*/ 6 h 65"/>
              <a:gd name="T60" fmla="*/ 13 w 77"/>
              <a:gd name="T61" fmla="*/ 9 h 65"/>
              <a:gd name="T62" fmla="*/ 23 w 77"/>
              <a:gd name="T63" fmla="*/ 18 h 65"/>
              <a:gd name="T64" fmla="*/ 24 w 77"/>
              <a:gd name="T65" fmla="*/ 12 h 65"/>
              <a:gd name="T66" fmla="*/ 21 w 77"/>
              <a:gd name="T67" fmla="*/ 5 h 65"/>
              <a:gd name="T68" fmla="*/ 23 w 77"/>
              <a:gd name="T69" fmla="*/ 0 h 65"/>
              <a:gd name="T70" fmla="*/ 29 w 77"/>
              <a:gd name="T71" fmla="*/ 3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65"/>
              <a:gd name="T110" fmla="*/ 77 w 77"/>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65">
                <a:moveTo>
                  <a:pt x="29" y="3"/>
                </a:moveTo>
                <a:lnTo>
                  <a:pt x="33" y="3"/>
                </a:lnTo>
                <a:lnTo>
                  <a:pt x="44" y="6"/>
                </a:lnTo>
                <a:lnTo>
                  <a:pt x="56" y="15"/>
                </a:lnTo>
                <a:lnTo>
                  <a:pt x="62" y="25"/>
                </a:lnTo>
                <a:lnTo>
                  <a:pt x="77" y="37"/>
                </a:lnTo>
                <a:lnTo>
                  <a:pt x="69" y="40"/>
                </a:lnTo>
                <a:lnTo>
                  <a:pt x="64" y="47"/>
                </a:lnTo>
                <a:lnTo>
                  <a:pt x="63" y="51"/>
                </a:lnTo>
                <a:lnTo>
                  <a:pt x="60" y="65"/>
                </a:lnTo>
                <a:lnTo>
                  <a:pt x="49" y="61"/>
                </a:lnTo>
                <a:lnTo>
                  <a:pt x="47" y="49"/>
                </a:lnTo>
                <a:lnTo>
                  <a:pt x="36" y="54"/>
                </a:lnTo>
                <a:lnTo>
                  <a:pt x="25" y="61"/>
                </a:lnTo>
                <a:lnTo>
                  <a:pt x="20" y="59"/>
                </a:lnTo>
                <a:lnTo>
                  <a:pt x="14" y="53"/>
                </a:lnTo>
                <a:lnTo>
                  <a:pt x="10" y="47"/>
                </a:lnTo>
                <a:lnTo>
                  <a:pt x="15" y="42"/>
                </a:lnTo>
                <a:lnTo>
                  <a:pt x="18" y="46"/>
                </a:lnTo>
                <a:lnTo>
                  <a:pt x="31" y="53"/>
                </a:lnTo>
                <a:lnTo>
                  <a:pt x="34" y="47"/>
                </a:lnTo>
                <a:lnTo>
                  <a:pt x="21" y="37"/>
                </a:lnTo>
                <a:lnTo>
                  <a:pt x="17" y="28"/>
                </a:lnTo>
                <a:lnTo>
                  <a:pt x="13" y="25"/>
                </a:lnTo>
                <a:lnTo>
                  <a:pt x="13" y="20"/>
                </a:lnTo>
                <a:lnTo>
                  <a:pt x="7" y="18"/>
                </a:lnTo>
                <a:lnTo>
                  <a:pt x="0" y="16"/>
                </a:lnTo>
                <a:lnTo>
                  <a:pt x="2" y="10"/>
                </a:lnTo>
                <a:lnTo>
                  <a:pt x="3" y="6"/>
                </a:lnTo>
                <a:lnTo>
                  <a:pt x="9" y="6"/>
                </a:lnTo>
                <a:lnTo>
                  <a:pt x="13" y="9"/>
                </a:lnTo>
                <a:lnTo>
                  <a:pt x="23" y="18"/>
                </a:lnTo>
                <a:lnTo>
                  <a:pt x="24" y="12"/>
                </a:lnTo>
                <a:lnTo>
                  <a:pt x="21" y="5"/>
                </a:lnTo>
                <a:lnTo>
                  <a:pt x="23" y="0"/>
                </a:lnTo>
                <a:lnTo>
                  <a:pt x="29" y="3"/>
                </a:lnTo>
                <a:close/>
              </a:path>
            </a:pathLst>
          </a:custGeom>
          <a:solidFill>
            <a:srgbClr val="FFFFCC"/>
          </a:solidFill>
          <a:ln w="1588" cap="rnd">
            <a:solidFill>
              <a:srgbClr val="808080"/>
            </a:solidFill>
            <a:round/>
            <a:headEnd/>
            <a:tailEnd/>
          </a:ln>
        </p:spPr>
        <p:txBody>
          <a:bodyPr/>
          <a:lstStyle/>
          <a:p>
            <a:endParaRPr lang="en-US"/>
          </a:p>
        </p:txBody>
      </p:sp>
      <p:sp>
        <p:nvSpPr>
          <p:cNvPr id="23430" name="Freeform 903"/>
          <p:cNvSpPr>
            <a:spLocks noChangeAspect="1"/>
          </p:cNvSpPr>
          <p:nvPr/>
        </p:nvSpPr>
        <p:spPr bwMode="auto">
          <a:xfrm>
            <a:off x="5322888" y="3115721"/>
            <a:ext cx="98425" cy="79375"/>
          </a:xfrm>
          <a:custGeom>
            <a:avLst/>
            <a:gdLst>
              <a:gd name="T0" fmla="*/ 0 w 51"/>
              <a:gd name="T1" fmla="*/ 6 h 41"/>
              <a:gd name="T2" fmla="*/ 6 w 51"/>
              <a:gd name="T3" fmla="*/ 13 h 41"/>
              <a:gd name="T4" fmla="*/ 13 w 51"/>
              <a:gd name="T5" fmla="*/ 23 h 41"/>
              <a:gd name="T6" fmla="*/ 26 w 51"/>
              <a:gd name="T7" fmla="*/ 36 h 41"/>
              <a:gd name="T8" fmla="*/ 33 w 51"/>
              <a:gd name="T9" fmla="*/ 28 h 41"/>
              <a:gd name="T10" fmla="*/ 34 w 51"/>
              <a:gd name="T11" fmla="*/ 35 h 41"/>
              <a:gd name="T12" fmla="*/ 40 w 51"/>
              <a:gd name="T13" fmla="*/ 36 h 41"/>
              <a:gd name="T14" fmla="*/ 48 w 51"/>
              <a:gd name="T15" fmla="*/ 41 h 41"/>
              <a:gd name="T16" fmla="*/ 51 w 51"/>
              <a:gd name="T17" fmla="*/ 35 h 41"/>
              <a:gd name="T18" fmla="*/ 39 w 51"/>
              <a:gd name="T19" fmla="*/ 24 h 41"/>
              <a:gd name="T20" fmla="*/ 36 w 51"/>
              <a:gd name="T21" fmla="*/ 16 h 41"/>
              <a:gd name="T22" fmla="*/ 30 w 51"/>
              <a:gd name="T23" fmla="*/ 12 h 41"/>
              <a:gd name="T24" fmla="*/ 30 w 51"/>
              <a:gd name="T25" fmla="*/ 8 h 41"/>
              <a:gd name="T26" fmla="*/ 25 w 51"/>
              <a:gd name="T27" fmla="*/ 5 h 41"/>
              <a:gd name="T28" fmla="*/ 16 w 51"/>
              <a:gd name="T29" fmla="*/ 3 h 41"/>
              <a:gd name="T30" fmla="*/ 9 w 51"/>
              <a:gd name="T31" fmla="*/ 0 h 41"/>
              <a:gd name="T32" fmla="*/ 2 w 51"/>
              <a:gd name="T33" fmla="*/ 1 h 41"/>
              <a:gd name="T34" fmla="*/ 0 w 51"/>
              <a:gd name="T35" fmla="*/ 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1"/>
              <a:gd name="T56" fmla="*/ 51 w 51"/>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1">
                <a:moveTo>
                  <a:pt x="0" y="6"/>
                </a:moveTo>
                <a:lnTo>
                  <a:pt x="6" y="13"/>
                </a:lnTo>
                <a:lnTo>
                  <a:pt x="13" y="23"/>
                </a:lnTo>
                <a:lnTo>
                  <a:pt x="26" y="36"/>
                </a:lnTo>
                <a:lnTo>
                  <a:pt x="33" y="28"/>
                </a:lnTo>
                <a:lnTo>
                  <a:pt x="34" y="35"/>
                </a:lnTo>
                <a:lnTo>
                  <a:pt x="40" y="36"/>
                </a:lnTo>
                <a:lnTo>
                  <a:pt x="48" y="41"/>
                </a:lnTo>
                <a:lnTo>
                  <a:pt x="51" y="35"/>
                </a:lnTo>
                <a:lnTo>
                  <a:pt x="39" y="24"/>
                </a:lnTo>
                <a:lnTo>
                  <a:pt x="36" y="16"/>
                </a:lnTo>
                <a:lnTo>
                  <a:pt x="30" y="12"/>
                </a:lnTo>
                <a:lnTo>
                  <a:pt x="30" y="8"/>
                </a:lnTo>
                <a:lnTo>
                  <a:pt x="25" y="5"/>
                </a:lnTo>
                <a:lnTo>
                  <a:pt x="16" y="3"/>
                </a:lnTo>
                <a:lnTo>
                  <a:pt x="9" y="0"/>
                </a:lnTo>
                <a:lnTo>
                  <a:pt x="2" y="1"/>
                </a:lnTo>
                <a:lnTo>
                  <a:pt x="0" y="6"/>
                </a:lnTo>
                <a:close/>
              </a:path>
            </a:pathLst>
          </a:custGeom>
          <a:solidFill>
            <a:srgbClr val="FFFFCC"/>
          </a:solidFill>
          <a:ln w="9525">
            <a:noFill/>
            <a:round/>
            <a:headEnd/>
            <a:tailEnd/>
          </a:ln>
        </p:spPr>
        <p:txBody>
          <a:bodyPr/>
          <a:lstStyle/>
          <a:p>
            <a:endParaRPr lang="en-US"/>
          </a:p>
        </p:txBody>
      </p:sp>
      <p:sp>
        <p:nvSpPr>
          <p:cNvPr id="23431" name="Freeform 904"/>
          <p:cNvSpPr>
            <a:spLocks noChangeAspect="1"/>
          </p:cNvSpPr>
          <p:nvPr/>
        </p:nvSpPr>
        <p:spPr bwMode="auto">
          <a:xfrm>
            <a:off x="5322888" y="3115721"/>
            <a:ext cx="98425" cy="79375"/>
          </a:xfrm>
          <a:custGeom>
            <a:avLst/>
            <a:gdLst>
              <a:gd name="T0" fmla="*/ 0 w 51"/>
              <a:gd name="T1" fmla="*/ 6 h 41"/>
              <a:gd name="T2" fmla="*/ 6 w 51"/>
              <a:gd name="T3" fmla="*/ 13 h 41"/>
              <a:gd name="T4" fmla="*/ 13 w 51"/>
              <a:gd name="T5" fmla="*/ 23 h 41"/>
              <a:gd name="T6" fmla="*/ 26 w 51"/>
              <a:gd name="T7" fmla="*/ 36 h 41"/>
              <a:gd name="T8" fmla="*/ 33 w 51"/>
              <a:gd name="T9" fmla="*/ 28 h 41"/>
              <a:gd name="T10" fmla="*/ 34 w 51"/>
              <a:gd name="T11" fmla="*/ 35 h 41"/>
              <a:gd name="T12" fmla="*/ 40 w 51"/>
              <a:gd name="T13" fmla="*/ 36 h 41"/>
              <a:gd name="T14" fmla="*/ 48 w 51"/>
              <a:gd name="T15" fmla="*/ 41 h 41"/>
              <a:gd name="T16" fmla="*/ 51 w 51"/>
              <a:gd name="T17" fmla="*/ 35 h 41"/>
              <a:gd name="T18" fmla="*/ 39 w 51"/>
              <a:gd name="T19" fmla="*/ 24 h 41"/>
              <a:gd name="T20" fmla="*/ 36 w 51"/>
              <a:gd name="T21" fmla="*/ 16 h 41"/>
              <a:gd name="T22" fmla="*/ 30 w 51"/>
              <a:gd name="T23" fmla="*/ 12 h 41"/>
              <a:gd name="T24" fmla="*/ 30 w 51"/>
              <a:gd name="T25" fmla="*/ 8 h 41"/>
              <a:gd name="T26" fmla="*/ 25 w 51"/>
              <a:gd name="T27" fmla="*/ 5 h 41"/>
              <a:gd name="T28" fmla="*/ 16 w 51"/>
              <a:gd name="T29" fmla="*/ 3 h 41"/>
              <a:gd name="T30" fmla="*/ 9 w 51"/>
              <a:gd name="T31" fmla="*/ 0 h 41"/>
              <a:gd name="T32" fmla="*/ 2 w 51"/>
              <a:gd name="T33" fmla="*/ 1 h 41"/>
              <a:gd name="T34" fmla="*/ 0 w 51"/>
              <a:gd name="T35" fmla="*/ 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1"/>
              <a:gd name="T56" fmla="*/ 51 w 51"/>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1">
                <a:moveTo>
                  <a:pt x="0" y="6"/>
                </a:moveTo>
                <a:lnTo>
                  <a:pt x="6" y="13"/>
                </a:lnTo>
                <a:lnTo>
                  <a:pt x="13" y="23"/>
                </a:lnTo>
                <a:lnTo>
                  <a:pt x="26" y="36"/>
                </a:lnTo>
                <a:lnTo>
                  <a:pt x="33" y="28"/>
                </a:lnTo>
                <a:lnTo>
                  <a:pt x="34" y="35"/>
                </a:lnTo>
                <a:lnTo>
                  <a:pt x="40" y="36"/>
                </a:lnTo>
                <a:lnTo>
                  <a:pt x="48" y="41"/>
                </a:lnTo>
                <a:lnTo>
                  <a:pt x="51" y="35"/>
                </a:lnTo>
                <a:lnTo>
                  <a:pt x="39" y="24"/>
                </a:lnTo>
                <a:lnTo>
                  <a:pt x="36" y="16"/>
                </a:lnTo>
                <a:lnTo>
                  <a:pt x="30" y="12"/>
                </a:lnTo>
                <a:lnTo>
                  <a:pt x="30" y="8"/>
                </a:lnTo>
                <a:lnTo>
                  <a:pt x="25" y="5"/>
                </a:lnTo>
                <a:lnTo>
                  <a:pt x="16" y="3"/>
                </a:lnTo>
                <a:lnTo>
                  <a:pt x="9" y="0"/>
                </a:lnTo>
                <a:lnTo>
                  <a:pt x="2" y="1"/>
                </a:lnTo>
                <a:lnTo>
                  <a:pt x="0" y="6"/>
                </a:lnTo>
                <a:close/>
              </a:path>
            </a:pathLst>
          </a:custGeom>
          <a:solidFill>
            <a:srgbClr val="FFFFCC"/>
          </a:solidFill>
          <a:ln w="1588" cap="rnd">
            <a:solidFill>
              <a:srgbClr val="808080"/>
            </a:solidFill>
            <a:round/>
            <a:headEnd/>
            <a:tailEnd/>
          </a:ln>
        </p:spPr>
        <p:txBody>
          <a:bodyPr/>
          <a:lstStyle/>
          <a:p>
            <a:endParaRPr lang="en-US"/>
          </a:p>
        </p:txBody>
      </p:sp>
      <p:sp>
        <p:nvSpPr>
          <p:cNvPr id="23432" name="Freeform 905"/>
          <p:cNvSpPr>
            <a:spLocks noChangeAspect="1"/>
          </p:cNvSpPr>
          <p:nvPr/>
        </p:nvSpPr>
        <p:spPr bwMode="auto">
          <a:xfrm>
            <a:off x="5380038" y="2696621"/>
            <a:ext cx="1014412" cy="441325"/>
          </a:xfrm>
          <a:custGeom>
            <a:avLst/>
            <a:gdLst>
              <a:gd name="T0" fmla="*/ 502 w 529"/>
              <a:gd name="T1" fmla="*/ 95 h 230"/>
              <a:gd name="T2" fmla="*/ 450 w 529"/>
              <a:gd name="T3" fmla="*/ 90 h 230"/>
              <a:gd name="T4" fmla="*/ 430 w 529"/>
              <a:gd name="T5" fmla="*/ 72 h 230"/>
              <a:gd name="T6" fmla="*/ 405 w 529"/>
              <a:gd name="T7" fmla="*/ 74 h 230"/>
              <a:gd name="T8" fmla="*/ 381 w 529"/>
              <a:gd name="T9" fmla="*/ 66 h 230"/>
              <a:gd name="T10" fmla="*/ 337 w 529"/>
              <a:gd name="T11" fmla="*/ 38 h 230"/>
              <a:gd name="T12" fmla="*/ 282 w 529"/>
              <a:gd name="T13" fmla="*/ 28 h 230"/>
              <a:gd name="T14" fmla="*/ 244 w 529"/>
              <a:gd name="T15" fmla="*/ 17 h 230"/>
              <a:gd name="T16" fmla="*/ 206 w 529"/>
              <a:gd name="T17" fmla="*/ 9 h 230"/>
              <a:gd name="T18" fmla="*/ 170 w 529"/>
              <a:gd name="T19" fmla="*/ 20 h 230"/>
              <a:gd name="T20" fmla="*/ 130 w 529"/>
              <a:gd name="T21" fmla="*/ 20 h 230"/>
              <a:gd name="T22" fmla="*/ 130 w 529"/>
              <a:gd name="T23" fmla="*/ 46 h 230"/>
              <a:gd name="T24" fmla="*/ 145 w 529"/>
              <a:gd name="T25" fmla="*/ 59 h 230"/>
              <a:gd name="T26" fmla="*/ 145 w 529"/>
              <a:gd name="T27" fmla="*/ 76 h 230"/>
              <a:gd name="T28" fmla="*/ 130 w 529"/>
              <a:gd name="T29" fmla="*/ 78 h 230"/>
              <a:gd name="T30" fmla="*/ 106 w 529"/>
              <a:gd name="T31" fmla="*/ 68 h 230"/>
              <a:gd name="T32" fmla="*/ 91 w 529"/>
              <a:gd name="T33" fmla="*/ 72 h 230"/>
              <a:gd name="T34" fmla="*/ 73 w 529"/>
              <a:gd name="T35" fmla="*/ 65 h 230"/>
              <a:gd name="T36" fmla="*/ 28 w 529"/>
              <a:gd name="T37" fmla="*/ 64 h 230"/>
              <a:gd name="T38" fmla="*/ 18 w 529"/>
              <a:gd name="T39" fmla="*/ 73 h 230"/>
              <a:gd name="T40" fmla="*/ 17 w 529"/>
              <a:gd name="T41" fmla="*/ 86 h 230"/>
              <a:gd name="T42" fmla="*/ 2 w 529"/>
              <a:gd name="T43" fmla="*/ 80 h 230"/>
              <a:gd name="T44" fmla="*/ 0 w 529"/>
              <a:gd name="T45" fmla="*/ 106 h 230"/>
              <a:gd name="T46" fmla="*/ 7 w 529"/>
              <a:gd name="T47" fmla="*/ 123 h 230"/>
              <a:gd name="T48" fmla="*/ 24 w 529"/>
              <a:gd name="T49" fmla="*/ 122 h 230"/>
              <a:gd name="T50" fmla="*/ 40 w 529"/>
              <a:gd name="T51" fmla="*/ 148 h 230"/>
              <a:gd name="T52" fmla="*/ 96 w 529"/>
              <a:gd name="T53" fmla="*/ 138 h 230"/>
              <a:gd name="T54" fmla="*/ 91 w 529"/>
              <a:gd name="T55" fmla="*/ 165 h 230"/>
              <a:gd name="T56" fmla="*/ 63 w 529"/>
              <a:gd name="T57" fmla="*/ 180 h 230"/>
              <a:gd name="T58" fmla="*/ 95 w 529"/>
              <a:gd name="T59" fmla="*/ 205 h 230"/>
              <a:gd name="T60" fmla="*/ 117 w 529"/>
              <a:gd name="T61" fmla="*/ 209 h 230"/>
              <a:gd name="T62" fmla="*/ 134 w 529"/>
              <a:gd name="T63" fmla="*/ 213 h 230"/>
              <a:gd name="T64" fmla="*/ 134 w 529"/>
              <a:gd name="T65" fmla="*/ 161 h 230"/>
              <a:gd name="T66" fmla="*/ 155 w 529"/>
              <a:gd name="T67" fmla="*/ 145 h 230"/>
              <a:gd name="T68" fmla="*/ 163 w 529"/>
              <a:gd name="T69" fmla="*/ 138 h 230"/>
              <a:gd name="T70" fmla="*/ 174 w 529"/>
              <a:gd name="T71" fmla="*/ 143 h 230"/>
              <a:gd name="T72" fmla="*/ 180 w 529"/>
              <a:gd name="T73" fmla="*/ 147 h 230"/>
              <a:gd name="T74" fmla="*/ 194 w 529"/>
              <a:gd name="T75" fmla="*/ 169 h 230"/>
              <a:gd name="T76" fmla="*/ 205 w 529"/>
              <a:gd name="T77" fmla="*/ 182 h 230"/>
              <a:gd name="T78" fmla="*/ 237 w 529"/>
              <a:gd name="T79" fmla="*/ 182 h 230"/>
              <a:gd name="T80" fmla="*/ 248 w 529"/>
              <a:gd name="T81" fmla="*/ 218 h 230"/>
              <a:gd name="T82" fmla="*/ 261 w 529"/>
              <a:gd name="T83" fmla="*/ 230 h 230"/>
              <a:gd name="T84" fmla="*/ 291 w 529"/>
              <a:gd name="T85" fmla="*/ 224 h 230"/>
              <a:gd name="T86" fmla="*/ 328 w 529"/>
              <a:gd name="T87" fmla="*/ 225 h 230"/>
              <a:gd name="T88" fmla="*/ 326 w 529"/>
              <a:gd name="T89" fmla="*/ 210 h 230"/>
              <a:gd name="T90" fmla="*/ 332 w 529"/>
              <a:gd name="T91" fmla="*/ 202 h 230"/>
              <a:gd name="T92" fmla="*/ 355 w 529"/>
              <a:gd name="T93" fmla="*/ 205 h 230"/>
              <a:gd name="T94" fmla="*/ 386 w 529"/>
              <a:gd name="T95" fmla="*/ 197 h 230"/>
              <a:gd name="T96" fmla="*/ 439 w 529"/>
              <a:gd name="T97" fmla="*/ 208 h 230"/>
              <a:gd name="T98" fmla="*/ 439 w 529"/>
              <a:gd name="T99" fmla="*/ 176 h 230"/>
              <a:gd name="T100" fmla="*/ 479 w 529"/>
              <a:gd name="T101" fmla="*/ 138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230"/>
              <a:gd name="T155" fmla="*/ 529 w 529"/>
              <a:gd name="T156" fmla="*/ 230 h 2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230">
                <a:moveTo>
                  <a:pt x="516" y="118"/>
                </a:moveTo>
                <a:lnTo>
                  <a:pt x="529" y="114"/>
                </a:lnTo>
                <a:lnTo>
                  <a:pt x="502" y="95"/>
                </a:lnTo>
                <a:lnTo>
                  <a:pt x="485" y="103"/>
                </a:lnTo>
                <a:lnTo>
                  <a:pt x="460" y="96"/>
                </a:lnTo>
                <a:lnTo>
                  <a:pt x="450" y="90"/>
                </a:lnTo>
                <a:lnTo>
                  <a:pt x="439" y="90"/>
                </a:lnTo>
                <a:lnTo>
                  <a:pt x="433" y="79"/>
                </a:lnTo>
                <a:lnTo>
                  <a:pt x="430" y="72"/>
                </a:lnTo>
                <a:lnTo>
                  <a:pt x="420" y="72"/>
                </a:lnTo>
                <a:lnTo>
                  <a:pt x="413" y="72"/>
                </a:lnTo>
                <a:lnTo>
                  <a:pt x="405" y="74"/>
                </a:lnTo>
                <a:lnTo>
                  <a:pt x="392" y="62"/>
                </a:lnTo>
                <a:lnTo>
                  <a:pt x="387" y="64"/>
                </a:lnTo>
                <a:lnTo>
                  <a:pt x="381" y="66"/>
                </a:lnTo>
                <a:lnTo>
                  <a:pt x="374" y="69"/>
                </a:lnTo>
                <a:lnTo>
                  <a:pt x="363" y="60"/>
                </a:lnTo>
                <a:lnTo>
                  <a:pt x="337" y="38"/>
                </a:lnTo>
                <a:lnTo>
                  <a:pt x="316" y="26"/>
                </a:lnTo>
                <a:lnTo>
                  <a:pt x="304" y="14"/>
                </a:lnTo>
                <a:lnTo>
                  <a:pt x="282" y="28"/>
                </a:lnTo>
                <a:lnTo>
                  <a:pt x="278" y="18"/>
                </a:lnTo>
                <a:lnTo>
                  <a:pt x="248" y="17"/>
                </a:lnTo>
                <a:lnTo>
                  <a:pt x="244" y="17"/>
                </a:lnTo>
                <a:lnTo>
                  <a:pt x="231" y="0"/>
                </a:lnTo>
                <a:lnTo>
                  <a:pt x="216" y="2"/>
                </a:lnTo>
                <a:lnTo>
                  <a:pt x="206" y="9"/>
                </a:lnTo>
                <a:lnTo>
                  <a:pt x="187" y="13"/>
                </a:lnTo>
                <a:lnTo>
                  <a:pt x="181" y="10"/>
                </a:lnTo>
                <a:lnTo>
                  <a:pt x="170" y="20"/>
                </a:lnTo>
                <a:lnTo>
                  <a:pt x="163" y="18"/>
                </a:lnTo>
                <a:lnTo>
                  <a:pt x="136" y="21"/>
                </a:lnTo>
                <a:lnTo>
                  <a:pt x="130" y="20"/>
                </a:lnTo>
                <a:lnTo>
                  <a:pt x="126" y="22"/>
                </a:lnTo>
                <a:lnTo>
                  <a:pt x="138" y="34"/>
                </a:lnTo>
                <a:lnTo>
                  <a:pt x="130" y="46"/>
                </a:lnTo>
                <a:lnTo>
                  <a:pt x="131" y="55"/>
                </a:lnTo>
                <a:lnTo>
                  <a:pt x="131" y="59"/>
                </a:lnTo>
                <a:lnTo>
                  <a:pt x="145" y="59"/>
                </a:lnTo>
                <a:lnTo>
                  <a:pt x="150" y="66"/>
                </a:lnTo>
                <a:lnTo>
                  <a:pt x="150" y="74"/>
                </a:lnTo>
                <a:lnTo>
                  <a:pt x="145" y="76"/>
                </a:lnTo>
                <a:lnTo>
                  <a:pt x="140" y="72"/>
                </a:lnTo>
                <a:lnTo>
                  <a:pt x="134" y="74"/>
                </a:lnTo>
                <a:lnTo>
                  <a:pt x="130" y="78"/>
                </a:lnTo>
                <a:lnTo>
                  <a:pt x="120" y="72"/>
                </a:lnTo>
                <a:lnTo>
                  <a:pt x="116" y="65"/>
                </a:lnTo>
                <a:lnTo>
                  <a:pt x="106" y="68"/>
                </a:lnTo>
                <a:lnTo>
                  <a:pt x="106" y="70"/>
                </a:lnTo>
                <a:lnTo>
                  <a:pt x="100" y="65"/>
                </a:lnTo>
                <a:lnTo>
                  <a:pt x="91" y="72"/>
                </a:lnTo>
                <a:lnTo>
                  <a:pt x="80" y="74"/>
                </a:lnTo>
                <a:lnTo>
                  <a:pt x="76" y="72"/>
                </a:lnTo>
                <a:lnTo>
                  <a:pt x="73" y="65"/>
                </a:lnTo>
                <a:lnTo>
                  <a:pt x="58" y="64"/>
                </a:lnTo>
                <a:lnTo>
                  <a:pt x="34" y="62"/>
                </a:lnTo>
                <a:lnTo>
                  <a:pt x="28" y="64"/>
                </a:lnTo>
                <a:lnTo>
                  <a:pt x="26" y="68"/>
                </a:lnTo>
                <a:lnTo>
                  <a:pt x="22" y="66"/>
                </a:lnTo>
                <a:lnTo>
                  <a:pt x="18" y="73"/>
                </a:lnTo>
                <a:lnTo>
                  <a:pt x="14" y="79"/>
                </a:lnTo>
                <a:lnTo>
                  <a:pt x="14" y="82"/>
                </a:lnTo>
                <a:lnTo>
                  <a:pt x="17" y="86"/>
                </a:lnTo>
                <a:lnTo>
                  <a:pt x="13" y="88"/>
                </a:lnTo>
                <a:lnTo>
                  <a:pt x="9" y="79"/>
                </a:lnTo>
                <a:lnTo>
                  <a:pt x="2" y="80"/>
                </a:lnTo>
                <a:lnTo>
                  <a:pt x="0" y="92"/>
                </a:lnTo>
                <a:lnTo>
                  <a:pt x="0" y="99"/>
                </a:lnTo>
                <a:lnTo>
                  <a:pt x="0" y="106"/>
                </a:lnTo>
                <a:lnTo>
                  <a:pt x="4" y="111"/>
                </a:lnTo>
                <a:lnTo>
                  <a:pt x="7" y="116"/>
                </a:lnTo>
                <a:lnTo>
                  <a:pt x="7" y="123"/>
                </a:lnTo>
                <a:lnTo>
                  <a:pt x="13" y="122"/>
                </a:lnTo>
                <a:lnTo>
                  <a:pt x="20" y="117"/>
                </a:lnTo>
                <a:lnTo>
                  <a:pt x="24" y="122"/>
                </a:lnTo>
                <a:lnTo>
                  <a:pt x="30" y="129"/>
                </a:lnTo>
                <a:lnTo>
                  <a:pt x="34" y="135"/>
                </a:lnTo>
                <a:lnTo>
                  <a:pt x="40" y="148"/>
                </a:lnTo>
                <a:lnTo>
                  <a:pt x="51" y="145"/>
                </a:lnTo>
                <a:lnTo>
                  <a:pt x="68" y="141"/>
                </a:lnTo>
                <a:lnTo>
                  <a:pt x="96" y="138"/>
                </a:lnTo>
                <a:lnTo>
                  <a:pt x="103" y="146"/>
                </a:lnTo>
                <a:lnTo>
                  <a:pt x="104" y="162"/>
                </a:lnTo>
                <a:lnTo>
                  <a:pt x="91" y="165"/>
                </a:lnTo>
                <a:lnTo>
                  <a:pt x="80" y="169"/>
                </a:lnTo>
                <a:lnTo>
                  <a:pt x="81" y="180"/>
                </a:lnTo>
                <a:lnTo>
                  <a:pt x="63" y="180"/>
                </a:lnTo>
                <a:lnTo>
                  <a:pt x="80" y="203"/>
                </a:lnTo>
                <a:lnTo>
                  <a:pt x="87" y="204"/>
                </a:lnTo>
                <a:lnTo>
                  <a:pt x="95" y="205"/>
                </a:lnTo>
                <a:lnTo>
                  <a:pt x="98" y="215"/>
                </a:lnTo>
                <a:lnTo>
                  <a:pt x="102" y="211"/>
                </a:lnTo>
                <a:lnTo>
                  <a:pt x="117" y="209"/>
                </a:lnTo>
                <a:lnTo>
                  <a:pt x="125" y="213"/>
                </a:lnTo>
                <a:lnTo>
                  <a:pt x="130" y="218"/>
                </a:lnTo>
                <a:lnTo>
                  <a:pt x="134" y="213"/>
                </a:lnTo>
                <a:lnTo>
                  <a:pt x="144" y="214"/>
                </a:lnTo>
                <a:lnTo>
                  <a:pt x="127" y="163"/>
                </a:lnTo>
                <a:lnTo>
                  <a:pt x="134" y="161"/>
                </a:lnTo>
                <a:lnTo>
                  <a:pt x="155" y="149"/>
                </a:lnTo>
                <a:lnTo>
                  <a:pt x="159" y="149"/>
                </a:lnTo>
                <a:lnTo>
                  <a:pt x="155" y="145"/>
                </a:lnTo>
                <a:lnTo>
                  <a:pt x="160" y="147"/>
                </a:lnTo>
                <a:lnTo>
                  <a:pt x="160" y="141"/>
                </a:lnTo>
                <a:lnTo>
                  <a:pt x="163" y="138"/>
                </a:lnTo>
                <a:lnTo>
                  <a:pt x="165" y="139"/>
                </a:lnTo>
                <a:lnTo>
                  <a:pt x="169" y="139"/>
                </a:lnTo>
                <a:lnTo>
                  <a:pt x="174" y="143"/>
                </a:lnTo>
                <a:lnTo>
                  <a:pt x="180" y="136"/>
                </a:lnTo>
                <a:lnTo>
                  <a:pt x="184" y="138"/>
                </a:lnTo>
                <a:lnTo>
                  <a:pt x="180" y="147"/>
                </a:lnTo>
                <a:lnTo>
                  <a:pt x="183" y="159"/>
                </a:lnTo>
                <a:lnTo>
                  <a:pt x="194" y="166"/>
                </a:lnTo>
                <a:lnTo>
                  <a:pt x="194" y="169"/>
                </a:lnTo>
                <a:lnTo>
                  <a:pt x="190" y="174"/>
                </a:lnTo>
                <a:lnTo>
                  <a:pt x="192" y="177"/>
                </a:lnTo>
                <a:lnTo>
                  <a:pt x="205" y="182"/>
                </a:lnTo>
                <a:lnTo>
                  <a:pt x="209" y="190"/>
                </a:lnTo>
                <a:lnTo>
                  <a:pt x="223" y="186"/>
                </a:lnTo>
                <a:lnTo>
                  <a:pt x="237" y="182"/>
                </a:lnTo>
                <a:lnTo>
                  <a:pt x="248" y="205"/>
                </a:lnTo>
                <a:lnTo>
                  <a:pt x="252" y="216"/>
                </a:lnTo>
                <a:lnTo>
                  <a:pt x="248" y="218"/>
                </a:lnTo>
                <a:lnTo>
                  <a:pt x="246" y="222"/>
                </a:lnTo>
                <a:lnTo>
                  <a:pt x="257" y="226"/>
                </a:lnTo>
                <a:lnTo>
                  <a:pt x="261" y="230"/>
                </a:lnTo>
                <a:lnTo>
                  <a:pt x="276" y="226"/>
                </a:lnTo>
                <a:lnTo>
                  <a:pt x="281" y="230"/>
                </a:lnTo>
                <a:lnTo>
                  <a:pt x="291" y="224"/>
                </a:lnTo>
                <a:lnTo>
                  <a:pt x="299" y="224"/>
                </a:lnTo>
                <a:lnTo>
                  <a:pt x="308" y="225"/>
                </a:lnTo>
                <a:lnTo>
                  <a:pt x="328" y="225"/>
                </a:lnTo>
                <a:lnTo>
                  <a:pt x="323" y="221"/>
                </a:lnTo>
                <a:lnTo>
                  <a:pt x="323" y="214"/>
                </a:lnTo>
                <a:lnTo>
                  <a:pt x="326" y="210"/>
                </a:lnTo>
                <a:lnTo>
                  <a:pt x="326" y="206"/>
                </a:lnTo>
                <a:lnTo>
                  <a:pt x="320" y="203"/>
                </a:lnTo>
                <a:lnTo>
                  <a:pt x="332" y="202"/>
                </a:lnTo>
                <a:lnTo>
                  <a:pt x="343" y="203"/>
                </a:lnTo>
                <a:lnTo>
                  <a:pt x="345" y="206"/>
                </a:lnTo>
                <a:lnTo>
                  <a:pt x="355" y="205"/>
                </a:lnTo>
                <a:lnTo>
                  <a:pt x="348" y="195"/>
                </a:lnTo>
                <a:lnTo>
                  <a:pt x="355" y="193"/>
                </a:lnTo>
                <a:lnTo>
                  <a:pt x="386" y="197"/>
                </a:lnTo>
                <a:lnTo>
                  <a:pt x="411" y="200"/>
                </a:lnTo>
                <a:lnTo>
                  <a:pt x="430" y="208"/>
                </a:lnTo>
                <a:lnTo>
                  <a:pt x="439" y="208"/>
                </a:lnTo>
                <a:lnTo>
                  <a:pt x="442" y="218"/>
                </a:lnTo>
                <a:lnTo>
                  <a:pt x="450" y="197"/>
                </a:lnTo>
                <a:lnTo>
                  <a:pt x="439" y="176"/>
                </a:lnTo>
                <a:lnTo>
                  <a:pt x="470" y="168"/>
                </a:lnTo>
                <a:lnTo>
                  <a:pt x="474" y="156"/>
                </a:lnTo>
                <a:lnTo>
                  <a:pt x="479" y="138"/>
                </a:lnTo>
                <a:lnTo>
                  <a:pt x="511" y="139"/>
                </a:lnTo>
                <a:lnTo>
                  <a:pt x="516" y="118"/>
                </a:lnTo>
                <a:close/>
              </a:path>
            </a:pathLst>
          </a:custGeom>
          <a:solidFill>
            <a:srgbClr val="FFFFCC"/>
          </a:solidFill>
          <a:ln w="9525">
            <a:noFill/>
            <a:round/>
            <a:headEnd/>
            <a:tailEnd/>
          </a:ln>
        </p:spPr>
        <p:txBody>
          <a:bodyPr/>
          <a:lstStyle/>
          <a:p>
            <a:endParaRPr lang="en-US"/>
          </a:p>
        </p:txBody>
      </p:sp>
      <p:sp>
        <p:nvSpPr>
          <p:cNvPr id="23433" name="Freeform 906"/>
          <p:cNvSpPr>
            <a:spLocks noChangeAspect="1"/>
          </p:cNvSpPr>
          <p:nvPr/>
        </p:nvSpPr>
        <p:spPr bwMode="auto">
          <a:xfrm>
            <a:off x="5380038" y="2696621"/>
            <a:ext cx="1014412" cy="441325"/>
          </a:xfrm>
          <a:custGeom>
            <a:avLst/>
            <a:gdLst>
              <a:gd name="T0" fmla="*/ 502 w 529"/>
              <a:gd name="T1" fmla="*/ 95 h 230"/>
              <a:gd name="T2" fmla="*/ 450 w 529"/>
              <a:gd name="T3" fmla="*/ 90 h 230"/>
              <a:gd name="T4" fmla="*/ 430 w 529"/>
              <a:gd name="T5" fmla="*/ 72 h 230"/>
              <a:gd name="T6" fmla="*/ 405 w 529"/>
              <a:gd name="T7" fmla="*/ 74 h 230"/>
              <a:gd name="T8" fmla="*/ 381 w 529"/>
              <a:gd name="T9" fmla="*/ 66 h 230"/>
              <a:gd name="T10" fmla="*/ 337 w 529"/>
              <a:gd name="T11" fmla="*/ 38 h 230"/>
              <a:gd name="T12" fmla="*/ 282 w 529"/>
              <a:gd name="T13" fmla="*/ 28 h 230"/>
              <a:gd name="T14" fmla="*/ 244 w 529"/>
              <a:gd name="T15" fmla="*/ 17 h 230"/>
              <a:gd name="T16" fmla="*/ 206 w 529"/>
              <a:gd name="T17" fmla="*/ 9 h 230"/>
              <a:gd name="T18" fmla="*/ 170 w 529"/>
              <a:gd name="T19" fmla="*/ 20 h 230"/>
              <a:gd name="T20" fmla="*/ 130 w 529"/>
              <a:gd name="T21" fmla="*/ 20 h 230"/>
              <a:gd name="T22" fmla="*/ 130 w 529"/>
              <a:gd name="T23" fmla="*/ 46 h 230"/>
              <a:gd name="T24" fmla="*/ 145 w 529"/>
              <a:gd name="T25" fmla="*/ 59 h 230"/>
              <a:gd name="T26" fmla="*/ 145 w 529"/>
              <a:gd name="T27" fmla="*/ 76 h 230"/>
              <a:gd name="T28" fmla="*/ 130 w 529"/>
              <a:gd name="T29" fmla="*/ 78 h 230"/>
              <a:gd name="T30" fmla="*/ 106 w 529"/>
              <a:gd name="T31" fmla="*/ 68 h 230"/>
              <a:gd name="T32" fmla="*/ 91 w 529"/>
              <a:gd name="T33" fmla="*/ 72 h 230"/>
              <a:gd name="T34" fmla="*/ 73 w 529"/>
              <a:gd name="T35" fmla="*/ 65 h 230"/>
              <a:gd name="T36" fmla="*/ 28 w 529"/>
              <a:gd name="T37" fmla="*/ 64 h 230"/>
              <a:gd name="T38" fmla="*/ 18 w 529"/>
              <a:gd name="T39" fmla="*/ 73 h 230"/>
              <a:gd name="T40" fmla="*/ 17 w 529"/>
              <a:gd name="T41" fmla="*/ 86 h 230"/>
              <a:gd name="T42" fmla="*/ 2 w 529"/>
              <a:gd name="T43" fmla="*/ 80 h 230"/>
              <a:gd name="T44" fmla="*/ 0 w 529"/>
              <a:gd name="T45" fmla="*/ 106 h 230"/>
              <a:gd name="T46" fmla="*/ 7 w 529"/>
              <a:gd name="T47" fmla="*/ 123 h 230"/>
              <a:gd name="T48" fmla="*/ 24 w 529"/>
              <a:gd name="T49" fmla="*/ 122 h 230"/>
              <a:gd name="T50" fmla="*/ 40 w 529"/>
              <a:gd name="T51" fmla="*/ 148 h 230"/>
              <a:gd name="T52" fmla="*/ 96 w 529"/>
              <a:gd name="T53" fmla="*/ 138 h 230"/>
              <a:gd name="T54" fmla="*/ 91 w 529"/>
              <a:gd name="T55" fmla="*/ 165 h 230"/>
              <a:gd name="T56" fmla="*/ 63 w 529"/>
              <a:gd name="T57" fmla="*/ 180 h 230"/>
              <a:gd name="T58" fmla="*/ 95 w 529"/>
              <a:gd name="T59" fmla="*/ 205 h 230"/>
              <a:gd name="T60" fmla="*/ 117 w 529"/>
              <a:gd name="T61" fmla="*/ 209 h 230"/>
              <a:gd name="T62" fmla="*/ 134 w 529"/>
              <a:gd name="T63" fmla="*/ 213 h 230"/>
              <a:gd name="T64" fmla="*/ 134 w 529"/>
              <a:gd name="T65" fmla="*/ 161 h 230"/>
              <a:gd name="T66" fmla="*/ 155 w 529"/>
              <a:gd name="T67" fmla="*/ 145 h 230"/>
              <a:gd name="T68" fmla="*/ 163 w 529"/>
              <a:gd name="T69" fmla="*/ 138 h 230"/>
              <a:gd name="T70" fmla="*/ 174 w 529"/>
              <a:gd name="T71" fmla="*/ 143 h 230"/>
              <a:gd name="T72" fmla="*/ 180 w 529"/>
              <a:gd name="T73" fmla="*/ 147 h 230"/>
              <a:gd name="T74" fmla="*/ 194 w 529"/>
              <a:gd name="T75" fmla="*/ 169 h 230"/>
              <a:gd name="T76" fmla="*/ 205 w 529"/>
              <a:gd name="T77" fmla="*/ 182 h 230"/>
              <a:gd name="T78" fmla="*/ 237 w 529"/>
              <a:gd name="T79" fmla="*/ 182 h 230"/>
              <a:gd name="T80" fmla="*/ 248 w 529"/>
              <a:gd name="T81" fmla="*/ 218 h 230"/>
              <a:gd name="T82" fmla="*/ 261 w 529"/>
              <a:gd name="T83" fmla="*/ 230 h 230"/>
              <a:gd name="T84" fmla="*/ 291 w 529"/>
              <a:gd name="T85" fmla="*/ 224 h 230"/>
              <a:gd name="T86" fmla="*/ 328 w 529"/>
              <a:gd name="T87" fmla="*/ 225 h 230"/>
              <a:gd name="T88" fmla="*/ 326 w 529"/>
              <a:gd name="T89" fmla="*/ 210 h 230"/>
              <a:gd name="T90" fmla="*/ 332 w 529"/>
              <a:gd name="T91" fmla="*/ 202 h 230"/>
              <a:gd name="T92" fmla="*/ 355 w 529"/>
              <a:gd name="T93" fmla="*/ 205 h 230"/>
              <a:gd name="T94" fmla="*/ 386 w 529"/>
              <a:gd name="T95" fmla="*/ 197 h 230"/>
              <a:gd name="T96" fmla="*/ 439 w 529"/>
              <a:gd name="T97" fmla="*/ 208 h 230"/>
              <a:gd name="T98" fmla="*/ 439 w 529"/>
              <a:gd name="T99" fmla="*/ 176 h 230"/>
              <a:gd name="T100" fmla="*/ 479 w 529"/>
              <a:gd name="T101" fmla="*/ 138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230"/>
              <a:gd name="T155" fmla="*/ 529 w 529"/>
              <a:gd name="T156" fmla="*/ 230 h 2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230">
                <a:moveTo>
                  <a:pt x="516" y="118"/>
                </a:moveTo>
                <a:lnTo>
                  <a:pt x="529" y="114"/>
                </a:lnTo>
                <a:lnTo>
                  <a:pt x="502" y="95"/>
                </a:lnTo>
                <a:lnTo>
                  <a:pt x="485" y="103"/>
                </a:lnTo>
                <a:lnTo>
                  <a:pt x="460" y="96"/>
                </a:lnTo>
                <a:lnTo>
                  <a:pt x="450" y="90"/>
                </a:lnTo>
                <a:lnTo>
                  <a:pt x="439" y="90"/>
                </a:lnTo>
                <a:lnTo>
                  <a:pt x="433" y="79"/>
                </a:lnTo>
                <a:lnTo>
                  <a:pt x="430" y="72"/>
                </a:lnTo>
                <a:lnTo>
                  <a:pt x="420" y="72"/>
                </a:lnTo>
                <a:lnTo>
                  <a:pt x="413" y="72"/>
                </a:lnTo>
                <a:lnTo>
                  <a:pt x="405" y="74"/>
                </a:lnTo>
                <a:lnTo>
                  <a:pt x="392" y="62"/>
                </a:lnTo>
                <a:lnTo>
                  <a:pt x="387" y="64"/>
                </a:lnTo>
                <a:lnTo>
                  <a:pt x="381" y="66"/>
                </a:lnTo>
                <a:lnTo>
                  <a:pt x="374" y="69"/>
                </a:lnTo>
                <a:lnTo>
                  <a:pt x="363" y="60"/>
                </a:lnTo>
                <a:lnTo>
                  <a:pt x="337" y="38"/>
                </a:lnTo>
                <a:lnTo>
                  <a:pt x="316" y="26"/>
                </a:lnTo>
                <a:lnTo>
                  <a:pt x="304" y="14"/>
                </a:lnTo>
                <a:lnTo>
                  <a:pt x="282" y="28"/>
                </a:lnTo>
                <a:lnTo>
                  <a:pt x="278" y="18"/>
                </a:lnTo>
                <a:lnTo>
                  <a:pt x="248" y="17"/>
                </a:lnTo>
                <a:lnTo>
                  <a:pt x="244" y="17"/>
                </a:lnTo>
                <a:lnTo>
                  <a:pt x="231" y="0"/>
                </a:lnTo>
                <a:lnTo>
                  <a:pt x="216" y="2"/>
                </a:lnTo>
                <a:lnTo>
                  <a:pt x="206" y="9"/>
                </a:lnTo>
                <a:lnTo>
                  <a:pt x="187" y="13"/>
                </a:lnTo>
                <a:lnTo>
                  <a:pt x="181" y="10"/>
                </a:lnTo>
                <a:lnTo>
                  <a:pt x="170" y="20"/>
                </a:lnTo>
                <a:lnTo>
                  <a:pt x="163" y="18"/>
                </a:lnTo>
                <a:lnTo>
                  <a:pt x="136" y="21"/>
                </a:lnTo>
                <a:lnTo>
                  <a:pt x="130" y="20"/>
                </a:lnTo>
                <a:lnTo>
                  <a:pt x="126" y="22"/>
                </a:lnTo>
                <a:lnTo>
                  <a:pt x="138" y="34"/>
                </a:lnTo>
                <a:lnTo>
                  <a:pt x="130" y="46"/>
                </a:lnTo>
                <a:lnTo>
                  <a:pt x="131" y="55"/>
                </a:lnTo>
                <a:lnTo>
                  <a:pt x="131" y="59"/>
                </a:lnTo>
                <a:lnTo>
                  <a:pt x="145" y="59"/>
                </a:lnTo>
                <a:lnTo>
                  <a:pt x="150" y="66"/>
                </a:lnTo>
                <a:lnTo>
                  <a:pt x="150" y="74"/>
                </a:lnTo>
                <a:lnTo>
                  <a:pt x="145" y="76"/>
                </a:lnTo>
                <a:lnTo>
                  <a:pt x="140" y="72"/>
                </a:lnTo>
                <a:lnTo>
                  <a:pt x="134" y="74"/>
                </a:lnTo>
                <a:lnTo>
                  <a:pt x="130" y="78"/>
                </a:lnTo>
                <a:lnTo>
                  <a:pt x="120" y="72"/>
                </a:lnTo>
                <a:lnTo>
                  <a:pt x="116" y="65"/>
                </a:lnTo>
                <a:lnTo>
                  <a:pt x="106" y="68"/>
                </a:lnTo>
                <a:lnTo>
                  <a:pt x="106" y="70"/>
                </a:lnTo>
                <a:lnTo>
                  <a:pt x="100" y="65"/>
                </a:lnTo>
                <a:lnTo>
                  <a:pt x="91" y="72"/>
                </a:lnTo>
                <a:lnTo>
                  <a:pt x="80" y="74"/>
                </a:lnTo>
                <a:lnTo>
                  <a:pt x="76" y="72"/>
                </a:lnTo>
                <a:lnTo>
                  <a:pt x="73" y="65"/>
                </a:lnTo>
                <a:lnTo>
                  <a:pt x="58" y="64"/>
                </a:lnTo>
                <a:lnTo>
                  <a:pt x="34" y="62"/>
                </a:lnTo>
                <a:lnTo>
                  <a:pt x="28" y="64"/>
                </a:lnTo>
                <a:lnTo>
                  <a:pt x="26" y="68"/>
                </a:lnTo>
                <a:lnTo>
                  <a:pt x="22" y="66"/>
                </a:lnTo>
                <a:lnTo>
                  <a:pt x="18" y="73"/>
                </a:lnTo>
                <a:lnTo>
                  <a:pt x="14" y="79"/>
                </a:lnTo>
                <a:lnTo>
                  <a:pt x="14" y="82"/>
                </a:lnTo>
                <a:lnTo>
                  <a:pt x="17" y="86"/>
                </a:lnTo>
                <a:lnTo>
                  <a:pt x="13" y="88"/>
                </a:lnTo>
                <a:lnTo>
                  <a:pt x="9" y="79"/>
                </a:lnTo>
                <a:lnTo>
                  <a:pt x="2" y="80"/>
                </a:lnTo>
                <a:lnTo>
                  <a:pt x="0" y="92"/>
                </a:lnTo>
                <a:lnTo>
                  <a:pt x="0" y="99"/>
                </a:lnTo>
                <a:lnTo>
                  <a:pt x="0" y="106"/>
                </a:lnTo>
                <a:lnTo>
                  <a:pt x="4" y="111"/>
                </a:lnTo>
                <a:lnTo>
                  <a:pt x="7" y="116"/>
                </a:lnTo>
                <a:lnTo>
                  <a:pt x="7" y="123"/>
                </a:lnTo>
                <a:lnTo>
                  <a:pt x="13" y="122"/>
                </a:lnTo>
                <a:lnTo>
                  <a:pt x="20" y="117"/>
                </a:lnTo>
                <a:lnTo>
                  <a:pt x="24" y="122"/>
                </a:lnTo>
                <a:lnTo>
                  <a:pt x="30" y="129"/>
                </a:lnTo>
                <a:lnTo>
                  <a:pt x="34" y="135"/>
                </a:lnTo>
                <a:lnTo>
                  <a:pt x="40" y="148"/>
                </a:lnTo>
                <a:lnTo>
                  <a:pt x="51" y="145"/>
                </a:lnTo>
                <a:lnTo>
                  <a:pt x="68" y="141"/>
                </a:lnTo>
                <a:lnTo>
                  <a:pt x="96" y="138"/>
                </a:lnTo>
                <a:lnTo>
                  <a:pt x="103" y="146"/>
                </a:lnTo>
                <a:lnTo>
                  <a:pt x="104" y="162"/>
                </a:lnTo>
                <a:lnTo>
                  <a:pt x="91" y="165"/>
                </a:lnTo>
                <a:lnTo>
                  <a:pt x="80" y="169"/>
                </a:lnTo>
                <a:lnTo>
                  <a:pt x="81" y="180"/>
                </a:lnTo>
                <a:lnTo>
                  <a:pt x="63" y="180"/>
                </a:lnTo>
                <a:lnTo>
                  <a:pt x="80" y="203"/>
                </a:lnTo>
                <a:lnTo>
                  <a:pt x="87" y="204"/>
                </a:lnTo>
                <a:lnTo>
                  <a:pt x="95" y="205"/>
                </a:lnTo>
                <a:lnTo>
                  <a:pt x="98" y="215"/>
                </a:lnTo>
                <a:lnTo>
                  <a:pt x="102" y="211"/>
                </a:lnTo>
                <a:lnTo>
                  <a:pt x="117" y="209"/>
                </a:lnTo>
                <a:lnTo>
                  <a:pt x="125" y="213"/>
                </a:lnTo>
                <a:lnTo>
                  <a:pt x="130" y="218"/>
                </a:lnTo>
                <a:lnTo>
                  <a:pt x="134" y="213"/>
                </a:lnTo>
                <a:lnTo>
                  <a:pt x="144" y="214"/>
                </a:lnTo>
                <a:lnTo>
                  <a:pt x="127" y="163"/>
                </a:lnTo>
                <a:lnTo>
                  <a:pt x="134" y="161"/>
                </a:lnTo>
                <a:lnTo>
                  <a:pt x="155" y="149"/>
                </a:lnTo>
                <a:lnTo>
                  <a:pt x="159" y="149"/>
                </a:lnTo>
                <a:lnTo>
                  <a:pt x="155" y="145"/>
                </a:lnTo>
                <a:lnTo>
                  <a:pt x="160" y="147"/>
                </a:lnTo>
                <a:lnTo>
                  <a:pt x="160" y="141"/>
                </a:lnTo>
                <a:lnTo>
                  <a:pt x="163" y="138"/>
                </a:lnTo>
                <a:lnTo>
                  <a:pt x="165" y="139"/>
                </a:lnTo>
                <a:lnTo>
                  <a:pt x="169" y="139"/>
                </a:lnTo>
                <a:lnTo>
                  <a:pt x="174" y="143"/>
                </a:lnTo>
                <a:lnTo>
                  <a:pt x="180" y="136"/>
                </a:lnTo>
                <a:lnTo>
                  <a:pt x="184" y="138"/>
                </a:lnTo>
                <a:lnTo>
                  <a:pt x="180" y="147"/>
                </a:lnTo>
                <a:lnTo>
                  <a:pt x="183" y="159"/>
                </a:lnTo>
                <a:lnTo>
                  <a:pt x="194" y="166"/>
                </a:lnTo>
                <a:lnTo>
                  <a:pt x="194" y="169"/>
                </a:lnTo>
                <a:lnTo>
                  <a:pt x="190" y="174"/>
                </a:lnTo>
                <a:lnTo>
                  <a:pt x="192" y="177"/>
                </a:lnTo>
                <a:lnTo>
                  <a:pt x="205" y="182"/>
                </a:lnTo>
                <a:lnTo>
                  <a:pt x="209" y="190"/>
                </a:lnTo>
                <a:lnTo>
                  <a:pt x="223" y="186"/>
                </a:lnTo>
                <a:lnTo>
                  <a:pt x="237" y="182"/>
                </a:lnTo>
                <a:lnTo>
                  <a:pt x="248" y="205"/>
                </a:lnTo>
                <a:lnTo>
                  <a:pt x="252" y="216"/>
                </a:lnTo>
                <a:lnTo>
                  <a:pt x="248" y="218"/>
                </a:lnTo>
                <a:lnTo>
                  <a:pt x="246" y="222"/>
                </a:lnTo>
                <a:lnTo>
                  <a:pt x="257" y="226"/>
                </a:lnTo>
                <a:lnTo>
                  <a:pt x="261" y="230"/>
                </a:lnTo>
                <a:lnTo>
                  <a:pt x="276" y="226"/>
                </a:lnTo>
                <a:lnTo>
                  <a:pt x="281" y="230"/>
                </a:lnTo>
                <a:lnTo>
                  <a:pt x="291" y="224"/>
                </a:lnTo>
                <a:lnTo>
                  <a:pt x="299" y="224"/>
                </a:lnTo>
                <a:lnTo>
                  <a:pt x="308" y="225"/>
                </a:lnTo>
                <a:lnTo>
                  <a:pt x="328" y="225"/>
                </a:lnTo>
                <a:lnTo>
                  <a:pt x="323" y="221"/>
                </a:lnTo>
                <a:lnTo>
                  <a:pt x="323" y="214"/>
                </a:lnTo>
                <a:lnTo>
                  <a:pt x="326" y="210"/>
                </a:lnTo>
                <a:lnTo>
                  <a:pt x="326" y="206"/>
                </a:lnTo>
                <a:lnTo>
                  <a:pt x="320" y="203"/>
                </a:lnTo>
                <a:lnTo>
                  <a:pt x="332" y="202"/>
                </a:lnTo>
                <a:lnTo>
                  <a:pt x="343" y="203"/>
                </a:lnTo>
                <a:lnTo>
                  <a:pt x="345" y="206"/>
                </a:lnTo>
                <a:lnTo>
                  <a:pt x="355" y="205"/>
                </a:lnTo>
                <a:lnTo>
                  <a:pt x="348" y="195"/>
                </a:lnTo>
                <a:lnTo>
                  <a:pt x="355" y="193"/>
                </a:lnTo>
                <a:lnTo>
                  <a:pt x="386" y="197"/>
                </a:lnTo>
                <a:lnTo>
                  <a:pt x="411" y="200"/>
                </a:lnTo>
                <a:lnTo>
                  <a:pt x="430" y="208"/>
                </a:lnTo>
                <a:lnTo>
                  <a:pt x="439" y="208"/>
                </a:lnTo>
                <a:lnTo>
                  <a:pt x="442" y="218"/>
                </a:lnTo>
                <a:lnTo>
                  <a:pt x="450" y="197"/>
                </a:lnTo>
                <a:lnTo>
                  <a:pt x="439" y="176"/>
                </a:lnTo>
                <a:lnTo>
                  <a:pt x="470" y="168"/>
                </a:lnTo>
                <a:lnTo>
                  <a:pt x="474" y="156"/>
                </a:lnTo>
                <a:lnTo>
                  <a:pt x="479" y="138"/>
                </a:lnTo>
                <a:lnTo>
                  <a:pt x="511" y="139"/>
                </a:lnTo>
                <a:lnTo>
                  <a:pt x="516" y="118"/>
                </a:lnTo>
                <a:close/>
              </a:path>
            </a:pathLst>
          </a:custGeom>
          <a:solidFill>
            <a:srgbClr val="FFFFCC"/>
          </a:solidFill>
          <a:ln w="1588" cap="rnd">
            <a:solidFill>
              <a:srgbClr val="808080"/>
            </a:solidFill>
            <a:round/>
            <a:headEnd/>
            <a:tailEnd/>
          </a:ln>
        </p:spPr>
        <p:txBody>
          <a:bodyPr/>
          <a:lstStyle/>
          <a:p>
            <a:endParaRPr lang="en-US"/>
          </a:p>
        </p:txBody>
      </p:sp>
      <p:sp>
        <p:nvSpPr>
          <p:cNvPr id="23434" name="Freeform 907"/>
          <p:cNvSpPr>
            <a:spLocks noChangeAspect="1"/>
          </p:cNvSpPr>
          <p:nvPr/>
        </p:nvSpPr>
        <p:spPr bwMode="auto">
          <a:xfrm>
            <a:off x="5622925" y="2982371"/>
            <a:ext cx="439738" cy="274637"/>
          </a:xfrm>
          <a:custGeom>
            <a:avLst/>
            <a:gdLst>
              <a:gd name="T0" fmla="*/ 22 w 229"/>
              <a:gd name="T1" fmla="*/ 64 h 143"/>
              <a:gd name="T2" fmla="*/ 26 w 229"/>
              <a:gd name="T3" fmla="*/ 54 h 143"/>
              <a:gd name="T4" fmla="*/ 32 w 229"/>
              <a:gd name="T5" fmla="*/ 49 h 143"/>
              <a:gd name="T6" fmla="*/ 41 w 229"/>
              <a:gd name="T7" fmla="*/ 51 h 143"/>
              <a:gd name="T8" fmla="*/ 53 w 229"/>
              <a:gd name="T9" fmla="*/ 54 h 143"/>
              <a:gd name="T10" fmla="*/ 56 w 229"/>
              <a:gd name="T11" fmla="*/ 57 h 143"/>
              <a:gd name="T12" fmla="*/ 63 w 229"/>
              <a:gd name="T13" fmla="*/ 64 h 143"/>
              <a:gd name="T14" fmla="*/ 68 w 229"/>
              <a:gd name="T15" fmla="*/ 81 h 143"/>
              <a:gd name="T16" fmla="*/ 77 w 229"/>
              <a:gd name="T17" fmla="*/ 79 h 143"/>
              <a:gd name="T18" fmla="*/ 90 w 229"/>
              <a:gd name="T19" fmla="*/ 81 h 143"/>
              <a:gd name="T20" fmla="*/ 108 w 229"/>
              <a:gd name="T21" fmla="*/ 100 h 143"/>
              <a:gd name="T22" fmla="*/ 127 w 229"/>
              <a:gd name="T23" fmla="*/ 112 h 143"/>
              <a:gd name="T24" fmla="*/ 145 w 229"/>
              <a:gd name="T25" fmla="*/ 123 h 143"/>
              <a:gd name="T26" fmla="*/ 152 w 229"/>
              <a:gd name="T27" fmla="*/ 143 h 143"/>
              <a:gd name="T28" fmla="*/ 164 w 229"/>
              <a:gd name="T29" fmla="*/ 127 h 143"/>
              <a:gd name="T30" fmla="*/ 165 w 229"/>
              <a:gd name="T31" fmla="*/ 112 h 143"/>
              <a:gd name="T32" fmla="*/ 159 w 229"/>
              <a:gd name="T33" fmla="*/ 91 h 143"/>
              <a:gd name="T34" fmla="*/ 174 w 229"/>
              <a:gd name="T35" fmla="*/ 87 h 143"/>
              <a:gd name="T36" fmla="*/ 193 w 229"/>
              <a:gd name="T37" fmla="*/ 91 h 143"/>
              <a:gd name="T38" fmla="*/ 224 w 229"/>
              <a:gd name="T39" fmla="*/ 88 h 143"/>
              <a:gd name="T40" fmla="*/ 224 w 229"/>
              <a:gd name="T41" fmla="*/ 76 h 143"/>
              <a:gd name="T42" fmla="*/ 187 w 229"/>
              <a:gd name="T43" fmla="*/ 76 h 143"/>
              <a:gd name="T44" fmla="*/ 168 w 229"/>
              <a:gd name="T45" fmla="*/ 74 h 143"/>
              <a:gd name="T46" fmla="*/ 152 w 229"/>
              <a:gd name="T47" fmla="*/ 81 h 143"/>
              <a:gd name="T48" fmla="*/ 141 w 229"/>
              <a:gd name="T49" fmla="*/ 79 h 143"/>
              <a:gd name="T50" fmla="*/ 132 w 229"/>
              <a:gd name="T51" fmla="*/ 80 h 143"/>
              <a:gd name="T52" fmla="*/ 121 w 229"/>
              <a:gd name="T53" fmla="*/ 74 h 143"/>
              <a:gd name="T54" fmla="*/ 120 w 229"/>
              <a:gd name="T55" fmla="*/ 70 h 143"/>
              <a:gd name="T56" fmla="*/ 119 w 229"/>
              <a:gd name="T57" fmla="*/ 53 h 143"/>
              <a:gd name="T58" fmla="*/ 83 w 229"/>
              <a:gd name="T59" fmla="*/ 40 h 143"/>
              <a:gd name="T60" fmla="*/ 65 w 229"/>
              <a:gd name="T61" fmla="*/ 28 h 143"/>
              <a:gd name="T62" fmla="*/ 42 w 229"/>
              <a:gd name="T63" fmla="*/ 34 h 143"/>
              <a:gd name="T64" fmla="*/ 27 w 229"/>
              <a:gd name="T65" fmla="*/ 15 h 143"/>
              <a:gd name="T66" fmla="*/ 28 w 229"/>
              <a:gd name="T67" fmla="*/ 0 h 143"/>
              <a:gd name="T68" fmla="*/ 17 w 229"/>
              <a:gd name="T69" fmla="*/ 65 h 1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143"/>
              <a:gd name="T107" fmla="*/ 229 w 229"/>
              <a:gd name="T108" fmla="*/ 143 h 1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143">
                <a:moveTo>
                  <a:pt x="17" y="65"/>
                </a:moveTo>
                <a:lnTo>
                  <a:pt x="22" y="64"/>
                </a:lnTo>
                <a:lnTo>
                  <a:pt x="24" y="59"/>
                </a:lnTo>
                <a:lnTo>
                  <a:pt x="26" y="54"/>
                </a:lnTo>
                <a:lnTo>
                  <a:pt x="33" y="57"/>
                </a:lnTo>
                <a:lnTo>
                  <a:pt x="32" y="49"/>
                </a:lnTo>
                <a:lnTo>
                  <a:pt x="38" y="46"/>
                </a:lnTo>
                <a:lnTo>
                  <a:pt x="41" y="51"/>
                </a:lnTo>
                <a:lnTo>
                  <a:pt x="47" y="51"/>
                </a:lnTo>
                <a:lnTo>
                  <a:pt x="53" y="54"/>
                </a:lnTo>
                <a:lnTo>
                  <a:pt x="56" y="57"/>
                </a:lnTo>
                <a:lnTo>
                  <a:pt x="56" y="62"/>
                </a:lnTo>
                <a:lnTo>
                  <a:pt x="63" y="64"/>
                </a:lnTo>
                <a:lnTo>
                  <a:pt x="63" y="71"/>
                </a:lnTo>
                <a:lnTo>
                  <a:pt x="68" y="81"/>
                </a:lnTo>
                <a:lnTo>
                  <a:pt x="75" y="82"/>
                </a:lnTo>
                <a:lnTo>
                  <a:pt x="77" y="79"/>
                </a:lnTo>
                <a:lnTo>
                  <a:pt x="83" y="75"/>
                </a:lnTo>
                <a:lnTo>
                  <a:pt x="90" y="81"/>
                </a:lnTo>
                <a:lnTo>
                  <a:pt x="97" y="88"/>
                </a:lnTo>
                <a:lnTo>
                  <a:pt x="108" y="100"/>
                </a:lnTo>
                <a:lnTo>
                  <a:pt x="126" y="105"/>
                </a:lnTo>
                <a:lnTo>
                  <a:pt x="127" y="112"/>
                </a:lnTo>
                <a:lnTo>
                  <a:pt x="140" y="116"/>
                </a:lnTo>
                <a:lnTo>
                  <a:pt x="145" y="123"/>
                </a:lnTo>
                <a:lnTo>
                  <a:pt x="141" y="143"/>
                </a:lnTo>
                <a:lnTo>
                  <a:pt x="152" y="143"/>
                </a:lnTo>
                <a:lnTo>
                  <a:pt x="160" y="133"/>
                </a:lnTo>
                <a:lnTo>
                  <a:pt x="164" y="127"/>
                </a:lnTo>
                <a:lnTo>
                  <a:pt x="167" y="122"/>
                </a:lnTo>
                <a:lnTo>
                  <a:pt x="165" y="112"/>
                </a:lnTo>
                <a:lnTo>
                  <a:pt x="156" y="109"/>
                </a:lnTo>
                <a:lnTo>
                  <a:pt x="159" y="91"/>
                </a:lnTo>
                <a:lnTo>
                  <a:pt x="167" y="84"/>
                </a:lnTo>
                <a:lnTo>
                  <a:pt x="174" y="87"/>
                </a:lnTo>
                <a:lnTo>
                  <a:pt x="191" y="84"/>
                </a:lnTo>
                <a:lnTo>
                  <a:pt x="193" y="91"/>
                </a:lnTo>
                <a:lnTo>
                  <a:pt x="203" y="90"/>
                </a:lnTo>
                <a:lnTo>
                  <a:pt x="224" y="88"/>
                </a:lnTo>
                <a:lnTo>
                  <a:pt x="229" y="81"/>
                </a:lnTo>
                <a:lnTo>
                  <a:pt x="224" y="76"/>
                </a:lnTo>
                <a:lnTo>
                  <a:pt x="211" y="76"/>
                </a:lnTo>
                <a:lnTo>
                  <a:pt x="187" y="76"/>
                </a:lnTo>
                <a:lnTo>
                  <a:pt x="178" y="76"/>
                </a:lnTo>
                <a:lnTo>
                  <a:pt x="168" y="74"/>
                </a:lnTo>
                <a:lnTo>
                  <a:pt x="153" y="82"/>
                </a:lnTo>
                <a:lnTo>
                  <a:pt x="152" y="81"/>
                </a:lnTo>
                <a:lnTo>
                  <a:pt x="148" y="77"/>
                </a:lnTo>
                <a:lnTo>
                  <a:pt x="141" y="79"/>
                </a:lnTo>
                <a:lnTo>
                  <a:pt x="133" y="82"/>
                </a:lnTo>
                <a:lnTo>
                  <a:pt x="132" y="80"/>
                </a:lnTo>
                <a:lnTo>
                  <a:pt x="130" y="77"/>
                </a:lnTo>
                <a:lnTo>
                  <a:pt x="121" y="74"/>
                </a:lnTo>
                <a:lnTo>
                  <a:pt x="119" y="73"/>
                </a:lnTo>
                <a:lnTo>
                  <a:pt x="120" y="70"/>
                </a:lnTo>
                <a:lnTo>
                  <a:pt x="125" y="67"/>
                </a:lnTo>
                <a:lnTo>
                  <a:pt x="119" y="53"/>
                </a:lnTo>
                <a:lnTo>
                  <a:pt x="109" y="33"/>
                </a:lnTo>
                <a:lnTo>
                  <a:pt x="83" y="40"/>
                </a:lnTo>
                <a:lnTo>
                  <a:pt x="77" y="33"/>
                </a:lnTo>
                <a:lnTo>
                  <a:pt x="65" y="28"/>
                </a:lnTo>
                <a:lnTo>
                  <a:pt x="53" y="36"/>
                </a:lnTo>
                <a:lnTo>
                  <a:pt x="42" y="34"/>
                </a:lnTo>
                <a:lnTo>
                  <a:pt x="29" y="26"/>
                </a:lnTo>
                <a:lnTo>
                  <a:pt x="27" y="15"/>
                </a:lnTo>
                <a:lnTo>
                  <a:pt x="28" y="8"/>
                </a:lnTo>
                <a:lnTo>
                  <a:pt x="28" y="0"/>
                </a:lnTo>
                <a:lnTo>
                  <a:pt x="0" y="15"/>
                </a:lnTo>
                <a:lnTo>
                  <a:pt x="17" y="65"/>
                </a:lnTo>
                <a:close/>
              </a:path>
            </a:pathLst>
          </a:custGeom>
          <a:solidFill>
            <a:srgbClr val="FFFFCC"/>
          </a:solidFill>
          <a:ln w="9525">
            <a:noFill/>
            <a:round/>
            <a:headEnd/>
            <a:tailEnd/>
          </a:ln>
        </p:spPr>
        <p:txBody>
          <a:bodyPr/>
          <a:lstStyle/>
          <a:p>
            <a:endParaRPr lang="en-US"/>
          </a:p>
        </p:txBody>
      </p:sp>
      <p:sp>
        <p:nvSpPr>
          <p:cNvPr id="23435" name="Freeform 908"/>
          <p:cNvSpPr>
            <a:spLocks noChangeAspect="1"/>
          </p:cNvSpPr>
          <p:nvPr/>
        </p:nvSpPr>
        <p:spPr bwMode="auto">
          <a:xfrm>
            <a:off x="5622925" y="2982371"/>
            <a:ext cx="439738" cy="274637"/>
          </a:xfrm>
          <a:custGeom>
            <a:avLst/>
            <a:gdLst>
              <a:gd name="T0" fmla="*/ 22 w 229"/>
              <a:gd name="T1" fmla="*/ 64 h 143"/>
              <a:gd name="T2" fmla="*/ 26 w 229"/>
              <a:gd name="T3" fmla="*/ 54 h 143"/>
              <a:gd name="T4" fmla="*/ 32 w 229"/>
              <a:gd name="T5" fmla="*/ 49 h 143"/>
              <a:gd name="T6" fmla="*/ 41 w 229"/>
              <a:gd name="T7" fmla="*/ 51 h 143"/>
              <a:gd name="T8" fmla="*/ 53 w 229"/>
              <a:gd name="T9" fmla="*/ 54 h 143"/>
              <a:gd name="T10" fmla="*/ 56 w 229"/>
              <a:gd name="T11" fmla="*/ 57 h 143"/>
              <a:gd name="T12" fmla="*/ 63 w 229"/>
              <a:gd name="T13" fmla="*/ 64 h 143"/>
              <a:gd name="T14" fmla="*/ 68 w 229"/>
              <a:gd name="T15" fmla="*/ 81 h 143"/>
              <a:gd name="T16" fmla="*/ 77 w 229"/>
              <a:gd name="T17" fmla="*/ 79 h 143"/>
              <a:gd name="T18" fmla="*/ 90 w 229"/>
              <a:gd name="T19" fmla="*/ 81 h 143"/>
              <a:gd name="T20" fmla="*/ 108 w 229"/>
              <a:gd name="T21" fmla="*/ 100 h 143"/>
              <a:gd name="T22" fmla="*/ 127 w 229"/>
              <a:gd name="T23" fmla="*/ 112 h 143"/>
              <a:gd name="T24" fmla="*/ 145 w 229"/>
              <a:gd name="T25" fmla="*/ 123 h 143"/>
              <a:gd name="T26" fmla="*/ 152 w 229"/>
              <a:gd name="T27" fmla="*/ 143 h 143"/>
              <a:gd name="T28" fmla="*/ 164 w 229"/>
              <a:gd name="T29" fmla="*/ 127 h 143"/>
              <a:gd name="T30" fmla="*/ 165 w 229"/>
              <a:gd name="T31" fmla="*/ 112 h 143"/>
              <a:gd name="T32" fmla="*/ 159 w 229"/>
              <a:gd name="T33" fmla="*/ 91 h 143"/>
              <a:gd name="T34" fmla="*/ 174 w 229"/>
              <a:gd name="T35" fmla="*/ 87 h 143"/>
              <a:gd name="T36" fmla="*/ 193 w 229"/>
              <a:gd name="T37" fmla="*/ 91 h 143"/>
              <a:gd name="T38" fmla="*/ 224 w 229"/>
              <a:gd name="T39" fmla="*/ 88 h 143"/>
              <a:gd name="T40" fmla="*/ 224 w 229"/>
              <a:gd name="T41" fmla="*/ 76 h 143"/>
              <a:gd name="T42" fmla="*/ 187 w 229"/>
              <a:gd name="T43" fmla="*/ 76 h 143"/>
              <a:gd name="T44" fmla="*/ 168 w 229"/>
              <a:gd name="T45" fmla="*/ 74 h 143"/>
              <a:gd name="T46" fmla="*/ 152 w 229"/>
              <a:gd name="T47" fmla="*/ 81 h 143"/>
              <a:gd name="T48" fmla="*/ 141 w 229"/>
              <a:gd name="T49" fmla="*/ 79 h 143"/>
              <a:gd name="T50" fmla="*/ 132 w 229"/>
              <a:gd name="T51" fmla="*/ 80 h 143"/>
              <a:gd name="T52" fmla="*/ 121 w 229"/>
              <a:gd name="T53" fmla="*/ 74 h 143"/>
              <a:gd name="T54" fmla="*/ 120 w 229"/>
              <a:gd name="T55" fmla="*/ 70 h 143"/>
              <a:gd name="T56" fmla="*/ 119 w 229"/>
              <a:gd name="T57" fmla="*/ 53 h 143"/>
              <a:gd name="T58" fmla="*/ 83 w 229"/>
              <a:gd name="T59" fmla="*/ 40 h 143"/>
              <a:gd name="T60" fmla="*/ 65 w 229"/>
              <a:gd name="T61" fmla="*/ 28 h 143"/>
              <a:gd name="T62" fmla="*/ 42 w 229"/>
              <a:gd name="T63" fmla="*/ 34 h 143"/>
              <a:gd name="T64" fmla="*/ 27 w 229"/>
              <a:gd name="T65" fmla="*/ 15 h 143"/>
              <a:gd name="T66" fmla="*/ 28 w 229"/>
              <a:gd name="T67" fmla="*/ 0 h 143"/>
              <a:gd name="T68" fmla="*/ 17 w 229"/>
              <a:gd name="T69" fmla="*/ 65 h 1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143"/>
              <a:gd name="T107" fmla="*/ 229 w 229"/>
              <a:gd name="T108" fmla="*/ 143 h 1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143">
                <a:moveTo>
                  <a:pt x="17" y="65"/>
                </a:moveTo>
                <a:lnTo>
                  <a:pt x="22" y="64"/>
                </a:lnTo>
                <a:lnTo>
                  <a:pt x="24" y="59"/>
                </a:lnTo>
                <a:lnTo>
                  <a:pt x="26" y="54"/>
                </a:lnTo>
                <a:lnTo>
                  <a:pt x="33" y="57"/>
                </a:lnTo>
                <a:lnTo>
                  <a:pt x="32" y="49"/>
                </a:lnTo>
                <a:lnTo>
                  <a:pt x="38" y="46"/>
                </a:lnTo>
                <a:lnTo>
                  <a:pt x="41" y="51"/>
                </a:lnTo>
                <a:lnTo>
                  <a:pt x="47" y="51"/>
                </a:lnTo>
                <a:lnTo>
                  <a:pt x="53" y="54"/>
                </a:lnTo>
                <a:lnTo>
                  <a:pt x="56" y="57"/>
                </a:lnTo>
                <a:lnTo>
                  <a:pt x="56" y="62"/>
                </a:lnTo>
                <a:lnTo>
                  <a:pt x="63" y="64"/>
                </a:lnTo>
                <a:lnTo>
                  <a:pt x="63" y="71"/>
                </a:lnTo>
                <a:lnTo>
                  <a:pt x="68" y="81"/>
                </a:lnTo>
                <a:lnTo>
                  <a:pt x="75" y="82"/>
                </a:lnTo>
                <a:lnTo>
                  <a:pt x="77" y="79"/>
                </a:lnTo>
                <a:lnTo>
                  <a:pt x="83" y="75"/>
                </a:lnTo>
                <a:lnTo>
                  <a:pt x="90" y="81"/>
                </a:lnTo>
                <a:lnTo>
                  <a:pt x="97" y="88"/>
                </a:lnTo>
                <a:lnTo>
                  <a:pt x="108" y="100"/>
                </a:lnTo>
                <a:lnTo>
                  <a:pt x="126" y="105"/>
                </a:lnTo>
                <a:lnTo>
                  <a:pt x="127" y="112"/>
                </a:lnTo>
                <a:lnTo>
                  <a:pt x="140" y="116"/>
                </a:lnTo>
                <a:lnTo>
                  <a:pt x="145" y="123"/>
                </a:lnTo>
                <a:lnTo>
                  <a:pt x="141" y="143"/>
                </a:lnTo>
                <a:lnTo>
                  <a:pt x="152" y="143"/>
                </a:lnTo>
                <a:lnTo>
                  <a:pt x="160" y="133"/>
                </a:lnTo>
                <a:lnTo>
                  <a:pt x="164" y="127"/>
                </a:lnTo>
                <a:lnTo>
                  <a:pt x="167" y="122"/>
                </a:lnTo>
                <a:lnTo>
                  <a:pt x="165" y="112"/>
                </a:lnTo>
                <a:lnTo>
                  <a:pt x="156" y="109"/>
                </a:lnTo>
                <a:lnTo>
                  <a:pt x="159" y="91"/>
                </a:lnTo>
                <a:lnTo>
                  <a:pt x="167" y="84"/>
                </a:lnTo>
                <a:lnTo>
                  <a:pt x="174" y="87"/>
                </a:lnTo>
                <a:lnTo>
                  <a:pt x="191" y="84"/>
                </a:lnTo>
                <a:lnTo>
                  <a:pt x="193" y="91"/>
                </a:lnTo>
                <a:lnTo>
                  <a:pt x="203" y="90"/>
                </a:lnTo>
                <a:lnTo>
                  <a:pt x="224" y="88"/>
                </a:lnTo>
                <a:lnTo>
                  <a:pt x="229" y="81"/>
                </a:lnTo>
                <a:lnTo>
                  <a:pt x="224" y="76"/>
                </a:lnTo>
                <a:lnTo>
                  <a:pt x="211" y="76"/>
                </a:lnTo>
                <a:lnTo>
                  <a:pt x="187" y="76"/>
                </a:lnTo>
                <a:lnTo>
                  <a:pt x="178" y="76"/>
                </a:lnTo>
                <a:lnTo>
                  <a:pt x="168" y="74"/>
                </a:lnTo>
                <a:lnTo>
                  <a:pt x="153" y="82"/>
                </a:lnTo>
                <a:lnTo>
                  <a:pt x="152" y="81"/>
                </a:lnTo>
                <a:lnTo>
                  <a:pt x="148" y="77"/>
                </a:lnTo>
                <a:lnTo>
                  <a:pt x="141" y="79"/>
                </a:lnTo>
                <a:lnTo>
                  <a:pt x="133" y="82"/>
                </a:lnTo>
                <a:lnTo>
                  <a:pt x="132" y="80"/>
                </a:lnTo>
                <a:lnTo>
                  <a:pt x="130" y="77"/>
                </a:lnTo>
                <a:lnTo>
                  <a:pt x="121" y="74"/>
                </a:lnTo>
                <a:lnTo>
                  <a:pt x="119" y="73"/>
                </a:lnTo>
                <a:lnTo>
                  <a:pt x="120" y="70"/>
                </a:lnTo>
                <a:lnTo>
                  <a:pt x="125" y="67"/>
                </a:lnTo>
                <a:lnTo>
                  <a:pt x="119" y="53"/>
                </a:lnTo>
                <a:lnTo>
                  <a:pt x="109" y="33"/>
                </a:lnTo>
                <a:lnTo>
                  <a:pt x="83" y="40"/>
                </a:lnTo>
                <a:lnTo>
                  <a:pt x="77" y="33"/>
                </a:lnTo>
                <a:lnTo>
                  <a:pt x="65" y="28"/>
                </a:lnTo>
                <a:lnTo>
                  <a:pt x="53" y="36"/>
                </a:lnTo>
                <a:lnTo>
                  <a:pt x="42" y="34"/>
                </a:lnTo>
                <a:lnTo>
                  <a:pt x="29" y="26"/>
                </a:lnTo>
                <a:lnTo>
                  <a:pt x="27" y="15"/>
                </a:lnTo>
                <a:lnTo>
                  <a:pt x="28" y="8"/>
                </a:lnTo>
                <a:lnTo>
                  <a:pt x="28" y="0"/>
                </a:lnTo>
                <a:lnTo>
                  <a:pt x="0" y="15"/>
                </a:lnTo>
                <a:lnTo>
                  <a:pt x="17" y="65"/>
                </a:lnTo>
                <a:close/>
              </a:path>
            </a:pathLst>
          </a:custGeom>
          <a:solidFill>
            <a:srgbClr val="FFFFCC"/>
          </a:solidFill>
          <a:ln w="1588" cap="rnd">
            <a:solidFill>
              <a:srgbClr val="808080"/>
            </a:solidFill>
            <a:round/>
            <a:headEnd/>
            <a:tailEnd/>
          </a:ln>
        </p:spPr>
        <p:txBody>
          <a:bodyPr/>
          <a:lstStyle/>
          <a:p>
            <a:endParaRPr lang="en-US"/>
          </a:p>
        </p:txBody>
      </p:sp>
      <p:sp>
        <p:nvSpPr>
          <p:cNvPr id="23436" name="Freeform 909"/>
          <p:cNvSpPr>
            <a:spLocks noChangeAspect="1"/>
          </p:cNvSpPr>
          <p:nvPr/>
        </p:nvSpPr>
        <p:spPr bwMode="auto">
          <a:xfrm>
            <a:off x="5565775" y="3069683"/>
            <a:ext cx="339725" cy="242888"/>
          </a:xfrm>
          <a:custGeom>
            <a:avLst/>
            <a:gdLst>
              <a:gd name="T0" fmla="*/ 0 w 177"/>
              <a:gd name="T1" fmla="*/ 18 h 126"/>
              <a:gd name="T2" fmla="*/ 1 w 177"/>
              <a:gd name="T3" fmla="*/ 35 h 126"/>
              <a:gd name="T4" fmla="*/ 11 w 177"/>
              <a:gd name="T5" fmla="*/ 25 h 126"/>
              <a:gd name="T6" fmla="*/ 24 w 177"/>
              <a:gd name="T7" fmla="*/ 38 h 126"/>
              <a:gd name="T8" fmla="*/ 19 w 177"/>
              <a:gd name="T9" fmla="*/ 45 h 126"/>
              <a:gd name="T10" fmla="*/ 2 w 177"/>
              <a:gd name="T11" fmla="*/ 38 h 126"/>
              <a:gd name="T12" fmla="*/ 1 w 177"/>
              <a:gd name="T13" fmla="*/ 49 h 126"/>
              <a:gd name="T14" fmla="*/ 2 w 177"/>
              <a:gd name="T15" fmla="*/ 56 h 126"/>
              <a:gd name="T16" fmla="*/ 11 w 177"/>
              <a:gd name="T17" fmla="*/ 58 h 126"/>
              <a:gd name="T18" fmla="*/ 7 w 177"/>
              <a:gd name="T19" fmla="*/ 64 h 126"/>
              <a:gd name="T20" fmla="*/ 15 w 177"/>
              <a:gd name="T21" fmla="*/ 69 h 126"/>
              <a:gd name="T22" fmla="*/ 15 w 177"/>
              <a:gd name="T23" fmla="*/ 92 h 126"/>
              <a:gd name="T24" fmla="*/ 39 w 177"/>
              <a:gd name="T25" fmla="*/ 85 h 126"/>
              <a:gd name="T26" fmla="*/ 52 w 177"/>
              <a:gd name="T27" fmla="*/ 79 h 126"/>
              <a:gd name="T28" fmla="*/ 83 w 177"/>
              <a:gd name="T29" fmla="*/ 93 h 126"/>
              <a:gd name="T30" fmla="*/ 103 w 177"/>
              <a:gd name="T31" fmla="*/ 103 h 126"/>
              <a:gd name="T32" fmla="*/ 107 w 177"/>
              <a:gd name="T33" fmla="*/ 107 h 126"/>
              <a:gd name="T34" fmla="*/ 109 w 177"/>
              <a:gd name="T35" fmla="*/ 118 h 126"/>
              <a:gd name="T36" fmla="*/ 127 w 177"/>
              <a:gd name="T37" fmla="*/ 126 h 126"/>
              <a:gd name="T38" fmla="*/ 154 w 177"/>
              <a:gd name="T39" fmla="*/ 96 h 126"/>
              <a:gd name="T40" fmla="*/ 172 w 177"/>
              <a:gd name="T41" fmla="*/ 96 h 126"/>
              <a:gd name="T42" fmla="*/ 175 w 177"/>
              <a:gd name="T43" fmla="*/ 83 h 126"/>
              <a:gd name="T44" fmla="*/ 177 w 177"/>
              <a:gd name="T45" fmla="*/ 78 h 126"/>
              <a:gd name="T46" fmla="*/ 171 w 177"/>
              <a:gd name="T47" fmla="*/ 70 h 126"/>
              <a:gd name="T48" fmla="*/ 158 w 177"/>
              <a:gd name="T49" fmla="*/ 65 h 126"/>
              <a:gd name="T50" fmla="*/ 157 w 177"/>
              <a:gd name="T51" fmla="*/ 59 h 126"/>
              <a:gd name="T52" fmla="*/ 138 w 177"/>
              <a:gd name="T53" fmla="*/ 54 h 126"/>
              <a:gd name="T54" fmla="*/ 127 w 177"/>
              <a:gd name="T55" fmla="*/ 43 h 126"/>
              <a:gd name="T56" fmla="*/ 123 w 177"/>
              <a:gd name="T57" fmla="*/ 36 h 126"/>
              <a:gd name="T58" fmla="*/ 114 w 177"/>
              <a:gd name="T59" fmla="*/ 29 h 126"/>
              <a:gd name="T60" fmla="*/ 108 w 177"/>
              <a:gd name="T61" fmla="*/ 33 h 126"/>
              <a:gd name="T62" fmla="*/ 105 w 177"/>
              <a:gd name="T63" fmla="*/ 36 h 126"/>
              <a:gd name="T64" fmla="*/ 99 w 177"/>
              <a:gd name="T65" fmla="*/ 35 h 126"/>
              <a:gd name="T66" fmla="*/ 93 w 177"/>
              <a:gd name="T67" fmla="*/ 25 h 126"/>
              <a:gd name="T68" fmla="*/ 93 w 177"/>
              <a:gd name="T69" fmla="*/ 18 h 126"/>
              <a:gd name="T70" fmla="*/ 87 w 177"/>
              <a:gd name="T71" fmla="*/ 17 h 126"/>
              <a:gd name="T72" fmla="*/ 85 w 177"/>
              <a:gd name="T73" fmla="*/ 11 h 126"/>
              <a:gd name="T74" fmla="*/ 77 w 177"/>
              <a:gd name="T75" fmla="*/ 5 h 126"/>
              <a:gd name="T76" fmla="*/ 72 w 177"/>
              <a:gd name="T77" fmla="*/ 5 h 126"/>
              <a:gd name="T78" fmla="*/ 68 w 177"/>
              <a:gd name="T79" fmla="*/ 0 h 126"/>
              <a:gd name="T80" fmla="*/ 62 w 177"/>
              <a:gd name="T81" fmla="*/ 3 h 126"/>
              <a:gd name="T82" fmla="*/ 64 w 177"/>
              <a:gd name="T83" fmla="*/ 11 h 126"/>
              <a:gd name="T84" fmla="*/ 61 w 177"/>
              <a:gd name="T85" fmla="*/ 9 h 126"/>
              <a:gd name="T86" fmla="*/ 56 w 177"/>
              <a:gd name="T87" fmla="*/ 8 h 126"/>
              <a:gd name="T88" fmla="*/ 52 w 177"/>
              <a:gd name="T89" fmla="*/ 18 h 126"/>
              <a:gd name="T90" fmla="*/ 45 w 177"/>
              <a:gd name="T91" fmla="*/ 20 h 126"/>
              <a:gd name="T92" fmla="*/ 39 w 177"/>
              <a:gd name="T93" fmla="*/ 18 h 126"/>
              <a:gd name="T94" fmla="*/ 33 w 177"/>
              <a:gd name="T95" fmla="*/ 24 h 126"/>
              <a:gd name="T96" fmla="*/ 28 w 177"/>
              <a:gd name="T97" fmla="*/ 18 h 126"/>
              <a:gd name="T98" fmla="*/ 19 w 177"/>
              <a:gd name="T99" fmla="*/ 14 h 126"/>
              <a:gd name="T100" fmla="*/ 0 w 177"/>
              <a:gd name="T101" fmla="*/ 18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7"/>
              <a:gd name="T154" fmla="*/ 0 h 126"/>
              <a:gd name="T155" fmla="*/ 177 w 177"/>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7" h="126">
                <a:moveTo>
                  <a:pt x="0" y="18"/>
                </a:moveTo>
                <a:lnTo>
                  <a:pt x="1" y="35"/>
                </a:lnTo>
                <a:lnTo>
                  <a:pt x="11" y="25"/>
                </a:lnTo>
                <a:lnTo>
                  <a:pt x="24" y="38"/>
                </a:lnTo>
                <a:lnTo>
                  <a:pt x="19" y="45"/>
                </a:lnTo>
                <a:lnTo>
                  <a:pt x="2" y="38"/>
                </a:lnTo>
                <a:lnTo>
                  <a:pt x="1" y="49"/>
                </a:lnTo>
                <a:lnTo>
                  <a:pt x="2" y="56"/>
                </a:lnTo>
                <a:lnTo>
                  <a:pt x="11" y="58"/>
                </a:lnTo>
                <a:lnTo>
                  <a:pt x="7" y="64"/>
                </a:lnTo>
                <a:lnTo>
                  <a:pt x="15" y="69"/>
                </a:lnTo>
                <a:lnTo>
                  <a:pt x="15" y="92"/>
                </a:lnTo>
                <a:lnTo>
                  <a:pt x="39" y="85"/>
                </a:lnTo>
                <a:lnTo>
                  <a:pt x="52" y="79"/>
                </a:lnTo>
                <a:lnTo>
                  <a:pt x="83" y="93"/>
                </a:lnTo>
                <a:lnTo>
                  <a:pt x="103" y="103"/>
                </a:lnTo>
                <a:lnTo>
                  <a:pt x="107" y="107"/>
                </a:lnTo>
                <a:lnTo>
                  <a:pt x="109" y="118"/>
                </a:lnTo>
                <a:lnTo>
                  <a:pt x="127" y="126"/>
                </a:lnTo>
                <a:lnTo>
                  <a:pt x="154" y="96"/>
                </a:lnTo>
                <a:lnTo>
                  <a:pt x="172" y="96"/>
                </a:lnTo>
                <a:lnTo>
                  <a:pt x="175" y="83"/>
                </a:lnTo>
                <a:lnTo>
                  <a:pt x="177" y="78"/>
                </a:lnTo>
                <a:lnTo>
                  <a:pt x="171" y="70"/>
                </a:lnTo>
                <a:lnTo>
                  <a:pt x="158" y="65"/>
                </a:lnTo>
                <a:lnTo>
                  <a:pt x="157" y="59"/>
                </a:lnTo>
                <a:lnTo>
                  <a:pt x="138" y="54"/>
                </a:lnTo>
                <a:lnTo>
                  <a:pt x="127" y="43"/>
                </a:lnTo>
                <a:lnTo>
                  <a:pt x="123" y="36"/>
                </a:lnTo>
                <a:lnTo>
                  <a:pt x="114" y="29"/>
                </a:lnTo>
                <a:lnTo>
                  <a:pt x="108" y="33"/>
                </a:lnTo>
                <a:lnTo>
                  <a:pt x="105" y="36"/>
                </a:lnTo>
                <a:lnTo>
                  <a:pt x="99" y="35"/>
                </a:lnTo>
                <a:lnTo>
                  <a:pt x="93" y="25"/>
                </a:lnTo>
                <a:lnTo>
                  <a:pt x="93" y="18"/>
                </a:lnTo>
                <a:lnTo>
                  <a:pt x="87" y="17"/>
                </a:lnTo>
                <a:lnTo>
                  <a:pt x="85" y="11"/>
                </a:lnTo>
                <a:lnTo>
                  <a:pt x="77" y="5"/>
                </a:lnTo>
                <a:lnTo>
                  <a:pt x="72" y="5"/>
                </a:lnTo>
                <a:lnTo>
                  <a:pt x="68" y="0"/>
                </a:lnTo>
                <a:lnTo>
                  <a:pt x="62" y="3"/>
                </a:lnTo>
                <a:lnTo>
                  <a:pt x="64" y="11"/>
                </a:lnTo>
                <a:lnTo>
                  <a:pt x="61" y="9"/>
                </a:lnTo>
                <a:lnTo>
                  <a:pt x="56" y="8"/>
                </a:lnTo>
                <a:lnTo>
                  <a:pt x="52" y="18"/>
                </a:lnTo>
                <a:lnTo>
                  <a:pt x="45" y="20"/>
                </a:lnTo>
                <a:lnTo>
                  <a:pt x="39" y="18"/>
                </a:lnTo>
                <a:lnTo>
                  <a:pt x="33" y="24"/>
                </a:lnTo>
                <a:lnTo>
                  <a:pt x="28" y="18"/>
                </a:lnTo>
                <a:lnTo>
                  <a:pt x="19" y="14"/>
                </a:lnTo>
                <a:lnTo>
                  <a:pt x="0" y="18"/>
                </a:lnTo>
                <a:close/>
              </a:path>
            </a:pathLst>
          </a:custGeom>
          <a:solidFill>
            <a:srgbClr val="FFFFCC"/>
          </a:solidFill>
          <a:ln w="9525">
            <a:noFill/>
            <a:round/>
            <a:headEnd/>
            <a:tailEnd/>
          </a:ln>
        </p:spPr>
        <p:txBody>
          <a:bodyPr/>
          <a:lstStyle/>
          <a:p>
            <a:endParaRPr lang="en-US"/>
          </a:p>
        </p:txBody>
      </p:sp>
      <p:sp>
        <p:nvSpPr>
          <p:cNvPr id="23437" name="Freeform 910"/>
          <p:cNvSpPr>
            <a:spLocks noChangeAspect="1"/>
          </p:cNvSpPr>
          <p:nvPr/>
        </p:nvSpPr>
        <p:spPr bwMode="auto">
          <a:xfrm>
            <a:off x="5565775" y="3069683"/>
            <a:ext cx="339725" cy="242888"/>
          </a:xfrm>
          <a:custGeom>
            <a:avLst/>
            <a:gdLst>
              <a:gd name="T0" fmla="*/ 0 w 177"/>
              <a:gd name="T1" fmla="*/ 18 h 126"/>
              <a:gd name="T2" fmla="*/ 1 w 177"/>
              <a:gd name="T3" fmla="*/ 35 h 126"/>
              <a:gd name="T4" fmla="*/ 11 w 177"/>
              <a:gd name="T5" fmla="*/ 25 h 126"/>
              <a:gd name="T6" fmla="*/ 24 w 177"/>
              <a:gd name="T7" fmla="*/ 38 h 126"/>
              <a:gd name="T8" fmla="*/ 19 w 177"/>
              <a:gd name="T9" fmla="*/ 45 h 126"/>
              <a:gd name="T10" fmla="*/ 2 w 177"/>
              <a:gd name="T11" fmla="*/ 38 h 126"/>
              <a:gd name="T12" fmla="*/ 1 w 177"/>
              <a:gd name="T13" fmla="*/ 49 h 126"/>
              <a:gd name="T14" fmla="*/ 2 w 177"/>
              <a:gd name="T15" fmla="*/ 56 h 126"/>
              <a:gd name="T16" fmla="*/ 11 w 177"/>
              <a:gd name="T17" fmla="*/ 58 h 126"/>
              <a:gd name="T18" fmla="*/ 7 w 177"/>
              <a:gd name="T19" fmla="*/ 64 h 126"/>
              <a:gd name="T20" fmla="*/ 15 w 177"/>
              <a:gd name="T21" fmla="*/ 69 h 126"/>
              <a:gd name="T22" fmla="*/ 15 w 177"/>
              <a:gd name="T23" fmla="*/ 92 h 126"/>
              <a:gd name="T24" fmla="*/ 39 w 177"/>
              <a:gd name="T25" fmla="*/ 85 h 126"/>
              <a:gd name="T26" fmla="*/ 52 w 177"/>
              <a:gd name="T27" fmla="*/ 79 h 126"/>
              <a:gd name="T28" fmla="*/ 83 w 177"/>
              <a:gd name="T29" fmla="*/ 93 h 126"/>
              <a:gd name="T30" fmla="*/ 103 w 177"/>
              <a:gd name="T31" fmla="*/ 103 h 126"/>
              <a:gd name="T32" fmla="*/ 107 w 177"/>
              <a:gd name="T33" fmla="*/ 107 h 126"/>
              <a:gd name="T34" fmla="*/ 109 w 177"/>
              <a:gd name="T35" fmla="*/ 118 h 126"/>
              <a:gd name="T36" fmla="*/ 127 w 177"/>
              <a:gd name="T37" fmla="*/ 126 h 126"/>
              <a:gd name="T38" fmla="*/ 154 w 177"/>
              <a:gd name="T39" fmla="*/ 96 h 126"/>
              <a:gd name="T40" fmla="*/ 172 w 177"/>
              <a:gd name="T41" fmla="*/ 96 h 126"/>
              <a:gd name="T42" fmla="*/ 175 w 177"/>
              <a:gd name="T43" fmla="*/ 83 h 126"/>
              <a:gd name="T44" fmla="*/ 177 w 177"/>
              <a:gd name="T45" fmla="*/ 78 h 126"/>
              <a:gd name="T46" fmla="*/ 171 w 177"/>
              <a:gd name="T47" fmla="*/ 70 h 126"/>
              <a:gd name="T48" fmla="*/ 158 w 177"/>
              <a:gd name="T49" fmla="*/ 65 h 126"/>
              <a:gd name="T50" fmla="*/ 157 w 177"/>
              <a:gd name="T51" fmla="*/ 59 h 126"/>
              <a:gd name="T52" fmla="*/ 138 w 177"/>
              <a:gd name="T53" fmla="*/ 54 h 126"/>
              <a:gd name="T54" fmla="*/ 127 w 177"/>
              <a:gd name="T55" fmla="*/ 43 h 126"/>
              <a:gd name="T56" fmla="*/ 123 w 177"/>
              <a:gd name="T57" fmla="*/ 36 h 126"/>
              <a:gd name="T58" fmla="*/ 114 w 177"/>
              <a:gd name="T59" fmla="*/ 29 h 126"/>
              <a:gd name="T60" fmla="*/ 108 w 177"/>
              <a:gd name="T61" fmla="*/ 33 h 126"/>
              <a:gd name="T62" fmla="*/ 105 w 177"/>
              <a:gd name="T63" fmla="*/ 36 h 126"/>
              <a:gd name="T64" fmla="*/ 99 w 177"/>
              <a:gd name="T65" fmla="*/ 35 h 126"/>
              <a:gd name="T66" fmla="*/ 93 w 177"/>
              <a:gd name="T67" fmla="*/ 25 h 126"/>
              <a:gd name="T68" fmla="*/ 93 w 177"/>
              <a:gd name="T69" fmla="*/ 18 h 126"/>
              <a:gd name="T70" fmla="*/ 87 w 177"/>
              <a:gd name="T71" fmla="*/ 17 h 126"/>
              <a:gd name="T72" fmla="*/ 85 w 177"/>
              <a:gd name="T73" fmla="*/ 11 h 126"/>
              <a:gd name="T74" fmla="*/ 77 w 177"/>
              <a:gd name="T75" fmla="*/ 5 h 126"/>
              <a:gd name="T76" fmla="*/ 72 w 177"/>
              <a:gd name="T77" fmla="*/ 5 h 126"/>
              <a:gd name="T78" fmla="*/ 68 w 177"/>
              <a:gd name="T79" fmla="*/ 0 h 126"/>
              <a:gd name="T80" fmla="*/ 62 w 177"/>
              <a:gd name="T81" fmla="*/ 3 h 126"/>
              <a:gd name="T82" fmla="*/ 64 w 177"/>
              <a:gd name="T83" fmla="*/ 11 h 126"/>
              <a:gd name="T84" fmla="*/ 61 w 177"/>
              <a:gd name="T85" fmla="*/ 9 h 126"/>
              <a:gd name="T86" fmla="*/ 56 w 177"/>
              <a:gd name="T87" fmla="*/ 8 h 126"/>
              <a:gd name="T88" fmla="*/ 52 w 177"/>
              <a:gd name="T89" fmla="*/ 18 h 126"/>
              <a:gd name="T90" fmla="*/ 45 w 177"/>
              <a:gd name="T91" fmla="*/ 20 h 126"/>
              <a:gd name="T92" fmla="*/ 39 w 177"/>
              <a:gd name="T93" fmla="*/ 18 h 126"/>
              <a:gd name="T94" fmla="*/ 33 w 177"/>
              <a:gd name="T95" fmla="*/ 24 h 126"/>
              <a:gd name="T96" fmla="*/ 28 w 177"/>
              <a:gd name="T97" fmla="*/ 18 h 126"/>
              <a:gd name="T98" fmla="*/ 19 w 177"/>
              <a:gd name="T99" fmla="*/ 14 h 126"/>
              <a:gd name="T100" fmla="*/ 0 w 177"/>
              <a:gd name="T101" fmla="*/ 18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7"/>
              <a:gd name="T154" fmla="*/ 0 h 126"/>
              <a:gd name="T155" fmla="*/ 177 w 177"/>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7" h="126">
                <a:moveTo>
                  <a:pt x="0" y="18"/>
                </a:moveTo>
                <a:lnTo>
                  <a:pt x="1" y="35"/>
                </a:lnTo>
                <a:lnTo>
                  <a:pt x="11" y="25"/>
                </a:lnTo>
                <a:lnTo>
                  <a:pt x="24" y="38"/>
                </a:lnTo>
                <a:lnTo>
                  <a:pt x="19" y="45"/>
                </a:lnTo>
                <a:lnTo>
                  <a:pt x="2" y="38"/>
                </a:lnTo>
                <a:lnTo>
                  <a:pt x="1" y="49"/>
                </a:lnTo>
                <a:lnTo>
                  <a:pt x="2" y="56"/>
                </a:lnTo>
                <a:lnTo>
                  <a:pt x="11" y="58"/>
                </a:lnTo>
                <a:lnTo>
                  <a:pt x="7" y="64"/>
                </a:lnTo>
                <a:lnTo>
                  <a:pt x="15" y="69"/>
                </a:lnTo>
                <a:lnTo>
                  <a:pt x="15" y="92"/>
                </a:lnTo>
                <a:lnTo>
                  <a:pt x="39" y="85"/>
                </a:lnTo>
                <a:lnTo>
                  <a:pt x="52" y="79"/>
                </a:lnTo>
                <a:lnTo>
                  <a:pt x="83" y="93"/>
                </a:lnTo>
                <a:lnTo>
                  <a:pt x="103" y="103"/>
                </a:lnTo>
                <a:lnTo>
                  <a:pt x="107" y="107"/>
                </a:lnTo>
                <a:lnTo>
                  <a:pt x="109" y="118"/>
                </a:lnTo>
                <a:lnTo>
                  <a:pt x="127" y="126"/>
                </a:lnTo>
                <a:lnTo>
                  <a:pt x="154" y="96"/>
                </a:lnTo>
                <a:lnTo>
                  <a:pt x="172" y="96"/>
                </a:lnTo>
                <a:lnTo>
                  <a:pt x="175" y="83"/>
                </a:lnTo>
                <a:lnTo>
                  <a:pt x="177" y="78"/>
                </a:lnTo>
                <a:lnTo>
                  <a:pt x="171" y="70"/>
                </a:lnTo>
                <a:lnTo>
                  <a:pt x="158" y="65"/>
                </a:lnTo>
                <a:lnTo>
                  <a:pt x="157" y="59"/>
                </a:lnTo>
                <a:lnTo>
                  <a:pt x="138" y="54"/>
                </a:lnTo>
                <a:lnTo>
                  <a:pt x="127" y="43"/>
                </a:lnTo>
                <a:lnTo>
                  <a:pt x="123" y="36"/>
                </a:lnTo>
                <a:lnTo>
                  <a:pt x="114" y="29"/>
                </a:lnTo>
                <a:lnTo>
                  <a:pt x="108" y="33"/>
                </a:lnTo>
                <a:lnTo>
                  <a:pt x="105" y="36"/>
                </a:lnTo>
                <a:lnTo>
                  <a:pt x="99" y="35"/>
                </a:lnTo>
                <a:lnTo>
                  <a:pt x="93" y="25"/>
                </a:lnTo>
                <a:lnTo>
                  <a:pt x="93" y="18"/>
                </a:lnTo>
                <a:lnTo>
                  <a:pt x="87" y="17"/>
                </a:lnTo>
                <a:lnTo>
                  <a:pt x="85" y="11"/>
                </a:lnTo>
                <a:lnTo>
                  <a:pt x="77" y="5"/>
                </a:lnTo>
                <a:lnTo>
                  <a:pt x="72" y="5"/>
                </a:lnTo>
                <a:lnTo>
                  <a:pt x="68" y="0"/>
                </a:lnTo>
                <a:lnTo>
                  <a:pt x="62" y="3"/>
                </a:lnTo>
                <a:lnTo>
                  <a:pt x="64" y="11"/>
                </a:lnTo>
                <a:lnTo>
                  <a:pt x="61" y="9"/>
                </a:lnTo>
                <a:lnTo>
                  <a:pt x="56" y="8"/>
                </a:lnTo>
                <a:lnTo>
                  <a:pt x="52" y="18"/>
                </a:lnTo>
                <a:lnTo>
                  <a:pt x="45" y="20"/>
                </a:lnTo>
                <a:lnTo>
                  <a:pt x="39" y="18"/>
                </a:lnTo>
                <a:lnTo>
                  <a:pt x="33" y="24"/>
                </a:lnTo>
                <a:lnTo>
                  <a:pt x="28" y="18"/>
                </a:lnTo>
                <a:lnTo>
                  <a:pt x="19" y="14"/>
                </a:lnTo>
                <a:lnTo>
                  <a:pt x="0" y="18"/>
                </a:lnTo>
                <a:close/>
              </a:path>
            </a:pathLst>
          </a:custGeom>
          <a:solidFill>
            <a:srgbClr val="FFFFCC"/>
          </a:solidFill>
          <a:ln w="1588" cap="rnd">
            <a:solidFill>
              <a:srgbClr val="808080"/>
            </a:solidFill>
            <a:round/>
            <a:headEnd/>
            <a:tailEnd/>
          </a:ln>
        </p:spPr>
        <p:txBody>
          <a:bodyPr/>
          <a:lstStyle/>
          <a:p>
            <a:endParaRPr lang="en-US"/>
          </a:p>
        </p:txBody>
      </p:sp>
      <p:sp>
        <p:nvSpPr>
          <p:cNvPr id="23438" name="Freeform 911"/>
          <p:cNvSpPr>
            <a:spLocks noChangeAspect="1"/>
          </p:cNvSpPr>
          <p:nvPr/>
        </p:nvSpPr>
        <p:spPr bwMode="auto">
          <a:xfrm>
            <a:off x="5943600" y="3068096"/>
            <a:ext cx="284163" cy="123825"/>
          </a:xfrm>
          <a:custGeom>
            <a:avLst/>
            <a:gdLst>
              <a:gd name="T0" fmla="*/ 38 w 148"/>
              <a:gd name="T1" fmla="*/ 45 h 64"/>
              <a:gd name="T2" fmla="*/ 27 w 148"/>
              <a:gd name="T3" fmla="*/ 45 h 64"/>
              <a:gd name="T4" fmla="*/ 5 w 148"/>
              <a:gd name="T5" fmla="*/ 48 h 64"/>
              <a:gd name="T6" fmla="*/ 0 w 148"/>
              <a:gd name="T7" fmla="*/ 55 h 64"/>
              <a:gd name="T8" fmla="*/ 5 w 148"/>
              <a:gd name="T9" fmla="*/ 58 h 64"/>
              <a:gd name="T10" fmla="*/ 10 w 148"/>
              <a:gd name="T11" fmla="*/ 60 h 64"/>
              <a:gd name="T12" fmla="*/ 40 w 148"/>
              <a:gd name="T13" fmla="*/ 60 h 64"/>
              <a:gd name="T14" fmla="*/ 59 w 148"/>
              <a:gd name="T15" fmla="*/ 60 h 64"/>
              <a:gd name="T16" fmla="*/ 68 w 148"/>
              <a:gd name="T17" fmla="*/ 64 h 64"/>
              <a:gd name="T18" fmla="*/ 71 w 148"/>
              <a:gd name="T19" fmla="*/ 56 h 64"/>
              <a:gd name="T20" fmla="*/ 80 w 148"/>
              <a:gd name="T21" fmla="*/ 55 h 64"/>
              <a:gd name="T22" fmla="*/ 92 w 148"/>
              <a:gd name="T23" fmla="*/ 52 h 64"/>
              <a:gd name="T24" fmla="*/ 102 w 148"/>
              <a:gd name="T25" fmla="*/ 50 h 64"/>
              <a:gd name="T26" fmla="*/ 121 w 148"/>
              <a:gd name="T27" fmla="*/ 39 h 64"/>
              <a:gd name="T28" fmla="*/ 141 w 148"/>
              <a:gd name="T29" fmla="*/ 29 h 64"/>
              <a:gd name="T30" fmla="*/ 148 w 148"/>
              <a:gd name="T31" fmla="*/ 24 h 64"/>
              <a:gd name="T32" fmla="*/ 145 w 148"/>
              <a:gd name="T33" fmla="*/ 15 h 64"/>
              <a:gd name="T34" fmla="*/ 136 w 148"/>
              <a:gd name="T35" fmla="*/ 15 h 64"/>
              <a:gd name="T36" fmla="*/ 126 w 148"/>
              <a:gd name="T37" fmla="*/ 10 h 64"/>
              <a:gd name="T38" fmla="*/ 116 w 148"/>
              <a:gd name="T39" fmla="*/ 6 h 64"/>
              <a:gd name="T40" fmla="*/ 91 w 148"/>
              <a:gd name="T41" fmla="*/ 4 h 64"/>
              <a:gd name="T42" fmla="*/ 60 w 148"/>
              <a:gd name="T43" fmla="*/ 0 h 64"/>
              <a:gd name="T44" fmla="*/ 54 w 148"/>
              <a:gd name="T45" fmla="*/ 1 h 64"/>
              <a:gd name="T46" fmla="*/ 56 w 148"/>
              <a:gd name="T47" fmla="*/ 6 h 64"/>
              <a:gd name="T48" fmla="*/ 60 w 148"/>
              <a:gd name="T49" fmla="*/ 12 h 64"/>
              <a:gd name="T50" fmla="*/ 51 w 148"/>
              <a:gd name="T51" fmla="*/ 12 h 64"/>
              <a:gd name="T52" fmla="*/ 49 w 148"/>
              <a:gd name="T53" fmla="*/ 9 h 64"/>
              <a:gd name="T54" fmla="*/ 38 w 148"/>
              <a:gd name="T55" fmla="*/ 8 h 64"/>
              <a:gd name="T56" fmla="*/ 25 w 148"/>
              <a:gd name="T57" fmla="*/ 9 h 64"/>
              <a:gd name="T58" fmla="*/ 31 w 148"/>
              <a:gd name="T59" fmla="*/ 12 h 64"/>
              <a:gd name="T60" fmla="*/ 32 w 148"/>
              <a:gd name="T61" fmla="*/ 16 h 64"/>
              <a:gd name="T62" fmla="*/ 28 w 148"/>
              <a:gd name="T63" fmla="*/ 20 h 64"/>
              <a:gd name="T64" fmla="*/ 28 w 148"/>
              <a:gd name="T65" fmla="*/ 27 h 64"/>
              <a:gd name="T66" fmla="*/ 33 w 148"/>
              <a:gd name="T67" fmla="*/ 32 h 64"/>
              <a:gd name="T68" fmla="*/ 51 w 148"/>
              <a:gd name="T69" fmla="*/ 32 h 64"/>
              <a:gd name="T70" fmla="*/ 57 w 148"/>
              <a:gd name="T71" fmla="*/ 31 h 64"/>
              <a:gd name="T72" fmla="*/ 63 w 148"/>
              <a:gd name="T73" fmla="*/ 37 h 64"/>
              <a:gd name="T74" fmla="*/ 57 w 148"/>
              <a:gd name="T75" fmla="*/ 44 h 64"/>
              <a:gd name="T76" fmla="*/ 51 w 148"/>
              <a:gd name="T77" fmla="*/ 44 h 64"/>
              <a:gd name="T78" fmla="*/ 44 w 148"/>
              <a:gd name="T79" fmla="*/ 44 h 64"/>
              <a:gd name="T80" fmla="*/ 41 w 148"/>
              <a:gd name="T81" fmla="*/ 44 h 64"/>
              <a:gd name="T82" fmla="*/ 38 w 148"/>
              <a:gd name="T83" fmla="*/ 45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64"/>
              <a:gd name="T128" fmla="*/ 148 w 14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64">
                <a:moveTo>
                  <a:pt x="38" y="45"/>
                </a:moveTo>
                <a:lnTo>
                  <a:pt x="27" y="45"/>
                </a:lnTo>
                <a:lnTo>
                  <a:pt x="5" y="48"/>
                </a:lnTo>
                <a:lnTo>
                  <a:pt x="0" y="55"/>
                </a:lnTo>
                <a:lnTo>
                  <a:pt x="5" y="58"/>
                </a:lnTo>
                <a:lnTo>
                  <a:pt x="10" y="60"/>
                </a:lnTo>
                <a:lnTo>
                  <a:pt x="40" y="60"/>
                </a:lnTo>
                <a:lnTo>
                  <a:pt x="59" y="60"/>
                </a:lnTo>
                <a:lnTo>
                  <a:pt x="68" y="64"/>
                </a:lnTo>
                <a:lnTo>
                  <a:pt x="71" y="56"/>
                </a:lnTo>
                <a:lnTo>
                  <a:pt x="80" y="55"/>
                </a:lnTo>
                <a:lnTo>
                  <a:pt x="92" y="52"/>
                </a:lnTo>
                <a:lnTo>
                  <a:pt x="102" y="50"/>
                </a:lnTo>
                <a:lnTo>
                  <a:pt x="121" y="39"/>
                </a:lnTo>
                <a:lnTo>
                  <a:pt x="141" y="29"/>
                </a:lnTo>
                <a:lnTo>
                  <a:pt x="148" y="24"/>
                </a:lnTo>
                <a:lnTo>
                  <a:pt x="145" y="15"/>
                </a:lnTo>
                <a:lnTo>
                  <a:pt x="136" y="15"/>
                </a:lnTo>
                <a:lnTo>
                  <a:pt x="126" y="10"/>
                </a:lnTo>
                <a:lnTo>
                  <a:pt x="116" y="6"/>
                </a:lnTo>
                <a:lnTo>
                  <a:pt x="91" y="4"/>
                </a:lnTo>
                <a:lnTo>
                  <a:pt x="60" y="0"/>
                </a:lnTo>
                <a:lnTo>
                  <a:pt x="54" y="1"/>
                </a:lnTo>
                <a:lnTo>
                  <a:pt x="56" y="6"/>
                </a:lnTo>
                <a:lnTo>
                  <a:pt x="60" y="12"/>
                </a:lnTo>
                <a:lnTo>
                  <a:pt x="51" y="12"/>
                </a:lnTo>
                <a:lnTo>
                  <a:pt x="49" y="9"/>
                </a:lnTo>
                <a:lnTo>
                  <a:pt x="38" y="8"/>
                </a:lnTo>
                <a:lnTo>
                  <a:pt x="25" y="9"/>
                </a:lnTo>
                <a:lnTo>
                  <a:pt x="31" y="12"/>
                </a:lnTo>
                <a:lnTo>
                  <a:pt x="32" y="16"/>
                </a:lnTo>
                <a:lnTo>
                  <a:pt x="28" y="20"/>
                </a:lnTo>
                <a:lnTo>
                  <a:pt x="28" y="27"/>
                </a:lnTo>
                <a:lnTo>
                  <a:pt x="33" y="32"/>
                </a:lnTo>
                <a:lnTo>
                  <a:pt x="51" y="32"/>
                </a:lnTo>
                <a:lnTo>
                  <a:pt x="57" y="31"/>
                </a:lnTo>
                <a:lnTo>
                  <a:pt x="63" y="37"/>
                </a:lnTo>
                <a:lnTo>
                  <a:pt x="57" y="44"/>
                </a:lnTo>
                <a:lnTo>
                  <a:pt x="51" y="44"/>
                </a:lnTo>
                <a:lnTo>
                  <a:pt x="44" y="44"/>
                </a:lnTo>
                <a:lnTo>
                  <a:pt x="41" y="44"/>
                </a:lnTo>
                <a:lnTo>
                  <a:pt x="38" y="45"/>
                </a:lnTo>
                <a:close/>
              </a:path>
            </a:pathLst>
          </a:custGeom>
          <a:solidFill>
            <a:srgbClr val="FFFFCC"/>
          </a:solidFill>
          <a:ln w="9525">
            <a:noFill/>
            <a:round/>
            <a:headEnd/>
            <a:tailEnd/>
          </a:ln>
        </p:spPr>
        <p:txBody>
          <a:bodyPr/>
          <a:lstStyle/>
          <a:p>
            <a:endParaRPr lang="en-US"/>
          </a:p>
        </p:txBody>
      </p:sp>
      <p:sp>
        <p:nvSpPr>
          <p:cNvPr id="23439" name="Freeform 912"/>
          <p:cNvSpPr>
            <a:spLocks noChangeAspect="1"/>
          </p:cNvSpPr>
          <p:nvPr/>
        </p:nvSpPr>
        <p:spPr bwMode="auto">
          <a:xfrm>
            <a:off x="5943600" y="3068096"/>
            <a:ext cx="284163" cy="123825"/>
          </a:xfrm>
          <a:custGeom>
            <a:avLst/>
            <a:gdLst>
              <a:gd name="T0" fmla="*/ 38 w 148"/>
              <a:gd name="T1" fmla="*/ 45 h 64"/>
              <a:gd name="T2" fmla="*/ 27 w 148"/>
              <a:gd name="T3" fmla="*/ 45 h 64"/>
              <a:gd name="T4" fmla="*/ 5 w 148"/>
              <a:gd name="T5" fmla="*/ 48 h 64"/>
              <a:gd name="T6" fmla="*/ 0 w 148"/>
              <a:gd name="T7" fmla="*/ 55 h 64"/>
              <a:gd name="T8" fmla="*/ 5 w 148"/>
              <a:gd name="T9" fmla="*/ 58 h 64"/>
              <a:gd name="T10" fmla="*/ 10 w 148"/>
              <a:gd name="T11" fmla="*/ 60 h 64"/>
              <a:gd name="T12" fmla="*/ 40 w 148"/>
              <a:gd name="T13" fmla="*/ 60 h 64"/>
              <a:gd name="T14" fmla="*/ 59 w 148"/>
              <a:gd name="T15" fmla="*/ 60 h 64"/>
              <a:gd name="T16" fmla="*/ 68 w 148"/>
              <a:gd name="T17" fmla="*/ 64 h 64"/>
              <a:gd name="T18" fmla="*/ 71 w 148"/>
              <a:gd name="T19" fmla="*/ 56 h 64"/>
              <a:gd name="T20" fmla="*/ 80 w 148"/>
              <a:gd name="T21" fmla="*/ 55 h 64"/>
              <a:gd name="T22" fmla="*/ 92 w 148"/>
              <a:gd name="T23" fmla="*/ 52 h 64"/>
              <a:gd name="T24" fmla="*/ 102 w 148"/>
              <a:gd name="T25" fmla="*/ 50 h 64"/>
              <a:gd name="T26" fmla="*/ 121 w 148"/>
              <a:gd name="T27" fmla="*/ 39 h 64"/>
              <a:gd name="T28" fmla="*/ 141 w 148"/>
              <a:gd name="T29" fmla="*/ 29 h 64"/>
              <a:gd name="T30" fmla="*/ 148 w 148"/>
              <a:gd name="T31" fmla="*/ 24 h 64"/>
              <a:gd name="T32" fmla="*/ 145 w 148"/>
              <a:gd name="T33" fmla="*/ 15 h 64"/>
              <a:gd name="T34" fmla="*/ 136 w 148"/>
              <a:gd name="T35" fmla="*/ 15 h 64"/>
              <a:gd name="T36" fmla="*/ 126 w 148"/>
              <a:gd name="T37" fmla="*/ 10 h 64"/>
              <a:gd name="T38" fmla="*/ 116 w 148"/>
              <a:gd name="T39" fmla="*/ 6 h 64"/>
              <a:gd name="T40" fmla="*/ 91 w 148"/>
              <a:gd name="T41" fmla="*/ 4 h 64"/>
              <a:gd name="T42" fmla="*/ 60 w 148"/>
              <a:gd name="T43" fmla="*/ 0 h 64"/>
              <a:gd name="T44" fmla="*/ 54 w 148"/>
              <a:gd name="T45" fmla="*/ 1 h 64"/>
              <a:gd name="T46" fmla="*/ 56 w 148"/>
              <a:gd name="T47" fmla="*/ 6 h 64"/>
              <a:gd name="T48" fmla="*/ 60 w 148"/>
              <a:gd name="T49" fmla="*/ 12 h 64"/>
              <a:gd name="T50" fmla="*/ 51 w 148"/>
              <a:gd name="T51" fmla="*/ 12 h 64"/>
              <a:gd name="T52" fmla="*/ 49 w 148"/>
              <a:gd name="T53" fmla="*/ 9 h 64"/>
              <a:gd name="T54" fmla="*/ 38 w 148"/>
              <a:gd name="T55" fmla="*/ 8 h 64"/>
              <a:gd name="T56" fmla="*/ 25 w 148"/>
              <a:gd name="T57" fmla="*/ 9 h 64"/>
              <a:gd name="T58" fmla="*/ 31 w 148"/>
              <a:gd name="T59" fmla="*/ 12 h 64"/>
              <a:gd name="T60" fmla="*/ 32 w 148"/>
              <a:gd name="T61" fmla="*/ 16 h 64"/>
              <a:gd name="T62" fmla="*/ 28 w 148"/>
              <a:gd name="T63" fmla="*/ 20 h 64"/>
              <a:gd name="T64" fmla="*/ 28 w 148"/>
              <a:gd name="T65" fmla="*/ 27 h 64"/>
              <a:gd name="T66" fmla="*/ 33 w 148"/>
              <a:gd name="T67" fmla="*/ 32 h 64"/>
              <a:gd name="T68" fmla="*/ 51 w 148"/>
              <a:gd name="T69" fmla="*/ 32 h 64"/>
              <a:gd name="T70" fmla="*/ 57 w 148"/>
              <a:gd name="T71" fmla="*/ 31 h 64"/>
              <a:gd name="T72" fmla="*/ 63 w 148"/>
              <a:gd name="T73" fmla="*/ 37 h 64"/>
              <a:gd name="T74" fmla="*/ 57 w 148"/>
              <a:gd name="T75" fmla="*/ 44 h 64"/>
              <a:gd name="T76" fmla="*/ 51 w 148"/>
              <a:gd name="T77" fmla="*/ 44 h 64"/>
              <a:gd name="T78" fmla="*/ 44 w 148"/>
              <a:gd name="T79" fmla="*/ 44 h 64"/>
              <a:gd name="T80" fmla="*/ 41 w 148"/>
              <a:gd name="T81" fmla="*/ 44 h 64"/>
              <a:gd name="T82" fmla="*/ 38 w 148"/>
              <a:gd name="T83" fmla="*/ 45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64"/>
              <a:gd name="T128" fmla="*/ 148 w 14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64">
                <a:moveTo>
                  <a:pt x="38" y="45"/>
                </a:moveTo>
                <a:lnTo>
                  <a:pt x="27" y="45"/>
                </a:lnTo>
                <a:lnTo>
                  <a:pt x="5" y="48"/>
                </a:lnTo>
                <a:lnTo>
                  <a:pt x="0" y="55"/>
                </a:lnTo>
                <a:lnTo>
                  <a:pt x="5" y="58"/>
                </a:lnTo>
                <a:lnTo>
                  <a:pt x="10" y="60"/>
                </a:lnTo>
                <a:lnTo>
                  <a:pt x="40" y="60"/>
                </a:lnTo>
                <a:lnTo>
                  <a:pt x="59" y="60"/>
                </a:lnTo>
                <a:lnTo>
                  <a:pt x="68" y="64"/>
                </a:lnTo>
                <a:lnTo>
                  <a:pt x="71" y="56"/>
                </a:lnTo>
                <a:lnTo>
                  <a:pt x="80" y="55"/>
                </a:lnTo>
                <a:lnTo>
                  <a:pt x="92" y="52"/>
                </a:lnTo>
                <a:lnTo>
                  <a:pt x="102" y="50"/>
                </a:lnTo>
                <a:lnTo>
                  <a:pt x="121" y="39"/>
                </a:lnTo>
                <a:lnTo>
                  <a:pt x="141" y="29"/>
                </a:lnTo>
                <a:lnTo>
                  <a:pt x="148" y="24"/>
                </a:lnTo>
                <a:lnTo>
                  <a:pt x="145" y="15"/>
                </a:lnTo>
                <a:lnTo>
                  <a:pt x="136" y="15"/>
                </a:lnTo>
                <a:lnTo>
                  <a:pt x="126" y="10"/>
                </a:lnTo>
                <a:lnTo>
                  <a:pt x="116" y="6"/>
                </a:lnTo>
                <a:lnTo>
                  <a:pt x="91" y="4"/>
                </a:lnTo>
                <a:lnTo>
                  <a:pt x="60" y="0"/>
                </a:lnTo>
                <a:lnTo>
                  <a:pt x="54" y="1"/>
                </a:lnTo>
                <a:lnTo>
                  <a:pt x="56" y="6"/>
                </a:lnTo>
                <a:lnTo>
                  <a:pt x="60" y="12"/>
                </a:lnTo>
                <a:lnTo>
                  <a:pt x="51" y="12"/>
                </a:lnTo>
                <a:lnTo>
                  <a:pt x="49" y="9"/>
                </a:lnTo>
                <a:lnTo>
                  <a:pt x="38" y="8"/>
                </a:lnTo>
                <a:lnTo>
                  <a:pt x="25" y="9"/>
                </a:lnTo>
                <a:lnTo>
                  <a:pt x="31" y="12"/>
                </a:lnTo>
                <a:lnTo>
                  <a:pt x="32" y="16"/>
                </a:lnTo>
                <a:lnTo>
                  <a:pt x="28" y="20"/>
                </a:lnTo>
                <a:lnTo>
                  <a:pt x="28" y="27"/>
                </a:lnTo>
                <a:lnTo>
                  <a:pt x="33" y="32"/>
                </a:lnTo>
                <a:lnTo>
                  <a:pt x="51" y="32"/>
                </a:lnTo>
                <a:lnTo>
                  <a:pt x="57" y="31"/>
                </a:lnTo>
                <a:lnTo>
                  <a:pt x="63" y="37"/>
                </a:lnTo>
                <a:lnTo>
                  <a:pt x="57" y="44"/>
                </a:lnTo>
                <a:lnTo>
                  <a:pt x="51" y="44"/>
                </a:lnTo>
                <a:lnTo>
                  <a:pt x="44" y="44"/>
                </a:lnTo>
                <a:lnTo>
                  <a:pt x="41" y="44"/>
                </a:lnTo>
                <a:lnTo>
                  <a:pt x="38" y="45"/>
                </a:lnTo>
                <a:close/>
              </a:path>
            </a:pathLst>
          </a:custGeom>
          <a:solidFill>
            <a:srgbClr val="FFFFCC"/>
          </a:solidFill>
          <a:ln w="1588" cap="rnd">
            <a:solidFill>
              <a:srgbClr val="808080"/>
            </a:solidFill>
            <a:round/>
            <a:headEnd/>
            <a:tailEnd/>
          </a:ln>
        </p:spPr>
        <p:txBody>
          <a:bodyPr/>
          <a:lstStyle/>
          <a:p>
            <a:endParaRPr lang="en-US"/>
          </a:p>
        </p:txBody>
      </p:sp>
      <p:sp>
        <p:nvSpPr>
          <p:cNvPr id="23440" name="Freeform 913"/>
          <p:cNvSpPr>
            <a:spLocks noChangeAspect="1"/>
          </p:cNvSpPr>
          <p:nvPr/>
        </p:nvSpPr>
        <p:spPr bwMode="auto">
          <a:xfrm>
            <a:off x="5918200" y="3141121"/>
            <a:ext cx="180975" cy="128587"/>
          </a:xfrm>
          <a:custGeom>
            <a:avLst/>
            <a:gdLst>
              <a:gd name="T0" fmla="*/ 0 w 94"/>
              <a:gd name="T1" fmla="*/ 57 h 67"/>
              <a:gd name="T2" fmla="*/ 1 w 94"/>
              <a:gd name="T3" fmla="*/ 59 h 67"/>
              <a:gd name="T4" fmla="*/ 8 w 94"/>
              <a:gd name="T5" fmla="*/ 60 h 67"/>
              <a:gd name="T6" fmla="*/ 25 w 94"/>
              <a:gd name="T7" fmla="*/ 61 h 67"/>
              <a:gd name="T8" fmla="*/ 45 w 94"/>
              <a:gd name="T9" fmla="*/ 40 h 67"/>
              <a:gd name="T10" fmla="*/ 49 w 94"/>
              <a:gd name="T11" fmla="*/ 53 h 67"/>
              <a:gd name="T12" fmla="*/ 55 w 94"/>
              <a:gd name="T13" fmla="*/ 67 h 67"/>
              <a:gd name="T14" fmla="*/ 67 w 94"/>
              <a:gd name="T15" fmla="*/ 61 h 67"/>
              <a:gd name="T16" fmla="*/ 80 w 94"/>
              <a:gd name="T17" fmla="*/ 56 h 67"/>
              <a:gd name="T18" fmla="*/ 93 w 94"/>
              <a:gd name="T19" fmla="*/ 60 h 67"/>
              <a:gd name="T20" fmla="*/ 94 w 94"/>
              <a:gd name="T21" fmla="*/ 40 h 67"/>
              <a:gd name="T22" fmla="*/ 85 w 94"/>
              <a:gd name="T23" fmla="*/ 37 h 67"/>
              <a:gd name="T24" fmla="*/ 79 w 94"/>
              <a:gd name="T25" fmla="*/ 37 h 67"/>
              <a:gd name="T26" fmla="*/ 83 w 94"/>
              <a:gd name="T27" fmla="*/ 25 h 67"/>
              <a:gd name="T28" fmla="*/ 72 w 94"/>
              <a:gd name="T29" fmla="*/ 22 h 67"/>
              <a:gd name="T30" fmla="*/ 63 w 94"/>
              <a:gd name="T31" fmla="*/ 22 h 67"/>
              <a:gd name="T32" fmla="*/ 50 w 94"/>
              <a:gd name="T33" fmla="*/ 22 h 67"/>
              <a:gd name="T34" fmla="*/ 39 w 94"/>
              <a:gd name="T35" fmla="*/ 22 h 67"/>
              <a:gd name="T36" fmla="*/ 27 w 94"/>
              <a:gd name="T37" fmla="*/ 22 h 67"/>
              <a:gd name="T38" fmla="*/ 16 w 94"/>
              <a:gd name="T39" fmla="*/ 19 h 67"/>
              <a:gd name="T40" fmla="*/ 14 w 94"/>
              <a:gd name="T41" fmla="*/ 18 h 67"/>
              <a:gd name="T42" fmla="*/ 16 w 94"/>
              <a:gd name="T43" fmla="*/ 13 h 67"/>
              <a:gd name="T44" fmla="*/ 21 w 94"/>
              <a:gd name="T45" fmla="*/ 10 h 67"/>
              <a:gd name="T46" fmla="*/ 39 w 94"/>
              <a:gd name="T47" fmla="*/ 6 h 67"/>
              <a:gd name="T48" fmla="*/ 38 w 94"/>
              <a:gd name="T49" fmla="*/ 0 h 67"/>
              <a:gd name="T50" fmla="*/ 24 w 94"/>
              <a:gd name="T51" fmla="*/ 2 h 67"/>
              <a:gd name="T52" fmla="*/ 13 w 94"/>
              <a:gd name="T53" fmla="*/ 2 h 67"/>
              <a:gd name="T54" fmla="*/ 5 w 94"/>
              <a:gd name="T55" fmla="*/ 8 h 67"/>
              <a:gd name="T56" fmla="*/ 3 w 94"/>
              <a:gd name="T57" fmla="*/ 22 h 67"/>
              <a:gd name="T58" fmla="*/ 3 w 94"/>
              <a:gd name="T59" fmla="*/ 25 h 67"/>
              <a:gd name="T60" fmla="*/ 2 w 94"/>
              <a:gd name="T61" fmla="*/ 26 h 67"/>
              <a:gd name="T62" fmla="*/ 10 w 94"/>
              <a:gd name="T63" fmla="*/ 28 h 67"/>
              <a:gd name="T64" fmla="*/ 14 w 94"/>
              <a:gd name="T65" fmla="*/ 36 h 67"/>
              <a:gd name="T66" fmla="*/ 12 w 94"/>
              <a:gd name="T67" fmla="*/ 44 h 67"/>
              <a:gd name="T68" fmla="*/ 10 w 94"/>
              <a:gd name="T69" fmla="*/ 45 h 67"/>
              <a:gd name="T70" fmla="*/ 7 w 94"/>
              <a:gd name="T71" fmla="*/ 49 h 67"/>
              <a:gd name="T72" fmla="*/ 0 w 94"/>
              <a:gd name="T73" fmla="*/ 5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7"/>
              <a:gd name="T113" fmla="*/ 94 w 94"/>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7">
                <a:moveTo>
                  <a:pt x="0" y="57"/>
                </a:moveTo>
                <a:lnTo>
                  <a:pt x="1" y="59"/>
                </a:lnTo>
                <a:lnTo>
                  <a:pt x="8" y="60"/>
                </a:lnTo>
                <a:lnTo>
                  <a:pt x="25" y="61"/>
                </a:lnTo>
                <a:lnTo>
                  <a:pt x="45" y="40"/>
                </a:lnTo>
                <a:lnTo>
                  <a:pt x="49" y="53"/>
                </a:lnTo>
                <a:lnTo>
                  <a:pt x="55" y="67"/>
                </a:lnTo>
                <a:lnTo>
                  <a:pt x="67" y="61"/>
                </a:lnTo>
                <a:lnTo>
                  <a:pt x="80" y="56"/>
                </a:lnTo>
                <a:lnTo>
                  <a:pt x="93" y="60"/>
                </a:lnTo>
                <a:lnTo>
                  <a:pt x="94" y="40"/>
                </a:lnTo>
                <a:lnTo>
                  <a:pt x="85" y="37"/>
                </a:lnTo>
                <a:lnTo>
                  <a:pt x="79" y="37"/>
                </a:lnTo>
                <a:lnTo>
                  <a:pt x="83" y="25"/>
                </a:lnTo>
                <a:lnTo>
                  <a:pt x="72" y="22"/>
                </a:lnTo>
                <a:lnTo>
                  <a:pt x="63" y="22"/>
                </a:lnTo>
                <a:lnTo>
                  <a:pt x="50" y="22"/>
                </a:lnTo>
                <a:lnTo>
                  <a:pt x="39" y="22"/>
                </a:lnTo>
                <a:lnTo>
                  <a:pt x="27" y="22"/>
                </a:lnTo>
                <a:lnTo>
                  <a:pt x="16" y="19"/>
                </a:lnTo>
                <a:lnTo>
                  <a:pt x="14" y="18"/>
                </a:lnTo>
                <a:lnTo>
                  <a:pt x="16" y="13"/>
                </a:lnTo>
                <a:lnTo>
                  <a:pt x="21" y="10"/>
                </a:lnTo>
                <a:lnTo>
                  <a:pt x="39" y="6"/>
                </a:lnTo>
                <a:lnTo>
                  <a:pt x="38" y="0"/>
                </a:lnTo>
                <a:lnTo>
                  <a:pt x="24" y="2"/>
                </a:lnTo>
                <a:lnTo>
                  <a:pt x="13" y="2"/>
                </a:lnTo>
                <a:lnTo>
                  <a:pt x="5" y="8"/>
                </a:lnTo>
                <a:lnTo>
                  <a:pt x="3" y="22"/>
                </a:lnTo>
                <a:lnTo>
                  <a:pt x="3" y="25"/>
                </a:lnTo>
                <a:lnTo>
                  <a:pt x="2" y="26"/>
                </a:lnTo>
                <a:lnTo>
                  <a:pt x="10" y="28"/>
                </a:lnTo>
                <a:lnTo>
                  <a:pt x="14" y="36"/>
                </a:lnTo>
                <a:lnTo>
                  <a:pt x="12" y="44"/>
                </a:lnTo>
                <a:lnTo>
                  <a:pt x="10" y="45"/>
                </a:lnTo>
                <a:lnTo>
                  <a:pt x="7" y="49"/>
                </a:lnTo>
                <a:lnTo>
                  <a:pt x="0" y="57"/>
                </a:lnTo>
                <a:close/>
              </a:path>
            </a:pathLst>
          </a:custGeom>
          <a:solidFill>
            <a:srgbClr val="FFFFCC"/>
          </a:solidFill>
          <a:ln w="9525">
            <a:noFill/>
            <a:round/>
            <a:headEnd/>
            <a:tailEnd/>
          </a:ln>
        </p:spPr>
        <p:txBody>
          <a:bodyPr/>
          <a:lstStyle/>
          <a:p>
            <a:endParaRPr lang="en-US"/>
          </a:p>
        </p:txBody>
      </p:sp>
      <p:sp>
        <p:nvSpPr>
          <p:cNvPr id="23441" name="Freeform 914"/>
          <p:cNvSpPr>
            <a:spLocks noChangeAspect="1"/>
          </p:cNvSpPr>
          <p:nvPr/>
        </p:nvSpPr>
        <p:spPr bwMode="auto">
          <a:xfrm>
            <a:off x="5918200" y="3141121"/>
            <a:ext cx="180975" cy="128587"/>
          </a:xfrm>
          <a:custGeom>
            <a:avLst/>
            <a:gdLst>
              <a:gd name="T0" fmla="*/ 0 w 94"/>
              <a:gd name="T1" fmla="*/ 57 h 67"/>
              <a:gd name="T2" fmla="*/ 1 w 94"/>
              <a:gd name="T3" fmla="*/ 59 h 67"/>
              <a:gd name="T4" fmla="*/ 8 w 94"/>
              <a:gd name="T5" fmla="*/ 60 h 67"/>
              <a:gd name="T6" fmla="*/ 25 w 94"/>
              <a:gd name="T7" fmla="*/ 61 h 67"/>
              <a:gd name="T8" fmla="*/ 45 w 94"/>
              <a:gd name="T9" fmla="*/ 40 h 67"/>
              <a:gd name="T10" fmla="*/ 49 w 94"/>
              <a:gd name="T11" fmla="*/ 53 h 67"/>
              <a:gd name="T12" fmla="*/ 55 w 94"/>
              <a:gd name="T13" fmla="*/ 67 h 67"/>
              <a:gd name="T14" fmla="*/ 67 w 94"/>
              <a:gd name="T15" fmla="*/ 61 h 67"/>
              <a:gd name="T16" fmla="*/ 80 w 94"/>
              <a:gd name="T17" fmla="*/ 56 h 67"/>
              <a:gd name="T18" fmla="*/ 93 w 94"/>
              <a:gd name="T19" fmla="*/ 60 h 67"/>
              <a:gd name="T20" fmla="*/ 94 w 94"/>
              <a:gd name="T21" fmla="*/ 40 h 67"/>
              <a:gd name="T22" fmla="*/ 85 w 94"/>
              <a:gd name="T23" fmla="*/ 37 h 67"/>
              <a:gd name="T24" fmla="*/ 79 w 94"/>
              <a:gd name="T25" fmla="*/ 37 h 67"/>
              <a:gd name="T26" fmla="*/ 83 w 94"/>
              <a:gd name="T27" fmla="*/ 25 h 67"/>
              <a:gd name="T28" fmla="*/ 72 w 94"/>
              <a:gd name="T29" fmla="*/ 22 h 67"/>
              <a:gd name="T30" fmla="*/ 63 w 94"/>
              <a:gd name="T31" fmla="*/ 22 h 67"/>
              <a:gd name="T32" fmla="*/ 50 w 94"/>
              <a:gd name="T33" fmla="*/ 22 h 67"/>
              <a:gd name="T34" fmla="*/ 39 w 94"/>
              <a:gd name="T35" fmla="*/ 22 h 67"/>
              <a:gd name="T36" fmla="*/ 27 w 94"/>
              <a:gd name="T37" fmla="*/ 22 h 67"/>
              <a:gd name="T38" fmla="*/ 16 w 94"/>
              <a:gd name="T39" fmla="*/ 19 h 67"/>
              <a:gd name="T40" fmla="*/ 14 w 94"/>
              <a:gd name="T41" fmla="*/ 18 h 67"/>
              <a:gd name="T42" fmla="*/ 16 w 94"/>
              <a:gd name="T43" fmla="*/ 13 h 67"/>
              <a:gd name="T44" fmla="*/ 21 w 94"/>
              <a:gd name="T45" fmla="*/ 10 h 67"/>
              <a:gd name="T46" fmla="*/ 39 w 94"/>
              <a:gd name="T47" fmla="*/ 6 h 67"/>
              <a:gd name="T48" fmla="*/ 38 w 94"/>
              <a:gd name="T49" fmla="*/ 0 h 67"/>
              <a:gd name="T50" fmla="*/ 24 w 94"/>
              <a:gd name="T51" fmla="*/ 2 h 67"/>
              <a:gd name="T52" fmla="*/ 13 w 94"/>
              <a:gd name="T53" fmla="*/ 2 h 67"/>
              <a:gd name="T54" fmla="*/ 5 w 94"/>
              <a:gd name="T55" fmla="*/ 8 h 67"/>
              <a:gd name="T56" fmla="*/ 3 w 94"/>
              <a:gd name="T57" fmla="*/ 22 h 67"/>
              <a:gd name="T58" fmla="*/ 3 w 94"/>
              <a:gd name="T59" fmla="*/ 25 h 67"/>
              <a:gd name="T60" fmla="*/ 2 w 94"/>
              <a:gd name="T61" fmla="*/ 26 h 67"/>
              <a:gd name="T62" fmla="*/ 10 w 94"/>
              <a:gd name="T63" fmla="*/ 28 h 67"/>
              <a:gd name="T64" fmla="*/ 14 w 94"/>
              <a:gd name="T65" fmla="*/ 36 h 67"/>
              <a:gd name="T66" fmla="*/ 12 w 94"/>
              <a:gd name="T67" fmla="*/ 44 h 67"/>
              <a:gd name="T68" fmla="*/ 10 w 94"/>
              <a:gd name="T69" fmla="*/ 45 h 67"/>
              <a:gd name="T70" fmla="*/ 7 w 94"/>
              <a:gd name="T71" fmla="*/ 49 h 67"/>
              <a:gd name="T72" fmla="*/ 0 w 94"/>
              <a:gd name="T73" fmla="*/ 5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7"/>
              <a:gd name="T113" fmla="*/ 94 w 94"/>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7">
                <a:moveTo>
                  <a:pt x="0" y="57"/>
                </a:moveTo>
                <a:lnTo>
                  <a:pt x="1" y="59"/>
                </a:lnTo>
                <a:lnTo>
                  <a:pt x="8" y="60"/>
                </a:lnTo>
                <a:lnTo>
                  <a:pt x="25" y="61"/>
                </a:lnTo>
                <a:lnTo>
                  <a:pt x="45" y="40"/>
                </a:lnTo>
                <a:lnTo>
                  <a:pt x="49" y="53"/>
                </a:lnTo>
                <a:lnTo>
                  <a:pt x="55" y="67"/>
                </a:lnTo>
                <a:lnTo>
                  <a:pt x="67" y="61"/>
                </a:lnTo>
                <a:lnTo>
                  <a:pt x="80" y="56"/>
                </a:lnTo>
                <a:lnTo>
                  <a:pt x="93" y="60"/>
                </a:lnTo>
                <a:lnTo>
                  <a:pt x="94" y="40"/>
                </a:lnTo>
                <a:lnTo>
                  <a:pt x="85" y="37"/>
                </a:lnTo>
                <a:lnTo>
                  <a:pt x="79" y="37"/>
                </a:lnTo>
                <a:lnTo>
                  <a:pt x="83" y="25"/>
                </a:lnTo>
                <a:lnTo>
                  <a:pt x="72" y="22"/>
                </a:lnTo>
                <a:lnTo>
                  <a:pt x="63" y="22"/>
                </a:lnTo>
                <a:lnTo>
                  <a:pt x="50" y="22"/>
                </a:lnTo>
                <a:lnTo>
                  <a:pt x="39" y="22"/>
                </a:lnTo>
                <a:lnTo>
                  <a:pt x="27" y="22"/>
                </a:lnTo>
                <a:lnTo>
                  <a:pt x="16" y="19"/>
                </a:lnTo>
                <a:lnTo>
                  <a:pt x="14" y="18"/>
                </a:lnTo>
                <a:lnTo>
                  <a:pt x="16" y="13"/>
                </a:lnTo>
                <a:lnTo>
                  <a:pt x="21" y="10"/>
                </a:lnTo>
                <a:lnTo>
                  <a:pt x="39" y="6"/>
                </a:lnTo>
                <a:lnTo>
                  <a:pt x="38" y="0"/>
                </a:lnTo>
                <a:lnTo>
                  <a:pt x="24" y="2"/>
                </a:lnTo>
                <a:lnTo>
                  <a:pt x="13" y="2"/>
                </a:lnTo>
                <a:lnTo>
                  <a:pt x="5" y="8"/>
                </a:lnTo>
                <a:lnTo>
                  <a:pt x="3" y="22"/>
                </a:lnTo>
                <a:lnTo>
                  <a:pt x="3" y="25"/>
                </a:lnTo>
                <a:lnTo>
                  <a:pt x="2" y="26"/>
                </a:lnTo>
                <a:lnTo>
                  <a:pt x="10" y="28"/>
                </a:lnTo>
                <a:lnTo>
                  <a:pt x="14" y="36"/>
                </a:lnTo>
                <a:lnTo>
                  <a:pt x="12" y="44"/>
                </a:lnTo>
                <a:lnTo>
                  <a:pt x="10" y="45"/>
                </a:lnTo>
                <a:lnTo>
                  <a:pt x="7" y="49"/>
                </a:lnTo>
                <a:lnTo>
                  <a:pt x="0" y="57"/>
                </a:lnTo>
                <a:close/>
              </a:path>
            </a:pathLst>
          </a:custGeom>
          <a:solidFill>
            <a:srgbClr val="FFFFCC"/>
          </a:solidFill>
          <a:ln w="1588" cap="rnd">
            <a:solidFill>
              <a:srgbClr val="808080"/>
            </a:solidFill>
            <a:round/>
            <a:headEnd/>
            <a:tailEnd/>
          </a:ln>
        </p:spPr>
        <p:txBody>
          <a:bodyPr/>
          <a:lstStyle/>
          <a:p>
            <a:endParaRPr lang="en-US"/>
          </a:p>
        </p:txBody>
      </p:sp>
      <p:sp>
        <p:nvSpPr>
          <p:cNvPr id="23442" name="Freeform 915"/>
          <p:cNvSpPr>
            <a:spLocks noChangeAspect="1"/>
          </p:cNvSpPr>
          <p:nvPr/>
        </p:nvSpPr>
        <p:spPr bwMode="auto">
          <a:xfrm>
            <a:off x="4616450" y="2968083"/>
            <a:ext cx="228600" cy="182563"/>
          </a:xfrm>
          <a:custGeom>
            <a:avLst/>
            <a:gdLst>
              <a:gd name="T0" fmla="*/ 0 w 119"/>
              <a:gd name="T1" fmla="*/ 22 h 95"/>
              <a:gd name="T2" fmla="*/ 0 w 119"/>
              <a:gd name="T3" fmla="*/ 7 h 95"/>
              <a:gd name="T4" fmla="*/ 30 w 119"/>
              <a:gd name="T5" fmla="*/ 0 h 95"/>
              <a:gd name="T6" fmla="*/ 55 w 119"/>
              <a:gd name="T7" fmla="*/ 19 h 95"/>
              <a:gd name="T8" fmla="*/ 83 w 119"/>
              <a:gd name="T9" fmla="*/ 13 h 95"/>
              <a:gd name="T10" fmla="*/ 116 w 119"/>
              <a:gd name="T11" fmla="*/ 43 h 95"/>
              <a:gd name="T12" fmla="*/ 111 w 119"/>
              <a:gd name="T13" fmla="*/ 74 h 95"/>
              <a:gd name="T14" fmla="*/ 119 w 119"/>
              <a:gd name="T15" fmla="*/ 88 h 95"/>
              <a:gd name="T16" fmla="*/ 94 w 119"/>
              <a:gd name="T17" fmla="*/ 95 h 95"/>
              <a:gd name="T18" fmla="*/ 82 w 119"/>
              <a:gd name="T19" fmla="*/ 69 h 95"/>
              <a:gd name="T20" fmla="*/ 72 w 119"/>
              <a:gd name="T21" fmla="*/ 79 h 95"/>
              <a:gd name="T22" fmla="*/ 30 w 119"/>
              <a:gd name="T23" fmla="*/ 54 h 95"/>
              <a:gd name="T24" fmla="*/ 11 w 119"/>
              <a:gd name="T25" fmla="*/ 27 h 95"/>
              <a:gd name="T26" fmla="*/ 1 w 119"/>
              <a:gd name="T27" fmla="*/ 32 h 95"/>
              <a:gd name="T28" fmla="*/ 0 w 119"/>
              <a:gd name="T29" fmla="*/ 2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95"/>
              <a:gd name="T47" fmla="*/ 119 w 119"/>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95">
                <a:moveTo>
                  <a:pt x="0" y="22"/>
                </a:moveTo>
                <a:lnTo>
                  <a:pt x="0" y="7"/>
                </a:lnTo>
                <a:lnTo>
                  <a:pt x="30" y="0"/>
                </a:lnTo>
                <a:lnTo>
                  <a:pt x="55" y="19"/>
                </a:lnTo>
                <a:lnTo>
                  <a:pt x="83" y="13"/>
                </a:lnTo>
                <a:lnTo>
                  <a:pt x="116" y="43"/>
                </a:lnTo>
                <a:lnTo>
                  <a:pt x="111" y="74"/>
                </a:lnTo>
                <a:lnTo>
                  <a:pt x="119" y="88"/>
                </a:lnTo>
                <a:lnTo>
                  <a:pt x="94" y="95"/>
                </a:lnTo>
                <a:lnTo>
                  <a:pt x="82" y="69"/>
                </a:lnTo>
                <a:lnTo>
                  <a:pt x="72" y="79"/>
                </a:lnTo>
                <a:lnTo>
                  <a:pt x="30" y="54"/>
                </a:lnTo>
                <a:lnTo>
                  <a:pt x="11" y="27"/>
                </a:lnTo>
                <a:lnTo>
                  <a:pt x="1" y="32"/>
                </a:lnTo>
                <a:lnTo>
                  <a:pt x="0" y="22"/>
                </a:lnTo>
                <a:close/>
              </a:path>
            </a:pathLst>
          </a:custGeom>
          <a:solidFill>
            <a:srgbClr val="FFFFCC"/>
          </a:solidFill>
          <a:ln w="9525">
            <a:noFill/>
            <a:round/>
            <a:headEnd/>
            <a:tailEnd/>
          </a:ln>
        </p:spPr>
        <p:txBody>
          <a:bodyPr/>
          <a:lstStyle/>
          <a:p>
            <a:endParaRPr lang="en-US"/>
          </a:p>
        </p:txBody>
      </p:sp>
      <p:sp>
        <p:nvSpPr>
          <p:cNvPr id="23443" name="Freeform 916"/>
          <p:cNvSpPr>
            <a:spLocks noChangeAspect="1"/>
          </p:cNvSpPr>
          <p:nvPr/>
        </p:nvSpPr>
        <p:spPr bwMode="auto">
          <a:xfrm>
            <a:off x="4616450" y="2968083"/>
            <a:ext cx="228600" cy="182563"/>
          </a:xfrm>
          <a:custGeom>
            <a:avLst/>
            <a:gdLst>
              <a:gd name="T0" fmla="*/ 0 w 119"/>
              <a:gd name="T1" fmla="*/ 22 h 95"/>
              <a:gd name="T2" fmla="*/ 0 w 119"/>
              <a:gd name="T3" fmla="*/ 7 h 95"/>
              <a:gd name="T4" fmla="*/ 30 w 119"/>
              <a:gd name="T5" fmla="*/ 0 h 95"/>
              <a:gd name="T6" fmla="*/ 55 w 119"/>
              <a:gd name="T7" fmla="*/ 19 h 95"/>
              <a:gd name="T8" fmla="*/ 83 w 119"/>
              <a:gd name="T9" fmla="*/ 13 h 95"/>
              <a:gd name="T10" fmla="*/ 116 w 119"/>
              <a:gd name="T11" fmla="*/ 43 h 95"/>
              <a:gd name="T12" fmla="*/ 111 w 119"/>
              <a:gd name="T13" fmla="*/ 74 h 95"/>
              <a:gd name="T14" fmla="*/ 119 w 119"/>
              <a:gd name="T15" fmla="*/ 88 h 95"/>
              <a:gd name="T16" fmla="*/ 94 w 119"/>
              <a:gd name="T17" fmla="*/ 95 h 95"/>
              <a:gd name="T18" fmla="*/ 82 w 119"/>
              <a:gd name="T19" fmla="*/ 69 h 95"/>
              <a:gd name="T20" fmla="*/ 72 w 119"/>
              <a:gd name="T21" fmla="*/ 79 h 95"/>
              <a:gd name="T22" fmla="*/ 30 w 119"/>
              <a:gd name="T23" fmla="*/ 54 h 95"/>
              <a:gd name="T24" fmla="*/ 11 w 119"/>
              <a:gd name="T25" fmla="*/ 27 h 95"/>
              <a:gd name="T26" fmla="*/ 1 w 119"/>
              <a:gd name="T27" fmla="*/ 32 h 95"/>
              <a:gd name="T28" fmla="*/ 0 w 119"/>
              <a:gd name="T29" fmla="*/ 2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95"/>
              <a:gd name="T47" fmla="*/ 119 w 119"/>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95">
                <a:moveTo>
                  <a:pt x="0" y="22"/>
                </a:moveTo>
                <a:lnTo>
                  <a:pt x="0" y="7"/>
                </a:lnTo>
                <a:lnTo>
                  <a:pt x="30" y="0"/>
                </a:lnTo>
                <a:lnTo>
                  <a:pt x="55" y="19"/>
                </a:lnTo>
                <a:lnTo>
                  <a:pt x="83" y="13"/>
                </a:lnTo>
                <a:lnTo>
                  <a:pt x="116" y="43"/>
                </a:lnTo>
                <a:lnTo>
                  <a:pt x="111" y="74"/>
                </a:lnTo>
                <a:lnTo>
                  <a:pt x="119" y="88"/>
                </a:lnTo>
                <a:lnTo>
                  <a:pt x="94" y="95"/>
                </a:lnTo>
                <a:lnTo>
                  <a:pt x="82" y="69"/>
                </a:lnTo>
                <a:lnTo>
                  <a:pt x="72" y="79"/>
                </a:lnTo>
                <a:lnTo>
                  <a:pt x="30" y="54"/>
                </a:lnTo>
                <a:lnTo>
                  <a:pt x="11" y="27"/>
                </a:lnTo>
                <a:lnTo>
                  <a:pt x="1" y="32"/>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444" name="Freeform 917"/>
          <p:cNvSpPr>
            <a:spLocks noChangeAspect="1"/>
          </p:cNvSpPr>
          <p:nvPr/>
        </p:nvSpPr>
        <p:spPr bwMode="auto">
          <a:xfrm>
            <a:off x="4659313" y="2999833"/>
            <a:ext cx="95250" cy="111125"/>
          </a:xfrm>
          <a:custGeom>
            <a:avLst/>
            <a:gdLst>
              <a:gd name="T0" fmla="*/ 50 w 50"/>
              <a:gd name="T1" fmla="*/ 31 h 58"/>
              <a:gd name="T2" fmla="*/ 40 w 50"/>
              <a:gd name="T3" fmla="*/ 15 h 58"/>
              <a:gd name="T4" fmla="*/ 17 w 50"/>
              <a:gd name="T5" fmla="*/ 0 h 58"/>
              <a:gd name="T6" fmla="*/ 0 w 50"/>
              <a:gd name="T7" fmla="*/ 2 h 58"/>
              <a:gd name="T8" fmla="*/ 2 w 50"/>
              <a:gd name="T9" fmla="*/ 22 h 58"/>
              <a:gd name="T10" fmla="*/ 40 w 50"/>
              <a:gd name="T11" fmla="*/ 58 h 58"/>
              <a:gd name="T12" fmla="*/ 50 w 50"/>
              <a:gd name="T13" fmla="*/ 31 h 58"/>
              <a:gd name="T14" fmla="*/ 0 60000 65536"/>
              <a:gd name="T15" fmla="*/ 0 60000 65536"/>
              <a:gd name="T16" fmla="*/ 0 60000 65536"/>
              <a:gd name="T17" fmla="*/ 0 60000 65536"/>
              <a:gd name="T18" fmla="*/ 0 60000 65536"/>
              <a:gd name="T19" fmla="*/ 0 60000 65536"/>
              <a:gd name="T20" fmla="*/ 0 60000 65536"/>
              <a:gd name="T21" fmla="*/ 0 w 50"/>
              <a:gd name="T22" fmla="*/ 0 h 58"/>
              <a:gd name="T23" fmla="*/ 50 w 50"/>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8">
                <a:moveTo>
                  <a:pt x="50" y="31"/>
                </a:moveTo>
                <a:lnTo>
                  <a:pt x="40" y="15"/>
                </a:lnTo>
                <a:lnTo>
                  <a:pt x="17" y="0"/>
                </a:lnTo>
                <a:lnTo>
                  <a:pt x="0" y="2"/>
                </a:lnTo>
                <a:lnTo>
                  <a:pt x="2" y="22"/>
                </a:lnTo>
                <a:lnTo>
                  <a:pt x="40" y="58"/>
                </a:lnTo>
                <a:lnTo>
                  <a:pt x="50" y="31"/>
                </a:lnTo>
                <a:close/>
              </a:path>
            </a:pathLst>
          </a:custGeom>
          <a:solidFill>
            <a:srgbClr val="FFFFCC"/>
          </a:solidFill>
          <a:ln w="9525">
            <a:noFill/>
            <a:round/>
            <a:headEnd/>
            <a:tailEnd/>
          </a:ln>
        </p:spPr>
        <p:txBody>
          <a:bodyPr/>
          <a:lstStyle/>
          <a:p>
            <a:endParaRPr lang="en-US"/>
          </a:p>
        </p:txBody>
      </p:sp>
      <p:sp>
        <p:nvSpPr>
          <p:cNvPr id="23445" name="Freeform 918"/>
          <p:cNvSpPr>
            <a:spLocks noChangeAspect="1"/>
          </p:cNvSpPr>
          <p:nvPr/>
        </p:nvSpPr>
        <p:spPr bwMode="auto">
          <a:xfrm>
            <a:off x="4659313" y="2999833"/>
            <a:ext cx="95250" cy="111125"/>
          </a:xfrm>
          <a:custGeom>
            <a:avLst/>
            <a:gdLst>
              <a:gd name="T0" fmla="*/ 50 w 50"/>
              <a:gd name="T1" fmla="*/ 31 h 58"/>
              <a:gd name="T2" fmla="*/ 40 w 50"/>
              <a:gd name="T3" fmla="*/ 15 h 58"/>
              <a:gd name="T4" fmla="*/ 17 w 50"/>
              <a:gd name="T5" fmla="*/ 0 h 58"/>
              <a:gd name="T6" fmla="*/ 0 w 50"/>
              <a:gd name="T7" fmla="*/ 2 h 58"/>
              <a:gd name="T8" fmla="*/ 2 w 50"/>
              <a:gd name="T9" fmla="*/ 22 h 58"/>
              <a:gd name="T10" fmla="*/ 40 w 50"/>
              <a:gd name="T11" fmla="*/ 58 h 58"/>
              <a:gd name="T12" fmla="*/ 50 w 50"/>
              <a:gd name="T13" fmla="*/ 31 h 58"/>
              <a:gd name="T14" fmla="*/ 0 60000 65536"/>
              <a:gd name="T15" fmla="*/ 0 60000 65536"/>
              <a:gd name="T16" fmla="*/ 0 60000 65536"/>
              <a:gd name="T17" fmla="*/ 0 60000 65536"/>
              <a:gd name="T18" fmla="*/ 0 60000 65536"/>
              <a:gd name="T19" fmla="*/ 0 60000 65536"/>
              <a:gd name="T20" fmla="*/ 0 60000 65536"/>
              <a:gd name="T21" fmla="*/ 0 w 50"/>
              <a:gd name="T22" fmla="*/ 0 h 58"/>
              <a:gd name="T23" fmla="*/ 50 w 50"/>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8">
                <a:moveTo>
                  <a:pt x="50" y="31"/>
                </a:moveTo>
                <a:lnTo>
                  <a:pt x="40" y="15"/>
                </a:lnTo>
                <a:lnTo>
                  <a:pt x="17" y="0"/>
                </a:lnTo>
                <a:lnTo>
                  <a:pt x="0" y="2"/>
                </a:lnTo>
                <a:lnTo>
                  <a:pt x="2" y="22"/>
                </a:lnTo>
                <a:lnTo>
                  <a:pt x="40" y="58"/>
                </a:lnTo>
                <a:lnTo>
                  <a:pt x="50" y="31"/>
                </a:lnTo>
                <a:close/>
              </a:path>
            </a:pathLst>
          </a:custGeom>
          <a:solidFill>
            <a:srgbClr val="FFFFCC"/>
          </a:solidFill>
          <a:ln w="1588" cap="rnd">
            <a:solidFill>
              <a:srgbClr val="808080"/>
            </a:solidFill>
            <a:round/>
            <a:headEnd/>
            <a:tailEnd/>
          </a:ln>
        </p:spPr>
        <p:txBody>
          <a:bodyPr/>
          <a:lstStyle/>
          <a:p>
            <a:endParaRPr lang="en-US"/>
          </a:p>
        </p:txBody>
      </p:sp>
      <p:sp>
        <p:nvSpPr>
          <p:cNvPr id="23446" name="Freeform 919"/>
          <p:cNvSpPr>
            <a:spLocks noChangeAspect="1"/>
          </p:cNvSpPr>
          <p:nvPr/>
        </p:nvSpPr>
        <p:spPr bwMode="auto">
          <a:xfrm>
            <a:off x="4759325" y="2544221"/>
            <a:ext cx="200025" cy="204787"/>
          </a:xfrm>
          <a:custGeom>
            <a:avLst/>
            <a:gdLst>
              <a:gd name="T0" fmla="*/ 0 w 104"/>
              <a:gd name="T1" fmla="*/ 95 h 107"/>
              <a:gd name="T2" fmla="*/ 18 w 104"/>
              <a:gd name="T3" fmla="*/ 78 h 107"/>
              <a:gd name="T4" fmla="*/ 12 w 104"/>
              <a:gd name="T5" fmla="*/ 85 h 107"/>
              <a:gd name="T6" fmla="*/ 20 w 104"/>
              <a:gd name="T7" fmla="*/ 87 h 107"/>
              <a:gd name="T8" fmla="*/ 18 w 104"/>
              <a:gd name="T9" fmla="*/ 54 h 107"/>
              <a:gd name="T10" fmla="*/ 26 w 104"/>
              <a:gd name="T11" fmla="*/ 38 h 107"/>
              <a:gd name="T12" fmla="*/ 36 w 104"/>
              <a:gd name="T13" fmla="*/ 36 h 107"/>
              <a:gd name="T14" fmla="*/ 57 w 104"/>
              <a:gd name="T15" fmla="*/ 51 h 107"/>
              <a:gd name="T16" fmla="*/ 62 w 104"/>
              <a:gd name="T17" fmla="*/ 23 h 107"/>
              <a:gd name="T18" fmla="*/ 53 w 104"/>
              <a:gd name="T19" fmla="*/ 23 h 107"/>
              <a:gd name="T20" fmla="*/ 49 w 104"/>
              <a:gd name="T21" fmla="*/ 7 h 107"/>
              <a:gd name="T22" fmla="*/ 104 w 104"/>
              <a:gd name="T23" fmla="*/ 0 h 107"/>
              <a:gd name="T24" fmla="*/ 101 w 104"/>
              <a:gd name="T25" fmla="*/ 10 h 107"/>
              <a:gd name="T26" fmla="*/ 92 w 104"/>
              <a:gd name="T27" fmla="*/ 16 h 107"/>
              <a:gd name="T28" fmla="*/ 100 w 104"/>
              <a:gd name="T29" fmla="*/ 30 h 107"/>
              <a:gd name="T30" fmla="*/ 95 w 104"/>
              <a:gd name="T31" fmla="*/ 34 h 107"/>
              <a:gd name="T32" fmla="*/ 50 w 104"/>
              <a:gd name="T33" fmla="*/ 107 h 107"/>
              <a:gd name="T34" fmla="*/ 49 w 104"/>
              <a:gd name="T35" fmla="*/ 102 h 107"/>
              <a:gd name="T36" fmla="*/ 0 w 104"/>
              <a:gd name="T37" fmla="*/ 9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7"/>
              <a:gd name="T59" fmla="*/ 104 w 10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7">
                <a:moveTo>
                  <a:pt x="0" y="95"/>
                </a:moveTo>
                <a:lnTo>
                  <a:pt x="18" y="78"/>
                </a:lnTo>
                <a:lnTo>
                  <a:pt x="12" y="85"/>
                </a:lnTo>
                <a:lnTo>
                  <a:pt x="20" y="87"/>
                </a:lnTo>
                <a:lnTo>
                  <a:pt x="18" y="54"/>
                </a:lnTo>
                <a:lnTo>
                  <a:pt x="26" y="38"/>
                </a:lnTo>
                <a:lnTo>
                  <a:pt x="36" y="36"/>
                </a:lnTo>
                <a:lnTo>
                  <a:pt x="57" y="51"/>
                </a:lnTo>
                <a:lnTo>
                  <a:pt x="62" y="23"/>
                </a:lnTo>
                <a:lnTo>
                  <a:pt x="53" y="23"/>
                </a:lnTo>
                <a:lnTo>
                  <a:pt x="49" y="7"/>
                </a:lnTo>
                <a:lnTo>
                  <a:pt x="104" y="0"/>
                </a:lnTo>
                <a:lnTo>
                  <a:pt x="101" y="10"/>
                </a:lnTo>
                <a:lnTo>
                  <a:pt x="92" y="16"/>
                </a:lnTo>
                <a:lnTo>
                  <a:pt x="100" y="30"/>
                </a:lnTo>
                <a:lnTo>
                  <a:pt x="95" y="34"/>
                </a:lnTo>
                <a:lnTo>
                  <a:pt x="50" y="107"/>
                </a:lnTo>
                <a:lnTo>
                  <a:pt x="49" y="102"/>
                </a:lnTo>
                <a:lnTo>
                  <a:pt x="0" y="95"/>
                </a:lnTo>
                <a:close/>
              </a:path>
            </a:pathLst>
          </a:custGeom>
          <a:solidFill>
            <a:srgbClr val="FFFFCC"/>
          </a:solidFill>
          <a:ln w="9525">
            <a:noFill/>
            <a:round/>
            <a:headEnd/>
            <a:tailEnd/>
          </a:ln>
        </p:spPr>
        <p:txBody>
          <a:bodyPr/>
          <a:lstStyle/>
          <a:p>
            <a:endParaRPr lang="en-US"/>
          </a:p>
        </p:txBody>
      </p:sp>
      <p:sp>
        <p:nvSpPr>
          <p:cNvPr id="23447" name="Freeform 920"/>
          <p:cNvSpPr>
            <a:spLocks noChangeAspect="1"/>
          </p:cNvSpPr>
          <p:nvPr/>
        </p:nvSpPr>
        <p:spPr bwMode="auto">
          <a:xfrm>
            <a:off x="4759325" y="2544221"/>
            <a:ext cx="200025" cy="204787"/>
          </a:xfrm>
          <a:custGeom>
            <a:avLst/>
            <a:gdLst>
              <a:gd name="T0" fmla="*/ 0 w 104"/>
              <a:gd name="T1" fmla="*/ 95 h 107"/>
              <a:gd name="T2" fmla="*/ 18 w 104"/>
              <a:gd name="T3" fmla="*/ 78 h 107"/>
              <a:gd name="T4" fmla="*/ 12 w 104"/>
              <a:gd name="T5" fmla="*/ 85 h 107"/>
              <a:gd name="T6" fmla="*/ 20 w 104"/>
              <a:gd name="T7" fmla="*/ 87 h 107"/>
              <a:gd name="T8" fmla="*/ 18 w 104"/>
              <a:gd name="T9" fmla="*/ 54 h 107"/>
              <a:gd name="T10" fmla="*/ 26 w 104"/>
              <a:gd name="T11" fmla="*/ 38 h 107"/>
              <a:gd name="T12" fmla="*/ 36 w 104"/>
              <a:gd name="T13" fmla="*/ 36 h 107"/>
              <a:gd name="T14" fmla="*/ 57 w 104"/>
              <a:gd name="T15" fmla="*/ 51 h 107"/>
              <a:gd name="T16" fmla="*/ 62 w 104"/>
              <a:gd name="T17" fmla="*/ 23 h 107"/>
              <a:gd name="T18" fmla="*/ 53 w 104"/>
              <a:gd name="T19" fmla="*/ 23 h 107"/>
              <a:gd name="T20" fmla="*/ 49 w 104"/>
              <a:gd name="T21" fmla="*/ 7 h 107"/>
              <a:gd name="T22" fmla="*/ 104 w 104"/>
              <a:gd name="T23" fmla="*/ 0 h 107"/>
              <a:gd name="T24" fmla="*/ 101 w 104"/>
              <a:gd name="T25" fmla="*/ 10 h 107"/>
              <a:gd name="T26" fmla="*/ 92 w 104"/>
              <a:gd name="T27" fmla="*/ 16 h 107"/>
              <a:gd name="T28" fmla="*/ 100 w 104"/>
              <a:gd name="T29" fmla="*/ 30 h 107"/>
              <a:gd name="T30" fmla="*/ 95 w 104"/>
              <a:gd name="T31" fmla="*/ 34 h 107"/>
              <a:gd name="T32" fmla="*/ 50 w 104"/>
              <a:gd name="T33" fmla="*/ 107 h 107"/>
              <a:gd name="T34" fmla="*/ 49 w 104"/>
              <a:gd name="T35" fmla="*/ 102 h 107"/>
              <a:gd name="T36" fmla="*/ 0 w 104"/>
              <a:gd name="T37" fmla="*/ 9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7"/>
              <a:gd name="T59" fmla="*/ 104 w 10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7">
                <a:moveTo>
                  <a:pt x="0" y="95"/>
                </a:moveTo>
                <a:lnTo>
                  <a:pt x="18" y="78"/>
                </a:lnTo>
                <a:lnTo>
                  <a:pt x="12" y="85"/>
                </a:lnTo>
                <a:lnTo>
                  <a:pt x="20" y="87"/>
                </a:lnTo>
                <a:lnTo>
                  <a:pt x="18" y="54"/>
                </a:lnTo>
                <a:lnTo>
                  <a:pt x="26" y="38"/>
                </a:lnTo>
                <a:lnTo>
                  <a:pt x="36" y="36"/>
                </a:lnTo>
                <a:lnTo>
                  <a:pt x="57" y="51"/>
                </a:lnTo>
                <a:lnTo>
                  <a:pt x="62" y="23"/>
                </a:lnTo>
                <a:lnTo>
                  <a:pt x="53" y="23"/>
                </a:lnTo>
                <a:lnTo>
                  <a:pt x="49" y="7"/>
                </a:lnTo>
                <a:lnTo>
                  <a:pt x="104" y="0"/>
                </a:lnTo>
                <a:lnTo>
                  <a:pt x="101" y="10"/>
                </a:lnTo>
                <a:lnTo>
                  <a:pt x="92" y="16"/>
                </a:lnTo>
                <a:lnTo>
                  <a:pt x="100" y="30"/>
                </a:lnTo>
                <a:lnTo>
                  <a:pt x="95" y="34"/>
                </a:lnTo>
                <a:lnTo>
                  <a:pt x="50" y="107"/>
                </a:lnTo>
                <a:lnTo>
                  <a:pt x="49" y="102"/>
                </a:lnTo>
                <a:lnTo>
                  <a:pt x="0" y="95"/>
                </a:lnTo>
                <a:close/>
              </a:path>
            </a:pathLst>
          </a:custGeom>
          <a:solidFill>
            <a:srgbClr val="FFFFCC"/>
          </a:solidFill>
          <a:ln w="1588" cap="rnd">
            <a:solidFill>
              <a:srgbClr val="808080"/>
            </a:solidFill>
            <a:round/>
            <a:headEnd/>
            <a:tailEnd/>
          </a:ln>
        </p:spPr>
        <p:txBody>
          <a:bodyPr/>
          <a:lstStyle/>
          <a:p>
            <a:endParaRPr lang="en-US"/>
          </a:p>
        </p:txBody>
      </p:sp>
      <p:sp>
        <p:nvSpPr>
          <p:cNvPr id="23448" name="Freeform 921"/>
          <p:cNvSpPr>
            <a:spLocks noChangeAspect="1"/>
          </p:cNvSpPr>
          <p:nvPr/>
        </p:nvSpPr>
        <p:spPr bwMode="auto">
          <a:xfrm>
            <a:off x="4759325" y="2591846"/>
            <a:ext cx="190500" cy="163512"/>
          </a:xfrm>
          <a:custGeom>
            <a:avLst/>
            <a:gdLst>
              <a:gd name="T0" fmla="*/ 0 w 99"/>
              <a:gd name="T1" fmla="*/ 69 h 85"/>
              <a:gd name="T2" fmla="*/ 19 w 99"/>
              <a:gd name="T3" fmla="*/ 52 h 85"/>
              <a:gd name="T4" fmla="*/ 12 w 99"/>
              <a:gd name="T5" fmla="*/ 60 h 85"/>
              <a:gd name="T6" fmla="*/ 20 w 99"/>
              <a:gd name="T7" fmla="*/ 62 h 85"/>
              <a:gd name="T8" fmla="*/ 19 w 99"/>
              <a:gd name="T9" fmla="*/ 28 h 85"/>
              <a:gd name="T10" fmla="*/ 26 w 99"/>
              <a:gd name="T11" fmla="*/ 12 h 85"/>
              <a:gd name="T12" fmla="*/ 36 w 99"/>
              <a:gd name="T13" fmla="*/ 10 h 85"/>
              <a:gd name="T14" fmla="*/ 57 w 99"/>
              <a:gd name="T15" fmla="*/ 25 h 85"/>
              <a:gd name="T16" fmla="*/ 60 w 99"/>
              <a:gd name="T17" fmla="*/ 5 h 85"/>
              <a:gd name="T18" fmla="*/ 70 w 99"/>
              <a:gd name="T19" fmla="*/ 0 h 85"/>
              <a:gd name="T20" fmla="*/ 82 w 99"/>
              <a:gd name="T21" fmla="*/ 8 h 85"/>
              <a:gd name="T22" fmla="*/ 95 w 99"/>
              <a:gd name="T23" fmla="*/ 8 h 85"/>
              <a:gd name="T24" fmla="*/ 99 w 99"/>
              <a:gd name="T25" fmla="*/ 14 h 85"/>
              <a:gd name="T26" fmla="*/ 91 w 99"/>
              <a:gd name="T27" fmla="*/ 23 h 85"/>
              <a:gd name="T28" fmla="*/ 97 w 99"/>
              <a:gd name="T29" fmla="*/ 33 h 85"/>
              <a:gd name="T30" fmla="*/ 92 w 99"/>
              <a:gd name="T31" fmla="*/ 52 h 85"/>
              <a:gd name="T32" fmla="*/ 81 w 99"/>
              <a:gd name="T33" fmla="*/ 49 h 85"/>
              <a:gd name="T34" fmla="*/ 75 w 99"/>
              <a:gd name="T35" fmla="*/ 49 h 85"/>
              <a:gd name="T36" fmla="*/ 71 w 99"/>
              <a:gd name="T37" fmla="*/ 54 h 85"/>
              <a:gd name="T38" fmla="*/ 63 w 99"/>
              <a:gd name="T39" fmla="*/ 62 h 85"/>
              <a:gd name="T40" fmla="*/ 61 w 99"/>
              <a:gd name="T41" fmla="*/ 70 h 85"/>
              <a:gd name="T42" fmla="*/ 58 w 99"/>
              <a:gd name="T43" fmla="*/ 72 h 85"/>
              <a:gd name="T44" fmla="*/ 54 w 99"/>
              <a:gd name="T45" fmla="*/ 85 h 85"/>
              <a:gd name="T46" fmla="*/ 50 w 99"/>
              <a:gd name="T47" fmla="*/ 81 h 85"/>
              <a:gd name="T48" fmla="*/ 49 w 99"/>
              <a:gd name="T49" fmla="*/ 77 h 85"/>
              <a:gd name="T50" fmla="*/ 0 w 99"/>
              <a:gd name="T51" fmla="*/ 69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85"/>
              <a:gd name="T80" fmla="*/ 99 w 99"/>
              <a:gd name="T81" fmla="*/ 85 h 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85">
                <a:moveTo>
                  <a:pt x="0" y="69"/>
                </a:moveTo>
                <a:lnTo>
                  <a:pt x="19" y="52"/>
                </a:lnTo>
                <a:lnTo>
                  <a:pt x="12" y="60"/>
                </a:lnTo>
                <a:lnTo>
                  <a:pt x="20" y="62"/>
                </a:lnTo>
                <a:lnTo>
                  <a:pt x="19" y="28"/>
                </a:lnTo>
                <a:lnTo>
                  <a:pt x="26" y="12"/>
                </a:lnTo>
                <a:lnTo>
                  <a:pt x="36" y="10"/>
                </a:lnTo>
                <a:lnTo>
                  <a:pt x="57" y="25"/>
                </a:lnTo>
                <a:lnTo>
                  <a:pt x="60" y="5"/>
                </a:lnTo>
                <a:lnTo>
                  <a:pt x="70" y="0"/>
                </a:lnTo>
                <a:lnTo>
                  <a:pt x="82" y="8"/>
                </a:lnTo>
                <a:lnTo>
                  <a:pt x="95" y="8"/>
                </a:lnTo>
                <a:lnTo>
                  <a:pt x="99" y="14"/>
                </a:lnTo>
                <a:lnTo>
                  <a:pt x="91" y="23"/>
                </a:lnTo>
                <a:lnTo>
                  <a:pt x="97" y="33"/>
                </a:lnTo>
                <a:lnTo>
                  <a:pt x="92" y="52"/>
                </a:lnTo>
                <a:lnTo>
                  <a:pt x="81" y="49"/>
                </a:lnTo>
                <a:lnTo>
                  <a:pt x="75" y="49"/>
                </a:lnTo>
                <a:lnTo>
                  <a:pt x="71" y="54"/>
                </a:lnTo>
                <a:lnTo>
                  <a:pt x="63" y="62"/>
                </a:lnTo>
                <a:lnTo>
                  <a:pt x="61" y="70"/>
                </a:lnTo>
                <a:lnTo>
                  <a:pt x="58" y="72"/>
                </a:lnTo>
                <a:lnTo>
                  <a:pt x="54" y="85"/>
                </a:lnTo>
                <a:lnTo>
                  <a:pt x="50" y="81"/>
                </a:lnTo>
                <a:lnTo>
                  <a:pt x="49" y="77"/>
                </a:lnTo>
                <a:lnTo>
                  <a:pt x="0" y="69"/>
                </a:lnTo>
                <a:close/>
              </a:path>
            </a:pathLst>
          </a:custGeom>
          <a:solidFill>
            <a:srgbClr val="FFFFCC"/>
          </a:solidFill>
          <a:ln w="9525">
            <a:noFill/>
            <a:round/>
            <a:headEnd/>
            <a:tailEnd/>
          </a:ln>
        </p:spPr>
        <p:txBody>
          <a:bodyPr/>
          <a:lstStyle/>
          <a:p>
            <a:endParaRPr lang="en-US"/>
          </a:p>
        </p:txBody>
      </p:sp>
      <p:sp>
        <p:nvSpPr>
          <p:cNvPr id="23449" name="Freeform 922"/>
          <p:cNvSpPr>
            <a:spLocks noChangeAspect="1"/>
          </p:cNvSpPr>
          <p:nvPr/>
        </p:nvSpPr>
        <p:spPr bwMode="auto">
          <a:xfrm>
            <a:off x="4759325" y="2591846"/>
            <a:ext cx="190500" cy="163512"/>
          </a:xfrm>
          <a:custGeom>
            <a:avLst/>
            <a:gdLst>
              <a:gd name="T0" fmla="*/ 0 w 99"/>
              <a:gd name="T1" fmla="*/ 69 h 85"/>
              <a:gd name="T2" fmla="*/ 19 w 99"/>
              <a:gd name="T3" fmla="*/ 52 h 85"/>
              <a:gd name="T4" fmla="*/ 12 w 99"/>
              <a:gd name="T5" fmla="*/ 60 h 85"/>
              <a:gd name="T6" fmla="*/ 20 w 99"/>
              <a:gd name="T7" fmla="*/ 62 h 85"/>
              <a:gd name="T8" fmla="*/ 19 w 99"/>
              <a:gd name="T9" fmla="*/ 28 h 85"/>
              <a:gd name="T10" fmla="*/ 26 w 99"/>
              <a:gd name="T11" fmla="*/ 12 h 85"/>
              <a:gd name="T12" fmla="*/ 36 w 99"/>
              <a:gd name="T13" fmla="*/ 10 h 85"/>
              <a:gd name="T14" fmla="*/ 57 w 99"/>
              <a:gd name="T15" fmla="*/ 25 h 85"/>
              <a:gd name="T16" fmla="*/ 60 w 99"/>
              <a:gd name="T17" fmla="*/ 5 h 85"/>
              <a:gd name="T18" fmla="*/ 70 w 99"/>
              <a:gd name="T19" fmla="*/ 0 h 85"/>
              <a:gd name="T20" fmla="*/ 82 w 99"/>
              <a:gd name="T21" fmla="*/ 8 h 85"/>
              <a:gd name="T22" fmla="*/ 95 w 99"/>
              <a:gd name="T23" fmla="*/ 8 h 85"/>
              <a:gd name="T24" fmla="*/ 99 w 99"/>
              <a:gd name="T25" fmla="*/ 14 h 85"/>
              <a:gd name="T26" fmla="*/ 91 w 99"/>
              <a:gd name="T27" fmla="*/ 23 h 85"/>
              <a:gd name="T28" fmla="*/ 97 w 99"/>
              <a:gd name="T29" fmla="*/ 33 h 85"/>
              <a:gd name="T30" fmla="*/ 92 w 99"/>
              <a:gd name="T31" fmla="*/ 52 h 85"/>
              <a:gd name="T32" fmla="*/ 81 w 99"/>
              <a:gd name="T33" fmla="*/ 49 h 85"/>
              <a:gd name="T34" fmla="*/ 75 w 99"/>
              <a:gd name="T35" fmla="*/ 49 h 85"/>
              <a:gd name="T36" fmla="*/ 71 w 99"/>
              <a:gd name="T37" fmla="*/ 54 h 85"/>
              <a:gd name="T38" fmla="*/ 63 w 99"/>
              <a:gd name="T39" fmla="*/ 62 h 85"/>
              <a:gd name="T40" fmla="*/ 61 w 99"/>
              <a:gd name="T41" fmla="*/ 70 h 85"/>
              <a:gd name="T42" fmla="*/ 58 w 99"/>
              <a:gd name="T43" fmla="*/ 72 h 85"/>
              <a:gd name="T44" fmla="*/ 54 w 99"/>
              <a:gd name="T45" fmla="*/ 85 h 85"/>
              <a:gd name="T46" fmla="*/ 50 w 99"/>
              <a:gd name="T47" fmla="*/ 81 h 85"/>
              <a:gd name="T48" fmla="*/ 49 w 99"/>
              <a:gd name="T49" fmla="*/ 77 h 85"/>
              <a:gd name="T50" fmla="*/ 0 w 99"/>
              <a:gd name="T51" fmla="*/ 69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85"/>
              <a:gd name="T80" fmla="*/ 99 w 99"/>
              <a:gd name="T81" fmla="*/ 85 h 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85">
                <a:moveTo>
                  <a:pt x="0" y="69"/>
                </a:moveTo>
                <a:lnTo>
                  <a:pt x="19" y="52"/>
                </a:lnTo>
                <a:lnTo>
                  <a:pt x="12" y="60"/>
                </a:lnTo>
                <a:lnTo>
                  <a:pt x="20" y="62"/>
                </a:lnTo>
                <a:lnTo>
                  <a:pt x="19" y="28"/>
                </a:lnTo>
                <a:lnTo>
                  <a:pt x="26" y="12"/>
                </a:lnTo>
                <a:lnTo>
                  <a:pt x="36" y="10"/>
                </a:lnTo>
                <a:lnTo>
                  <a:pt x="57" y="25"/>
                </a:lnTo>
                <a:lnTo>
                  <a:pt x="60" y="5"/>
                </a:lnTo>
                <a:lnTo>
                  <a:pt x="70" y="0"/>
                </a:lnTo>
                <a:lnTo>
                  <a:pt x="82" y="8"/>
                </a:lnTo>
                <a:lnTo>
                  <a:pt x="95" y="8"/>
                </a:lnTo>
                <a:lnTo>
                  <a:pt x="99" y="14"/>
                </a:lnTo>
                <a:lnTo>
                  <a:pt x="91" y="23"/>
                </a:lnTo>
                <a:lnTo>
                  <a:pt x="97" y="33"/>
                </a:lnTo>
                <a:lnTo>
                  <a:pt x="92" y="52"/>
                </a:lnTo>
                <a:lnTo>
                  <a:pt x="81" y="49"/>
                </a:lnTo>
                <a:lnTo>
                  <a:pt x="75" y="49"/>
                </a:lnTo>
                <a:lnTo>
                  <a:pt x="71" y="54"/>
                </a:lnTo>
                <a:lnTo>
                  <a:pt x="63" y="62"/>
                </a:lnTo>
                <a:lnTo>
                  <a:pt x="61" y="70"/>
                </a:lnTo>
                <a:lnTo>
                  <a:pt x="58" y="72"/>
                </a:lnTo>
                <a:lnTo>
                  <a:pt x="54" y="85"/>
                </a:lnTo>
                <a:lnTo>
                  <a:pt x="50" y="81"/>
                </a:lnTo>
                <a:lnTo>
                  <a:pt x="49" y="77"/>
                </a:lnTo>
                <a:lnTo>
                  <a:pt x="0" y="69"/>
                </a:lnTo>
                <a:close/>
              </a:path>
            </a:pathLst>
          </a:custGeom>
          <a:solidFill>
            <a:srgbClr val="FFFFCC"/>
          </a:solidFill>
          <a:ln w="1588" cap="rnd">
            <a:solidFill>
              <a:srgbClr val="808080"/>
            </a:solidFill>
            <a:round/>
            <a:headEnd/>
            <a:tailEnd/>
          </a:ln>
        </p:spPr>
        <p:txBody>
          <a:bodyPr/>
          <a:lstStyle/>
          <a:p>
            <a:endParaRPr lang="en-US"/>
          </a:p>
        </p:txBody>
      </p:sp>
      <p:sp>
        <p:nvSpPr>
          <p:cNvPr id="23450" name="Freeform 923"/>
          <p:cNvSpPr>
            <a:spLocks noChangeAspect="1"/>
          </p:cNvSpPr>
          <p:nvPr/>
        </p:nvSpPr>
        <p:spPr bwMode="auto">
          <a:xfrm>
            <a:off x="4826000" y="3050633"/>
            <a:ext cx="153988" cy="87313"/>
          </a:xfrm>
          <a:custGeom>
            <a:avLst/>
            <a:gdLst>
              <a:gd name="T0" fmla="*/ 0 w 80"/>
              <a:gd name="T1" fmla="*/ 31 h 45"/>
              <a:gd name="T2" fmla="*/ 5 w 80"/>
              <a:gd name="T3" fmla="*/ 0 h 45"/>
              <a:gd name="T4" fmla="*/ 80 w 80"/>
              <a:gd name="T5" fmla="*/ 7 h 45"/>
              <a:gd name="T6" fmla="*/ 66 w 80"/>
              <a:gd name="T7" fmla="*/ 26 h 45"/>
              <a:gd name="T8" fmla="*/ 72 w 80"/>
              <a:gd name="T9" fmla="*/ 37 h 45"/>
              <a:gd name="T10" fmla="*/ 52 w 80"/>
              <a:gd name="T11" fmla="*/ 38 h 45"/>
              <a:gd name="T12" fmla="*/ 40 w 80"/>
              <a:gd name="T13" fmla="*/ 45 h 45"/>
              <a:gd name="T14" fmla="*/ 8 w 80"/>
              <a:gd name="T15" fmla="*/ 45 h 45"/>
              <a:gd name="T16" fmla="*/ 0 w 80"/>
              <a:gd name="T17" fmla="*/ 3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45"/>
              <a:gd name="T29" fmla="*/ 80 w 8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45">
                <a:moveTo>
                  <a:pt x="0" y="31"/>
                </a:moveTo>
                <a:lnTo>
                  <a:pt x="5" y="0"/>
                </a:lnTo>
                <a:lnTo>
                  <a:pt x="80" y="7"/>
                </a:lnTo>
                <a:lnTo>
                  <a:pt x="66" y="26"/>
                </a:lnTo>
                <a:lnTo>
                  <a:pt x="72" y="37"/>
                </a:lnTo>
                <a:lnTo>
                  <a:pt x="52" y="38"/>
                </a:lnTo>
                <a:lnTo>
                  <a:pt x="40" y="45"/>
                </a:lnTo>
                <a:lnTo>
                  <a:pt x="8" y="45"/>
                </a:lnTo>
                <a:lnTo>
                  <a:pt x="0" y="31"/>
                </a:lnTo>
                <a:close/>
              </a:path>
            </a:pathLst>
          </a:custGeom>
          <a:solidFill>
            <a:srgbClr val="FFFFCC"/>
          </a:solidFill>
          <a:ln w="9525">
            <a:noFill/>
            <a:round/>
            <a:headEnd/>
            <a:tailEnd/>
          </a:ln>
        </p:spPr>
        <p:txBody>
          <a:bodyPr/>
          <a:lstStyle/>
          <a:p>
            <a:endParaRPr lang="en-US"/>
          </a:p>
        </p:txBody>
      </p:sp>
      <p:sp>
        <p:nvSpPr>
          <p:cNvPr id="23451" name="Freeform 924"/>
          <p:cNvSpPr>
            <a:spLocks noChangeAspect="1"/>
          </p:cNvSpPr>
          <p:nvPr/>
        </p:nvSpPr>
        <p:spPr bwMode="auto">
          <a:xfrm>
            <a:off x="4826000" y="3050633"/>
            <a:ext cx="153988" cy="87313"/>
          </a:xfrm>
          <a:custGeom>
            <a:avLst/>
            <a:gdLst>
              <a:gd name="T0" fmla="*/ 0 w 80"/>
              <a:gd name="T1" fmla="*/ 31 h 45"/>
              <a:gd name="T2" fmla="*/ 5 w 80"/>
              <a:gd name="T3" fmla="*/ 0 h 45"/>
              <a:gd name="T4" fmla="*/ 80 w 80"/>
              <a:gd name="T5" fmla="*/ 7 h 45"/>
              <a:gd name="T6" fmla="*/ 66 w 80"/>
              <a:gd name="T7" fmla="*/ 26 h 45"/>
              <a:gd name="T8" fmla="*/ 72 w 80"/>
              <a:gd name="T9" fmla="*/ 37 h 45"/>
              <a:gd name="T10" fmla="*/ 52 w 80"/>
              <a:gd name="T11" fmla="*/ 38 h 45"/>
              <a:gd name="T12" fmla="*/ 40 w 80"/>
              <a:gd name="T13" fmla="*/ 45 h 45"/>
              <a:gd name="T14" fmla="*/ 8 w 80"/>
              <a:gd name="T15" fmla="*/ 45 h 45"/>
              <a:gd name="T16" fmla="*/ 0 w 80"/>
              <a:gd name="T17" fmla="*/ 3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45"/>
              <a:gd name="T29" fmla="*/ 80 w 8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45">
                <a:moveTo>
                  <a:pt x="0" y="31"/>
                </a:moveTo>
                <a:lnTo>
                  <a:pt x="5" y="0"/>
                </a:lnTo>
                <a:lnTo>
                  <a:pt x="80" y="7"/>
                </a:lnTo>
                <a:lnTo>
                  <a:pt x="66" y="26"/>
                </a:lnTo>
                <a:lnTo>
                  <a:pt x="72" y="37"/>
                </a:lnTo>
                <a:lnTo>
                  <a:pt x="52" y="38"/>
                </a:lnTo>
                <a:lnTo>
                  <a:pt x="40" y="45"/>
                </a:lnTo>
                <a:lnTo>
                  <a:pt x="8" y="45"/>
                </a:lnTo>
                <a:lnTo>
                  <a:pt x="0" y="31"/>
                </a:lnTo>
                <a:close/>
              </a:path>
            </a:pathLst>
          </a:custGeom>
          <a:solidFill>
            <a:srgbClr val="FFFFCC"/>
          </a:solidFill>
          <a:ln w="1588" cap="rnd">
            <a:solidFill>
              <a:srgbClr val="808080"/>
            </a:solidFill>
            <a:round/>
            <a:headEnd/>
            <a:tailEnd/>
          </a:ln>
        </p:spPr>
        <p:txBody>
          <a:bodyPr/>
          <a:lstStyle/>
          <a:p>
            <a:endParaRPr lang="en-US"/>
          </a:p>
        </p:txBody>
      </p:sp>
      <p:sp>
        <p:nvSpPr>
          <p:cNvPr id="23452" name="Freeform 925"/>
          <p:cNvSpPr>
            <a:spLocks noChangeAspect="1"/>
          </p:cNvSpPr>
          <p:nvPr/>
        </p:nvSpPr>
        <p:spPr bwMode="auto">
          <a:xfrm>
            <a:off x="4675188" y="2918871"/>
            <a:ext cx="161925" cy="85725"/>
          </a:xfrm>
          <a:custGeom>
            <a:avLst/>
            <a:gdLst>
              <a:gd name="T0" fmla="*/ 0 w 85"/>
              <a:gd name="T1" fmla="*/ 27 h 45"/>
              <a:gd name="T2" fmla="*/ 13 w 85"/>
              <a:gd name="T3" fmla="*/ 7 h 45"/>
              <a:gd name="T4" fmla="*/ 30 w 85"/>
              <a:gd name="T5" fmla="*/ 13 h 45"/>
              <a:gd name="T6" fmla="*/ 60 w 85"/>
              <a:gd name="T7" fmla="*/ 0 h 45"/>
              <a:gd name="T8" fmla="*/ 77 w 85"/>
              <a:gd name="T9" fmla="*/ 3 h 45"/>
              <a:gd name="T10" fmla="*/ 85 w 85"/>
              <a:gd name="T11" fmla="*/ 10 h 45"/>
              <a:gd name="T12" fmla="*/ 52 w 85"/>
              <a:gd name="T13" fmla="*/ 40 h 45"/>
              <a:gd name="T14" fmla="*/ 25 w 85"/>
              <a:gd name="T15" fmla="*/ 45 h 45"/>
              <a:gd name="T16" fmla="*/ 0 w 85"/>
              <a:gd name="T17" fmla="*/ 2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0" y="27"/>
                </a:moveTo>
                <a:lnTo>
                  <a:pt x="13" y="7"/>
                </a:lnTo>
                <a:lnTo>
                  <a:pt x="30" y="13"/>
                </a:lnTo>
                <a:lnTo>
                  <a:pt x="60" y="0"/>
                </a:lnTo>
                <a:lnTo>
                  <a:pt x="77" y="3"/>
                </a:lnTo>
                <a:lnTo>
                  <a:pt x="85" y="10"/>
                </a:lnTo>
                <a:lnTo>
                  <a:pt x="52" y="40"/>
                </a:lnTo>
                <a:lnTo>
                  <a:pt x="25" y="45"/>
                </a:lnTo>
                <a:lnTo>
                  <a:pt x="0" y="27"/>
                </a:lnTo>
                <a:close/>
              </a:path>
            </a:pathLst>
          </a:custGeom>
          <a:solidFill>
            <a:srgbClr val="FFFFCC"/>
          </a:solidFill>
          <a:ln w="9525">
            <a:noFill/>
            <a:round/>
            <a:headEnd/>
            <a:tailEnd/>
          </a:ln>
        </p:spPr>
        <p:txBody>
          <a:bodyPr/>
          <a:lstStyle/>
          <a:p>
            <a:endParaRPr lang="en-US"/>
          </a:p>
        </p:txBody>
      </p:sp>
      <p:sp>
        <p:nvSpPr>
          <p:cNvPr id="23453" name="Freeform 926"/>
          <p:cNvSpPr>
            <a:spLocks noChangeAspect="1"/>
          </p:cNvSpPr>
          <p:nvPr/>
        </p:nvSpPr>
        <p:spPr bwMode="auto">
          <a:xfrm>
            <a:off x="4675188" y="2918871"/>
            <a:ext cx="161925" cy="85725"/>
          </a:xfrm>
          <a:custGeom>
            <a:avLst/>
            <a:gdLst>
              <a:gd name="T0" fmla="*/ 0 w 85"/>
              <a:gd name="T1" fmla="*/ 27 h 45"/>
              <a:gd name="T2" fmla="*/ 13 w 85"/>
              <a:gd name="T3" fmla="*/ 7 h 45"/>
              <a:gd name="T4" fmla="*/ 30 w 85"/>
              <a:gd name="T5" fmla="*/ 13 h 45"/>
              <a:gd name="T6" fmla="*/ 60 w 85"/>
              <a:gd name="T7" fmla="*/ 0 h 45"/>
              <a:gd name="T8" fmla="*/ 77 w 85"/>
              <a:gd name="T9" fmla="*/ 3 h 45"/>
              <a:gd name="T10" fmla="*/ 85 w 85"/>
              <a:gd name="T11" fmla="*/ 10 h 45"/>
              <a:gd name="T12" fmla="*/ 52 w 85"/>
              <a:gd name="T13" fmla="*/ 40 h 45"/>
              <a:gd name="T14" fmla="*/ 25 w 85"/>
              <a:gd name="T15" fmla="*/ 45 h 45"/>
              <a:gd name="T16" fmla="*/ 0 w 85"/>
              <a:gd name="T17" fmla="*/ 2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0" y="27"/>
                </a:moveTo>
                <a:lnTo>
                  <a:pt x="13" y="7"/>
                </a:lnTo>
                <a:lnTo>
                  <a:pt x="30" y="13"/>
                </a:lnTo>
                <a:lnTo>
                  <a:pt x="60" y="0"/>
                </a:lnTo>
                <a:lnTo>
                  <a:pt x="77" y="3"/>
                </a:lnTo>
                <a:lnTo>
                  <a:pt x="85" y="10"/>
                </a:lnTo>
                <a:lnTo>
                  <a:pt x="52" y="40"/>
                </a:lnTo>
                <a:lnTo>
                  <a:pt x="25" y="45"/>
                </a:lnTo>
                <a:lnTo>
                  <a:pt x="0" y="27"/>
                </a:lnTo>
                <a:close/>
              </a:path>
            </a:pathLst>
          </a:custGeom>
          <a:solidFill>
            <a:srgbClr val="FFFFCC"/>
          </a:solidFill>
          <a:ln w="1588" cap="rnd">
            <a:solidFill>
              <a:srgbClr val="808080"/>
            </a:solidFill>
            <a:round/>
            <a:headEnd/>
            <a:tailEnd/>
          </a:ln>
        </p:spPr>
        <p:txBody>
          <a:bodyPr/>
          <a:lstStyle/>
          <a:p>
            <a:endParaRPr lang="en-US"/>
          </a:p>
        </p:txBody>
      </p:sp>
      <p:sp>
        <p:nvSpPr>
          <p:cNvPr id="23454" name="Freeform 927"/>
          <p:cNvSpPr>
            <a:spLocks noChangeAspect="1"/>
          </p:cNvSpPr>
          <p:nvPr/>
        </p:nvSpPr>
        <p:spPr bwMode="auto">
          <a:xfrm>
            <a:off x="4625975" y="2715671"/>
            <a:ext cx="242888" cy="185737"/>
          </a:xfrm>
          <a:custGeom>
            <a:avLst/>
            <a:gdLst>
              <a:gd name="T0" fmla="*/ 0 w 126"/>
              <a:gd name="T1" fmla="*/ 17 h 97"/>
              <a:gd name="T2" fmla="*/ 8 w 126"/>
              <a:gd name="T3" fmla="*/ 68 h 97"/>
              <a:gd name="T4" fmla="*/ 73 w 126"/>
              <a:gd name="T5" fmla="*/ 93 h 97"/>
              <a:gd name="T6" fmla="*/ 105 w 126"/>
              <a:gd name="T7" fmla="*/ 97 h 97"/>
              <a:gd name="T8" fmla="*/ 126 w 126"/>
              <a:gd name="T9" fmla="*/ 72 h 97"/>
              <a:gd name="T10" fmla="*/ 115 w 126"/>
              <a:gd name="T11" fmla="*/ 42 h 97"/>
              <a:gd name="T12" fmla="*/ 123 w 126"/>
              <a:gd name="T13" fmla="*/ 35 h 97"/>
              <a:gd name="T14" fmla="*/ 118 w 126"/>
              <a:gd name="T15" fmla="*/ 13 h 97"/>
              <a:gd name="T16" fmla="*/ 70 w 126"/>
              <a:gd name="T17" fmla="*/ 5 h 97"/>
              <a:gd name="T18" fmla="*/ 39 w 126"/>
              <a:gd name="T19" fmla="*/ 0 h 97"/>
              <a:gd name="T20" fmla="*/ 0 w 126"/>
              <a:gd name="T21" fmla="*/ 1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7"/>
              <a:gd name="T35" fmla="*/ 126 w 126"/>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7">
                <a:moveTo>
                  <a:pt x="0" y="17"/>
                </a:moveTo>
                <a:lnTo>
                  <a:pt x="8" y="68"/>
                </a:lnTo>
                <a:lnTo>
                  <a:pt x="73" y="93"/>
                </a:lnTo>
                <a:lnTo>
                  <a:pt x="105" y="97"/>
                </a:lnTo>
                <a:lnTo>
                  <a:pt x="126" y="72"/>
                </a:lnTo>
                <a:lnTo>
                  <a:pt x="115" y="42"/>
                </a:lnTo>
                <a:lnTo>
                  <a:pt x="123" y="35"/>
                </a:lnTo>
                <a:lnTo>
                  <a:pt x="118" y="13"/>
                </a:lnTo>
                <a:lnTo>
                  <a:pt x="70" y="5"/>
                </a:lnTo>
                <a:lnTo>
                  <a:pt x="39" y="0"/>
                </a:lnTo>
                <a:lnTo>
                  <a:pt x="0" y="17"/>
                </a:lnTo>
                <a:close/>
              </a:path>
            </a:pathLst>
          </a:custGeom>
          <a:solidFill>
            <a:srgbClr val="FFFFCC"/>
          </a:solidFill>
          <a:ln w="9525">
            <a:noFill/>
            <a:round/>
            <a:headEnd/>
            <a:tailEnd/>
          </a:ln>
        </p:spPr>
        <p:txBody>
          <a:bodyPr/>
          <a:lstStyle/>
          <a:p>
            <a:endParaRPr lang="en-US"/>
          </a:p>
        </p:txBody>
      </p:sp>
      <p:sp>
        <p:nvSpPr>
          <p:cNvPr id="23455" name="Freeform 928"/>
          <p:cNvSpPr>
            <a:spLocks noChangeAspect="1"/>
          </p:cNvSpPr>
          <p:nvPr/>
        </p:nvSpPr>
        <p:spPr bwMode="auto">
          <a:xfrm>
            <a:off x="4625975" y="2715671"/>
            <a:ext cx="242888" cy="185737"/>
          </a:xfrm>
          <a:custGeom>
            <a:avLst/>
            <a:gdLst>
              <a:gd name="T0" fmla="*/ 0 w 126"/>
              <a:gd name="T1" fmla="*/ 17 h 97"/>
              <a:gd name="T2" fmla="*/ 8 w 126"/>
              <a:gd name="T3" fmla="*/ 68 h 97"/>
              <a:gd name="T4" fmla="*/ 73 w 126"/>
              <a:gd name="T5" fmla="*/ 93 h 97"/>
              <a:gd name="T6" fmla="*/ 105 w 126"/>
              <a:gd name="T7" fmla="*/ 97 h 97"/>
              <a:gd name="T8" fmla="*/ 126 w 126"/>
              <a:gd name="T9" fmla="*/ 72 h 97"/>
              <a:gd name="T10" fmla="*/ 115 w 126"/>
              <a:gd name="T11" fmla="*/ 42 h 97"/>
              <a:gd name="T12" fmla="*/ 123 w 126"/>
              <a:gd name="T13" fmla="*/ 35 h 97"/>
              <a:gd name="T14" fmla="*/ 118 w 126"/>
              <a:gd name="T15" fmla="*/ 13 h 97"/>
              <a:gd name="T16" fmla="*/ 70 w 126"/>
              <a:gd name="T17" fmla="*/ 5 h 97"/>
              <a:gd name="T18" fmla="*/ 39 w 126"/>
              <a:gd name="T19" fmla="*/ 0 h 97"/>
              <a:gd name="T20" fmla="*/ 0 w 126"/>
              <a:gd name="T21" fmla="*/ 1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7"/>
              <a:gd name="T35" fmla="*/ 126 w 126"/>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7">
                <a:moveTo>
                  <a:pt x="0" y="17"/>
                </a:moveTo>
                <a:lnTo>
                  <a:pt x="8" y="68"/>
                </a:lnTo>
                <a:lnTo>
                  <a:pt x="73" y="93"/>
                </a:lnTo>
                <a:lnTo>
                  <a:pt x="105" y="97"/>
                </a:lnTo>
                <a:lnTo>
                  <a:pt x="126" y="72"/>
                </a:lnTo>
                <a:lnTo>
                  <a:pt x="115" y="42"/>
                </a:lnTo>
                <a:lnTo>
                  <a:pt x="123" y="35"/>
                </a:lnTo>
                <a:lnTo>
                  <a:pt x="118" y="13"/>
                </a:lnTo>
                <a:lnTo>
                  <a:pt x="70" y="5"/>
                </a:lnTo>
                <a:lnTo>
                  <a:pt x="39" y="0"/>
                </a:lnTo>
                <a:lnTo>
                  <a:pt x="0" y="17"/>
                </a:lnTo>
                <a:close/>
              </a:path>
            </a:pathLst>
          </a:custGeom>
          <a:solidFill>
            <a:srgbClr val="FFFFCC"/>
          </a:solidFill>
          <a:ln w="1588" cap="rnd">
            <a:solidFill>
              <a:srgbClr val="808080"/>
            </a:solidFill>
            <a:round/>
            <a:headEnd/>
            <a:tailEnd/>
          </a:ln>
        </p:spPr>
        <p:txBody>
          <a:bodyPr/>
          <a:lstStyle/>
          <a:p>
            <a:endParaRPr lang="en-US"/>
          </a:p>
        </p:txBody>
      </p:sp>
      <p:sp>
        <p:nvSpPr>
          <p:cNvPr id="23456" name="Freeform 929"/>
          <p:cNvSpPr>
            <a:spLocks noChangeAspect="1"/>
          </p:cNvSpPr>
          <p:nvPr/>
        </p:nvSpPr>
        <p:spPr bwMode="auto">
          <a:xfrm>
            <a:off x="4775200" y="2926808"/>
            <a:ext cx="230188" cy="138113"/>
          </a:xfrm>
          <a:custGeom>
            <a:avLst/>
            <a:gdLst>
              <a:gd name="T0" fmla="*/ 0 w 120"/>
              <a:gd name="T1" fmla="*/ 35 h 72"/>
              <a:gd name="T2" fmla="*/ 32 w 120"/>
              <a:gd name="T3" fmla="*/ 65 h 72"/>
              <a:gd name="T4" fmla="*/ 107 w 120"/>
              <a:gd name="T5" fmla="*/ 72 h 72"/>
              <a:gd name="T6" fmla="*/ 120 w 120"/>
              <a:gd name="T7" fmla="*/ 47 h 72"/>
              <a:gd name="T8" fmla="*/ 102 w 120"/>
              <a:gd name="T9" fmla="*/ 45 h 72"/>
              <a:gd name="T10" fmla="*/ 99 w 120"/>
              <a:gd name="T11" fmla="*/ 23 h 72"/>
              <a:gd name="T12" fmla="*/ 83 w 120"/>
              <a:gd name="T13" fmla="*/ 0 h 72"/>
              <a:gd name="T14" fmla="*/ 32 w 120"/>
              <a:gd name="T15" fmla="*/ 5 h 72"/>
              <a:gd name="T16" fmla="*/ 0 w 120"/>
              <a:gd name="T17" fmla="*/ 35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72"/>
              <a:gd name="T29" fmla="*/ 120 w 12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72">
                <a:moveTo>
                  <a:pt x="0" y="35"/>
                </a:moveTo>
                <a:lnTo>
                  <a:pt x="32" y="65"/>
                </a:lnTo>
                <a:lnTo>
                  <a:pt x="107" y="72"/>
                </a:lnTo>
                <a:lnTo>
                  <a:pt x="120" y="47"/>
                </a:lnTo>
                <a:lnTo>
                  <a:pt x="102" y="45"/>
                </a:lnTo>
                <a:lnTo>
                  <a:pt x="99" y="23"/>
                </a:lnTo>
                <a:lnTo>
                  <a:pt x="83" y="0"/>
                </a:lnTo>
                <a:lnTo>
                  <a:pt x="32" y="5"/>
                </a:lnTo>
                <a:lnTo>
                  <a:pt x="0" y="35"/>
                </a:lnTo>
                <a:close/>
              </a:path>
            </a:pathLst>
          </a:custGeom>
          <a:solidFill>
            <a:srgbClr val="FFFFCC"/>
          </a:solidFill>
          <a:ln w="9525">
            <a:noFill/>
            <a:round/>
            <a:headEnd/>
            <a:tailEnd/>
          </a:ln>
        </p:spPr>
        <p:txBody>
          <a:bodyPr/>
          <a:lstStyle/>
          <a:p>
            <a:endParaRPr lang="en-US"/>
          </a:p>
        </p:txBody>
      </p:sp>
      <p:sp>
        <p:nvSpPr>
          <p:cNvPr id="23457" name="Freeform 930"/>
          <p:cNvSpPr>
            <a:spLocks noChangeAspect="1"/>
          </p:cNvSpPr>
          <p:nvPr/>
        </p:nvSpPr>
        <p:spPr bwMode="auto">
          <a:xfrm>
            <a:off x="4775200" y="2926808"/>
            <a:ext cx="230188" cy="138113"/>
          </a:xfrm>
          <a:custGeom>
            <a:avLst/>
            <a:gdLst>
              <a:gd name="T0" fmla="*/ 0 w 120"/>
              <a:gd name="T1" fmla="*/ 35 h 72"/>
              <a:gd name="T2" fmla="*/ 32 w 120"/>
              <a:gd name="T3" fmla="*/ 65 h 72"/>
              <a:gd name="T4" fmla="*/ 107 w 120"/>
              <a:gd name="T5" fmla="*/ 72 h 72"/>
              <a:gd name="T6" fmla="*/ 120 w 120"/>
              <a:gd name="T7" fmla="*/ 47 h 72"/>
              <a:gd name="T8" fmla="*/ 102 w 120"/>
              <a:gd name="T9" fmla="*/ 45 h 72"/>
              <a:gd name="T10" fmla="*/ 99 w 120"/>
              <a:gd name="T11" fmla="*/ 23 h 72"/>
              <a:gd name="T12" fmla="*/ 83 w 120"/>
              <a:gd name="T13" fmla="*/ 0 h 72"/>
              <a:gd name="T14" fmla="*/ 32 w 120"/>
              <a:gd name="T15" fmla="*/ 5 h 72"/>
              <a:gd name="T16" fmla="*/ 0 w 120"/>
              <a:gd name="T17" fmla="*/ 35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72"/>
              <a:gd name="T29" fmla="*/ 120 w 12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72">
                <a:moveTo>
                  <a:pt x="0" y="35"/>
                </a:moveTo>
                <a:lnTo>
                  <a:pt x="32" y="65"/>
                </a:lnTo>
                <a:lnTo>
                  <a:pt x="107" y="72"/>
                </a:lnTo>
                <a:lnTo>
                  <a:pt x="120" y="47"/>
                </a:lnTo>
                <a:lnTo>
                  <a:pt x="102" y="45"/>
                </a:lnTo>
                <a:lnTo>
                  <a:pt x="99" y="23"/>
                </a:lnTo>
                <a:lnTo>
                  <a:pt x="83" y="0"/>
                </a:lnTo>
                <a:lnTo>
                  <a:pt x="32" y="5"/>
                </a:lnTo>
                <a:lnTo>
                  <a:pt x="0" y="35"/>
                </a:lnTo>
                <a:close/>
              </a:path>
            </a:pathLst>
          </a:custGeom>
          <a:solidFill>
            <a:srgbClr val="FFFFCC"/>
          </a:solidFill>
          <a:ln w="1588" cap="rnd">
            <a:solidFill>
              <a:srgbClr val="808080"/>
            </a:solidFill>
            <a:round/>
            <a:headEnd/>
            <a:tailEnd/>
          </a:ln>
        </p:spPr>
        <p:txBody>
          <a:bodyPr/>
          <a:lstStyle/>
          <a:p>
            <a:endParaRPr lang="en-US"/>
          </a:p>
        </p:txBody>
      </p:sp>
      <p:sp>
        <p:nvSpPr>
          <p:cNvPr id="23458" name="Freeform 931"/>
          <p:cNvSpPr>
            <a:spLocks noChangeAspect="1"/>
          </p:cNvSpPr>
          <p:nvPr/>
        </p:nvSpPr>
        <p:spPr bwMode="auto">
          <a:xfrm>
            <a:off x="4573588" y="2836321"/>
            <a:ext cx="252412" cy="109537"/>
          </a:xfrm>
          <a:custGeom>
            <a:avLst/>
            <a:gdLst>
              <a:gd name="T0" fmla="*/ 0 w 132"/>
              <a:gd name="T1" fmla="*/ 14 h 57"/>
              <a:gd name="T2" fmla="*/ 23 w 132"/>
              <a:gd name="T3" fmla="*/ 40 h 57"/>
              <a:gd name="T4" fmla="*/ 60 w 132"/>
              <a:gd name="T5" fmla="*/ 39 h 57"/>
              <a:gd name="T6" fmla="*/ 66 w 132"/>
              <a:gd name="T7" fmla="*/ 51 h 57"/>
              <a:gd name="T8" fmla="*/ 83 w 132"/>
              <a:gd name="T9" fmla="*/ 57 h 57"/>
              <a:gd name="T10" fmla="*/ 112 w 132"/>
              <a:gd name="T11" fmla="*/ 44 h 57"/>
              <a:gd name="T12" fmla="*/ 129 w 132"/>
              <a:gd name="T13" fmla="*/ 47 h 57"/>
              <a:gd name="T14" fmla="*/ 132 w 132"/>
              <a:gd name="T15" fmla="*/ 35 h 57"/>
              <a:gd name="T16" fmla="*/ 101 w 132"/>
              <a:gd name="T17" fmla="*/ 31 h 57"/>
              <a:gd name="T18" fmla="*/ 35 w 132"/>
              <a:gd name="T19" fmla="*/ 5 h 57"/>
              <a:gd name="T20" fmla="*/ 28 w 132"/>
              <a:gd name="T21" fmla="*/ 0 h 57"/>
              <a:gd name="T22" fmla="*/ 0 w 132"/>
              <a:gd name="T23" fmla="*/ 14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57"/>
              <a:gd name="T38" fmla="*/ 132 w 132"/>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57">
                <a:moveTo>
                  <a:pt x="0" y="14"/>
                </a:moveTo>
                <a:lnTo>
                  <a:pt x="23" y="40"/>
                </a:lnTo>
                <a:lnTo>
                  <a:pt x="60" y="39"/>
                </a:lnTo>
                <a:lnTo>
                  <a:pt x="66" y="51"/>
                </a:lnTo>
                <a:lnTo>
                  <a:pt x="83" y="57"/>
                </a:lnTo>
                <a:lnTo>
                  <a:pt x="112" y="44"/>
                </a:lnTo>
                <a:lnTo>
                  <a:pt x="129" y="47"/>
                </a:lnTo>
                <a:lnTo>
                  <a:pt x="132" y="35"/>
                </a:lnTo>
                <a:lnTo>
                  <a:pt x="101" y="31"/>
                </a:lnTo>
                <a:lnTo>
                  <a:pt x="35" y="5"/>
                </a:lnTo>
                <a:lnTo>
                  <a:pt x="28" y="0"/>
                </a:lnTo>
                <a:lnTo>
                  <a:pt x="0" y="14"/>
                </a:lnTo>
                <a:close/>
              </a:path>
            </a:pathLst>
          </a:custGeom>
          <a:solidFill>
            <a:srgbClr val="FFFFCC"/>
          </a:solidFill>
          <a:ln w="9525">
            <a:noFill/>
            <a:round/>
            <a:headEnd/>
            <a:tailEnd/>
          </a:ln>
        </p:spPr>
        <p:txBody>
          <a:bodyPr/>
          <a:lstStyle/>
          <a:p>
            <a:endParaRPr lang="en-US"/>
          </a:p>
        </p:txBody>
      </p:sp>
      <p:sp>
        <p:nvSpPr>
          <p:cNvPr id="23459" name="Freeform 932"/>
          <p:cNvSpPr>
            <a:spLocks noChangeAspect="1"/>
          </p:cNvSpPr>
          <p:nvPr/>
        </p:nvSpPr>
        <p:spPr bwMode="auto">
          <a:xfrm>
            <a:off x="4573588" y="2836321"/>
            <a:ext cx="252412" cy="109537"/>
          </a:xfrm>
          <a:custGeom>
            <a:avLst/>
            <a:gdLst>
              <a:gd name="T0" fmla="*/ 0 w 132"/>
              <a:gd name="T1" fmla="*/ 14 h 57"/>
              <a:gd name="T2" fmla="*/ 23 w 132"/>
              <a:gd name="T3" fmla="*/ 40 h 57"/>
              <a:gd name="T4" fmla="*/ 60 w 132"/>
              <a:gd name="T5" fmla="*/ 39 h 57"/>
              <a:gd name="T6" fmla="*/ 66 w 132"/>
              <a:gd name="T7" fmla="*/ 51 h 57"/>
              <a:gd name="T8" fmla="*/ 83 w 132"/>
              <a:gd name="T9" fmla="*/ 57 h 57"/>
              <a:gd name="T10" fmla="*/ 112 w 132"/>
              <a:gd name="T11" fmla="*/ 44 h 57"/>
              <a:gd name="T12" fmla="*/ 129 w 132"/>
              <a:gd name="T13" fmla="*/ 47 h 57"/>
              <a:gd name="T14" fmla="*/ 132 w 132"/>
              <a:gd name="T15" fmla="*/ 35 h 57"/>
              <a:gd name="T16" fmla="*/ 101 w 132"/>
              <a:gd name="T17" fmla="*/ 31 h 57"/>
              <a:gd name="T18" fmla="*/ 35 w 132"/>
              <a:gd name="T19" fmla="*/ 5 h 57"/>
              <a:gd name="T20" fmla="*/ 28 w 132"/>
              <a:gd name="T21" fmla="*/ 0 h 57"/>
              <a:gd name="T22" fmla="*/ 0 w 132"/>
              <a:gd name="T23" fmla="*/ 14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57"/>
              <a:gd name="T38" fmla="*/ 132 w 132"/>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57">
                <a:moveTo>
                  <a:pt x="0" y="14"/>
                </a:moveTo>
                <a:lnTo>
                  <a:pt x="23" y="40"/>
                </a:lnTo>
                <a:lnTo>
                  <a:pt x="60" y="39"/>
                </a:lnTo>
                <a:lnTo>
                  <a:pt x="66" y="51"/>
                </a:lnTo>
                <a:lnTo>
                  <a:pt x="83" y="57"/>
                </a:lnTo>
                <a:lnTo>
                  <a:pt x="112" y="44"/>
                </a:lnTo>
                <a:lnTo>
                  <a:pt x="129" y="47"/>
                </a:lnTo>
                <a:lnTo>
                  <a:pt x="132" y="35"/>
                </a:lnTo>
                <a:lnTo>
                  <a:pt x="101" y="31"/>
                </a:lnTo>
                <a:lnTo>
                  <a:pt x="35" y="5"/>
                </a:lnTo>
                <a:lnTo>
                  <a:pt x="28" y="0"/>
                </a:lnTo>
                <a:lnTo>
                  <a:pt x="0" y="14"/>
                </a:lnTo>
                <a:close/>
              </a:path>
            </a:pathLst>
          </a:custGeom>
          <a:solidFill>
            <a:srgbClr val="FFFFCC"/>
          </a:solidFill>
          <a:ln w="1588" cap="rnd">
            <a:solidFill>
              <a:srgbClr val="808080"/>
            </a:solidFill>
            <a:round/>
            <a:headEnd/>
            <a:tailEnd/>
          </a:ln>
        </p:spPr>
        <p:txBody>
          <a:bodyPr/>
          <a:lstStyle/>
          <a:p>
            <a:endParaRPr lang="en-US"/>
          </a:p>
        </p:txBody>
      </p:sp>
      <p:sp>
        <p:nvSpPr>
          <p:cNvPr id="23460" name="Freeform 933"/>
          <p:cNvSpPr>
            <a:spLocks noChangeAspect="1"/>
          </p:cNvSpPr>
          <p:nvPr/>
        </p:nvSpPr>
        <p:spPr bwMode="auto">
          <a:xfrm>
            <a:off x="4616450" y="2968083"/>
            <a:ext cx="128588" cy="142875"/>
          </a:xfrm>
          <a:custGeom>
            <a:avLst/>
            <a:gdLst>
              <a:gd name="T0" fmla="*/ 0 w 67"/>
              <a:gd name="T1" fmla="*/ 22 h 74"/>
              <a:gd name="T2" fmla="*/ 0 w 67"/>
              <a:gd name="T3" fmla="*/ 7 h 74"/>
              <a:gd name="T4" fmla="*/ 30 w 67"/>
              <a:gd name="T5" fmla="*/ 0 h 74"/>
              <a:gd name="T6" fmla="*/ 55 w 67"/>
              <a:gd name="T7" fmla="*/ 19 h 74"/>
              <a:gd name="T8" fmla="*/ 67 w 67"/>
              <a:gd name="T9" fmla="*/ 17 h 74"/>
              <a:gd name="T10" fmla="*/ 62 w 67"/>
              <a:gd name="T11" fmla="*/ 31 h 74"/>
              <a:gd name="T12" fmla="*/ 27 w 67"/>
              <a:gd name="T13" fmla="*/ 23 h 74"/>
              <a:gd name="T14" fmla="*/ 62 w 67"/>
              <a:gd name="T15" fmla="*/ 74 h 74"/>
              <a:gd name="T16" fmla="*/ 30 w 67"/>
              <a:gd name="T17" fmla="*/ 54 h 74"/>
              <a:gd name="T18" fmla="*/ 11 w 67"/>
              <a:gd name="T19" fmla="*/ 27 h 74"/>
              <a:gd name="T20" fmla="*/ 1 w 67"/>
              <a:gd name="T21" fmla="*/ 33 h 74"/>
              <a:gd name="T22" fmla="*/ 0 w 67"/>
              <a:gd name="T23" fmla="*/ 2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74"/>
              <a:gd name="T38" fmla="*/ 67 w 67"/>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74">
                <a:moveTo>
                  <a:pt x="0" y="22"/>
                </a:moveTo>
                <a:lnTo>
                  <a:pt x="0" y="7"/>
                </a:lnTo>
                <a:lnTo>
                  <a:pt x="30" y="0"/>
                </a:lnTo>
                <a:lnTo>
                  <a:pt x="55" y="19"/>
                </a:lnTo>
                <a:lnTo>
                  <a:pt x="67" y="17"/>
                </a:lnTo>
                <a:lnTo>
                  <a:pt x="62" y="31"/>
                </a:lnTo>
                <a:lnTo>
                  <a:pt x="27" y="23"/>
                </a:lnTo>
                <a:lnTo>
                  <a:pt x="62" y="74"/>
                </a:lnTo>
                <a:lnTo>
                  <a:pt x="30" y="54"/>
                </a:lnTo>
                <a:lnTo>
                  <a:pt x="11" y="27"/>
                </a:lnTo>
                <a:lnTo>
                  <a:pt x="1" y="33"/>
                </a:lnTo>
                <a:lnTo>
                  <a:pt x="0" y="22"/>
                </a:lnTo>
                <a:close/>
              </a:path>
            </a:pathLst>
          </a:custGeom>
          <a:solidFill>
            <a:srgbClr val="FFFFCC"/>
          </a:solidFill>
          <a:ln w="9525">
            <a:noFill/>
            <a:round/>
            <a:headEnd/>
            <a:tailEnd/>
          </a:ln>
        </p:spPr>
        <p:txBody>
          <a:bodyPr/>
          <a:lstStyle/>
          <a:p>
            <a:endParaRPr lang="en-US"/>
          </a:p>
        </p:txBody>
      </p:sp>
      <p:sp>
        <p:nvSpPr>
          <p:cNvPr id="23461" name="Freeform 934"/>
          <p:cNvSpPr>
            <a:spLocks noChangeAspect="1"/>
          </p:cNvSpPr>
          <p:nvPr/>
        </p:nvSpPr>
        <p:spPr bwMode="auto">
          <a:xfrm>
            <a:off x="4616450" y="2968083"/>
            <a:ext cx="128588" cy="142875"/>
          </a:xfrm>
          <a:custGeom>
            <a:avLst/>
            <a:gdLst>
              <a:gd name="T0" fmla="*/ 0 w 67"/>
              <a:gd name="T1" fmla="*/ 22 h 74"/>
              <a:gd name="T2" fmla="*/ 0 w 67"/>
              <a:gd name="T3" fmla="*/ 7 h 74"/>
              <a:gd name="T4" fmla="*/ 30 w 67"/>
              <a:gd name="T5" fmla="*/ 0 h 74"/>
              <a:gd name="T6" fmla="*/ 55 w 67"/>
              <a:gd name="T7" fmla="*/ 19 h 74"/>
              <a:gd name="T8" fmla="*/ 67 w 67"/>
              <a:gd name="T9" fmla="*/ 17 h 74"/>
              <a:gd name="T10" fmla="*/ 62 w 67"/>
              <a:gd name="T11" fmla="*/ 31 h 74"/>
              <a:gd name="T12" fmla="*/ 27 w 67"/>
              <a:gd name="T13" fmla="*/ 23 h 74"/>
              <a:gd name="T14" fmla="*/ 62 w 67"/>
              <a:gd name="T15" fmla="*/ 74 h 74"/>
              <a:gd name="T16" fmla="*/ 30 w 67"/>
              <a:gd name="T17" fmla="*/ 54 h 74"/>
              <a:gd name="T18" fmla="*/ 11 w 67"/>
              <a:gd name="T19" fmla="*/ 27 h 74"/>
              <a:gd name="T20" fmla="*/ 1 w 67"/>
              <a:gd name="T21" fmla="*/ 33 h 74"/>
              <a:gd name="T22" fmla="*/ 0 w 67"/>
              <a:gd name="T23" fmla="*/ 2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74"/>
              <a:gd name="T38" fmla="*/ 67 w 67"/>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74">
                <a:moveTo>
                  <a:pt x="0" y="22"/>
                </a:moveTo>
                <a:lnTo>
                  <a:pt x="0" y="7"/>
                </a:lnTo>
                <a:lnTo>
                  <a:pt x="30" y="0"/>
                </a:lnTo>
                <a:lnTo>
                  <a:pt x="55" y="19"/>
                </a:lnTo>
                <a:lnTo>
                  <a:pt x="67" y="17"/>
                </a:lnTo>
                <a:lnTo>
                  <a:pt x="62" y="31"/>
                </a:lnTo>
                <a:lnTo>
                  <a:pt x="27" y="23"/>
                </a:lnTo>
                <a:lnTo>
                  <a:pt x="62" y="74"/>
                </a:lnTo>
                <a:lnTo>
                  <a:pt x="30" y="54"/>
                </a:lnTo>
                <a:lnTo>
                  <a:pt x="11" y="27"/>
                </a:lnTo>
                <a:lnTo>
                  <a:pt x="1" y="33"/>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462" name="Freeform 935"/>
          <p:cNvSpPr>
            <a:spLocks noChangeAspect="1"/>
          </p:cNvSpPr>
          <p:nvPr/>
        </p:nvSpPr>
        <p:spPr bwMode="auto">
          <a:xfrm>
            <a:off x="4616450" y="2968083"/>
            <a:ext cx="58738" cy="42863"/>
          </a:xfrm>
          <a:custGeom>
            <a:avLst/>
            <a:gdLst>
              <a:gd name="T0" fmla="*/ 0 w 30"/>
              <a:gd name="T1" fmla="*/ 22 h 22"/>
              <a:gd name="T2" fmla="*/ 0 w 30"/>
              <a:gd name="T3" fmla="*/ 7 h 22"/>
              <a:gd name="T4" fmla="*/ 30 w 30"/>
              <a:gd name="T5" fmla="*/ 0 h 22"/>
              <a:gd name="T6" fmla="*/ 19 w 30"/>
              <a:gd name="T7" fmla="*/ 20 h 22"/>
              <a:gd name="T8" fmla="*/ 0 w 30"/>
              <a:gd name="T9" fmla="*/ 22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22"/>
                </a:moveTo>
                <a:lnTo>
                  <a:pt x="0" y="7"/>
                </a:lnTo>
                <a:lnTo>
                  <a:pt x="30" y="0"/>
                </a:lnTo>
                <a:lnTo>
                  <a:pt x="19" y="20"/>
                </a:lnTo>
                <a:lnTo>
                  <a:pt x="0" y="22"/>
                </a:lnTo>
                <a:close/>
              </a:path>
            </a:pathLst>
          </a:custGeom>
          <a:solidFill>
            <a:srgbClr val="FFFFCC"/>
          </a:solidFill>
          <a:ln w="9525">
            <a:noFill/>
            <a:round/>
            <a:headEnd/>
            <a:tailEnd/>
          </a:ln>
        </p:spPr>
        <p:txBody>
          <a:bodyPr/>
          <a:lstStyle/>
          <a:p>
            <a:endParaRPr lang="en-US"/>
          </a:p>
        </p:txBody>
      </p:sp>
      <p:sp>
        <p:nvSpPr>
          <p:cNvPr id="23463" name="Freeform 936"/>
          <p:cNvSpPr>
            <a:spLocks noChangeAspect="1"/>
          </p:cNvSpPr>
          <p:nvPr/>
        </p:nvSpPr>
        <p:spPr bwMode="auto">
          <a:xfrm>
            <a:off x="4616450" y="2968083"/>
            <a:ext cx="58738" cy="42863"/>
          </a:xfrm>
          <a:custGeom>
            <a:avLst/>
            <a:gdLst>
              <a:gd name="T0" fmla="*/ 0 w 30"/>
              <a:gd name="T1" fmla="*/ 22 h 22"/>
              <a:gd name="T2" fmla="*/ 0 w 30"/>
              <a:gd name="T3" fmla="*/ 7 h 22"/>
              <a:gd name="T4" fmla="*/ 30 w 30"/>
              <a:gd name="T5" fmla="*/ 0 h 22"/>
              <a:gd name="T6" fmla="*/ 19 w 30"/>
              <a:gd name="T7" fmla="*/ 20 h 22"/>
              <a:gd name="T8" fmla="*/ 0 w 30"/>
              <a:gd name="T9" fmla="*/ 22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22"/>
                </a:moveTo>
                <a:lnTo>
                  <a:pt x="0" y="7"/>
                </a:lnTo>
                <a:lnTo>
                  <a:pt x="30" y="0"/>
                </a:lnTo>
                <a:lnTo>
                  <a:pt x="19" y="20"/>
                </a:lnTo>
                <a:lnTo>
                  <a:pt x="0" y="22"/>
                </a:lnTo>
                <a:close/>
              </a:path>
            </a:pathLst>
          </a:custGeom>
          <a:solidFill>
            <a:srgbClr val="FFFFCC"/>
          </a:solidFill>
          <a:ln w="1588" cap="rnd">
            <a:solidFill>
              <a:srgbClr val="808080"/>
            </a:solidFill>
            <a:round/>
            <a:headEnd/>
            <a:tailEnd/>
          </a:ln>
        </p:spPr>
        <p:txBody>
          <a:bodyPr/>
          <a:lstStyle/>
          <a:p>
            <a:endParaRPr lang="en-US"/>
          </a:p>
        </p:txBody>
      </p:sp>
      <p:sp>
        <p:nvSpPr>
          <p:cNvPr id="23464" name="Freeform 937"/>
          <p:cNvSpPr>
            <a:spLocks noChangeAspect="1"/>
          </p:cNvSpPr>
          <p:nvPr/>
        </p:nvSpPr>
        <p:spPr bwMode="auto">
          <a:xfrm>
            <a:off x="4759325" y="2650583"/>
            <a:ext cx="131763" cy="104775"/>
          </a:xfrm>
          <a:custGeom>
            <a:avLst/>
            <a:gdLst>
              <a:gd name="T0" fmla="*/ 0 w 69"/>
              <a:gd name="T1" fmla="*/ 39 h 55"/>
              <a:gd name="T2" fmla="*/ 18 w 69"/>
              <a:gd name="T3" fmla="*/ 23 h 55"/>
              <a:gd name="T4" fmla="*/ 12 w 69"/>
              <a:gd name="T5" fmla="*/ 30 h 55"/>
              <a:gd name="T6" fmla="*/ 20 w 69"/>
              <a:gd name="T7" fmla="*/ 32 h 55"/>
              <a:gd name="T8" fmla="*/ 19 w 69"/>
              <a:gd name="T9" fmla="*/ 2 h 55"/>
              <a:gd name="T10" fmla="*/ 44 w 69"/>
              <a:gd name="T11" fmla="*/ 0 h 55"/>
              <a:gd name="T12" fmla="*/ 68 w 69"/>
              <a:gd name="T13" fmla="*/ 7 h 55"/>
              <a:gd name="T14" fmla="*/ 69 w 69"/>
              <a:gd name="T15" fmla="*/ 24 h 55"/>
              <a:gd name="T16" fmla="*/ 62 w 69"/>
              <a:gd name="T17" fmla="*/ 33 h 55"/>
              <a:gd name="T18" fmla="*/ 60 w 69"/>
              <a:gd name="T19" fmla="*/ 41 h 55"/>
              <a:gd name="T20" fmla="*/ 57 w 69"/>
              <a:gd name="T21" fmla="*/ 43 h 55"/>
              <a:gd name="T22" fmla="*/ 53 w 69"/>
              <a:gd name="T23" fmla="*/ 55 h 55"/>
              <a:gd name="T24" fmla="*/ 49 w 69"/>
              <a:gd name="T25" fmla="*/ 51 h 55"/>
              <a:gd name="T26" fmla="*/ 48 w 69"/>
              <a:gd name="T27" fmla="*/ 47 h 55"/>
              <a:gd name="T28" fmla="*/ 0 w 69"/>
              <a:gd name="T29" fmla="*/ 39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55"/>
              <a:gd name="T47" fmla="*/ 69 w 69"/>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55">
                <a:moveTo>
                  <a:pt x="0" y="39"/>
                </a:moveTo>
                <a:lnTo>
                  <a:pt x="18" y="23"/>
                </a:lnTo>
                <a:lnTo>
                  <a:pt x="12" y="30"/>
                </a:lnTo>
                <a:lnTo>
                  <a:pt x="20" y="32"/>
                </a:lnTo>
                <a:lnTo>
                  <a:pt x="19" y="2"/>
                </a:lnTo>
                <a:lnTo>
                  <a:pt x="44" y="0"/>
                </a:lnTo>
                <a:lnTo>
                  <a:pt x="68" y="7"/>
                </a:lnTo>
                <a:lnTo>
                  <a:pt x="69" y="24"/>
                </a:lnTo>
                <a:lnTo>
                  <a:pt x="62" y="33"/>
                </a:lnTo>
                <a:lnTo>
                  <a:pt x="60" y="41"/>
                </a:lnTo>
                <a:lnTo>
                  <a:pt x="57" y="43"/>
                </a:lnTo>
                <a:lnTo>
                  <a:pt x="53" y="55"/>
                </a:lnTo>
                <a:lnTo>
                  <a:pt x="49" y="51"/>
                </a:lnTo>
                <a:lnTo>
                  <a:pt x="48" y="47"/>
                </a:lnTo>
                <a:lnTo>
                  <a:pt x="0" y="39"/>
                </a:lnTo>
                <a:close/>
              </a:path>
            </a:pathLst>
          </a:custGeom>
          <a:solidFill>
            <a:srgbClr val="FFFFCC"/>
          </a:solidFill>
          <a:ln w="9525">
            <a:noFill/>
            <a:round/>
            <a:headEnd/>
            <a:tailEnd/>
          </a:ln>
        </p:spPr>
        <p:txBody>
          <a:bodyPr/>
          <a:lstStyle/>
          <a:p>
            <a:endParaRPr lang="en-US"/>
          </a:p>
        </p:txBody>
      </p:sp>
      <p:sp>
        <p:nvSpPr>
          <p:cNvPr id="23465" name="Freeform 938"/>
          <p:cNvSpPr>
            <a:spLocks noChangeAspect="1"/>
          </p:cNvSpPr>
          <p:nvPr/>
        </p:nvSpPr>
        <p:spPr bwMode="auto">
          <a:xfrm>
            <a:off x="4759325" y="2650583"/>
            <a:ext cx="131763" cy="104775"/>
          </a:xfrm>
          <a:custGeom>
            <a:avLst/>
            <a:gdLst>
              <a:gd name="T0" fmla="*/ 0 w 69"/>
              <a:gd name="T1" fmla="*/ 39 h 55"/>
              <a:gd name="T2" fmla="*/ 18 w 69"/>
              <a:gd name="T3" fmla="*/ 23 h 55"/>
              <a:gd name="T4" fmla="*/ 12 w 69"/>
              <a:gd name="T5" fmla="*/ 30 h 55"/>
              <a:gd name="T6" fmla="*/ 20 w 69"/>
              <a:gd name="T7" fmla="*/ 32 h 55"/>
              <a:gd name="T8" fmla="*/ 19 w 69"/>
              <a:gd name="T9" fmla="*/ 2 h 55"/>
              <a:gd name="T10" fmla="*/ 44 w 69"/>
              <a:gd name="T11" fmla="*/ 0 h 55"/>
              <a:gd name="T12" fmla="*/ 68 w 69"/>
              <a:gd name="T13" fmla="*/ 7 h 55"/>
              <a:gd name="T14" fmla="*/ 69 w 69"/>
              <a:gd name="T15" fmla="*/ 24 h 55"/>
              <a:gd name="T16" fmla="*/ 62 w 69"/>
              <a:gd name="T17" fmla="*/ 33 h 55"/>
              <a:gd name="T18" fmla="*/ 60 w 69"/>
              <a:gd name="T19" fmla="*/ 41 h 55"/>
              <a:gd name="T20" fmla="*/ 57 w 69"/>
              <a:gd name="T21" fmla="*/ 43 h 55"/>
              <a:gd name="T22" fmla="*/ 53 w 69"/>
              <a:gd name="T23" fmla="*/ 55 h 55"/>
              <a:gd name="T24" fmla="*/ 49 w 69"/>
              <a:gd name="T25" fmla="*/ 51 h 55"/>
              <a:gd name="T26" fmla="*/ 48 w 69"/>
              <a:gd name="T27" fmla="*/ 47 h 55"/>
              <a:gd name="T28" fmla="*/ 0 w 69"/>
              <a:gd name="T29" fmla="*/ 39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55"/>
              <a:gd name="T47" fmla="*/ 69 w 69"/>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55">
                <a:moveTo>
                  <a:pt x="0" y="39"/>
                </a:moveTo>
                <a:lnTo>
                  <a:pt x="18" y="23"/>
                </a:lnTo>
                <a:lnTo>
                  <a:pt x="12" y="30"/>
                </a:lnTo>
                <a:lnTo>
                  <a:pt x="20" y="32"/>
                </a:lnTo>
                <a:lnTo>
                  <a:pt x="19" y="2"/>
                </a:lnTo>
                <a:lnTo>
                  <a:pt x="44" y="0"/>
                </a:lnTo>
                <a:lnTo>
                  <a:pt x="68" y="7"/>
                </a:lnTo>
                <a:lnTo>
                  <a:pt x="69" y="24"/>
                </a:lnTo>
                <a:lnTo>
                  <a:pt x="62" y="33"/>
                </a:lnTo>
                <a:lnTo>
                  <a:pt x="60" y="41"/>
                </a:lnTo>
                <a:lnTo>
                  <a:pt x="57" y="43"/>
                </a:lnTo>
                <a:lnTo>
                  <a:pt x="53" y="55"/>
                </a:lnTo>
                <a:lnTo>
                  <a:pt x="49" y="51"/>
                </a:lnTo>
                <a:lnTo>
                  <a:pt x="48" y="47"/>
                </a:lnTo>
                <a:lnTo>
                  <a:pt x="0" y="39"/>
                </a:lnTo>
                <a:close/>
              </a:path>
            </a:pathLst>
          </a:custGeom>
          <a:solidFill>
            <a:srgbClr val="FFFFCC"/>
          </a:solidFill>
          <a:ln w="1588" cap="rnd">
            <a:solidFill>
              <a:srgbClr val="808080"/>
            </a:solidFill>
            <a:round/>
            <a:headEnd/>
            <a:tailEnd/>
          </a:ln>
        </p:spPr>
        <p:txBody>
          <a:bodyPr/>
          <a:lstStyle/>
          <a:p>
            <a:endParaRPr lang="en-US"/>
          </a:p>
        </p:txBody>
      </p:sp>
      <p:sp>
        <p:nvSpPr>
          <p:cNvPr id="23466" name="Freeform 939"/>
          <p:cNvSpPr>
            <a:spLocks noChangeAspect="1"/>
          </p:cNvSpPr>
          <p:nvPr/>
        </p:nvSpPr>
        <p:spPr bwMode="auto">
          <a:xfrm>
            <a:off x="4759325" y="2693446"/>
            <a:ext cx="63500" cy="42862"/>
          </a:xfrm>
          <a:custGeom>
            <a:avLst/>
            <a:gdLst>
              <a:gd name="T0" fmla="*/ 0 w 33"/>
              <a:gd name="T1" fmla="*/ 16 h 22"/>
              <a:gd name="T2" fmla="*/ 19 w 33"/>
              <a:gd name="T3" fmla="*/ 0 h 22"/>
              <a:gd name="T4" fmla="*/ 13 w 33"/>
              <a:gd name="T5" fmla="*/ 7 h 22"/>
              <a:gd name="T6" fmla="*/ 21 w 33"/>
              <a:gd name="T7" fmla="*/ 9 h 22"/>
              <a:gd name="T8" fmla="*/ 31 w 33"/>
              <a:gd name="T9" fmla="*/ 7 h 22"/>
              <a:gd name="T10" fmla="*/ 33 w 33"/>
              <a:gd name="T11" fmla="*/ 22 h 22"/>
              <a:gd name="T12" fmla="*/ 0 w 33"/>
              <a:gd name="T13" fmla="*/ 16 h 22"/>
              <a:gd name="T14" fmla="*/ 0 60000 65536"/>
              <a:gd name="T15" fmla="*/ 0 60000 65536"/>
              <a:gd name="T16" fmla="*/ 0 60000 65536"/>
              <a:gd name="T17" fmla="*/ 0 60000 65536"/>
              <a:gd name="T18" fmla="*/ 0 60000 65536"/>
              <a:gd name="T19" fmla="*/ 0 60000 65536"/>
              <a:gd name="T20" fmla="*/ 0 60000 65536"/>
              <a:gd name="T21" fmla="*/ 0 w 33"/>
              <a:gd name="T22" fmla="*/ 0 h 22"/>
              <a:gd name="T23" fmla="*/ 33 w 3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2">
                <a:moveTo>
                  <a:pt x="0" y="16"/>
                </a:moveTo>
                <a:lnTo>
                  <a:pt x="19" y="0"/>
                </a:lnTo>
                <a:lnTo>
                  <a:pt x="13" y="7"/>
                </a:lnTo>
                <a:lnTo>
                  <a:pt x="21" y="9"/>
                </a:lnTo>
                <a:lnTo>
                  <a:pt x="31" y="7"/>
                </a:lnTo>
                <a:lnTo>
                  <a:pt x="33" y="22"/>
                </a:lnTo>
                <a:lnTo>
                  <a:pt x="0" y="16"/>
                </a:lnTo>
                <a:close/>
              </a:path>
            </a:pathLst>
          </a:custGeom>
          <a:solidFill>
            <a:srgbClr val="FFFFCC"/>
          </a:solidFill>
          <a:ln w="9525">
            <a:noFill/>
            <a:round/>
            <a:headEnd/>
            <a:tailEnd/>
          </a:ln>
        </p:spPr>
        <p:txBody>
          <a:bodyPr/>
          <a:lstStyle/>
          <a:p>
            <a:endParaRPr lang="en-US"/>
          </a:p>
        </p:txBody>
      </p:sp>
      <p:sp>
        <p:nvSpPr>
          <p:cNvPr id="23467" name="Freeform 940"/>
          <p:cNvSpPr>
            <a:spLocks noChangeAspect="1"/>
          </p:cNvSpPr>
          <p:nvPr/>
        </p:nvSpPr>
        <p:spPr bwMode="auto">
          <a:xfrm>
            <a:off x="4759325" y="2693446"/>
            <a:ext cx="63500" cy="42862"/>
          </a:xfrm>
          <a:custGeom>
            <a:avLst/>
            <a:gdLst>
              <a:gd name="T0" fmla="*/ 0 w 33"/>
              <a:gd name="T1" fmla="*/ 16 h 22"/>
              <a:gd name="T2" fmla="*/ 19 w 33"/>
              <a:gd name="T3" fmla="*/ 0 h 22"/>
              <a:gd name="T4" fmla="*/ 13 w 33"/>
              <a:gd name="T5" fmla="*/ 7 h 22"/>
              <a:gd name="T6" fmla="*/ 21 w 33"/>
              <a:gd name="T7" fmla="*/ 9 h 22"/>
              <a:gd name="T8" fmla="*/ 31 w 33"/>
              <a:gd name="T9" fmla="*/ 7 h 22"/>
              <a:gd name="T10" fmla="*/ 33 w 33"/>
              <a:gd name="T11" fmla="*/ 22 h 22"/>
              <a:gd name="T12" fmla="*/ 0 w 33"/>
              <a:gd name="T13" fmla="*/ 16 h 22"/>
              <a:gd name="T14" fmla="*/ 0 60000 65536"/>
              <a:gd name="T15" fmla="*/ 0 60000 65536"/>
              <a:gd name="T16" fmla="*/ 0 60000 65536"/>
              <a:gd name="T17" fmla="*/ 0 60000 65536"/>
              <a:gd name="T18" fmla="*/ 0 60000 65536"/>
              <a:gd name="T19" fmla="*/ 0 60000 65536"/>
              <a:gd name="T20" fmla="*/ 0 60000 65536"/>
              <a:gd name="T21" fmla="*/ 0 w 33"/>
              <a:gd name="T22" fmla="*/ 0 h 22"/>
              <a:gd name="T23" fmla="*/ 33 w 3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2">
                <a:moveTo>
                  <a:pt x="0" y="16"/>
                </a:moveTo>
                <a:lnTo>
                  <a:pt x="19" y="0"/>
                </a:lnTo>
                <a:lnTo>
                  <a:pt x="13" y="7"/>
                </a:lnTo>
                <a:lnTo>
                  <a:pt x="21" y="9"/>
                </a:lnTo>
                <a:lnTo>
                  <a:pt x="31" y="7"/>
                </a:lnTo>
                <a:lnTo>
                  <a:pt x="33" y="22"/>
                </a:lnTo>
                <a:lnTo>
                  <a:pt x="0" y="16"/>
                </a:lnTo>
                <a:close/>
              </a:path>
            </a:pathLst>
          </a:custGeom>
          <a:solidFill>
            <a:srgbClr val="FFFFCC"/>
          </a:solidFill>
          <a:ln w="1588" cap="rnd">
            <a:solidFill>
              <a:srgbClr val="808080"/>
            </a:solidFill>
            <a:round/>
            <a:headEnd/>
            <a:tailEnd/>
          </a:ln>
        </p:spPr>
        <p:txBody>
          <a:bodyPr/>
          <a:lstStyle/>
          <a:p>
            <a:endParaRPr lang="en-US"/>
          </a:p>
        </p:txBody>
      </p:sp>
      <p:sp>
        <p:nvSpPr>
          <p:cNvPr id="23468" name="Freeform 941"/>
          <p:cNvSpPr>
            <a:spLocks noChangeAspect="1"/>
          </p:cNvSpPr>
          <p:nvPr/>
        </p:nvSpPr>
        <p:spPr bwMode="auto">
          <a:xfrm>
            <a:off x="4573588" y="2836321"/>
            <a:ext cx="165100" cy="74612"/>
          </a:xfrm>
          <a:custGeom>
            <a:avLst/>
            <a:gdLst>
              <a:gd name="T0" fmla="*/ 0 w 86"/>
              <a:gd name="T1" fmla="*/ 13 h 39"/>
              <a:gd name="T2" fmla="*/ 23 w 86"/>
              <a:gd name="T3" fmla="*/ 39 h 39"/>
              <a:gd name="T4" fmla="*/ 61 w 86"/>
              <a:gd name="T5" fmla="*/ 38 h 39"/>
              <a:gd name="T6" fmla="*/ 86 w 86"/>
              <a:gd name="T7" fmla="*/ 24 h 39"/>
              <a:gd name="T8" fmla="*/ 35 w 86"/>
              <a:gd name="T9" fmla="*/ 5 h 39"/>
              <a:gd name="T10" fmla="*/ 29 w 86"/>
              <a:gd name="T11" fmla="*/ 0 h 39"/>
              <a:gd name="T12" fmla="*/ 0 w 86"/>
              <a:gd name="T13" fmla="*/ 13 h 39"/>
              <a:gd name="T14" fmla="*/ 0 60000 65536"/>
              <a:gd name="T15" fmla="*/ 0 60000 65536"/>
              <a:gd name="T16" fmla="*/ 0 60000 65536"/>
              <a:gd name="T17" fmla="*/ 0 60000 65536"/>
              <a:gd name="T18" fmla="*/ 0 60000 65536"/>
              <a:gd name="T19" fmla="*/ 0 60000 65536"/>
              <a:gd name="T20" fmla="*/ 0 60000 65536"/>
              <a:gd name="T21" fmla="*/ 0 w 86"/>
              <a:gd name="T22" fmla="*/ 0 h 39"/>
              <a:gd name="T23" fmla="*/ 86 w 8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9">
                <a:moveTo>
                  <a:pt x="0" y="13"/>
                </a:moveTo>
                <a:lnTo>
                  <a:pt x="23" y="39"/>
                </a:lnTo>
                <a:lnTo>
                  <a:pt x="61" y="38"/>
                </a:lnTo>
                <a:lnTo>
                  <a:pt x="86" y="24"/>
                </a:lnTo>
                <a:lnTo>
                  <a:pt x="35" y="5"/>
                </a:lnTo>
                <a:lnTo>
                  <a:pt x="29" y="0"/>
                </a:lnTo>
                <a:lnTo>
                  <a:pt x="0" y="13"/>
                </a:lnTo>
                <a:close/>
              </a:path>
            </a:pathLst>
          </a:custGeom>
          <a:solidFill>
            <a:srgbClr val="FFFFCC"/>
          </a:solidFill>
          <a:ln w="9525">
            <a:noFill/>
            <a:round/>
            <a:headEnd/>
            <a:tailEnd/>
          </a:ln>
        </p:spPr>
        <p:txBody>
          <a:bodyPr/>
          <a:lstStyle/>
          <a:p>
            <a:endParaRPr lang="en-US"/>
          </a:p>
        </p:txBody>
      </p:sp>
      <p:sp>
        <p:nvSpPr>
          <p:cNvPr id="23469" name="Freeform 942"/>
          <p:cNvSpPr>
            <a:spLocks noChangeAspect="1"/>
          </p:cNvSpPr>
          <p:nvPr/>
        </p:nvSpPr>
        <p:spPr bwMode="auto">
          <a:xfrm>
            <a:off x="4573588" y="2836321"/>
            <a:ext cx="165100" cy="74612"/>
          </a:xfrm>
          <a:custGeom>
            <a:avLst/>
            <a:gdLst>
              <a:gd name="T0" fmla="*/ 0 w 86"/>
              <a:gd name="T1" fmla="*/ 13 h 39"/>
              <a:gd name="T2" fmla="*/ 23 w 86"/>
              <a:gd name="T3" fmla="*/ 39 h 39"/>
              <a:gd name="T4" fmla="*/ 61 w 86"/>
              <a:gd name="T5" fmla="*/ 38 h 39"/>
              <a:gd name="T6" fmla="*/ 86 w 86"/>
              <a:gd name="T7" fmla="*/ 24 h 39"/>
              <a:gd name="T8" fmla="*/ 35 w 86"/>
              <a:gd name="T9" fmla="*/ 5 h 39"/>
              <a:gd name="T10" fmla="*/ 29 w 86"/>
              <a:gd name="T11" fmla="*/ 0 h 39"/>
              <a:gd name="T12" fmla="*/ 0 w 86"/>
              <a:gd name="T13" fmla="*/ 13 h 39"/>
              <a:gd name="T14" fmla="*/ 0 60000 65536"/>
              <a:gd name="T15" fmla="*/ 0 60000 65536"/>
              <a:gd name="T16" fmla="*/ 0 60000 65536"/>
              <a:gd name="T17" fmla="*/ 0 60000 65536"/>
              <a:gd name="T18" fmla="*/ 0 60000 65536"/>
              <a:gd name="T19" fmla="*/ 0 60000 65536"/>
              <a:gd name="T20" fmla="*/ 0 60000 65536"/>
              <a:gd name="T21" fmla="*/ 0 w 86"/>
              <a:gd name="T22" fmla="*/ 0 h 39"/>
              <a:gd name="T23" fmla="*/ 86 w 8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9">
                <a:moveTo>
                  <a:pt x="0" y="13"/>
                </a:moveTo>
                <a:lnTo>
                  <a:pt x="23" y="39"/>
                </a:lnTo>
                <a:lnTo>
                  <a:pt x="61" y="38"/>
                </a:lnTo>
                <a:lnTo>
                  <a:pt x="86" y="24"/>
                </a:lnTo>
                <a:lnTo>
                  <a:pt x="35" y="5"/>
                </a:lnTo>
                <a:lnTo>
                  <a:pt x="29" y="0"/>
                </a:lnTo>
                <a:lnTo>
                  <a:pt x="0" y="13"/>
                </a:lnTo>
                <a:close/>
              </a:path>
            </a:pathLst>
          </a:custGeom>
          <a:solidFill>
            <a:srgbClr val="FFFFCC"/>
          </a:solidFill>
          <a:ln w="1588" cap="rnd">
            <a:solidFill>
              <a:srgbClr val="808080"/>
            </a:solidFill>
            <a:round/>
            <a:headEnd/>
            <a:tailEnd/>
          </a:ln>
        </p:spPr>
        <p:txBody>
          <a:bodyPr/>
          <a:lstStyle/>
          <a:p>
            <a:endParaRPr lang="en-US"/>
          </a:p>
        </p:txBody>
      </p:sp>
      <p:sp>
        <p:nvSpPr>
          <p:cNvPr id="23470" name="Freeform 943"/>
          <p:cNvSpPr>
            <a:spLocks noChangeAspect="1"/>
          </p:cNvSpPr>
          <p:nvPr/>
        </p:nvSpPr>
        <p:spPr bwMode="auto">
          <a:xfrm>
            <a:off x="2809875" y="5601746"/>
            <a:ext cx="36513" cy="19050"/>
          </a:xfrm>
          <a:custGeom>
            <a:avLst/>
            <a:gdLst>
              <a:gd name="T0" fmla="*/ 0 w 19"/>
              <a:gd name="T1" fmla="*/ 10 h 10"/>
              <a:gd name="T2" fmla="*/ 11 w 19"/>
              <a:gd name="T3" fmla="*/ 4 h 10"/>
              <a:gd name="T4" fmla="*/ 5 w 19"/>
              <a:gd name="T5" fmla="*/ 0 h 10"/>
              <a:gd name="T6" fmla="*/ 19 w 19"/>
              <a:gd name="T7" fmla="*/ 1 h 10"/>
              <a:gd name="T8" fmla="*/ 0 w 19"/>
              <a:gd name="T9" fmla="*/ 10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0" y="10"/>
                </a:moveTo>
                <a:lnTo>
                  <a:pt x="11" y="4"/>
                </a:lnTo>
                <a:lnTo>
                  <a:pt x="5" y="0"/>
                </a:lnTo>
                <a:lnTo>
                  <a:pt x="19" y="1"/>
                </a:lnTo>
                <a:lnTo>
                  <a:pt x="0" y="10"/>
                </a:lnTo>
                <a:close/>
              </a:path>
            </a:pathLst>
          </a:custGeom>
          <a:solidFill>
            <a:srgbClr val="800080"/>
          </a:solidFill>
          <a:ln w="1651">
            <a:solidFill>
              <a:schemeClr val="bg2"/>
            </a:solidFill>
            <a:round/>
            <a:headEnd/>
            <a:tailEnd/>
          </a:ln>
        </p:spPr>
        <p:txBody>
          <a:bodyPr/>
          <a:lstStyle/>
          <a:p>
            <a:endParaRPr lang="en-US"/>
          </a:p>
        </p:txBody>
      </p:sp>
      <p:sp>
        <p:nvSpPr>
          <p:cNvPr id="23471" name="Freeform 944"/>
          <p:cNvSpPr>
            <a:spLocks noChangeAspect="1"/>
          </p:cNvSpPr>
          <p:nvPr/>
        </p:nvSpPr>
        <p:spPr bwMode="auto">
          <a:xfrm>
            <a:off x="2782888" y="3949158"/>
            <a:ext cx="23812" cy="17463"/>
          </a:xfrm>
          <a:custGeom>
            <a:avLst/>
            <a:gdLst>
              <a:gd name="T0" fmla="*/ 0 w 12"/>
              <a:gd name="T1" fmla="*/ 9 h 9"/>
              <a:gd name="T2" fmla="*/ 11 w 12"/>
              <a:gd name="T3" fmla="*/ 7 h 9"/>
              <a:gd name="T4" fmla="*/ 12 w 12"/>
              <a:gd name="T5" fmla="*/ 0 h 9"/>
              <a:gd name="T6" fmla="*/ 0 w 12"/>
              <a:gd name="T7" fmla="*/ 9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9"/>
                </a:moveTo>
                <a:lnTo>
                  <a:pt x="11" y="7"/>
                </a:lnTo>
                <a:lnTo>
                  <a:pt x="12" y="0"/>
                </a:lnTo>
                <a:lnTo>
                  <a:pt x="0" y="9"/>
                </a:lnTo>
                <a:close/>
              </a:path>
            </a:pathLst>
          </a:custGeom>
          <a:solidFill>
            <a:srgbClr val="FFFFCC"/>
          </a:solidFill>
          <a:ln w="9525">
            <a:noFill/>
            <a:round/>
            <a:headEnd/>
            <a:tailEnd/>
          </a:ln>
        </p:spPr>
        <p:txBody>
          <a:bodyPr/>
          <a:lstStyle/>
          <a:p>
            <a:endParaRPr lang="en-US"/>
          </a:p>
        </p:txBody>
      </p:sp>
      <p:sp>
        <p:nvSpPr>
          <p:cNvPr id="23472" name="Freeform 945"/>
          <p:cNvSpPr>
            <a:spLocks noChangeAspect="1"/>
          </p:cNvSpPr>
          <p:nvPr/>
        </p:nvSpPr>
        <p:spPr bwMode="auto">
          <a:xfrm>
            <a:off x="2782888" y="3949158"/>
            <a:ext cx="23812" cy="17463"/>
          </a:xfrm>
          <a:custGeom>
            <a:avLst/>
            <a:gdLst>
              <a:gd name="T0" fmla="*/ 0 w 12"/>
              <a:gd name="T1" fmla="*/ 9 h 9"/>
              <a:gd name="T2" fmla="*/ 11 w 12"/>
              <a:gd name="T3" fmla="*/ 7 h 9"/>
              <a:gd name="T4" fmla="*/ 12 w 12"/>
              <a:gd name="T5" fmla="*/ 0 h 9"/>
              <a:gd name="T6" fmla="*/ 0 w 12"/>
              <a:gd name="T7" fmla="*/ 9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9"/>
                </a:moveTo>
                <a:lnTo>
                  <a:pt x="11" y="7"/>
                </a:lnTo>
                <a:lnTo>
                  <a:pt x="12" y="0"/>
                </a:lnTo>
                <a:lnTo>
                  <a:pt x="0" y="9"/>
                </a:lnTo>
                <a:close/>
              </a:path>
            </a:pathLst>
          </a:custGeom>
          <a:solidFill>
            <a:srgbClr val="FFFFCC"/>
          </a:solidFill>
          <a:ln w="1588" cap="rnd">
            <a:solidFill>
              <a:srgbClr val="808080"/>
            </a:solidFill>
            <a:round/>
            <a:headEnd/>
            <a:tailEnd/>
          </a:ln>
        </p:spPr>
        <p:txBody>
          <a:bodyPr/>
          <a:lstStyle/>
          <a:p>
            <a:endParaRPr lang="en-US"/>
          </a:p>
        </p:txBody>
      </p:sp>
      <p:sp>
        <p:nvSpPr>
          <p:cNvPr id="23473" name="Freeform 946"/>
          <p:cNvSpPr>
            <a:spLocks noChangeAspect="1"/>
          </p:cNvSpPr>
          <p:nvPr/>
        </p:nvSpPr>
        <p:spPr bwMode="auto">
          <a:xfrm>
            <a:off x="4075113" y="3261771"/>
            <a:ext cx="493712" cy="481012"/>
          </a:xfrm>
          <a:custGeom>
            <a:avLst/>
            <a:gdLst>
              <a:gd name="T0" fmla="*/ 0 w 257"/>
              <a:gd name="T1" fmla="*/ 133 h 250"/>
              <a:gd name="T2" fmla="*/ 2 w 257"/>
              <a:gd name="T3" fmla="*/ 138 h 250"/>
              <a:gd name="T4" fmla="*/ 48 w 257"/>
              <a:gd name="T5" fmla="*/ 170 h 250"/>
              <a:gd name="T6" fmla="*/ 150 w 257"/>
              <a:gd name="T7" fmla="*/ 238 h 250"/>
              <a:gd name="T8" fmla="*/ 151 w 257"/>
              <a:gd name="T9" fmla="*/ 250 h 250"/>
              <a:gd name="T10" fmla="*/ 161 w 257"/>
              <a:gd name="T11" fmla="*/ 248 h 250"/>
              <a:gd name="T12" fmla="*/ 181 w 257"/>
              <a:gd name="T13" fmla="*/ 243 h 250"/>
              <a:gd name="T14" fmla="*/ 257 w 257"/>
              <a:gd name="T15" fmla="*/ 189 h 250"/>
              <a:gd name="T16" fmla="*/ 227 w 257"/>
              <a:gd name="T17" fmla="*/ 154 h 250"/>
              <a:gd name="T18" fmla="*/ 228 w 257"/>
              <a:gd name="T19" fmla="*/ 96 h 250"/>
              <a:gd name="T20" fmla="*/ 224 w 257"/>
              <a:gd name="T21" fmla="*/ 70 h 250"/>
              <a:gd name="T22" fmla="*/ 203 w 257"/>
              <a:gd name="T23" fmla="*/ 44 h 250"/>
              <a:gd name="T24" fmla="*/ 214 w 257"/>
              <a:gd name="T25" fmla="*/ 35 h 250"/>
              <a:gd name="T26" fmla="*/ 219 w 257"/>
              <a:gd name="T27" fmla="*/ 0 h 250"/>
              <a:gd name="T28" fmla="*/ 128 w 257"/>
              <a:gd name="T29" fmla="*/ 6 h 250"/>
              <a:gd name="T30" fmla="*/ 81 w 257"/>
              <a:gd name="T31" fmla="*/ 27 h 250"/>
              <a:gd name="T32" fmla="*/ 94 w 257"/>
              <a:gd name="T33" fmla="*/ 69 h 250"/>
              <a:gd name="T34" fmla="*/ 73 w 257"/>
              <a:gd name="T35" fmla="*/ 70 h 250"/>
              <a:gd name="T36" fmla="*/ 62 w 257"/>
              <a:gd name="T37" fmla="*/ 75 h 250"/>
              <a:gd name="T38" fmla="*/ 64 w 257"/>
              <a:gd name="T39" fmla="*/ 86 h 250"/>
              <a:gd name="T40" fmla="*/ 7 w 257"/>
              <a:gd name="T41" fmla="*/ 112 h 250"/>
              <a:gd name="T42" fmla="*/ 0 w 257"/>
              <a:gd name="T43" fmla="*/ 133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7"/>
              <a:gd name="T67" fmla="*/ 0 h 250"/>
              <a:gd name="T68" fmla="*/ 257 w 257"/>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7" h="250">
                <a:moveTo>
                  <a:pt x="0" y="133"/>
                </a:moveTo>
                <a:lnTo>
                  <a:pt x="2" y="138"/>
                </a:lnTo>
                <a:lnTo>
                  <a:pt x="48" y="170"/>
                </a:lnTo>
                <a:lnTo>
                  <a:pt x="150" y="238"/>
                </a:lnTo>
                <a:lnTo>
                  <a:pt x="151" y="250"/>
                </a:lnTo>
                <a:lnTo>
                  <a:pt x="161" y="248"/>
                </a:lnTo>
                <a:lnTo>
                  <a:pt x="181" y="243"/>
                </a:lnTo>
                <a:lnTo>
                  <a:pt x="257" y="189"/>
                </a:lnTo>
                <a:lnTo>
                  <a:pt x="227" y="154"/>
                </a:lnTo>
                <a:lnTo>
                  <a:pt x="228" y="96"/>
                </a:lnTo>
                <a:lnTo>
                  <a:pt x="224" y="70"/>
                </a:lnTo>
                <a:lnTo>
                  <a:pt x="203" y="44"/>
                </a:lnTo>
                <a:lnTo>
                  <a:pt x="214" y="35"/>
                </a:lnTo>
                <a:lnTo>
                  <a:pt x="219" y="0"/>
                </a:lnTo>
                <a:lnTo>
                  <a:pt x="128" y="6"/>
                </a:lnTo>
                <a:lnTo>
                  <a:pt x="81" y="27"/>
                </a:lnTo>
                <a:lnTo>
                  <a:pt x="94" y="69"/>
                </a:lnTo>
                <a:lnTo>
                  <a:pt x="73" y="70"/>
                </a:lnTo>
                <a:lnTo>
                  <a:pt x="62" y="75"/>
                </a:lnTo>
                <a:lnTo>
                  <a:pt x="64" y="86"/>
                </a:lnTo>
                <a:lnTo>
                  <a:pt x="7" y="112"/>
                </a:lnTo>
                <a:lnTo>
                  <a:pt x="0" y="133"/>
                </a:lnTo>
                <a:close/>
              </a:path>
            </a:pathLst>
          </a:custGeom>
          <a:solidFill>
            <a:srgbClr val="FFFFCC"/>
          </a:solidFill>
          <a:ln w="9525">
            <a:noFill/>
            <a:round/>
            <a:headEnd/>
            <a:tailEnd/>
          </a:ln>
        </p:spPr>
        <p:txBody>
          <a:bodyPr/>
          <a:lstStyle/>
          <a:p>
            <a:endParaRPr lang="en-US"/>
          </a:p>
        </p:txBody>
      </p:sp>
      <p:sp>
        <p:nvSpPr>
          <p:cNvPr id="23474" name="Freeform 947"/>
          <p:cNvSpPr>
            <a:spLocks noChangeAspect="1"/>
          </p:cNvSpPr>
          <p:nvPr/>
        </p:nvSpPr>
        <p:spPr bwMode="auto">
          <a:xfrm>
            <a:off x="4075113" y="3261771"/>
            <a:ext cx="493712" cy="481012"/>
          </a:xfrm>
          <a:custGeom>
            <a:avLst/>
            <a:gdLst>
              <a:gd name="T0" fmla="*/ 0 w 257"/>
              <a:gd name="T1" fmla="*/ 133 h 250"/>
              <a:gd name="T2" fmla="*/ 2 w 257"/>
              <a:gd name="T3" fmla="*/ 138 h 250"/>
              <a:gd name="T4" fmla="*/ 48 w 257"/>
              <a:gd name="T5" fmla="*/ 170 h 250"/>
              <a:gd name="T6" fmla="*/ 150 w 257"/>
              <a:gd name="T7" fmla="*/ 238 h 250"/>
              <a:gd name="T8" fmla="*/ 151 w 257"/>
              <a:gd name="T9" fmla="*/ 250 h 250"/>
              <a:gd name="T10" fmla="*/ 161 w 257"/>
              <a:gd name="T11" fmla="*/ 248 h 250"/>
              <a:gd name="T12" fmla="*/ 181 w 257"/>
              <a:gd name="T13" fmla="*/ 243 h 250"/>
              <a:gd name="T14" fmla="*/ 257 w 257"/>
              <a:gd name="T15" fmla="*/ 189 h 250"/>
              <a:gd name="T16" fmla="*/ 227 w 257"/>
              <a:gd name="T17" fmla="*/ 154 h 250"/>
              <a:gd name="T18" fmla="*/ 228 w 257"/>
              <a:gd name="T19" fmla="*/ 96 h 250"/>
              <a:gd name="T20" fmla="*/ 224 w 257"/>
              <a:gd name="T21" fmla="*/ 70 h 250"/>
              <a:gd name="T22" fmla="*/ 203 w 257"/>
              <a:gd name="T23" fmla="*/ 44 h 250"/>
              <a:gd name="T24" fmla="*/ 214 w 257"/>
              <a:gd name="T25" fmla="*/ 35 h 250"/>
              <a:gd name="T26" fmla="*/ 219 w 257"/>
              <a:gd name="T27" fmla="*/ 0 h 250"/>
              <a:gd name="T28" fmla="*/ 128 w 257"/>
              <a:gd name="T29" fmla="*/ 6 h 250"/>
              <a:gd name="T30" fmla="*/ 81 w 257"/>
              <a:gd name="T31" fmla="*/ 27 h 250"/>
              <a:gd name="T32" fmla="*/ 94 w 257"/>
              <a:gd name="T33" fmla="*/ 69 h 250"/>
              <a:gd name="T34" fmla="*/ 73 w 257"/>
              <a:gd name="T35" fmla="*/ 70 h 250"/>
              <a:gd name="T36" fmla="*/ 62 w 257"/>
              <a:gd name="T37" fmla="*/ 75 h 250"/>
              <a:gd name="T38" fmla="*/ 64 w 257"/>
              <a:gd name="T39" fmla="*/ 86 h 250"/>
              <a:gd name="T40" fmla="*/ 7 w 257"/>
              <a:gd name="T41" fmla="*/ 112 h 250"/>
              <a:gd name="T42" fmla="*/ 0 w 257"/>
              <a:gd name="T43" fmla="*/ 133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7"/>
              <a:gd name="T67" fmla="*/ 0 h 250"/>
              <a:gd name="T68" fmla="*/ 257 w 257"/>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7" h="250">
                <a:moveTo>
                  <a:pt x="0" y="133"/>
                </a:moveTo>
                <a:lnTo>
                  <a:pt x="2" y="138"/>
                </a:lnTo>
                <a:lnTo>
                  <a:pt x="48" y="170"/>
                </a:lnTo>
                <a:lnTo>
                  <a:pt x="150" y="238"/>
                </a:lnTo>
                <a:lnTo>
                  <a:pt x="151" y="250"/>
                </a:lnTo>
                <a:lnTo>
                  <a:pt x="161" y="248"/>
                </a:lnTo>
                <a:lnTo>
                  <a:pt x="181" y="243"/>
                </a:lnTo>
                <a:lnTo>
                  <a:pt x="257" y="189"/>
                </a:lnTo>
                <a:lnTo>
                  <a:pt x="227" y="154"/>
                </a:lnTo>
                <a:lnTo>
                  <a:pt x="228" y="96"/>
                </a:lnTo>
                <a:lnTo>
                  <a:pt x="224" y="70"/>
                </a:lnTo>
                <a:lnTo>
                  <a:pt x="203" y="44"/>
                </a:lnTo>
                <a:lnTo>
                  <a:pt x="214" y="35"/>
                </a:lnTo>
                <a:lnTo>
                  <a:pt x="219" y="0"/>
                </a:lnTo>
                <a:lnTo>
                  <a:pt x="128" y="6"/>
                </a:lnTo>
                <a:lnTo>
                  <a:pt x="81" y="27"/>
                </a:lnTo>
                <a:lnTo>
                  <a:pt x="94" y="69"/>
                </a:lnTo>
                <a:lnTo>
                  <a:pt x="73" y="70"/>
                </a:lnTo>
                <a:lnTo>
                  <a:pt x="62" y="75"/>
                </a:lnTo>
                <a:lnTo>
                  <a:pt x="64" y="86"/>
                </a:lnTo>
                <a:lnTo>
                  <a:pt x="7" y="112"/>
                </a:lnTo>
                <a:lnTo>
                  <a:pt x="0" y="133"/>
                </a:lnTo>
                <a:close/>
              </a:path>
            </a:pathLst>
          </a:custGeom>
          <a:solidFill>
            <a:srgbClr val="FFFFCC"/>
          </a:solidFill>
          <a:ln w="1588" cap="rnd">
            <a:solidFill>
              <a:srgbClr val="808080"/>
            </a:solidFill>
            <a:round/>
            <a:headEnd/>
            <a:tailEnd/>
          </a:ln>
        </p:spPr>
        <p:txBody>
          <a:bodyPr/>
          <a:lstStyle/>
          <a:p>
            <a:endParaRPr lang="en-US"/>
          </a:p>
        </p:txBody>
      </p:sp>
      <p:sp>
        <p:nvSpPr>
          <p:cNvPr id="23475" name="Freeform 948"/>
          <p:cNvSpPr>
            <a:spLocks noChangeAspect="1"/>
          </p:cNvSpPr>
          <p:nvPr/>
        </p:nvSpPr>
        <p:spPr bwMode="auto">
          <a:xfrm>
            <a:off x="5145088" y="3255421"/>
            <a:ext cx="171450" cy="134937"/>
          </a:xfrm>
          <a:custGeom>
            <a:avLst/>
            <a:gdLst>
              <a:gd name="T0" fmla="*/ 0 w 89"/>
              <a:gd name="T1" fmla="*/ 66 h 71"/>
              <a:gd name="T2" fmla="*/ 2 w 89"/>
              <a:gd name="T3" fmla="*/ 58 h 71"/>
              <a:gd name="T4" fmla="*/ 14 w 89"/>
              <a:gd name="T5" fmla="*/ 43 h 71"/>
              <a:gd name="T6" fmla="*/ 7 w 89"/>
              <a:gd name="T7" fmla="*/ 36 h 71"/>
              <a:gd name="T8" fmla="*/ 6 w 89"/>
              <a:gd name="T9" fmla="*/ 19 h 71"/>
              <a:gd name="T10" fmla="*/ 14 w 89"/>
              <a:gd name="T11" fmla="*/ 4 h 71"/>
              <a:gd name="T12" fmla="*/ 89 w 89"/>
              <a:gd name="T13" fmla="*/ 0 h 71"/>
              <a:gd name="T14" fmla="*/ 75 w 89"/>
              <a:gd name="T15" fmla="*/ 11 h 71"/>
              <a:gd name="T16" fmla="*/ 71 w 89"/>
              <a:gd name="T17" fmla="*/ 39 h 71"/>
              <a:gd name="T18" fmla="*/ 40 w 89"/>
              <a:gd name="T19" fmla="*/ 56 h 71"/>
              <a:gd name="T20" fmla="*/ 13 w 89"/>
              <a:gd name="T21" fmla="*/ 71 h 71"/>
              <a:gd name="T22" fmla="*/ 0 w 89"/>
              <a:gd name="T23" fmla="*/ 66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1"/>
              <a:gd name="T38" fmla="*/ 89 w 8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1">
                <a:moveTo>
                  <a:pt x="0" y="66"/>
                </a:moveTo>
                <a:lnTo>
                  <a:pt x="2" y="58"/>
                </a:lnTo>
                <a:lnTo>
                  <a:pt x="14" y="43"/>
                </a:lnTo>
                <a:lnTo>
                  <a:pt x="7" y="36"/>
                </a:lnTo>
                <a:lnTo>
                  <a:pt x="6" y="19"/>
                </a:lnTo>
                <a:lnTo>
                  <a:pt x="14" y="4"/>
                </a:lnTo>
                <a:lnTo>
                  <a:pt x="89" y="0"/>
                </a:lnTo>
                <a:lnTo>
                  <a:pt x="75" y="11"/>
                </a:lnTo>
                <a:lnTo>
                  <a:pt x="71" y="39"/>
                </a:lnTo>
                <a:lnTo>
                  <a:pt x="40" y="56"/>
                </a:lnTo>
                <a:lnTo>
                  <a:pt x="13" y="71"/>
                </a:lnTo>
                <a:lnTo>
                  <a:pt x="0" y="66"/>
                </a:lnTo>
                <a:close/>
              </a:path>
            </a:pathLst>
          </a:custGeom>
          <a:solidFill>
            <a:srgbClr val="FFFFCC"/>
          </a:solidFill>
          <a:ln w="9525">
            <a:noFill/>
            <a:round/>
            <a:headEnd/>
            <a:tailEnd/>
          </a:ln>
        </p:spPr>
        <p:txBody>
          <a:bodyPr/>
          <a:lstStyle/>
          <a:p>
            <a:endParaRPr lang="en-US"/>
          </a:p>
        </p:txBody>
      </p:sp>
      <p:sp>
        <p:nvSpPr>
          <p:cNvPr id="23476" name="Freeform 949"/>
          <p:cNvSpPr>
            <a:spLocks noChangeAspect="1"/>
          </p:cNvSpPr>
          <p:nvPr/>
        </p:nvSpPr>
        <p:spPr bwMode="auto">
          <a:xfrm>
            <a:off x="5145088" y="3255421"/>
            <a:ext cx="171450" cy="134937"/>
          </a:xfrm>
          <a:custGeom>
            <a:avLst/>
            <a:gdLst>
              <a:gd name="T0" fmla="*/ 0 w 89"/>
              <a:gd name="T1" fmla="*/ 66 h 71"/>
              <a:gd name="T2" fmla="*/ 2 w 89"/>
              <a:gd name="T3" fmla="*/ 58 h 71"/>
              <a:gd name="T4" fmla="*/ 14 w 89"/>
              <a:gd name="T5" fmla="*/ 43 h 71"/>
              <a:gd name="T6" fmla="*/ 7 w 89"/>
              <a:gd name="T7" fmla="*/ 36 h 71"/>
              <a:gd name="T8" fmla="*/ 6 w 89"/>
              <a:gd name="T9" fmla="*/ 19 h 71"/>
              <a:gd name="T10" fmla="*/ 14 w 89"/>
              <a:gd name="T11" fmla="*/ 4 h 71"/>
              <a:gd name="T12" fmla="*/ 89 w 89"/>
              <a:gd name="T13" fmla="*/ 0 h 71"/>
              <a:gd name="T14" fmla="*/ 75 w 89"/>
              <a:gd name="T15" fmla="*/ 11 h 71"/>
              <a:gd name="T16" fmla="*/ 71 w 89"/>
              <a:gd name="T17" fmla="*/ 39 h 71"/>
              <a:gd name="T18" fmla="*/ 40 w 89"/>
              <a:gd name="T19" fmla="*/ 56 h 71"/>
              <a:gd name="T20" fmla="*/ 13 w 89"/>
              <a:gd name="T21" fmla="*/ 71 h 71"/>
              <a:gd name="T22" fmla="*/ 0 w 89"/>
              <a:gd name="T23" fmla="*/ 66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1"/>
              <a:gd name="T38" fmla="*/ 89 w 8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1">
                <a:moveTo>
                  <a:pt x="0" y="66"/>
                </a:moveTo>
                <a:lnTo>
                  <a:pt x="2" y="58"/>
                </a:lnTo>
                <a:lnTo>
                  <a:pt x="14" y="43"/>
                </a:lnTo>
                <a:lnTo>
                  <a:pt x="7" y="36"/>
                </a:lnTo>
                <a:lnTo>
                  <a:pt x="6" y="19"/>
                </a:lnTo>
                <a:lnTo>
                  <a:pt x="14" y="4"/>
                </a:lnTo>
                <a:lnTo>
                  <a:pt x="89" y="0"/>
                </a:lnTo>
                <a:lnTo>
                  <a:pt x="75" y="11"/>
                </a:lnTo>
                <a:lnTo>
                  <a:pt x="71" y="39"/>
                </a:lnTo>
                <a:lnTo>
                  <a:pt x="40" y="56"/>
                </a:lnTo>
                <a:lnTo>
                  <a:pt x="13" y="71"/>
                </a:lnTo>
                <a:lnTo>
                  <a:pt x="0" y="66"/>
                </a:lnTo>
                <a:close/>
              </a:path>
            </a:pathLst>
          </a:custGeom>
          <a:solidFill>
            <a:srgbClr val="FFFFCC"/>
          </a:solidFill>
          <a:ln w="1588" cap="rnd">
            <a:solidFill>
              <a:srgbClr val="808080"/>
            </a:solidFill>
            <a:round/>
            <a:headEnd/>
            <a:tailEnd/>
          </a:ln>
        </p:spPr>
        <p:txBody>
          <a:bodyPr/>
          <a:lstStyle/>
          <a:p>
            <a:endParaRPr lang="en-US"/>
          </a:p>
        </p:txBody>
      </p:sp>
      <p:sp>
        <p:nvSpPr>
          <p:cNvPr id="23477" name="Freeform 950"/>
          <p:cNvSpPr>
            <a:spLocks noChangeAspect="1"/>
          </p:cNvSpPr>
          <p:nvPr/>
        </p:nvSpPr>
        <p:spPr bwMode="auto">
          <a:xfrm>
            <a:off x="5110163" y="3366546"/>
            <a:ext cx="38100" cy="104775"/>
          </a:xfrm>
          <a:custGeom>
            <a:avLst/>
            <a:gdLst>
              <a:gd name="T0" fmla="*/ 0 w 20"/>
              <a:gd name="T1" fmla="*/ 27 h 55"/>
              <a:gd name="T2" fmla="*/ 10 w 20"/>
              <a:gd name="T3" fmla="*/ 55 h 55"/>
              <a:gd name="T4" fmla="*/ 12 w 20"/>
              <a:gd name="T5" fmla="*/ 54 h 55"/>
              <a:gd name="T6" fmla="*/ 18 w 20"/>
              <a:gd name="T7" fmla="*/ 25 h 55"/>
              <a:gd name="T8" fmla="*/ 10 w 20"/>
              <a:gd name="T9" fmla="*/ 27 h 55"/>
              <a:gd name="T10" fmla="*/ 12 w 20"/>
              <a:gd name="T11" fmla="*/ 14 h 55"/>
              <a:gd name="T12" fmla="*/ 18 w 20"/>
              <a:gd name="T13" fmla="*/ 8 h 55"/>
              <a:gd name="T14" fmla="*/ 20 w 20"/>
              <a:gd name="T15" fmla="*/ 0 h 55"/>
              <a:gd name="T16" fmla="*/ 13 w 20"/>
              <a:gd name="T17" fmla="*/ 1 h 55"/>
              <a:gd name="T18" fmla="*/ 0 w 20"/>
              <a:gd name="T19" fmla="*/ 2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5"/>
              <a:gd name="T32" fmla="*/ 20 w 20"/>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5">
                <a:moveTo>
                  <a:pt x="0" y="27"/>
                </a:moveTo>
                <a:lnTo>
                  <a:pt x="10" y="55"/>
                </a:lnTo>
                <a:lnTo>
                  <a:pt x="12" y="54"/>
                </a:lnTo>
                <a:lnTo>
                  <a:pt x="18" y="25"/>
                </a:lnTo>
                <a:lnTo>
                  <a:pt x="10" y="27"/>
                </a:lnTo>
                <a:lnTo>
                  <a:pt x="12" y="14"/>
                </a:lnTo>
                <a:lnTo>
                  <a:pt x="18" y="8"/>
                </a:lnTo>
                <a:lnTo>
                  <a:pt x="20" y="0"/>
                </a:lnTo>
                <a:lnTo>
                  <a:pt x="13" y="1"/>
                </a:lnTo>
                <a:lnTo>
                  <a:pt x="0" y="27"/>
                </a:lnTo>
                <a:close/>
              </a:path>
            </a:pathLst>
          </a:custGeom>
          <a:solidFill>
            <a:srgbClr val="FFFFCC"/>
          </a:solidFill>
          <a:ln w="9525">
            <a:noFill/>
            <a:round/>
            <a:headEnd/>
            <a:tailEnd/>
          </a:ln>
        </p:spPr>
        <p:txBody>
          <a:bodyPr/>
          <a:lstStyle/>
          <a:p>
            <a:endParaRPr lang="en-US"/>
          </a:p>
        </p:txBody>
      </p:sp>
      <p:sp>
        <p:nvSpPr>
          <p:cNvPr id="23478" name="Freeform 951"/>
          <p:cNvSpPr>
            <a:spLocks noChangeAspect="1"/>
          </p:cNvSpPr>
          <p:nvPr/>
        </p:nvSpPr>
        <p:spPr bwMode="auto">
          <a:xfrm>
            <a:off x="5110163" y="3366546"/>
            <a:ext cx="38100" cy="104775"/>
          </a:xfrm>
          <a:custGeom>
            <a:avLst/>
            <a:gdLst>
              <a:gd name="T0" fmla="*/ 0 w 20"/>
              <a:gd name="T1" fmla="*/ 27 h 55"/>
              <a:gd name="T2" fmla="*/ 10 w 20"/>
              <a:gd name="T3" fmla="*/ 55 h 55"/>
              <a:gd name="T4" fmla="*/ 12 w 20"/>
              <a:gd name="T5" fmla="*/ 54 h 55"/>
              <a:gd name="T6" fmla="*/ 18 w 20"/>
              <a:gd name="T7" fmla="*/ 25 h 55"/>
              <a:gd name="T8" fmla="*/ 10 w 20"/>
              <a:gd name="T9" fmla="*/ 27 h 55"/>
              <a:gd name="T10" fmla="*/ 12 w 20"/>
              <a:gd name="T11" fmla="*/ 14 h 55"/>
              <a:gd name="T12" fmla="*/ 18 w 20"/>
              <a:gd name="T13" fmla="*/ 8 h 55"/>
              <a:gd name="T14" fmla="*/ 20 w 20"/>
              <a:gd name="T15" fmla="*/ 0 h 55"/>
              <a:gd name="T16" fmla="*/ 13 w 20"/>
              <a:gd name="T17" fmla="*/ 1 h 55"/>
              <a:gd name="T18" fmla="*/ 0 w 20"/>
              <a:gd name="T19" fmla="*/ 2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5"/>
              <a:gd name="T32" fmla="*/ 20 w 20"/>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5">
                <a:moveTo>
                  <a:pt x="0" y="27"/>
                </a:moveTo>
                <a:lnTo>
                  <a:pt x="10" y="55"/>
                </a:lnTo>
                <a:lnTo>
                  <a:pt x="12" y="54"/>
                </a:lnTo>
                <a:lnTo>
                  <a:pt x="18" y="25"/>
                </a:lnTo>
                <a:lnTo>
                  <a:pt x="10" y="27"/>
                </a:lnTo>
                <a:lnTo>
                  <a:pt x="12" y="14"/>
                </a:lnTo>
                <a:lnTo>
                  <a:pt x="18" y="8"/>
                </a:lnTo>
                <a:lnTo>
                  <a:pt x="20" y="0"/>
                </a:lnTo>
                <a:lnTo>
                  <a:pt x="13" y="1"/>
                </a:lnTo>
                <a:lnTo>
                  <a:pt x="0" y="27"/>
                </a:lnTo>
                <a:close/>
              </a:path>
            </a:pathLst>
          </a:custGeom>
          <a:solidFill>
            <a:srgbClr val="FFFFCC"/>
          </a:solidFill>
          <a:ln w="1588" cap="rnd">
            <a:solidFill>
              <a:srgbClr val="808080"/>
            </a:solidFill>
            <a:round/>
            <a:headEnd/>
            <a:tailEnd/>
          </a:ln>
        </p:spPr>
        <p:txBody>
          <a:bodyPr/>
          <a:lstStyle/>
          <a:p>
            <a:endParaRPr lang="en-US"/>
          </a:p>
        </p:txBody>
      </p:sp>
      <p:sp>
        <p:nvSpPr>
          <p:cNvPr id="23479" name="Rectangle 952"/>
          <p:cNvSpPr>
            <a:spLocks noGrp="1" noChangeArrowheads="1"/>
          </p:cNvSpPr>
          <p:nvPr>
            <p:ph type="title"/>
          </p:nvPr>
        </p:nvSpPr>
        <p:spPr>
          <a:xfrm>
            <a:off x="1752599" y="76200"/>
            <a:ext cx="7086601" cy="762000"/>
          </a:xfrm>
        </p:spPr>
        <p:txBody>
          <a:bodyPr/>
          <a:lstStyle/>
          <a:p>
            <a:pPr eaLnBrk="1" hangingPunct="1"/>
            <a:r>
              <a:rPr lang="en-US" sz="3200" dirty="0" smtClean="0"/>
              <a:t>World Trade Lanes Lead to The Port of Virginia</a:t>
            </a:r>
          </a:p>
        </p:txBody>
      </p:sp>
      <p:sp>
        <p:nvSpPr>
          <p:cNvPr id="907193" name="Freeform 953"/>
          <p:cNvSpPr>
            <a:spLocks noEditPoints="1"/>
          </p:cNvSpPr>
          <p:nvPr/>
        </p:nvSpPr>
        <p:spPr bwMode="auto">
          <a:xfrm>
            <a:off x="360363" y="3522121"/>
            <a:ext cx="2058987" cy="482600"/>
          </a:xfrm>
          <a:custGeom>
            <a:avLst/>
            <a:gdLst>
              <a:gd name="T0" fmla="*/ 336 w 10115"/>
              <a:gd name="T1" fmla="*/ 328 h 2777"/>
              <a:gd name="T2" fmla="*/ 763 w 10115"/>
              <a:gd name="T3" fmla="*/ 470 h 2777"/>
              <a:gd name="T4" fmla="*/ 1281 w 10115"/>
              <a:gd name="T5" fmla="*/ 644 h 2777"/>
              <a:gd name="T6" fmla="*/ 1866 w 10115"/>
              <a:gd name="T7" fmla="*/ 838 h 2777"/>
              <a:gd name="T8" fmla="*/ 2979 w 10115"/>
              <a:gd name="T9" fmla="*/ 1193 h 2777"/>
              <a:gd name="T10" fmla="*/ 4247 w 10115"/>
              <a:gd name="T11" fmla="*/ 1556 h 2777"/>
              <a:gd name="T12" fmla="*/ 4832 w 10115"/>
              <a:gd name="T13" fmla="*/ 1681 h 2777"/>
              <a:gd name="T14" fmla="*/ 5480 w 10115"/>
              <a:gd name="T15" fmla="*/ 1808 h 2777"/>
              <a:gd name="T16" fmla="*/ 6857 w 10115"/>
              <a:gd name="T17" fmla="*/ 2094 h 2777"/>
              <a:gd name="T18" fmla="*/ 7854 w 10115"/>
              <a:gd name="T19" fmla="*/ 2291 h 2777"/>
              <a:gd name="T20" fmla="*/ 8448 w 10115"/>
              <a:gd name="T21" fmla="*/ 2393 h 2777"/>
              <a:gd name="T22" fmla="*/ 8953 w 10115"/>
              <a:gd name="T23" fmla="*/ 2459 h 2777"/>
              <a:gd name="T24" fmla="*/ 9337 w 10115"/>
              <a:gd name="T25" fmla="*/ 2477 h 2777"/>
              <a:gd name="T26" fmla="*/ 9597 w 10115"/>
              <a:gd name="T27" fmla="*/ 2455 h 2777"/>
              <a:gd name="T28" fmla="*/ 9749 w 10115"/>
              <a:gd name="T29" fmla="*/ 2415 h 2777"/>
              <a:gd name="T30" fmla="*/ 9808 w 10115"/>
              <a:gd name="T31" fmla="*/ 2376 h 2777"/>
              <a:gd name="T32" fmla="*/ 9814 w 10115"/>
              <a:gd name="T33" fmla="*/ 2361 h 2777"/>
              <a:gd name="T34" fmla="*/ 9815 w 10115"/>
              <a:gd name="T35" fmla="*/ 2356 h 2777"/>
              <a:gd name="T36" fmla="*/ 9776 w 10115"/>
              <a:gd name="T37" fmla="*/ 2125 h 2777"/>
              <a:gd name="T38" fmla="*/ 9751 w 10115"/>
              <a:gd name="T39" fmla="*/ 1907 h 2777"/>
              <a:gd name="T40" fmla="*/ 9677 w 10115"/>
              <a:gd name="T41" fmla="*/ 1711 h 2777"/>
              <a:gd name="T42" fmla="*/ 9537 w 10115"/>
              <a:gd name="T43" fmla="*/ 1474 h 2777"/>
              <a:gd name="T44" fmla="*/ 9184 w 10115"/>
              <a:gd name="T45" fmla="*/ 1047 h 2777"/>
              <a:gd name="T46" fmla="*/ 8883 w 10115"/>
              <a:gd name="T47" fmla="*/ 785 h 2777"/>
              <a:gd name="T48" fmla="*/ 8981 w 10115"/>
              <a:gd name="T49" fmla="*/ 480 h 2777"/>
              <a:gd name="T50" fmla="*/ 9326 w 10115"/>
              <a:gd name="T51" fmla="*/ 768 h 2777"/>
              <a:gd name="T52" fmla="*/ 9689 w 10115"/>
              <a:gd name="T53" fmla="*/ 1173 h 2777"/>
              <a:gd name="T54" fmla="*/ 9915 w 10115"/>
              <a:gd name="T55" fmla="*/ 1517 h 2777"/>
              <a:gd name="T56" fmla="*/ 10031 w 10115"/>
              <a:gd name="T57" fmla="*/ 1791 h 2777"/>
              <a:gd name="T58" fmla="*/ 10061 w 10115"/>
              <a:gd name="T59" fmla="*/ 2015 h 2777"/>
              <a:gd name="T60" fmla="*/ 10114 w 10115"/>
              <a:gd name="T61" fmla="*/ 2300 h 2777"/>
              <a:gd name="T62" fmla="*/ 10100 w 10115"/>
              <a:gd name="T63" fmla="*/ 2448 h 2777"/>
              <a:gd name="T64" fmla="*/ 10041 w 10115"/>
              <a:gd name="T65" fmla="*/ 2563 h 2777"/>
              <a:gd name="T66" fmla="*/ 9899 w 10115"/>
              <a:gd name="T67" fmla="*/ 2676 h 2777"/>
              <a:gd name="T68" fmla="*/ 9700 w 10115"/>
              <a:gd name="T69" fmla="*/ 2742 h 2777"/>
              <a:gd name="T70" fmla="*/ 9423 w 10115"/>
              <a:gd name="T71" fmla="*/ 2774 h 2777"/>
              <a:gd name="T72" fmla="*/ 9037 w 10115"/>
              <a:gd name="T73" fmla="*/ 2767 h 2777"/>
              <a:gd name="T74" fmla="*/ 8540 w 10115"/>
              <a:gd name="T75" fmla="*/ 2710 h 2777"/>
              <a:gd name="T76" fmla="*/ 7955 w 10115"/>
              <a:gd name="T77" fmla="*/ 2615 h 2777"/>
              <a:gd name="T78" fmla="*/ 7138 w 10115"/>
              <a:gd name="T79" fmla="*/ 2457 h 2777"/>
              <a:gd name="T80" fmla="*/ 5758 w 10115"/>
              <a:gd name="T81" fmla="*/ 2171 h 2777"/>
              <a:gd name="T82" fmla="*/ 4933 w 10115"/>
              <a:gd name="T83" fmla="*/ 2006 h 2777"/>
              <a:gd name="T84" fmla="*/ 4322 w 10115"/>
              <a:gd name="T85" fmla="*/ 1884 h 2777"/>
              <a:gd name="T86" fmla="*/ 3216 w 10115"/>
              <a:gd name="T87" fmla="*/ 1579 h 2777"/>
              <a:gd name="T88" fmla="*/ 1926 w 10115"/>
              <a:gd name="T89" fmla="*/ 1174 h 2777"/>
              <a:gd name="T90" fmla="*/ 1327 w 10115"/>
              <a:gd name="T91" fmla="*/ 975 h 2777"/>
              <a:gd name="T92" fmla="*/ 790 w 10115"/>
              <a:gd name="T93" fmla="*/ 795 h 2777"/>
              <a:gd name="T94" fmla="*/ 339 w 10115"/>
              <a:gd name="T95" fmla="*/ 645 h 2777"/>
              <a:gd name="T96" fmla="*/ 0 w 10115"/>
              <a:gd name="T97" fmla="*/ 535 h 2777"/>
              <a:gd name="T98" fmla="*/ 9074 w 10115"/>
              <a:gd name="T99" fmla="*/ 174 h 2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115"/>
              <a:gd name="T151" fmla="*/ 0 h 2777"/>
              <a:gd name="T152" fmla="*/ 10115 w 10115"/>
              <a:gd name="T153" fmla="*/ 2777 h 2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115" h="2777">
                <a:moveTo>
                  <a:pt x="89" y="249"/>
                </a:moveTo>
                <a:lnTo>
                  <a:pt x="163" y="272"/>
                </a:lnTo>
                <a:lnTo>
                  <a:pt x="246" y="299"/>
                </a:lnTo>
                <a:lnTo>
                  <a:pt x="336" y="328"/>
                </a:lnTo>
                <a:lnTo>
                  <a:pt x="433" y="360"/>
                </a:lnTo>
                <a:lnTo>
                  <a:pt x="536" y="394"/>
                </a:lnTo>
                <a:lnTo>
                  <a:pt x="647" y="431"/>
                </a:lnTo>
                <a:lnTo>
                  <a:pt x="763" y="470"/>
                </a:lnTo>
                <a:lnTo>
                  <a:pt x="885" y="511"/>
                </a:lnTo>
                <a:lnTo>
                  <a:pt x="1013" y="554"/>
                </a:lnTo>
                <a:lnTo>
                  <a:pt x="1144" y="598"/>
                </a:lnTo>
                <a:lnTo>
                  <a:pt x="1281" y="644"/>
                </a:lnTo>
                <a:lnTo>
                  <a:pt x="1422" y="691"/>
                </a:lnTo>
                <a:lnTo>
                  <a:pt x="1567" y="739"/>
                </a:lnTo>
                <a:lnTo>
                  <a:pt x="1714" y="788"/>
                </a:lnTo>
                <a:lnTo>
                  <a:pt x="1866" y="838"/>
                </a:lnTo>
                <a:lnTo>
                  <a:pt x="2020" y="888"/>
                </a:lnTo>
                <a:lnTo>
                  <a:pt x="2334" y="990"/>
                </a:lnTo>
                <a:lnTo>
                  <a:pt x="2655" y="1093"/>
                </a:lnTo>
                <a:lnTo>
                  <a:pt x="2979" y="1193"/>
                </a:lnTo>
                <a:lnTo>
                  <a:pt x="3303" y="1291"/>
                </a:lnTo>
                <a:lnTo>
                  <a:pt x="3624" y="1386"/>
                </a:lnTo>
                <a:lnTo>
                  <a:pt x="3940" y="1474"/>
                </a:lnTo>
                <a:lnTo>
                  <a:pt x="4247" y="1556"/>
                </a:lnTo>
                <a:lnTo>
                  <a:pt x="4395" y="1593"/>
                </a:lnTo>
                <a:lnTo>
                  <a:pt x="4541" y="1629"/>
                </a:lnTo>
                <a:lnTo>
                  <a:pt x="4679" y="1653"/>
                </a:lnTo>
                <a:lnTo>
                  <a:pt x="4832" y="1681"/>
                </a:lnTo>
                <a:lnTo>
                  <a:pt x="4990" y="1711"/>
                </a:lnTo>
                <a:lnTo>
                  <a:pt x="5150" y="1742"/>
                </a:lnTo>
                <a:lnTo>
                  <a:pt x="5313" y="1774"/>
                </a:lnTo>
                <a:lnTo>
                  <a:pt x="5480" y="1808"/>
                </a:lnTo>
                <a:lnTo>
                  <a:pt x="5819" y="1878"/>
                </a:lnTo>
                <a:lnTo>
                  <a:pt x="6163" y="1949"/>
                </a:lnTo>
                <a:lnTo>
                  <a:pt x="6511" y="2022"/>
                </a:lnTo>
                <a:lnTo>
                  <a:pt x="6857" y="2094"/>
                </a:lnTo>
                <a:lnTo>
                  <a:pt x="7198" y="2163"/>
                </a:lnTo>
                <a:lnTo>
                  <a:pt x="7532" y="2229"/>
                </a:lnTo>
                <a:lnTo>
                  <a:pt x="7694" y="2261"/>
                </a:lnTo>
                <a:lnTo>
                  <a:pt x="7854" y="2291"/>
                </a:lnTo>
                <a:lnTo>
                  <a:pt x="8009" y="2319"/>
                </a:lnTo>
                <a:lnTo>
                  <a:pt x="8160" y="2346"/>
                </a:lnTo>
                <a:lnTo>
                  <a:pt x="8307" y="2371"/>
                </a:lnTo>
                <a:lnTo>
                  <a:pt x="8448" y="2393"/>
                </a:lnTo>
                <a:lnTo>
                  <a:pt x="8584" y="2414"/>
                </a:lnTo>
                <a:lnTo>
                  <a:pt x="8714" y="2431"/>
                </a:lnTo>
                <a:lnTo>
                  <a:pt x="8837" y="2447"/>
                </a:lnTo>
                <a:lnTo>
                  <a:pt x="8953" y="2459"/>
                </a:lnTo>
                <a:lnTo>
                  <a:pt x="9062" y="2468"/>
                </a:lnTo>
                <a:lnTo>
                  <a:pt x="9163" y="2474"/>
                </a:lnTo>
                <a:lnTo>
                  <a:pt x="9255" y="2478"/>
                </a:lnTo>
                <a:lnTo>
                  <a:pt x="9337" y="2477"/>
                </a:lnTo>
                <a:lnTo>
                  <a:pt x="9412" y="2474"/>
                </a:lnTo>
                <a:lnTo>
                  <a:pt x="9480" y="2469"/>
                </a:lnTo>
                <a:lnTo>
                  <a:pt x="9543" y="2463"/>
                </a:lnTo>
                <a:lnTo>
                  <a:pt x="9597" y="2455"/>
                </a:lnTo>
                <a:lnTo>
                  <a:pt x="9645" y="2446"/>
                </a:lnTo>
                <a:lnTo>
                  <a:pt x="9686" y="2437"/>
                </a:lnTo>
                <a:lnTo>
                  <a:pt x="9723" y="2426"/>
                </a:lnTo>
                <a:lnTo>
                  <a:pt x="9749" y="2415"/>
                </a:lnTo>
                <a:lnTo>
                  <a:pt x="9773" y="2404"/>
                </a:lnTo>
                <a:lnTo>
                  <a:pt x="9789" y="2394"/>
                </a:lnTo>
                <a:lnTo>
                  <a:pt x="9801" y="2384"/>
                </a:lnTo>
                <a:lnTo>
                  <a:pt x="9808" y="2376"/>
                </a:lnTo>
                <a:lnTo>
                  <a:pt x="9813" y="2369"/>
                </a:lnTo>
                <a:lnTo>
                  <a:pt x="9814" y="2364"/>
                </a:lnTo>
                <a:lnTo>
                  <a:pt x="9804" y="2383"/>
                </a:lnTo>
                <a:lnTo>
                  <a:pt x="9814" y="2361"/>
                </a:lnTo>
                <a:lnTo>
                  <a:pt x="9816" y="2353"/>
                </a:lnTo>
                <a:lnTo>
                  <a:pt x="9810" y="2379"/>
                </a:lnTo>
                <a:lnTo>
                  <a:pt x="9817" y="2331"/>
                </a:lnTo>
                <a:lnTo>
                  <a:pt x="9815" y="2356"/>
                </a:lnTo>
                <a:lnTo>
                  <a:pt x="9814" y="2306"/>
                </a:lnTo>
                <a:lnTo>
                  <a:pt x="9808" y="2272"/>
                </a:lnTo>
                <a:lnTo>
                  <a:pt x="9799" y="2230"/>
                </a:lnTo>
                <a:lnTo>
                  <a:pt x="9776" y="2125"/>
                </a:lnTo>
                <a:lnTo>
                  <a:pt x="9766" y="2066"/>
                </a:lnTo>
                <a:lnTo>
                  <a:pt x="9761" y="1998"/>
                </a:lnTo>
                <a:lnTo>
                  <a:pt x="9758" y="1947"/>
                </a:lnTo>
                <a:lnTo>
                  <a:pt x="9751" y="1907"/>
                </a:lnTo>
                <a:lnTo>
                  <a:pt x="9739" y="1863"/>
                </a:lnTo>
                <a:lnTo>
                  <a:pt x="9723" y="1816"/>
                </a:lnTo>
                <a:lnTo>
                  <a:pt x="9703" y="1765"/>
                </a:lnTo>
                <a:lnTo>
                  <a:pt x="9677" y="1711"/>
                </a:lnTo>
                <a:lnTo>
                  <a:pt x="9648" y="1652"/>
                </a:lnTo>
                <a:lnTo>
                  <a:pt x="9615" y="1596"/>
                </a:lnTo>
                <a:lnTo>
                  <a:pt x="9577" y="1536"/>
                </a:lnTo>
                <a:lnTo>
                  <a:pt x="9537" y="1474"/>
                </a:lnTo>
                <a:lnTo>
                  <a:pt x="9446" y="1350"/>
                </a:lnTo>
                <a:lnTo>
                  <a:pt x="9347" y="1227"/>
                </a:lnTo>
                <a:lnTo>
                  <a:pt x="9240" y="1105"/>
                </a:lnTo>
                <a:lnTo>
                  <a:pt x="9184" y="1047"/>
                </a:lnTo>
                <a:lnTo>
                  <a:pt x="9119" y="986"/>
                </a:lnTo>
                <a:lnTo>
                  <a:pt x="9046" y="920"/>
                </a:lnTo>
                <a:lnTo>
                  <a:pt x="8967" y="853"/>
                </a:lnTo>
                <a:lnTo>
                  <a:pt x="8883" y="785"/>
                </a:lnTo>
                <a:lnTo>
                  <a:pt x="8795" y="715"/>
                </a:lnTo>
                <a:lnTo>
                  <a:pt x="8596" y="566"/>
                </a:lnTo>
                <a:lnTo>
                  <a:pt x="8776" y="326"/>
                </a:lnTo>
                <a:lnTo>
                  <a:pt x="8981" y="480"/>
                </a:lnTo>
                <a:lnTo>
                  <a:pt x="9072" y="552"/>
                </a:lnTo>
                <a:lnTo>
                  <a:pt x="9161" y="625"/>
                </a:lnTo>
                <a:lnTo>
                  <a:pt x="9246" y="697"/>
                </a:lnTo>
                <a:lnTo>
                  <a:pt x="9326" y="768"/>
                </a:lnTo>
                <a:lnTo>
                  <a:pt x="9400" y="839"/>
                </a:lnTo>
                <a:lnTo>
                  <a:pt x="9466" y="908"/>
                </a:lnTo>
                <a:lnTo>
                  <a:pt x="9580" y="1038"/>
                </a:lnTo>
                <a:lnTo>
                  <a:pt x="9689" y="1173"/>
                </a:lnTo>
                <a:lnTo>
                  <a:pt x="9787" y="1309"/>
                </a:lnTo>
                <a:lnTo>
                  <a:pt x="9832" y="1377"/>
                </a:lnTo>
                <a:lnTo>
                  <a:pt x="9875" y="1446"/>
                </a:lnTo>
                <a:lnTo>
                  <a:pt x="9915" y="1517"/>
                </a:lnTo>
                <a:lnTo>
                  <a:pt x="9950" y="1584"/>
                </a:lnTo>
                <a:lnTo>
                  <a:pt x="9981" y="1653"/>
                </a:lnTo>
                <a:lnTo>
                  <a:pt x="10009" y="1722"/>
                </a:lnTo>
                <a:lnTo>
                  <a:pt x="10031" y="1791"/>
                </a:lnTo>
                <a:lnTo>
                  <a:pt x="10047" y="1860"/>
                </a:lnTo>
                <a:lnTo>
                  <a:pt x="10057" y="1929"/>
                </a:lnTo>
                <a:lnTo>
                  <a:pt x="10060" y="1981"/>
                </a:lnTo>
                <a:lnTo>
                  <a:pt x="10061" y="2015"/>
                </a:lnTo>
                <a:lnTo>
                  <a:pt x="10069" y="2061"/>
                </a:lnTo>
                <a:lnTo>
                  <a:pt x="10093" y="2169"/>
                </a:lnTo>
                <a:lnTo>
                  <a:pt x="10106" y="2232"/>
                </a:lnTo>
                <a:lnTo>
                  <a:pt x="10114" y="2300"/>
                </a:lnTo>
                <a:lnTo>
                  <a:pt x="10115" y="2350"/>
                </a:lnTo>
                <a:cubicBezTo>
                  <a:pt x="10115" y="2358"/>
                  <a:pt x="10115" y="2367"/>
                  <a:pt x="10113" y="2375"/>
                </a:cubicBezTo>
                <a:lnTo>
                  <a:pt x="10106" y="2422"/>
                </a:lnTo>
                <a:cubicBezTo>
                  <a:pt x="10105" y="2431"/>
                  <a:pt x="10103" y="2440"/>
                  <a:pt x="10100" y="2448"/>
                </a:cubicBezTo>
                <a:lnTo>
                  <a:pt x="10087" y="2485"/>
                </a:lnTo>
                <a:lnTo>
                  <a:pt x="10077" y="2507"/>
                </a:lnTo>
                <a:cubicBezTo>
                  <a:pt x="10074" y="2514"/>
                  <a:pt x="10071" y="2520"/>
                  <a:pt x="10067" y="2526"/>
                </a:cubicBezTo>
                <a:lnTo>
                  <a:pt x="10041" y="2563"/>
                </a:lnTo>
                <a:lnTo>
                  <a:pt x="10012" y="2596"/>
                </a:lnTo>
                <a:lnTo>
                  <a:pt x="9978" y="2626"/>
                </a:lnTo>
                <a:lnTo>
                  <a:pt x="9941" y="2652"/>
                </a:lnTo>
                <a:lnTo>
                  <a:pt x="9899" y="2676"/>
                </a:lnTo>
                <a:lnTo>
                  <a:pt x="9856" y="2696"/>
                </a:lnTo>
                <a:lnTo>
                  <a:pt x="9806" y="2714"/>
                </a:lnTo>
                <a:lnTo>
                  <a:pt x="9756" y="2728"/>
                </a:lnTo>
                <a:lnTo>
                  <a:pt x="9700" y="2742"/>
                </a:lnTo>
                <a:lnTo>
                  <a:pt x="9639" y="2753"/>
                </a:lnTo>
                <a:lnTo>
                  <a:pt x="9572" y="2762"/>
                </a:lnTo>
                <a:lnTo>
                  <a:pt x="9501" y="2769"/>
                </a:lnTo>
                <a:lnTo>
                  <a:pt x="9423" y="2774"/>
                </a:lnTo>
                <a:lnTo>
                  <a:pt x="9338" y="2777"/>
                </a:lnTo>
                <a:lnTo>
                  <a:pt x="9244" y="2777"/>
                </a:lnTo>
                <a:lnTo>
                  <a:pt x="9144" y="2774"/>
                </a:lnTo>
                <a:lnTo>
                  <a:pt x="9037" y="2767"/>
                </a:lnTo>
                <a:lnTo>
                  <a:pt x="8922" y="2757"/>
                </a:lnTo>
                <a:lnTo>
                  <a:pt x="8801" y="2744"/>
                </a:lnTo>
                <a:lnTo>
                  <a:pt x="8673" y="2729"/>
                </a:lnTo>
                <a:lnTo>
                  <a:pt x="8540" y="2710"/>
                </a:lnTo>
                <a:lnTo>
                  <a:pt x="8401" y="2690"/>
                </a:lnTo>
                <a:lnTo>
                  <a:pt x="8257" y="2666"/>
                </a:lnTo>
                <a:lnTo>
                  <a:pt x="8108" y="2641"/>
                </a:lnTo>
                <a:lnTo>
                  <a:pt x="7955" y="2615"/>
                </a:lnTo>
                <a:lnTo>
                  <a:pt x="7797" y="2586"/>
                </a:lnTo>
                <a:lnTo>
                  <a:pt x="7637" y="2555"/>
                </a:lnTo>
                <a:lnTo>
                  <a:pt x="7473" y="2524"/>
                </a:lnTo>
                <a:lnTo>
                  <a:pt x="7138" y="2457"/>
                </a:lnTo>
                <a:lnTo>
                  <a:pt x="6796" y="2387"/>
                </a:lnTo>
                <a:lnTo>
                  <a:pt x="6449" y="2315"/>
                </a:lnTo>
                <a:lnTo>
                  <a:pt x="6102" y="2243"/>
                </a:lnTo>
                <a:lnTo>
                  <a:pt x="5758" y="2171"/>
                </a:lnTo>
                <a:lnTo>
                  <a:pt x="5420" y="2102"/>
                </a:lnTo>
                <a:lnTo>
                  <a:pt x="5256" y="2069"/>
                </a:lnTo>
                <a:lnTo>
                  <a:pt x="5092" y="2037"/>
                </a:lnTo>
                <a:lnTo>
                  <a:pt x="4933" y="2006"/>
                </a:lnTo>
                <a:lnTo>
                  <a:pt x="4778" y="1976"/>
                </a:lnTo>
                <a:lnTo>
                  <a:pt x="4627" y="1948"/>
                </a:lnTo>
                <a:lnTo>
                  <a:pt x="4470" y="1920"/>
                </a:lnTo>
                <a:lnTo>
                  <a:pt x="4322" y="1884"/>
                </a:lnTo>
                <a:lnTo>
                  <a:pt x="4169" y="1845"/>
                </a:lnTo>
                <a:lnTo>
                  <a:pt x="3859" y="1763"/>
                </a:lnTo>
                <a:lnTo>
                  <a:pt x="3540" y="1673"/>
                </a:lnTo>
                <a:lnTo>
                  <a:pt x="3216" y="1579"/>
                </a:lnTo>
                <a:lnTo>
                  <a:pt x="2889" y="1480"/>
                </a:lnTo>
                <a:lnTo>
                  <a:pt x="2564" y="1378"/>
                </a:lnTo>
                <a:lnTo>
                  <a:pt x="2242" y="1276"/>
                </a:lnTo>
                <a:lnTo>
                  <a:pt x="1926" y="1174"/>
                </a:lnTo>
                <a:lnTo>
                  <a:pt x="1772" y="1123"/>
                </a:lnTo>
                <a:lnTo>
                  <a:pt x="1620" y="1073"/>
                </a:lnTo>
                <a:lnTo>
                  <a:pt x="1471" y="1024"/>
                </a:lnTo>
                <a:lnTo>
                  <a:pt x="1327" y="975"/>
                </a:lnTo>
                <a:lnTo>
                  <a:pt x="1186" y="928"/>
                </a:lnTo>
                <a:lnTo>
                  <a:pt x="1049" y="882"/>
                </a:lnTo>
                <a:lnTo>
                  <a:pt x="916" y="838"/>
                </a:lnTo>
                <a:lnTo>
                  <a:pt x="790" y="795"/>
                </a:lnTo>
                <a:lnTo>
                  <a:pt x="668" y="755"/>
                </a:lnTo>
                <a:lnTo>
                  <a:pt x="552" y="716"/>
                </a:lnTo>
                <a:lnTo>
                  <a:pt x="443" y="679"/>
                </a:lnTo>
                <a:lnTo>
                  <a:pt x="339" y="645"/>
                </a:lnTo>
                <a:lnTo>
                  <a:pt x="243" y="613"/>
                </a:lnTo>
                <a:lnTo>
                  <a:pt x="154" y="584"/>
                </a:lnTo>
                <a:lnTo>
                  <a:pt x="74" y="558"/>
                </a:lnTo>
                <a:lnTo>
                  <a:pt x="0" y="535"/>
                </a:lnTo>
                <a:lnTo>
                  <a:pt x="89" y="249"/>
                </a:lnTo>
                <a:close/>
                <a:moveTo>
                  <a:pt x="8539" y="897"/>
                </a:moveTo>
                <a:lnTo>
                  <a:pt x="8083" y="0"/>
                </a:lnTo>
                <a:lnTo>
                  <a:pt x="9074" y="174"/>
                </a:lnTo>
                <a:lnTo>
                  <a:pt x="8539" y="897"/>
                </a:lnTo>
                <a:close/>
              </a:path>
            </a:pathLst>
          </a:custGeom>
          <a:solidFill>
            <a:srgbClr val="666699"/>
          </a:solidFill>
          <a:ln w="1588">
            <a:solidFill>
              <a:srgbClr val="666699"/>
            </a:solidFill>
            <a:bevel/>
            <a:headEnd/>
            <a:tailEnd/>
          </a:ln>
        </p:spPr>
        <p:txBody>
          <a:bodyPr/>
          <a:lstStyle/>
          <a:p>
            <a:endParaRPr lang="en-US"/>
          </a:p>
        </p:txBody>
      </p:sp>
      <p:sp>
        <p:nvSpPr>
          <p:cNvPr id="907194" name="Freeform 954"/>
          <p:cNvSpPr>
            <a:spLocks noEditPoints="1"/>
          </p:cNvSpPr>
          <p:nvPr/>
        </p:nvSpPr>
        <p:spPr bwMode="auto">
          <a:xfrm>
            <a:off x="2338388" y="3330033"/>
            <a:ext cx="215900" cy="654050"/>
          </a:xfrm>
          <a:custGeom>
            <a:avLst/>
            <a:gdLst>
              <a:gd name="T0" fmla="*/ 22 w 1064"/>
              <a:gd name="T1" fmla="*/ 3543 h 3766"/>
              <a:gd name="T2" fmla="*/ 93 w 1064"/>
              <a:gd name="T3" fmla="*/ 3462 h 3766"/>
              <a:gd name="T4" fmla="*/ 190 w 1064"/>
              <a:gd name="T5" fmla="*/ 3348 h 3766"/>
              <a:gd name="T6" fmla="*/ 302 w 1064"/>
              <a:gd name="T7" fmla="*/ 3211 h 3766"/>
              <a:gd name="T8" fmla="*/ 474 w 1064"/>
              <a:gd name="T9" fmla="*/ 2982 h 3766"/>
              <a:gd name="T10" fmla="*/ 575 w 1064"/>
              <a:gd name="T11" fmla="*/ 2831 h 3766"/>
              <a:gd name="T12" fmla="*/ 652 w 1064"/>
              <a:gd name="T13" fmla="*/ 2693 h 3766"/>
              <a:gd name="T14" fmla="*/ 695 w 1064"/>
              <a:gd name="T15" fmla="*/ 2582 h 3766"/>
              <a:gd name="T16" fmla="*/ 704 w 1064"/>
              <a:gd name="T17" fmla="*/ 2503 h 3766"/>
              <a:gd name="T18" fmla="*/ 695 w 1064"/>
              <a:gd name="T19" fmla="*/ 2434 h 3766"/>
              <a:gd name="T20" fmla="*/ 672 w 1064"/>
              <a:gd name="T21" fmla="*/ 2360 h 3766"/>
              <a:gd name="T22" fmla="*/ 635 w 1064"/>
              <a:gd name="T23" fmla="*/ 2272 h 3766"/>
              <a:gd name="T24" fmla="*/ 564 w 1064"/>
              <a:gd name="T25" fmla="*/ 2107 h 3766"/>
              <a:gd name="T26" fmla="*/ 519 w 1064"/>
              <a:gd name="T27" fmla="*/ 1972 h 3766"/>
              <a:gd name="T28" fmla="*/ 486 w 1064"/>
              <a:gd name="T29" fmla="*/ 1811 h 3766"/>
              <a:gd name="T30" fmla="*/ 508 w 1064"/>
              <a:gd name="T31" fmla="*/ 1799 h 3766"/>
              <a:gd name="T32" fmla="*/ 468 w 1064"/>
              <a:gd name="T33" fmla="*/ 1745 h 3766"/>
              <a:gd name="T34" fmla="*/ 424 w 1064"/>
              <a:gd name="T35" fmla="*/ 1647 h 3766"/>
              <a:gd name="T36" fmla="*/ 396 w 1064"/>
              <a:gd name="T37" fmla="*/ 1520 h 3766"/>
              <a:gd name="T38" fmla="*/ 390 w 1064"/>
              <a:gd name="T39" fmla="*/ 1390 h 3766"/>
              <a:gd name="T40" fmla="*/ 407 w 1064"/>
              <a:gd name="T41" fmla="*/ 1191 h 3766"/>
              <a:gd name="T42" fmla="*/ 458 w 1064"/>
              <a:gd name="T43" fmla="*/ 913 h 3766"/>
              <a:gd name="T44" fmla="*/ 774 w 1064"/>
              <a:gd name="T45" fmla="*/ 764 h 3766"/>
              <a:gd name="T46" fmla="*/ 725 w 1064"/>
              <a:gd name="T47" fmla="*/ 1101 h 3766"/>
              <a:gd name="T48" fmla="*/ 693 w 1064"/>
              <a:gd name="T49" fmla="*/ 1336 h 3766"/>
              <a:gd name="T50" fmla="*/ 691 w 1064"/>
              <a:gd name="T51" fmla="*/ 1435 h 3766"/>
              <a:gd name="T52" fmla="*/ 697 w 1064"/>
              <a:gd name="T53" fmla="*/ 1510 h 3766"/>
              <a:gd name="T54" fmla="*/ 712 w 1064"/>
              <a:gd name="T55" fmla="*/ 1564 h 3766"/>
              <a:gd name="T56" fmla="*/ 719 w 1064"/>
              <a:gd name="T57" fmla="*/ 1582 h 3766"/>
              <a:gd name="T58" fmla="*/ 776 w 1064"/>
              <a:gd name="T59" fmla="*/ 1694 h 3766"/>
              <a:gd name="T60" fmla="*/ 792 w 1064"/>
              <a:gd name="T61" fmla="*/ 1825 h 3766"/>
              <a:gd name="T62" fmla="*/ 823 w 1064"/>
              <a:gd name="T63" fmla="*/ 1940 h 3766"/>
              <a:gd name="T64" fmla="*/ 863 w 1064"/>
              <a:gd name="T65" fmla="*/ 2046 h 3766"/>
              <a:gd name="T66" fmla="*/ 934 w 1064"/>
              <a:gd name="T67" fmla="*/ 2207 h 3766"/>
              <a:gd name="T68" fmla="*/ 976 w 1064"/>
              <a:gd name="T69" fmla="*/ 2325 h 3766"/>
              <a:gd name="T70" fmla="*/ 1001 w 1064"/>
              <a:gd name="T71" fmla="*/ 2456 h 3766"/>
              <a:gd name="T72" fmla="*/ 996 w 1064"/>
              <a:gd name="T73" fmla="*/ 2601 h 3766"/>
              <a:gd name="T74" fmla="*/ 953 w 1064"/>
              <a:gd name="T75" fmla="*/ 2754 h 3766"/>
              <a:gd name="T76" fmla="*/ 876 w 1064"/>
              <a:gd name="T77" fmla="*/ 2912 h 3766"/>
              <a:gd name="T78" fmla="*/ 774 w 1064"/>
              <a:gd name="T79" fmla="*/ 3076 h 3766"/>
              <a:gd name="T80" fmla="*/ 596 w 1064"/>
              <a:gd name="T81" fmla="*/ 3322 h 3766"/>
              <a:gd name="T82" fmla="*/ 476 w 1064"/>
              <a:gd name="T83" fmla="*/ 3473 h 3766"/>
              <a:gd name="T84" fmla="*/ 367 w 1064"/>
              <a:gd name="T85" fmla="*/ 3603 h 3766"/>
              <a:gd name="T86" fmla="*/ 280 w 1064"/>
              <a:gd name="T87" fmla="*/ 3705 h 3766"/>
              <a:gd name="T88" fmla="*/ 226 w 1064"/>
              <a:gd name="T89" fmla="*/ 3766 h 3766"/>
              <a:gd name="T90" fmla="*/ 166 w 1064"/>
              <a:gd name="T91" fmla="*/ 869 h 3766"/>
              <a:gd name="T92" fmla="*/ 1064 w 1064"/>
              <a:gd name="T93" fmla="*/ 928 h 37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4"/>
              <a:gd name="T142" fmla="*/ 0 h 3766"/>
              <a:gd name="T143" fmla="*/ 1064 w 1064"/>
              <a:gd name="T144" fmla="*/ 3766 h 37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4" h="3766">
                <a:moveTo>
                  <a:pt x="0" y="3569"/>
                </a:moveTo>
                <a:lnTo>
                  <a:pt x="22" y="3543"/>
                </a:lnTo>
                <a:lnTo>
                  <a:pt x="55" y="3506"/>
                </a:lnTo>
                <a:lnTo>
                  <a:pt x="93" y="3462"/>
                </a:lnTo>
                <a:lnTo>
                  <a:pt x="140" y="3408"/>
                </a:lnTo>
                <a:lnTo>
                  <a:pt x="190" y="3348"/>
                </a:lnTo>
                <a:lnTo>
                  <a:pt x="245" y="3281"/>
                </a:lnTo>
                <a:lnTo>
                  <a:pt x="302" y="3211"/>
                </a:lnTo>
                <a:lnTo>
                  <a:pt x="360" y="3137"/>
                </a:lnTo>
                <a:lnTo>
                  <a:pt x="474" y="2982"/>
                </a:lnTo>
                <a:lnTo>
                  <a:pt x="526" y="2906"/>
                </a:lnTo>
                <a:lnTo>
                  <a:pt x="575" y="2831"/>
                </a:lnTo>
                <a:lnTo>
                  <a:pt x="617" y="2760"/>
                </a:lnTo>
                <a:lnTo>
                  <a:pt x="652" y="2693"/>
                </a:lnTo>
                <a:lnTo>
                  <a:pt x="679" y="2632"/>
                </a:lnTo>
                <a:lnTo>
                  <a:pt x="695" y="2582"/>
                </a:lnTo>
                <a:lnTo>
                  <a:pt x="702" y="2541"/>
                </a:lnTo>
                <a:lnTo>
                  <a:pt x="704" y="2503"/>
                </a:lnTo>
                <a:lnTo>
                  <a:pt x="702" y="2468"/>
                </a:lnTo>
                <a:lnTo>
                  <a:pt x="695" y="2434"/>
                </a:lnTo>
                <a:lnTo>
                  <a:pt x="685" y="2397"/>
                </a:lnTo>
                <a:lnTo>
                  <a:pt x="672" y="2360"/>
                </a:lnTo>
                <a:lnTo>
                  <a:pt x="655" y="2317"/>
                </a:lnTo>
                <a:lnTo>
                  <a:pt x="635" y="2272"/>
                </a:lnTo>
                <a:lnTo>
                  <a:pt x="589" y="2167"/>
                </a:lnTo>
                <a:lnTo>
                  <a:pt x="564" y="2107"/>
                </a:lnTo>
                <a:lnTo>
                  <a:pt x="540" y="2042"/>
                </a:lnTo>
                <a:lnTo>
                  <a:pt x="519" y="1972"/>
                </a:lnTo>
                <a:lnTo>
                  <a:pt x="500" y="1894"/>
                </a:lnTo>
                <a:lnTo>
                  <a:pt x="486" y="1811"/>
                </a:lnTo>
                <a:lnTo>
                  <a:pt x="477" y="1720"/>
                </a:lnTo>
                <a:lnTo>
                  <a:pt x="508" y="1799"/>
                </a:lnTo>
                <a:lnTo>
                  <a:pt x="482" y="1765"/>
                </a:lnTo>
                <a:cubicBezTo>
                  <a:pt x="477" y="1759"/>
                  <a:pt x="472" y="1752"/>
                  <a:pt x="468" y="1745"/>
                </a:cubicBezTo>
                <a:lnTo>
                  <a:pt x="448" y="1707"/>
                </a:lnTo>
                <a:lnTo>
                  <a:pt x="424" y="1647"/>
                </a:lnTo>
                <a:lnTo>
                  <a:pt x="407" y="1585"/>
                </a:lnTo>
                <a:lnTo>
                  <a:pt x="396" y="1520"/>
                </a:lnTo>
                <a:lnTo>
                  <a:pt x="391" y="1454"/>
                </a:lnTo>
                <a:lnTo>
                  <a:pt x="390" y="1390"/>
                </a:lnTo>
                <a:lnTo>
                  <a:pt x="393" y="1324"/>
                </a:lnTo>
                <a:lnTo>
                  <a:pt x="407" y="1191"/>
                </a:lnTo>
                <a:lnTo>
                  <a:pt x="429" y="1052"/>
                </a:lnTo>
                <a:lnTo>
                  <a:pt x="458" y="913"/>
                </a:lnTo>
                <a:lnTo>
                  <a:pt x="476" y="734"/>
                </a:lnTo>
                <a:lnTo>
                  <a:pt x="774" y="764"/>
                </a:lnTo>
                <a:lnTo>
                  <a:pt x="752" y="973"/>
                </a:lnTo>
                <a:lnTo>
                  <a:pt x="725" y="1101"/>
                </a:lnTo>
                <a:lnTo>
                  <a:pt x="705" y="1222"/>
                </a:lnTo>
                <a:lnTo>
                  <a:pt x="693" y="1336"/>
                </a:lnTo>
                <a:lnTo>
                  <a:pt x="690" y="1387"/>
                </a:lnTo>
                <a:lnTo>
                  <a:pt x="691" y="1435"/>
                </a:lnTo>
                <a:lnTo>
                  <a:pt x="693" y="1475"/>
                </a:lnTo>
                <a:lnTo>
                  <a:pt x="697" y="1510"/>
                </a:lnTo>
                <a:lnTo>
                  <a:pt x="704" y="1540"/>
                </a:lnTo>
                <a:lnTo>
                  <a:pt x="712" y="1564"/>
                </a:lnTo>
                <a:lnTo>
                  <a:pt x="732" y="1602"/>
                </a:lnTo>
                <a:lnTo>
                  <a:pt x="719" y="1582"/>
                </a:lnTo>
                <a:lnTo>
                  <a:pt x="745" y="1615"/>
                </a:lnTo>
                <a:cubicBezTo>
                  <a:pt x="763" y="1638"/>
                  <a:pt x="773" y="1665"/>
                  <a:pt x="776" y="1694"/>
                </a:cubicBezTo>
                <a:lnTo>
                  <a:pt x="781" y="1761"/>
                </a:lnTo>
                <a:lnTo>
                  <a:pt x="792" y="1825"/>
                </a:lnTo>
                <a:lnTo>
                  <a:pt x="805" y="1883"/>
                </a:lnTo>
                <a:lnTo>
                  <a:pt x="823" y="1940"/>
                </a:lnTo>
                <a:lnTo>
                  <a:pt x="842" y="1993"/>
                </a:lnTo>
                <a:lnTo>
                  <a:pt x="863" y="2046"/>
                </a:lnTo>
                <a:lnTo>
                  <a:pt x="910" y="2152"/>
                </a:lnTo>
                <a:lnTo>
                  <a:pt x="934" y="2207"/>
                </a:lnTo>
                <a:lnTo>
                  <a:pt x="956" y="2263"/>
                </a:lnTo>
                <a:lnTo>
                  <a:pt x="976" y="2325"/>
                </a:lnTo>
                <a:lnTo>
                  <a:pt x="992" y="2388"/>
                </a:lnTo>
                <a:lnTo>
                  <a:pt x="1001" y="2456"/>
                </a:lnTo>
                <a:lnTo>
                  <a:pt x="1003" y="2528"/>
                </a:lnTo>
                <a:lnTo>
                  <a:pt x="996" y="2601"/>
                </a:lnTo>
                <a:lnTo>
                  <a:pt x="979" y="2677"/>
                </a:lnTo>
                <a:lnTo>
                  <a:pt x="953" y="2754"/>
                </a:lnTo>
                <a:lnTo>
                  <a:pt x="918" y="2832"/>
                </a:lnTo>
                <a:lnTo>
                  <a:pt x="876" y="2912"/>
                </a:lnTo>
                <a:lnTo>
                  <a:pt x="827" y="2995"/>
                </a:lnTo>
                <a:lnTo>
                  <a:pt x="774" y="3076"/>
                </a:lnTo>
                <a:lnTo>
                  <a:pt x="716" y="3161"/>
                </a:lnTo>
                <a:lnTo>
                  <a:pt x="596" y="3322"/>
                </a:lnTo>
                <a:lnTo>
                  <a:pt x="535" y="3399"/>
                </a:lnTo>
                <a:lnTo>
                  <a:pt x="476" y="3473"/>
                </a:lnTo>
                <a:lnTo>
                  <a:pt x="420" y="3540"/>
                </a:lnTo>
                <a:lnTo>
                  <a:pt x="367" y="3603"/>
                </a:lnTo>
                <a:lnTo>
                  <a:pt x="321" y="3657"/>
                </a:lnTo>
                <a:lnTo>
                  <a:pt x="280" y="3705"/>
                </a:lnTo>
                <a:lnTo>
                  <a:pt x="249" y="3740"/>
                </a:lnTo>
                <a:lnTo>
                  <a:pt x="226" y="3766"/>
                </a:lnTo>
                <a:lnTo>
                  <a:pt x="0" y="3569"/>
                </a:lnTo>
                <a:close/>
                <a:moveTo>
                  <a:pt x="166" y="869"/>
                </a:moveTo>
                <a:lnTo>
                  <a:pt x="673" y="0"/>
                </a:lnTo>
                <a:lnTo>
                  <a:pt x="1064" y="928"/>
                </a:lnTo>
                <a:lnTo>
                  <a:pt x="166" y="869"/>
                </a:lnTo>
                <a:close/>
              </a:path>
            </a:pathLst>
          </a:custGeom>
          <a:solidFill>
            <a:srgbClr val="666699"/>
          </a:solidFill>
          <a:ln w="1588">
            <a:solidFill>
              <a:srgbClr val="666699"/>
            </a:solidFill>
            <a:bevel/>
            <a:headEnd/>
            <a:tailEnd/>
          </a:ln>
        </p:spPr>
        <p:txBody>
          <a:bodyPr/>
          <a:lstStyle/>
          <a:p>
            <a:endParaRPr lang="en-US"/>
          </a:p>
        </p:txBody>
      </p:sp>
      <p:sp>
        <p:nvSpPr>
          <p:cNvPr id="907195" name="Freeform 955"/>
          <p:cNvSpPr>
            <a:spLocks noEditPoints="1"/>
          </p:cNvSpPr>
          <p:nvPr/>
        </p:nvSpPr>
        <p:spPr bwMode="auto">
          <a:xfrm>
            <a:off x="7200900" y="3499896"/>
            <a:ext cx="1522413" cy="188912"/>
          </a:xfrm>
          <a:custGeom>
            <a:avLst/>
            <a:gdLst>
              <a:gd name="T0" fmla="*/ 2 w 826"/>
              <a:gd name="T1" fmla="*/ 0 h 121"/>
              <a:gd name="T2" fmla="*/ 744 w 826"/>
              <a:gd name="T3" fmla="*/ 56 h 121"/>
              <a:gd name="T4" fmla="*/ 742 w 826"/>
              <a:gd name="T5" fmla="*/ 89 h 121"/>
              <a:gd name="T6" fmla="*/ 0 w 826"/>
              <a:gd name="T7" fmla="*/ 33 h 121"/>
              <a:gd name="T8" fmla="*/ 2 w 826"/>
              <a:gd name="T9" fmla="*/ 0 h 121"/>
              <a:gd name="T10" fmla="*/ 730 w 826"/>
              <a:gd name="T11" fmla="*/ 21 h 121"/>
              <a:gd name="T12" fmla="*/ 826 w 826"/>
              <a:gd name="T13" fmla="*/ 78 h 121"/>
              <a:gd name="T14" fmla="*/ 723 w 826"/>
              <a:gd name="T15" fmla="*/ 121 h 121"/>
              <a:gd name="T16" fmla="*/ 730 w 826"/>
              <a:gd name="T17" fmla="*/ 21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6"/>
              <a:gd name="T28" fmla="*/ 0 h 121"/>
              <a:gd name="T29" fmla="*/ 826 w 826"/>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6" h="121">
                <a:moveTo>
                  <a:pt x="2" y="0"/>
                </a:moveTo>
                <a:lnTo>
                  <a:pt x="744" y="56"/>
                </a:lnTo>
                <a:lnTo>
                  <a:pt x="742" y="89"/>
                </a:lnTo>
                <a:lnTo>
                  <a:pt x="0" y="33"/>
                </a:lnTo>
                <a:lnTo>
                  <a:pt x="2" y="0"/>
                </a:lnTo>
                <a:close/>
                <a:moveTo>
                  <a:pt x="730" y="21"/>
                </a:moveTo>
                <a:lnTo>
                  <a:pt x="826" y="78"/>
                </a:lnTo>
                <a:lnTo>
                  <a:pt x="723" y="121"/>
                </a:lnTo>
                <a:lnTo>
                  <a:pt x="730" y="21"/>
                </a:lnTo>
                <a:close/>
              </a:path>
            </a:pathLst>
          </a:custGeom>
          <a:solidFill>
            <a:srgbClr val="666699"/>
          </a:solidFill>
          <a:ln w="1588">
            <a:solidFill>
              <a:srgbClr val="666699"/>
            </a:solidFill>
            <a:bevel/>
            <a:headEnd/>
            <a:tailEnd/>
          </a:ln>
        </p:spPr>
        <p:txBody>
          <a:bodyPr/>
          <a:lstStyle/>
          <a:p>
            <a:endParaRPr lang="en-US"/>
          </a:p>
        </p:txBody>
      </p:sp>
      <p:sp>
        <p:nvSpPr>
          <p:cNvPr id="907196" name="Oval 956"/>
          <p:cNvSpPr>
            <a:spLocks noChangeArrowheads="1"/>
          </p:cNvSpPr>
          <p:nvPr/>
        </p:nvSpPr>
        <p:spPr bwMode="auto">
          <a:xfrm>
            <a:off x="1036638" y="3680871"/>
            <a:ext cx="238125" cy="219075"/>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2</a:t>
            </a:r>
          </a:p>
        </p:txBody>
      </p:sp>
      <p:sp>
        <p:nvSpPr>
          <p:cNvPr id="907197" name="Oval 957"/>
          <p:cNvSpPr>
            <a:spLocks noChangeArrowheads="1"/>
          </p:cNvSpPr>
          <p:nvPr/>
        </p:nvSpPr>
        <p:spPr bwMode="auto">
          <a:xfrm>
            <a:off x="8183563" y="3525296"/>
            <a:ext cx="238125" cy="219075"/>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2</a:t>
            </a:r>
          </a:p>
        </p:txBody>
      </p:sp>
      <p:sp>
        <p:nvSpPr>
          <p:cNvPr id="907198" name="AutoShape 958"/>
          <p:cNvSpPr>
            <a:spLocks noChangeArrowheads="1"/>
          </p:cNvSpPr>
          <p:nvPr/>
        </p:nvSpPr>
        <p:spPr bwMode="auto">
          <a:xfrm>
            <a:off x="7198425" y="5407433"/>
            <a:ext cx="1828800" cy="609600"/>
          </a:xfrm>
          <a:prstGeom prst="wedgeRectCallout">
            <a:avLst>
              <a:gd name="adj1" fmla="val 534"/>
              <a:gd name="adj2" fmla="val -343070"/>
            </a:avLst>
          </a:prstGeom>
          <a:solidFill>
            <a:schemeClr val="bg1"/>
          </a:solidFill>
          <a:ln w="9525">
            <a:solidFill>
              <a:schemeClr val="tx1"/>
            </a:solidFill>
            <a:miter lim="800000"/>
            <a:headEnd/>
            <a:tailEnd/>
          </a:ln>
        </p:spPr>
        <p:txBody>
          <a:bodyPr lIns="0" tIns="0" rIns="0" bIns="0" anchor="ctr" anchorCtr="0"/>
          <a:lstStyle/>
          <a:p>
            <a:pPr algn="ctr"/>
            <a:r>
              <a:rPr lang="en-US" sz="1200" b="1" dirty="0">
                <a:latin typeface="+mn-lt"/>
              </a:rPr>
              <a:t>China to East Coast Through Panama Canal</a:t>
            </a:r>
          </a:p>
        </p:txBody>
      </p:sp>
      <p:sp>
        <p:nvSpPr>
          <p:cNvPr id="907199" name="AutoShape 959"/>
          <p:cNvSpPr>
            <a:spLocks noChangeArrowheads="1"/>
          </p:cNvSpPr>
          <p:nvPr/>
        </p:nvSpPr>
        <p:spPr bwMode="auto">
          <a:xfrm>
            <a:off x="3136899" y="5138197"/>
            <a:ext cx="2131167" cy="557212"/>
          </a:xfrm>
          <a:prstGeom prst="wedgeRectCallout">
            <a:avLst>
              <a:gd name="adj1" fmla="val -35174"/>
              <a:gd name="adj2" fmla="val -388451"/>
            </a:avLst>
          </a:prstGeom>
          <a:solidFill>
            <a:schemeClr val="bg1"/>
          </a:solidFill>
          <a:ln w="9525">
            <a:solidFill>
              <a:schemeClr val="tx1"/>
            </a:solidFill>
            <a:miter lim="800000"/>
            <a:headEnd/>
            <a:tailEnd/>
          </a:ln>
        </p:spPr>
        <p:txBody>
          <a:bodyPr lIns="0" tIns="0" rIns="0" bIns="0" anchor="ctr" anchorCtr="0"/>
          <a:lstStyle/>
          <a:p>
            <a:pPr algn="ctr"/>
            <a:r>
              <a:rPr lang="en-US" sz="1200" b="1" dirty="0" smtClean="0">
                <a:latin typeface="+mn-lt"/>
              </a:rPr>
              <a:t>India/Southeast Asia </a:t>
            </a:r>
            <a:r>
              <a:rPr lang="en-US" sz="1200" b="1" dirty="0">
                <a:latin typeface="+mn-lt"/>
              </a:rPr>
              <a:t>to East Coast Through Suez Canal</a:t>
            </a:r>
          </a:p>
        </p:txBody>
      </p:sp>
      <p:sp>
        <p:nvSpPr>
          <p:cNvPr id="907200" name="Freeform 960"/>
          <p:cNvSpPr>
            <a:spLocks/>
          </p:cNvSpPr>
          <p:nvPr/>
        </p:nvSpPr>
        <p:spPr bwMode="auto">
          <a:xfrm>
            <a:off x="5934075" y="3288758"/>
            <a:ext cx="708025" cy="730250"/>
          </a:xfrm>
          <a:custGeom>
            <a:avLst/>
            <a:gdLst>
              <a:gd name="T0" fmla="*/ 0 w 370"/>
              <a:gd name="T1" fmla="*/ 172 h 378"/>
              <a:gd name="T2" fmla="*/ 10 w 370"/>
              <a:gd name="T3" fmla="*/ 163 h 378"/>
              <a:gd name="T4" fmla="*/ 39 w 370"/>
              <a:gd name="T5" fmla="*/ 163 h 378"/>
              <a:gd name="T6" fmla="*/ 20 w 370"/>
              <a:gd name="T7" fmla="*/ 124 h 378"/>
              <a:gd name="T8" fmla="*/ 31 w 370"/>
              <a:gd name="T9" fmla="*/ 113 h 378"/>
              <a:gd name="T10" fmla="*/ 48 w 370"/>
              <a:gd name="T11" fmla="*/ 114 h 378"/>
              <a:gd name="T12" fmla="*/ 85 w 370"/>
              <a:gd name="T13" fmla="*/ 71 h 378"/>
              <a:gd name="T14" fmla="*/ 82 w 370"/>
              <a:gd name="T15" fmla="*/ 59 h 378"/>
              <a:gd name="T16" fmla="*/ 92 w 370"/>
              <a:gd name="T17" fmla="*/ 52 h 378"/>
              <a:gd name="T18" fmla="*/ 75 w 370"/>
              <a:gd name="T19" fmla="*/ 39 h 378"/>
              <a:gd name="T20" fmla="*/ 75 w 370"/>
              <a:gd name="T21" fmla="*/ 18 h 378"/>
              <a:gd name="T22" fmla="*/ 111 w 370"/>
              <a:gd name="T23" fmla="*/ 18 h 378"/>
              <a:gd name="T24" fmla="*/ 122 w 370"/>
              <a:gd name="T25" fmla="*/ 8 h 378"/>
              <a:gd name="T26" fmla="*/ 142 w 370"/>
              <a:gd name="T27" fmla="*/ 0 h 378"/>
              <a:gd name="T28" fmla="*/ 155 w 370"/>
              <a:gd name="T29" fmla="*/ 7 h 378"/>
              <a:gd name="T30" fmla="*/ 137 w 370"/>
              <a:gd name="T31" fmla="*/ 29 h 378"/>
              <a:gd name="T32" fmla="*/ 146 w 370"/>
              <a:gd name="T33" fmla="*/ 47 h 378"/>
              <a:gd name="T34" fmla="*/ 132 w 370"/>
              <a:gd name="T35" fmla="*/ 50 h 378"/>
              <a:gd name="T36" fmla="*/ 139 w 370"/>
              <a:gd name="T37" fmla="*/ 72 h 378"/>
              <a:gd name="T38" fmla="*/ 164 w 370"/>
              <a:gd name="T39" fmla="*/ 81 h 378"/>
              <a:gd name="T40" fmla="*/ 152 w 370"/>
              <a:gd name="T41" fmla="*/ 102 h 378"/>
              <a:gd name="T42" fmla="*/ 186 w 370"/>
              <a:gd name="T43" fmla="*/ 122 h 378"/>
              <a:gd name="T44" fmla="*/ 251 w 370"/>
              <a:gd name="T45" fmla="*/ 135 h 378"/>
              <a:gd name="T46" fmla="*/ 253 w 370"/>
              <a:gd name="T47" fmla="*/ 115 h 378"/>
              <a:gd name="T48" fmla="*/ 261 w 370"/>
              <a:gd name="T49" fmla="*/ 113 h 378"/>
              <a:gd name="T50" fmla="*/ 263 w 370"/>
              <a:gd name="T51" fmla="*/ 122 h 378"/>
              <a:gd name="T52" fmla="*/ 268 w 370"/>
              <a:gd name="T53" fmla="*/ 131 h 378"/>
              <a:gd name="T54" fmla="*/ 301 w 370"/>
              <a:gd name="T55" fmla="*/ 127 h 378"/>
              <a:gd name="T56" fmla="*/ 299 w 370"/>
              <a:gd name="T57" fmla="*/ 116 h 378"/>
              <a:gd name="T58" fmla="*/ 353 w 370"/>
              <a:gd name="T59" fmla="*/ 92 h 378"/>
              <a:gd name="T60" fmla="*/ 357 w 370"/>
              <a:gd name="T61" fmla="*/ 106 h 378"/>
              <a:gd name="T62" fmla="*/ 370 w 370"/>
              <a:gd name="T63" fmla="*/ 111 h 378"/>
              <a:gd name="T64" fmla="*/ 365 w 370"/>
              <a:gd name="T65" fmla="*/ 125 h 378"/>
              <a:gd name="T66" fmla="*/ 343 w 370"/>
              <a:gd name="T67" fmla="*/ 134 h 378"/>
              <a:gd name="T68" fmla="*/ 310 w 370"/>
              <a:gd name="T69" fmla="*/ 196 h 378"/>
              <a:gd name="T70" fmla="*/ 303 w 370"/>
              <a:gd name="T71" fmla="*/ 171 h 378"/>
              <a:gd name="T72" fmla="*/ 297 w 370"/>
              <a:gd name="T73" fmla="*/ 181 h 378"/>
              <a:gd name="T74" fmla="*/ 290 w 370"/>
              <a:gd name="T75" fmla="*/ 169 h 378"/>
              <a:gd name="T76" fmla="*/ 304 w 370"/>
              <a:gd name="T77" fmla="*/ 153 h 378"/>
              <a:gd name="T78" fmla="*/ 276 w 370"/>
              <a:gd name="T79" fmla="*/ 151 h 378"/>
              <a:gd name="T80" fmla="*/ 258 w 370"/>
              <a:gd name="T81" fmla="*/ 133 h 378"/>
              <a:gd name="T82" fmla="*/ 252 w 370"/>
              <a:gd name="T83" fmla="*/ 143 h 378"/>
              <a:gd name="T84" fmla="*/ 258 w 370"/>
              <a:gd name="T85" fmla="*/ 151 h 378"/>
              <a:gd name="T86" fmla="*/ 250 w 370"/>
              <a:gd name="T87" fmla="*/ 156 h 378"/>
              <a:gd name="T88" fmla="*/ 258 w 370"/>
              <a:gd name="T89" fmla="*/ 164 h 378"/>
              <a:gd name="T90" fmla="*/ 263 w 370"/>
              <a:gd name="T91" fmla="*/ 200 h 378"/>
              <a:gd name="T92" fmla="*/ 252 w 370"/>
              <a:gd name="T93" fmla="*/ 194 h 378"/>
              <a:gd name="T94" fmla="*/ 231 w 370"/>
              <a:gd name="T95" fmla="*/ 222 h 378"/>
              <a:gd name="T96" fmla="*/ 154 w 370"/>
              <a:gd name="T97" fmla="*/ 279 h 378"/>
              <a:gd name="T98" fmla="*/ 149 w 370"/>
              <a:gd name="T99" fmla="*/ 349 h 378"/>
              <a:gd name="T100" fmla="*/ 117 w 370"/>
              <a:gd name="T101" fmla="*/ 378 h 378"/>
              <a:gd name="T102" fmla="*/ 89 w 370"/>
              <a:gd name="T103" fmla="*/ 323 h 378"/>
              <a:gd name="T104" fmla="*/ 77 w 370"/>
              <a:gd name="T105" fmla="*/ 280 h 378"/>
              <a:gd name="T106" fmla="*/ 67 w 370"/>
              <a:gd name="T107" fmla="*/ 270 h 378"/>
              <a:gd name="T108" fmla="*/ 59 w 370"/>
              <a:gd name="T109" fmla="*/ 192 h 378"/>
              <a:gd name="T110" fmla="*/ 53 w 370"/>
              <a:gd name="T111" fmla="*/ 189 h 378"/>
              <a:gd name="T112" fmla="*/ 48 w 370"/>
              <a:gd name="T113" fmla="*/ 206 h 378"/>
              <a:gd name="T114" fmla="*/ 30 w 370"/>
              <a:gd name="T115" fmla="*/ 211 h 378"/>
              <a:gd name="T116" fmla="*/ 12 w 370"/>
              <a:gd name="T117" fmla="*/ 190 h 378"/>
              <a:gd name="T118" fmla="*/ 29 w 370"/>
              <a:gd name="T119" fmla="*/ 179 h 378"/>
              <a:gd name="T120" fmla="*/ 12 w 370"/>
              <a:gd name="T121" fmla="*/ 183 h 378"/>
              <a:gd name="T122" fmla="*/ 0 w 370"/>
              <a:gd name="T123" fmla="*/ 172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0"/>
              <a:gd name="T187" fmla="*/ 0 h 378"/>
              <a:gd name="T188" fmla="*/ 370 w 370"/>
              <a:gd name="T189" fmla="*/ 378 h 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0" h="378">
                <a:moveTo>
                  <a:pt x="0" y="172"/>
                </a:moveTo>
                <a:lnTo>
                  <a:pt x="10" y="163"/>
                </a:lnTo>
                <a:lnTo>
                  <a:pt x="39" y="163"/>
                </a:lnTo>
                <a:lnTo>
                  <a:pt x="20" y="124"/>
                </a:lnTo>
                <a:lnTo>
                  <a:pt x="31" y="113"/>
                </a:lnTo>
                <a:lnTo>
                  <a:pt x="48" y="114"/>
                </a:lnTo>
                <a:lnTo>
                  <a:pt x="85" y="71"/>
                </a:lnTo>
                <a:lnTo>
                  <a:pt x="82" y="59"/>
                </a:lnTo>
                <a:lnTo>
                  <a:pt x="92" y="52"/>
                </a:lnTo>
                <a:lnTo>
                  <a:pt x="75" y="39"/>
                </a:lnTo>
                <a:lnTo>
                  <a:pt x="75" y="18"/>
                </a:lnTo>
                <a:lnTo>
                  <a:pt x="111" y="18"/>
                </a:lnTo>
                <a:lnTo>
                  <a:pt x="122" y="8"/>
                </a:lnTo>
                <a:lnTo>
                  <a:pt x="142" y="0"/>
                </a:lnTo>
                <a:lnTo>
                  <a:pt x="155" y="7"/>
                </a:lnTo>
                <a:lnTo>
                  <a:pt x="137" y="29"/>
                </a:lnTo>
                <a:lnTo>
                  <a:pt x="146" y="47"/>
                </a:lnTo>
                <a:lnTo>
                  <a:pt x="132" y="50"/>
                </a:lnTo>
                <a:lnTo>
                  <a:pt x="139" y="72"/>
                </a:lnTo>
                <a:lnTo>
                  <a:pt x="164" y="81"/>
                </a:lnTo>
                <a:lnTo>
                  <a:pt x="152" y="102"/>
                </a:lnTo>
                <a:lnTo>
                  <a:pt x="186" y="122"/>
                </a:lnTo>
                <a:lnTo>
                  <a:pt x="251" y="135"/>
                </a:lnTo>
                <a:lnTo>
                  <a:pt x="253" y="115"/>
                </a:lnTo>
                <a:lnTo>
                  <a:pt x="261" y="113"/>
                </a:lnTo>
                <a:lnTo>
                  <a:pt x="263" y="122"/>
                </a:lnTo>
                <a:lnTo>
                  <a:pt x="268" y="131"/>
                </a:lnTo>
                <a:lnTo>
                  <a:pt x="301" y="127"/>
                </a:lnTo>
                <a:lnTo>
                  <a:pt x="299" y="116"/>
                </a:lnTo>
                <a:lnTo>
                  <a:pt x="353" y="92"/>
                </a:lnTo>
                <a:lnTo>
                  <a:pt x="357" y="106"/>
                </a:lnTo>
                <a:lnTo>
                  <a:pt x="370" y="111"/>
                </a:lnTo>
                <a:lnTo>
                  <a:pt x="365" y="125"/>
                </a:lnTo>
                <a:lnTo>
                  <a:pt x="343" y="134"/>
                </a:lnTo>
                <a:lnTo>
                  <a:pt x="310" y="196"/>
                </a:lnTo>
                <a:lnTo>
                  <a:pt x="303" y="171"/>
                </a:lnTo>
                <a:lnTo>
                  <a:pt x="297" y="181"/>
                </a:lnTo>
                <a:lnTo>
                  <a:pt x="290" y="169"/>
                </a:lnTo>
                <a:lnTo>
                  <a:pt x="304" y="153"/>
                </a:lnTo>
                <a:lnTo>
                  <a:pt x="276" y="151"/>
                </a:lnTo>
                <a:lnTo>
                  <a:pt x="258" y="133"/>
                </a:lnTo>
                <a:lnTo>
                  <a:pt x="252" y="143"/>
                </a:lnTo>
                <a:lnTo>
                  <a:pt x="258" y="151"/>
                </a:lnTo>
                <a:lnTo>
                  <a:pt x="250" y="156"/>
                </a:lnTo>
                <a:lnTo>
                  <a:pt x="258" y="164"/>
                </a:lnTo>
                <a:lnTo>
                  <a:pt x="263" y="200"/>
                </a:lnTo>
                <a:lnTo>
                  <a:pt x="252" y="194"/>
                </a:lnTo>
                <a:lnTo>
                  <a:pt x="231" y="222"/>
                </a:lnTo>
                <a:lnTo>
                  <a:pt x="154" y="279"/>
                </a:lnTo>
                <a:lnTo>
                  <a:pt x="149" y="349"/>
                </a:lnTo>
                <a:lnTo>
                  <a:pt x="117" y="378"/>
                </a:lnTo>
                <a:lnTo>
                  <a:pt x="89" y="323"/>
                </a:lnTo>
                <a:lnTo>
                  <a:pt x="77" y="280"/>
                </a:lnTo>
                <a:lnTo>
                  <a:pt x="67" y="270"/>
                </a:lnTo>
                <a:lnTo>
                  <a:pt x="59" y="192"/>
                </a:lnTo>
                <a:lnTo>
                  <a:pt x="53" y="189"/>
                </a:lnTo>
                <a:lnTo>
                  <a:pt x="48" y="206"/>
                </a:lnTo>
                <a:lnTo>
                  <a:pt x="30" y="211"/>
                </a:lnTo>
                <a:lnTo>
                  <a:pt x="12" y="190"/>
                </a:lnTo>
                <a:lnTo>
                  <a:pt x="29" y="179"/>
                </a:lnTo>
                <a:lnTo>
                  <a:pt x="12" y="183"/>
                </a:lnTo>
                <a:lnTo>
                  <a:pt x="0" y="172"/>
                </a:lnTo>
                <a:close/>
              </a:path>
            </a:pathLst>
          </a:custGeom>
          <a:solidFill>
            <a:srgbClr val="993300"/>
          </a:solidFill>
          <a:ln w="9525">
            <a:noFill/>
            <a:round/>
            <a:headEnd/>
            <a:tailEnd/>
          </a:ln>
        </p:spPr>
        <p:txBody>
          <a:bodyPr/>
          <a:lstStyle/>
          <a:p>
            <a:endParaRPr lang="en-US"/>
          </a:p>
        </p:txBody>
      </p:sp>
      <p:sp>
        <p:nvSpPr>
          <p:cNvPr id="907201" name="Freeform 961"/>
          <p:cNvSpPr>
            <a:spLocks/>
          </p:cNvSpPr>
          <p:nvPr/>
        </p:nvSpPr>
        <p:spPr bwMode="auto">
          <a:xfrm>
            <a:off x="3870325" y="3236371"/>
            <a:ext cx="2109788" cy="703262"/>
          </a:xfrm>
          <a:custGeom>
            <a:avLst/>
            <a:gdLst>
              <a:gd name="T0" fmla="*/ 0 w 1329"/>
              <a:gd name="T1" fmla="*/ 20 h 443"/>
              <a:gd name="T2" fmla="*/ 142 w 1329"/>
              <a:gd name="T3" fmla="*/ 26 h 443"/>
              <a:gd name="T4" fmla="*/ 210 w 1329"/>
              <a:gd name="T5" fmla="*/ 35 h 443"/>
              <a:gd name="T6" fmla="*/ 330 w 1329"/>
              <a:gd name="T7" fmla="*/ 2 h 443"/>
              <a:gd name="T8" fmla="*/ 450 w 1329"/>
              <a:gd name="T9" fmla="*/ 23 h 443"/>
              <a:gd name="T10" fmla="*/ 627 w 1329"/>
              <a:gd name="T11" fmla="*/ 77 h 443"/>
              <a:gd name="T12" fmla="*/ 801 w 1329"/>
              <a:gd name="T13" fmla="*/ 191 h 443"/>
              <a:gd name="T14" fmla="*/ 945 w 1329"/>
              <a:gd name="T15" fmla="*/ 416 h 443"/>
              <a:gd name="T16" fmla="*/ 1146 w 1329"/>
              <a:gd name="T17" fmla="*/ 383 h 443"/>
              <a:gd name="T18" fmla="*/ 1329 w 1329"/>
              <a:gd name="T19" fmla="*/ 272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9"/>
              <a:gd name="T31" fmla="*/ 0 h 443"/>
              <a:gd name="T32" fmla="*/ 1329 w 1329"/>
              <a:gd name="T33" fmla="*/ 443 h 4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9" h="443">
                <a:moveTo>
                  <a:pt x="0" y="20"/>
                </a:moveTo>
                <a:lnTo>
                  <a:pt x="142" y="26"/>
                </a:lnTo>
                <a:cubicBezTo>
                  <a:pt x="176" y="26"/>
                  <a:pt x="183" y="39"/>
                  <a:pt x="210" y="35"/>
                </a:cubicBezTo>
                <a:cubicBezTo>
                  <a:pt x="241" y="31"/>
                  <a:pt x="290" y="4"/>
                  <a:pt x="330" y="2"/>
                </a:cubicBezTo>
                <a:cubicBezTo>
                  <a:pt x="370" y="0"/>
                  <a:pt x="401" y="11"/>
                  <a:pt x="450" y="23"/>
                </a:cubicBezTo>
                <a:cubicBezTo>
                  <a:pt x="499" y="35"/>
                  <a:pt x="568" y="49"/>
                  <a:pt x="627" y="77"/>
                </a:cubicBezTo>
                <a:cubicBezTo>
                  <a:pt x="671" y="107"/>
                  <a:pt x="748" y="135"/>
                  <a:pt x="801" y="191"/>
                </a:cubicBezTo>
                <a:cubicBezTo>
                  <a:pt x="854" y="247"/>
                  <a:pt x="888" y="384"/>
                  <a:pt x="945" y="416"/>
                </a:cubicBezTo>
                <a:cubicBezTo>
                  <a:pt x="973" y="443"/>
                  <a:pt x="1128" y="395"/>
                  <a:pt x="1146" y="383"/>
                </a:cubicBezTo>
                <a:cubicBezTo>
                  <a:pt x="1210" y="359"/>
                  <a:pt x="1299" y="290"/>
                  <a:pt x="1329" y="272"/>
                </a:cubicBezTo>
              </a:path>
            </a:pathLst>
          </a:custGeom>
          <a:noFill/>
          <a:ln w="52388">
            <a:solidFill>
              <a:srgbClr val="666699"/>
            </a:solidFill>
            <a:round/>
            <a:headEnd/>
            <a:tailEnd/>
          </a:ln>
        </p:spPr>
        <p:txBody>
          <a:bodyPr/>
          <a:lstStyle/>
          <a:p>
            <a:endParaRPr lang="en-US"/>
          </a:p>
        </p:txBody>
      </p:sp>
      <p:sp>
        <p:nvSpPr>
          <p:cNvPr id="907202" name="Freeform 962"/>
          <p:cNvSpPr>
            <a:spLocks noEditPoints="1"/>
          </p:cNvSpPr>
          <p:nvPr/>
        </p:nvSpPr>
        <p:spPr bwMode="auto">
          <a:xfrm>
            <a:off x="2527300" y="3110958"/>
            <a:ext cx="1522413" cy="188913"/>
          </a:xfrm>
          <a:custGeom>
            <a:avLst/>
            <a:gdLst>
              <a:gd name="T0" fmla="*/ 824 w 826"/>
              <a:gd name="T1" fmla="*/ 121 h 121"/>
              <a:gd name="T2" fmla="*/ 82 w 826"/>
              <a:gd name="T3" fmla="*/ 65 h 121"/>
              <a:gd name="T4" fmla="*/ 84 w 826"/>
              <a:gd name="T5" fmla="*/ 32 h 121"/>
              <a:gd name="T6" fmla="*/ 826 w 826"/>
              <a:gd name="T7" fmla="*/ 88 h 121"/>
              <a:gd name="T8" fmla="*/ 824 w 826"/>
              <a:gd name="T9" fmla="*/ 121 h 121"/>
              <a:gd name="T10" fmla="*/ 96 w 826"/>
              <a:gd name="T11" fmla="*/ 99 h 121"/>
              <a:gd name="T12" fmla="*/ 0 w 826"/>
              <a:gd name="T13" fmla="*/ 42 h 121"/>
              <a:gd name="T14" fmla="*/ 103 w 826"/>
              <a:gd name="T15" fmla="*/ 0 h 121"/>
              <a:gd name="T16" fmla="*/ 96 w 826"/>
              <a:gd name="T17" fmla="*/ 99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6"/>
              <a:gd name="T28" fmla="*/ 0 h 121"/>
              <a:gd name="T29" fmla="*/ 826 w 826"/>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6" h="121">
                <a:moveTo>
                  <a:pt x="824" y="121"/>
                </a:moveTo>
                <a:lnTo>
                  <a:pt x="82" y="65"/>
                </a:lnTo>
                <a:lnTo>
                  <a:pt x="84" y="32"/>
                </a:lnTo>
                <a:lnTo>
                  <a:pt x="826" y="88"/>
                </a:lnTo>
                <a:lnTo>
                  <a:pt x="824" y="121"/>
                </a:lnTo>
                <a:close/>
                <a:moveTo>
                  <a:pt x="96" y="99"/>
                </a:moveTo>
                <a:lnTo>
                  <a:pt x="0" y="42"/>
                </a:lnTo>
                <a:lnTo>
                  <a:pt x="103" y="0"/>
                </a:lnTo>
                <a:lnTo>
                  <a:pt x="96" y="99"/>
                </a:lnTo>
                <a:close/>
              </a:path>
            </a:pathLst>
          </a:custGeom>
          <a:solidFill>
            <a:srgbClr val="666699"/>
          </a:solidFill>
          <a:ln w="1588">
            <a:solidFill>
              <a:srgbClr val="666699"/>
            </a:solidFill>
            <a:bevel/>
            <a:headEnd/>
            <a:tailEnd/>
          </a:ln>
        </p:spPr>
        <p:txBody>
          <a:bodyPr/>
          <a:lstStyle/>
          <a:p>
            <a:endParaRPr lang="en-US"/>
          </a:p>
        </p:txBody>
      </p:sp>
      <p:sp>
        <p:nvSpPr>
          <p:cNvPr id="907203" name="Oval 963"/>
          <p:cNvSpPr>
            <a:spLocks noChangeArrowheads="1"/>
          </p:cNvSpPr>
          <p:nvPr/>
        </p:nvSpPr>
        <p:spPr bwMode="auto">
          <a:xfrm>
            <a:off x="3090863" y="3088733"/>
            <a:ext cx="238125" cy="219075"/>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3</a:t>
            </a:r>
          </a:p>
        </p:txBody>
      </p:sp>
      <p:grpSp>
        <p:nvGrpSpPr>
          <p:cNvPr id="2" name="Group 964"/>
          <p:cNvGrpSpPr>
            <a:grpSpLocks/>
          </p:cNvGrpSpPr>
          <p:nvPr/>
        </p:nvGrpSpPr>
        <p:grpSpPr bwMode="auto">
          <a:xfrm>
            <a:off x="6521450" y="3506246"/>
            <a:ext cx="1190625" cy="963612"/>
            <a:chOff x="4112" y="2469"/>
            <a:chExt cx="750" cy="607"/>
          </a:xfrm>
        </p:grpSpPr>
        <p:grpSp>
          <p:nvGrpSpPr>
            <p:cNvPr id="3" name="Group 965"/>
            <p:cNvGrpSpPr>
              <a:grpSpLocks/>
            </p:cNvGrpSpPr>
            <p:nvPr/>
          </p:nvGrpSpPr>
          <p:grpSpPr bwMode="auto">
            <a:xfrm>
              <a:off x="4112" y="2469"/>
              <a:ext cx="750" cy="607"/>
              <a:chOff x="4112" y="2469"/>
              <a:chExt cx="750" cy="607"/>
            </a:xfrm>
          </p:grpSpPr>
          <p:grpSp>
            <p:nvGrpSpPr>
              <p:cNvPr id="4" name="Group 966"/>
              <p:cNvGrpSpPr>
                <a:grpSpLocks/>
              </p:cNvGrpSpPr>
              <p:nvPr/>
            </p:nvGrpSpPr>
            <p:grpSpPr bwMode="auto">
              <a:xfrm>
                <a:off x="4112" y="2469"/>
                <a:ext cx="137" cy="293"/>
                <a:chOff x="3864" y="2097"/>
                <a:chExt cx="113" cy="239"/>
              </a:xfrm>
            </p:grpSpPr>
            <p:sp>
              <p:nvSpPr>
                <p:cNvPr id="46093" name="Freeform 967"/>
                <p:cNvSpPr>
                  <a:spLocks/>
                </p:cNvSpPr>
                <p:nvPr/>
              </p:nvSpPr>
              <p:spPr bwMode="auto">
                <a:xfrm>
                  <a:off x="3864" y="2097"/>
                  <a:ext cx="113" cy="239"/>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solidFill>
                  <a:srgbClr val="99CC00"/>
                </a:solidFill>
                <a:ln w="9525">
                  <a:noFill/>
                  <a:round/>
                  <a:headEnd/>
                  <a:tailEnd/>
                </a:ln>
              </p:spPr>
              <p:txBody>
                <a:bodyPr/>
                <a:lstStyle/>
                <a:p>
                  <a:endParaRPr lang="en-US"/>
                </a:p>
              </p:txBody>
            </p:sp>
            <p:sp>
              <p:nvSpPr>
                <p:cNvPr id="46094" name="Freeform 968"/>
                <p:cNvSpPr>
                  <a:spLocks/>
                </p:cNvSpPr>
                <p:nvPr/>
              </p:nvSpPr>
              <p:spPr bwMode="auto">
                <a:xfrm>
                  <a:off x="3864" y="2097"/>
                  <a:ext cx="113" cy="239"/>
                </a:xfrm>
                <a:custGeom>
                  <a:avLst/>
                  <a:gdLst>
                    <a:gd name="T0" fmla="*/ 0 w 113"/>
                    <a:gd name="T1" fmla="*/ 99 h 239"/>
                    <a:gd name="T2" fmla="*/ 5 w 113"/>
                    <a:gd name="T3" fmla="*/ 85 h 239"/>
                    <a:gd name="T4" fmla="*/ 37 w 113"/>
                    <a:gd name="T5" fmla="*/ 23 h 239"/>
                    <a:gd name="T6" fmla="*/ 60 w 113"/>
                    <a:gd name="T7" fmla="*/ 14 h 239"/>
                    <a:gd name="T8" fmla="*/ 65 w 113"/>
                    <a:gd name="T9" fmla="*/ 0 h 239"/>
                    <a:gd name="T10" fmla="*/ 80 w 113"/>
                    <a:gd name="T11" fmla="*/ 8 h 239"/>
                    <a:gd name="T12" fmla="*/ 81 w 113"/>
                    <a:gd name="T13" fmla="*/ 21 h 239"/>
                    <a:gd name="T14" fmla="*/ 67 w 113"/>
                    <a:gd name="T15" fmla="*/ 59 h 239"/>
                    <a:gd name="T16" fmla="*/ 82 w 113"/>
                    <a:gd name="T17" fmla="*/ 55 h 239"/>
                    <a:gd name="T18" fmla="*/ 89 w 113"/>
                    <a:gd name="T19" fmla="*/ 82 h 239"/>
                    <a:gd name="T20" fmla="*/ 113 w 113"/>
                    <a:gd name="T21" fmla="*/ 89 h 239"/>
                    <a:gd name="T22" fmla="*/ 101 w 113"/>
                    <a:gd name="T23" fmla="*/ 101 h 239"/>
                    <a:gd name="T24" fmla="*/ 74 w 113"/>
                    <a:gd name="T25" fmla="*/ 117 h 239"/>
                    <a:gd name="T26" fmla="*/ 67 w 113"/>
                    <a:gd name="T27" fmla="*/ 132 h 239"/>
                    <a:gd name="T28" fmla="*/ 82 w 113"/>
                    <a:gd name="T29" fmla="*/ 161 h 239"/>
                    <a:gd name="T30" fmla="*/ 76 w 113"/>
                    <a:gd name="T31" fmla="*/ 178 h 239"/>
                    <a:gd name="T32" fmla="*/ 94 w 113"/>
                    <a:gd name="T33" fmla="*/ 216 h 239"/>
                    <a:gd name="T34" fmla="*/ 81 w 113"/>
                    <a:gd name="T35" fmla="*/ 239 h 239"/>
                    <a:gd name="T36" fmla="*/ 68 w 113"/>
                    <a:gd name="T37" fmla="*/ 158 h 239"/>
                    <a:gd name="T38" fmla="*/ 57 w 113"/>
                    <a:gd name="T39" fmla="*/ 145 h 239"/>
                    <a:gd name="T40" fmla="*/ 39 w 113"/>
                    <a:gd name="T41" fmla="*/ 166 h 239"/>
                    <a:gd name="T42" fmla="*/ 25 w 113"/>
                    <a:gd name="T43" fmla="*/ 162 h 239"/>
                    <a:gd name="T44" fmla="*/ 28 w 113"/>
                    <a:gd name="T45" fmla="*/ 133 h 239"/>
                    <a:gd name="T46" fmla="*/ 0 w 113"/>
                    <a:gd name="T47" fmla="*/ 9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239"/>
                    <a:gd name="T74" fmla="*/ 113 w 113"/>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239">
                      <a:moveTo>
                        <a:pt x="0" y="99"/>
                      </a:moveTo>
                      <a:lnTo>
                        <a:pt x="5" y="85"/>
                      </a:lnTo>
                      <a:lnTo>
                        <a:pt x="37" y="23"/>
                      </a:lnTo>
                      <a:lnTo>
                        <a:pt x="60" y="14"/>
                      </a:lnTo>
                      <a:lnTo>
                        <a:pt x="65" y="0"/>
                      </a:lnTo>
                      <a:lnTo>
                        <a:pt x="80" y="8"/>
                      </a:lnTo>
                      <a:lnTo>
                        <a:pt x="81" y="21"/>
                      </a:lnTo>
                      <a:lnTo>
                        <a:pt x="67" y="59"/>
                      </a:lnTo>
                      <a:lnTo>
                        <a:pt x="82" y="55"/>
                      </a:lnTo>
                      <a:lnTo>
                        <a:pt x="89" y="82"/>
                      </a:lnTo>
                      <a:lnTo>
                        <a:pt x="113" y="89"/>
                      </a:lnTo>
                      <a:lnTo>
                        <a:pt x="101" y="101"/>
                      </a:lnTo>
                      <a:lnTo>
                        <a:pt x="74" y="117"/>
                      </a:lnTo>
                      <a:lnTo>
                        <a:pt x="67" y="132"/>
                      </a:lnTo>
                      <a:lnTo>
                        <a:pt x="82" y="161"/>
                      </a:lnTo>
                      <a:lnTo>
                        <a:pt x="76" y="178"/>
                      </a:lnTo>
                      <a:lnTo>
                        <a:pt x="94" y="216"/>
                      </a:lnTo>
                      <a:lnTo>
                        <a:pt x="81" y="239"/>
                      </a:lnTo>
                      <a:lnTo>
                        <a:pt x="68" y="158"/>
                      </a:lnTo>
                      <a:lnTo>
                        <a:pt x="57" y="145"/>
                      </a:lnTo>
                      <a:lnTo>
                        <a:pt x="39" y="166"/>
                      </a:lnTo>
                      <a:lnTo>
                        <a:pt x="25" y="162"/>
                      </a:lnTo>
                      <a:lnTo>
                        <a:pt x="28" y="133"/>
                      </a:lnTo>
                      <a:lnTo>
                        <a:pt x="0" y="99"/>
                      </a:lnTo>
                      <a:close/>
                    </a:path>
                  </a:pathLst>
                </a:custGeom>
                <a:noFill/>
                <a:ln w="3175" cap="rnd">
                  <a:solidFill>
                    <a:srgbClr val="808080"/>
                  </a:solidFill>
                  <a:round/>
                  <a:headEnd/>
                  <a:tailEnd/>
                </a:ln>
              </p:spPr>
              <p:txBody>
                <a:bodyPr/>
                <a:lstStyle/>
                <a:p>
                  <a:endParaRPr lang="en-US"/>
                </a:p>
              </p:txBody>
            </p:sp>
          </p:grpSp>
          <p:grpSp>
            <p:nvGrpSpPr>
              <p:cNvPr id="5" name="Group 969"/>
              <p:cNvGrpSpPr>
                <a:grpSpLocks/>
              </p:cNvGrpSpPr>
              <p:nvPr/>
            </p:nvGrpSpPr>
            <p:grpSpPr bwMode="auto">
              <a:xfrm>
                <a:off x="4157" y="2825"/>
                <a:ext cx="166" cy="179"/>
                <a:chOff x="3903" y="2395"/>
                <a:chExt cx="136" cy="146"/>
              </a:xfrm>
            </p:grpSpPr>
            <p:sp>
              <p:nvSpPr>
                <p:cNvPr id="46091" name="Freeform 970"/>
                <p:cNvSpPr>
                  <a:spLocks/>
                </p:cNvSpPr>
                <p:nvPr/>
              </p:nvSpPr>
              <p:spPr bwMode="auto">
                <a:xfrm>
                  <a:off x="3903" y="2395"/>
                  <a:ext cx="136" cy="146"/>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solidFill>
                  <a:srgbClr val="99CC00"/>
                </a:solidFill>
                <a:ln w="9525">
                  <a:noFill/>
                  <a:round/>
                  <a:headEnd/>
                  <a:tailEnd/>
                </a:ln>
              </p:spPr>
              <p:txBody>
                <a:bodyPr/>
                <a:lstStyle/>
                <a:p>
                  <a:endParaRPr lang="en-US"/>
                </a:p>
              </p:txBody>
            </p:sp>
            <p:sp>
              <p:nvSpPr>
                <p:cNvPr id="46092" name="Freeform 971"/>
                <p:cNvSpPr>
                  <a:spLocks/>
                </p:cNvSpPr>
                <p:nvPr/>
              </p:nvSpPr>
              <p:spPr bwMode="auto">
                <a:xfrm>
                  <a:off x="3903" y="2395"/>
                  <a:ext cx="136" cy="146"/>
                </a:xfrm>
                <a:custGeom>
                  <a:avLst/>
                  <a:gdLst>
                    <a:gd name="T0" fmla="*/ 0 w 136"/>
                    <a:gd name="T1" fmla="*/ 0 h 146"/>
                    <a:gd name="T2" fmla="*/ 30 w 136"/>
                    <a:gd name="T3" fmla="*/ 6 h 146"/>
                    <a:gd name="T4" fmla="*/ 68 w 136"/>
                    <a:gd name="T5" fmla="*/ 44 h 146"/>
                    <a:gd name="T6" fmla="*/ 98 w 136"/>
                    <a:gd name="T7" fmla="*/ 58 h 146"/>
                    <a:gd name="T8" fmla="*/ 95 w 136"/>
                    <a:gd name="T9" fmla="*/ 68 h 146"/>
                    <a:gd name="T10" fmla="*/ 106 w 136"/>
                    <a:gd name="T11" fmla="*/ 67 h 146"/>
                    <a:gd name="T12" fmla="*/ 104 w 136"/>
                    <a:gd name="T13" fmla="*/ 82 h 146"/>
                    <a:gd name="T14" fmla="*/ 136 w 136"/>
                    <a:gd name="T15" fmla="*/ 109 h 146"/>
                    <a:gd name="T16" fmla="*/ 132 w 136"/>
                    <a:gd name="T17" fmla="*/ 145 h 146"/>
                    <a:gd name="T18" fmla="*/ 119 w 136"/>
                    <a:gd name="T19" fmla="*/ 146 h 146"/>
                    <a:gd name="T20" fmla="*/ 91 w 136"/>
                    <a:gd name="T21" fmla="*/ 124 h 146"/>
                    <a:gd name="T22" fmla="*/ 46 w 136"/>
                    <a:gd name="T23" fmla="*/ 51 h 146"/>
                    <a:gd name="T24" fmla="*/ 0 w 136"/>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146"/>
                    <a:gd name="T41" fmla="*/ 136 w 13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146">
                      <a:moveTo>
                        <a:pt x="0" y="0"/>
                      </a:moveTo>
                      <a:lnTo>
                        <a:pt x="30" y="6"/>
                      </a:lnTo>
                      <a:lnTo>
                        <a:pt x="68" y="44"/>
                      </a:lnTo>
                      <a:lnTo>
                        <a:pt x="98" y="58"/>
                      </a:lnTo>
                      <a:lnTo>
                        <a:pt x="95" y="68"/>
                      </a:lnTo>
                      <a:lnTo>
                        <a:pt x="106" y="67"/>
                      </a:lnTo>
                      <a:lnTo>
                        <a:pt x="104" y="82"/>
                      </a:lnTo>
                      <a:lnTo>
                        <a:pt x="136" y="109"/>
                      </a:lnTo>
                      <a:lnTo>
                        <a:pt x="132" y="145"/>
                      </a:lnTo>
                      <a:lnTo>
                        <a:pt x="119" y="146"/>
                      </a:lnTo>
                      <a:lnTo>
                        <a:pt x="91" y="124"/>
                      </a:lnTo>
                      <a:lnTo>
                        <a:pt x="46" y="51"/>
                      </a:lnTo>
                      <a:lnTo>
                        <a:pt x="0" y="0"/>
                      </a:lnTo>
                      <a:close/>
                    </a:path>
                  </a:pathLst>
                </a:custGeom>
                <a:noFill/>
                <a:ln w="3175" cap="rnd">
                  <a:solidFill>
                    <a:srgbClr val="808080"/>
                  </a:solidFill>
                  <a:round/>
                  <a:headEnd/>
                  <a:tailEnd/>
                </a:ln>
              </p:spPr>
              <p:txBody>
                <a:bodyPr/>
                <a:lstStyle/>
                <a:p>
                  <a:endParaRPr lang="en-US"/>
                </a:p>
              </p:txBody>
            </p:sp>
          </p:grpSp>
          <p:grpSp>
            <p:nvGrpSpPr>
              <p:cNvPr id="6" name="Group 972"/>
              <p:cNvGrpSpPr>
                <a:grpSpLocks/>
              </p:cNvGrpSpPr>
              <p:nvPr/>
            </p:nvGrpSpPr>
            <p:grpSpPr bwMode="auto">
              <a:xfrm>
                <a:off x="4310" y="3005"/>
                <a:ext cx="140" cy="45"/>
                <a:chOff x="4030" y="2542"/>
                <a:chExt cx="115" cy="37"/>
              </a:xfrm>
            </p:grpSpPr>
            <p:sp>
              <p:nvSpPr>
                <p:cNvPr id="46089" name="Freeform 973"/>
                <p:cNvSpPr>
                  <a:spLocks/>
                </p:cNvSpPr>
                <p:nvPr/>
              </p:nvSpPr>
              <p:spPr bwMode="auto">
                <a:xfrm>
                  <a:off x="4030" y="2542"/>
                  <a:ext cx="115" cy="37"/>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solidFill>
                  <a:srgbClr val="99CC00"/>
                </a:solidFill>
                <a:ln w="9525">
                  <a:noFill/>
                  <a:round/>
                  <a:headEnd/>
                  <a:tailEnd/>
                </a:ln>
              </p:spPr>
              <p:txBody>
                <a:bodyPr/>
                <a:lstStyle/>
                <a:p>
                  <a:endParaRPr lang="en-US"/>
                </a:p>
              </p:txBody>
            </p:sp>
            <p:sp>
              <p:nvSpPr>
                <p:cNvPr id="46090" name="Freeform 974"/>
                <p:cNvSpPr>
                  <a:spLocks/>
                </p:cNvSpPr>
                <p:nvPr/>
              </p:nvSpPr>
              <p:spPr bwMode="auto">
                <a:xfrm>
                  <a:off x="4030" y="2542"/>
                  <a:ext cx="115" cy="37"/>
                </a:xfrm>
                <a:custGeom>
                  <a:avLst/>
                  <a:gdLst>
                    <a:gd name="T0" fmla="*/ 0 w 115"/>
                    <a:gd name="T1" fmla="*/ 11 h 37"/>
                    <a:gd name="T2" fmla="*/ 8 w 115"/>
                    <a:gd name="T3" fmla="*/ 0 h 37"/>
                    <a:gd name="T4" fmla="*/ 89 w 115"/>
                    <a:gd name="T5" fmla="*/ 12 h 37"/>
                    <a:gd name="T6" fmla="*/ 96 w 115"/>
                    <a:gd name="T7" fmla="*/ 21 h 37"/>
                    <a:gd name="T8" fmla="*/ 113 w 115"/>
                    <a:gd name="T9" fmla="*/ 25 h 37"/>
                    <a:gd name="T10" fmla="*/ 115 w 115"/>
                    <a:gd name="T11" fmla="*/ 37 h 37"/>
                    <a:gd name="T12" fmla="*/ 21 w 115"/>
                    <a:gd name="T13" fmla="*/ 19 h 37"/>
                    <a:gd name="T14" fmla="*/ 0 w 115"/>
                    <a:gd name="T15" fmla="*/ 11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11"/>
                      </a:moveTo>
                      <a:lnTo>
                        <a:pt x="8" y="0"/>
                      </a:lnTo>
                      <a:lnTo>
                        <a:pt x="89" y="12"/>
                      </a:lnTo>
                      <a:lnTo>
                        <a:pt x="96" y="21"/>
                      </a:lnTo>
                      <a:lnTo>
                        <a:pt x="113" y="25"/>
                      </a:lnTo>
                      <a:lnTo>
                        <a:pt x="115" y="37"/>
                      </a:lnTo>
                      <a:lnTo>
                        <a:pt x="21" y="19"/>
                      </a:lnTo>
                      <a:lnTo>
                        <a:pt x="0" y="11"/>
                      </a:lnTo>
                      <a:close/>
                    </a:path>
                  </a:pathLst>
                </a:custGeom>
                <a:noFill/>
                <a:ln w="3175" cap="rnd">
                  <a:solidFill>
                    <a:srgbClr val="808080"/>
                  </a:solidFill>
                  <a:round/>
                  <a:headEnd/>
                  <a:tailEnd/>
                </a:ln>
              </p:spPr>
              <p:txBody>
                <a:bodyPr/>
                <a:lstStyle/>
                <a:p>
                  <a:endParaRPr lang="en-US"/>
                </a:p>
              </p:txBody>
            </p:sp>
          </p:grpSp>
          <p:grpSp>
            <p:nvGrpSpPr>
              <p:cNvPr id="7" name="Group 975"/>
              <p:cNvGrpSpPr>
                <a:grpSpLocks/>
              </p:cNvGrpSpPr>
              <p:nvPr/>
            </p:nvGrpSpPr>
            <p:grpSpPr bwMode="auto">
              <a:xfrm>
                <a:off x="4368" y="2845"/>
                <a:ext cx="152" cy="133"/>
                <a:chOff x="4076" y="2412"/>
                <a:chExt cx="125" cy="108"/>
              </a:xfrm>
            </p:grpSpPr>
            <p:sp>
              <p:nvSpPr>
                <p:cNvPr id="46087" name="Freeform 976"/>
                <p:cNvSpPr>
                  <a:spLocks/>
                </p:cNvSpPr>
                <p:nvPr/>
              </p:nvSpPr>
              <p:spPr bwMode="auto">
                <a:xfrm>
                  <a:off x="4076" y="2412"/>
                  <a:ext cx="125" cy="108"/>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solidFill>
                  <a:srgbClr val="99CC00"/>
                </a:solidFill>
                <a:ln w="1651">
                  <a:solidFill>
                    <a:schemeClr val="bg2"/>
                  </a:solidFill>
                  <a:round/>
                  <a:headEnd/>
                  <a:tailEnd/>
                </a:ln>
              </p:spPr>
              <p:txBody>
                <a:bodyPr/>
                <a:lstStyle/>
                <a:p>
                  <a:endParaRPr lang="en-US"/>
                </a:p>
              </p:txBody>
            </p:sp>
            <p:sp>
              <p:nvSpPr>
                <p:cNvPr id="46088" name="Freeform 977"/>
                <p:cNvSpPr>
                  <a:spLocks/>
                </p:cNvSpPr>
                <p:nvPr/>
              </p:nvSpPr>
              <p:spPr bwMode="auto">
                <a:xfrm>
                  <a:off x="4076" y="2412"/>
                  <a:ext cx="125" cy="108"/>
                </a:xfrm>
                <a:custGeom>
                  <a:avLst/>
                  <a:gdLst>
                    <a:gd name="T0" fmla="*/ 0 w 125"/>
                    <a:gd name="T1" fmla="*/ 49 h 108"/>
                    <a:gd name="T2" fmla="*/ 9 w 125"/>
                    <a:gd name="T3" fmla="*/ 34 h 108"/>
                    <a:gd name="T4" fmla="*/ 19 w 125"/>
                    <a:gd name="T5" fmla="*/ 43 h 108"/>
                    <a:gd name="T6" fmla="*/ 57 w 125"/>
                    <a:gd name="T7" fmla="*/ 40 h 108"/>
                    <a:gd name="T8" fmla="*/ 69 w 125"/>
                    <a:gd name="T9" fmla="*/ 35 h 108"/>
                    <a:gd name="T10" fmla="*/ 86 w 125"/>
                    <a:gd name="T11" fmla="*/ 0 h 108"/>
                    <a:gd name="T12" fmla="*/ 108 w 125"/>
                    <a:gd name="T13" fmla="*/ 1 h 108"/>
                    <a:gd name="T14" fmla="*/ 103 w 125"/>
                    <a:gd name="T15" fmla="*/ 10 h 108"/>
                    <a:gd name="T16" fmla="*/ 125 w 125"/>
                    <a:gd name="T17" fmla="*/ 43 h 108"/>
                    <a:gd name="T18" fmla="*/ 113 w 125"/>
                    <a:gd name="T19" fmla="*/ 41 h 108"/>
                    <a:gd name="T20" fmla="*/ 91 w 125"/>
                    <a:gd name="T21" fmla="*/ 78 h 108"/>
                    <a:gd name="T22" fmla="*/ 88 w 125"/>
                    <a:gd name="T23" fmla="*/ 101 h 108"/>
                    <a:gd name="T24" fmla="*/ 75 w 125"/>
                    <a:gd name="T25" fmla="*/ 108 h 108"/>
                    <a:gd name="T26" fmla="*/ 51 w 125"/>
                    <a:gd name="T27" fmla="*/ 95 h 108"/>
                    <a:gd name="T28" fmla="*/ 37 w 125"/>
                    <a:gd name="T29" fmla="*/ 101 h 108"/>
                    <a:gd name="T30" fmla="*/ 35 w 125"/>
                    <a:gd name="T31" fmla="*/ 90 h 108"/>
                    <a:gd name="T32" fmla="*/ 16 w 125"/>
                    <a:gd name="T33" fmla="*/ 92 h 108"/>
                    <a:gd name="T34" fmla="*/ 0 w 125"/>
                    <a:gd name="T35" fmla="*/ 49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08"/>
                    <a:gd name="T56" fmla="*/ 125 w 125"/>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08">
                      <a:moveTo>
                        <a:pt x="0" y="49"/>
                      </a:moveTo>
                      <a:lnTo>
                        <a:pt x="9" y="34"/>
                      </a:lnTo>
                      <a:lnTo>
                        <a:pt x="19" y="43"/>
                      </a:lnTo>
                      <a:lnTo>
                        <a:pt x="57" y="40"/>
                      </a:lnTo>
                      <a:lnTo>
                        <a:pt x="69" y="35"/>
                      </a:lnTo>
                      <a:lnTo>
                        <a:pt x="86" y="0"/>
                      </a:lnTo>
                      <a:lnTo>
                        <a:pt x="108" y="1"/>
                      </a:lnTo>
                      <a:lnTo>
                        <a:pt x="103" y="10"/>
                      </a:lnTo>
                      <a:lnTo>
                        <a:pt x="125" y="43"/>
                      </a:lnTo>
                      <a:lnTo>
                        <a:pt x="113" y="41"/>
                      </a:lnTo>
                      <a:lnTo>
                        <a:pt x="91" y="78"/>
                      </a:lnTo>
                      <a:lnTo>
                        <a:pt x="88" y="101"/>
                      </a:lnTo>
                      <a:lnTo>
                        <a:pt x="75" y="108"/>
                      </a:lnTo>
                      <a:lnTo>
                        <a:pt x="51" y="95"/>
                      </a:lnTo>
                      <a:lnTo>
                        <a:pt x="37" y="101"/>
                      </a:lnTo>
                      <a:lnTo>
                        <a:pt x="35" y="90"/>
                      </a:lnTo>
                      <a:lnTo>
                        <a:pt x="16" y="92"/>
                      </a:lnTo>
                      <a:lnTo>
                        <a:pt x="0" y="49"/>
                      </a:lnTo>
                      <a:close/>
                    </a:path>
                  </a:pathLst>
                </a:custGeom>
                <a:noFill/>
                <a:ln w="3175" cap="rnd">
                  <a:solidFill>
                    <a:srgbClr val="808080"/>
                  </a:solidFill>
                  <a:round/>
                  <a:headEnd/>
                  <a:tailEnd/>
                </a:ln>
              </p:spPr>
              <p:txBody>
                <a:bodyPr/>
                <a:lstStyle/>
                <a:p>
                  <a:endParaRPr lang="en-US"/>
                </a:p>
              </p:txBody>
            </p:sp>
          </p:grpSp>
          <p:grpSp>
            <p:nvGrpSpPr>
              <p:cNvPr id="8" name="Group 978"/>
              <p:cNvGrpSpPr>
                <a:grpSpLocks/>
              </p:cNvGrpSpPr>
              <p:nvPr/>
            </p:nvGrpSpPr>
            <p:grpSpPr bwMode="auto">
              <a:xfrm>
                <a:off x="4486" y="3044"/>
                <a:ext cx="35" cy="10"/>
                <a:chOff x="4175" y="2574"/>
                <a:chExt cx="29" cy="8"/>
              </a:xfrm>
            </p:grpSpPr>
            <p:sp>
              <p:nvSpPr>
                <p:cNvPr id="46085" name="Freeform 979"/>
                <p:cNvSpPr>
                  <a:spLocks/>
                </p:cNvSpPr>
                <p:nvPr/>
              </p:nvSpPr>
              <p:spPr bwMode="auto">
                <a:xfrm>
                  <a:off x="4175" y="2574"/>
                  <a:ext cx="29" cy="8"/>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solidFill>
                  <a:srgbClr val="99CC00"/>
                </a:solidFill>
                <a:ln w="9525">
                  <a:noFill/>
                  <a:round/>
                  <a:headEnd/>
                  <a:tailEnd/>
                </a:ln>
              </p:spPr>
              <p:txBody>
                <a:bodyPr/>
                <a:lstStyle/>
                <a:p>
                  <a:endParaRPr lang="en-US"/>
                </a:p>
              </p:txBody>
            </p:sp>
            <p:sp>
              <p:nvSpPr>
                <p:cNvPr id="46086" name="Freeform 980"/>
                <p:cNvSpPr>
                  <a:spLocks/>
                </p:cNvSpPr>
                <p:nvPr/>
              </p:nvSpPr>
              <p:spPr bwMode="auto">
                <a:xfrm>
                  <a:off x="4175" y="2574"/>
                  <a:ext cx="29" cy="8"/>
                </a:xfrm>
                <a:custGeom>
                  <a:avLst/>
                  <a:gdLst>
                    <a:gd name="T0" fmla="*/ 0 w 29"/>
                    <a:gd name="T1" fmla="*/ 1 h 8"/>
                    <a:gd name="T2" fmla="*/ 3 w 29"/>
                    <a:gd name="T3" fmla="*/ 8 h 8"/>
                    <a:gd name="T4" fmla="*/ 29 w 29"/>
                    <a:gd name="T5" fmla="*/ 3 h 8"/>
                    <a:gd name="T6" fmla="*/ 10 w 29"/>
                    <a:gd name="T7" fmla="*/ 0 h 8"/>
                    <a:gd name="T8" fmla="*/ 0 w 29"/>
                    <a:gd name="T9" fmla="*/ 1 h 8"/>
                    <a:gd name="T10" fmla="*/ 0 60000 65536"/>
                    <a:gd name="T11" fmla="*/ 0 60000 65536"/>
                    <a:gd name="T12" fmla="*/ 0 60000 65536"/>
                    <a:gd name="T13" fmla="*/ 0 60000 65536"/>
                    <a:gd name="T14" fmla="*/ 0 60000 65536"/>
                    <a:gd name="T15" fmla="*/ 0 w 29"/>
                    <a:gd name="T16" fmla="*/ 0 h 8"/>
                    <a:gd name="T17" fmla="*/ 29 w 29"/>
                    <a:gd name="T18" fmla="*/ 8 h 8"/>
                  </a:gdLst>
                  <a:ahLst/>
                  <a:cxnLst>
                    <a:cxn ang="T10">
                      <a:pos x="T0" y="T1"/>
                    </a:cxn>
                    <a:cxn ang="T11">
                      <a:pos x="T2" y="T3"/>
                    </a:cxn>
                    <a:cxn ang="T12">
                      <a:pos x="T4" y="T5"/>
                    </a:cxn>
                    <a:cxn ang="T13">
                      <a:pos x="T6" y="T7"/>
                    </a:cxn>
                    <a:cxn ang="T14">
                      <a:pos x="T8" y="T9"/>
                    </a:cxn>
                  </a:cxnLst>
                  <a:rect l="T15" t="T16" r="T17" b="T18"/>
                  <a:pathLst>
                    <a:path w="29" h="8">
                      <a:moveTo>
                        <a:pt x="0" y="1"/>
                      </a:moveTo>
                      <a:lnTo>
                        <a:pt x="3" y="8"/>
                      </a:lnTo>
                      <a:lnTo>
                        <a:pt x="29" y="3"/>
                      </a:lnTo>
                      <a:lnTo>
                        <a:pt x="10" y="0"/>
                      </a:lnTo>
                      <a:lnTo>
                        <a:pt x="0" y="1"/>
                      </a:lnTo>
                      <a:close/>
                    </a:path>
                  </a:pathLst>
                </a:custGeom>
                <a:noFill/>
                <a:ln w="3175" cap="rnd">
                  <a:solidFill>
                    <a:srgbClr val="808080"/>
                  </a:solidFill>
                  <a:round/>
                  <a:headEnd/>
                  <a:tailEnd/>
                </a:ln>
              </p:spPr>
              <p:txBody>
                <a:bodyPr/>
                <a:lstStyle/>
                <a:p>
                  <a:endParaRPr lang="en-US"/>
                </a:p>
              </p:txBody>
            </p:sp>
          </p:grpSp>
          <p:grpSp>
            <p:nvGrpSpPr>
              <p:cNvPr id="9" name="Group 981"/>
              <p:cNvGrpSpPr>
                <a:grpSpLocks/>
              </p:cNvGrpSpPr>
              <p:nvPr/>
            </p:nvGrpSpPr>
            <p:grpSpPr bwMode="auto">
              <a:xfrm>
                <a:off x="4518" y="2883"/>
                <a:ext cx="95" cy="117"/>
                <a:chOff x="4201" y="2443"/>
                <a:chExt cx="78" cy="95"/>
              </a:xfrm>
            </p:grpSpPr>
            <p:sp>
              <p:nvSpPr>
                <p:cNvPr id="46083" name="Freeform 982"/>
                <p:cNvSpPr>
                  <a:spLocks/>
                </p:cNvSpPr>
                <p:nvPr/>
              </p:nvSpPr>
              <p:spPr bwMode="auto">
                <a:xfrm>
                  <a:off x="4201" y="2443"/>
                  <a:ext cx="78" cy="95"/>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solidFill>
                  <a:srgbClr val="99CC00"/>
                </a:solidFill>
                <a:ln w="9525">
                  <a:noFill/>
                  <a:round/>
                  <a:headEnd/>
                  <a:tailEnd/>
                </a:ln>
              </p:spPr>
              <p:txBody>
                <a:bodyPr/>
                <a:lstStyle/>
                <a:p>
                  <a:endParaRPr lang="en-US"/>
                </a:p>
              </p:txBody>
            </p:sp>
            <p:sp>
              <p:nvSpPr>
                <p:cNvPr id="46084" name="Freeform 983"/>
                <p:cNvSpPr>
                  <a:spLocks/>
                </p:cNvSpPr>
                <p:nvPr/>
              </p:nvSpPr>
              <p:spPr bwMode="auto">
                <a:xfrm>
                  <a:off x="4201" y="2443"/>
                  <a:ext cx="78" cy="95"/>
                </a:xfrm>
                <a:custGeom>
                  <a:avLst/>
                  <a:gdLst>
                    <a:gd name="T0" fmla="*/ 0 w 78"/>
                    <a:gd name="T1" fmla="*/ 56 h 95"/>
                    <a:gd name="T2" fmla="*/ 9 w 78"/>
                    <a:gd name="T3" fmla="*/ 74 h 95"/>
                    <a:gd name="T4" fmla="*/ 6 w 78"/>
                    <a:gd name="T5" fmla="*/ 91 h 95"/>
                    <a:gd name="T6" fmla="*/ 19 w 78"/>
                    <a:gd name="T7" fmla="*/ 95 h 95"/>
                    <a:gd name="T8" fmla="*/ 18 w 78"/>
                    <a:gd name="T9" fmla="*/ 60 h 95"/>
                    <a:gd name="T10" fmla="*/ 26 w 78"/>
                    <a:gd name="T11" fmla="*/ 56 h 95"/>
                    <a:gd name="T12" fmla="*/ 27 w 78"/>
                    <a:gd name="T13" fmla="*/ 70 h 95"/>
                    <a:gd name="T14" fmla="*/ 35 w 78"/>
                    <a:gd name="T15" fmla="*/ 85 h 95"/>
                    <a:gd name="T16" fmla="*/ 48 w 78"/>
                    <a:gd name="T17" fmla="*/ 79 h 95"/>
                    <a:gd name="T18" fmla="*/ 31 w 78"/>
                    <a:gd name="T19" fmla="*/ 46 h 95"/>
                    <a:gd name="T20" fmla="*/ 57 w 78"/>
                    <a:gd name="T21" fmla="*/ 32 h 95"/>
                    <a:gd name="T22" fmla="*/ 22 w 78"/>
                    <a:gd name="T23" fmla="*/ 40 h 95"/>
                    <a:gd name="T24" fmla="*/ 17 w 78"/>
                    <a:gd name="T25" fmla="*/ 19 h 95"/>
                    <a:gd name="T26" fmla="*/ 68 w 78"/>
                    <a:gd name="T27" fmla="*/ 17 h 95"/>
                    <a:gd name="T28" fmla="*/ 78 w 78"/>
                    <a:gd name="T29" fmla="*/ 0 h 95"/>
                    <a:gd name="T30" fmla="*/ 63 w 78"/>
                    <a:gd name="T31" fmla="*/ 11 h 95"/>
                    <a:gd name="T32" fmla="*/ 26 w 78"/>
                    <a:gd name="T33" fmla="*/ 5 h 95"/>
                    <a:gd name="T34" fmla="*/ 14 w 78"/>
                    <a:gd name="T35" fmla="*/ 13 h 95"/>
                    <a:gd name="T36" fmla="*/ 0 w 78"/>
                    <a:gd name="T37" fmla="*/ 56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0" y="56"/>
                      </a:moveTo>
                      <a:lnTo>
                        <a:pt x="9" y="74"/>
                      </a:lnTo>
                      <a:lnTo>
                        <a:pt x="6" y="91"/>
                      </a:lnTo>
                      <a:lnTo>
                        <a:pt x="19" y="95"/>
                      </a:lnTo>
                      <a:lnTo>
                        <a:pt x="18" y="60"/>
                      </a:lnTo>
                      <a:lnTo>
                        <a:pt x="26" y="56"/>
                      </a:lnTo>
                      <a:lnTo>
                        <a:pt x="27" y="70"/>
                      </a:lnTo>
                      <a:lnTo>
                        <a:pt x="35" y="85"/>
                      </a:lnTo>
                      <a:lnTo>
                        <a:pt x="48" y="79"/>
                      </a:lnTo>
                      <a:lnTo>
                        <a:pt x="31" y="46"/>
                      </a:lnTo>
                      <a:lnTo>
                        <a:pt x="57" y="32"/>
                      </a:lnTo>
                      <a:lnTo>
                        <a:pt x="22" y="40"/>
                      </a:lnTo>
                      <a:lnTo>
                        <a:pt x="17" y="19"/>
                      </a:lnTo>
                      <a:lnTo>
                        <a:pt x="68" y="17"/>
                      </a:lnTo>
                      <a:lnTo>
                        <a:pt x="78" y="0"/>
                      </a:lnTo>
                      <a:lnTo>
                        <a:pt x="63" y="11"/>
                      </a:lnTo>
                      <a:lnTo>
                        <a:pt x="26" y="5"/>
                      </a:lnTo>
                      <a:lnTo>
                        <a:pt x="14" y="13"/>
                      </a:lnTo>
                      <a:lnTo>
                        <a:pt x="0" y="56"/>
                      </a:lnTo>
                      <a:close/>
                    </a:path>
                  </a:pathLst>
                </a:custGeom>
                <a:noFill/>
                <a:ln w="3175" cap="rnd">
                  <a:solidFill>
                    <a:srgbClr val="808080"/>
                  </a:solidFill>
                  <a:round/>
                  <a:headEnd/>
                  <a:tailEnd/>
                </a:ln>
              </p:spPr>
              <p:txBody>
                <a:bodyPr/>
                <a:lstStyle/>
                <a:p>
                  <a:endParaRPr lang="en-US"/>
                </a:p>
              </p:txBody>
            </p:sp>
          </p:grpSp>
          <p:grpSp>
            <p:nvGrpSpPr>
              <p:cNvPr id="10" name="Group 984"/>
              <p:cNvGrpSpPr>
                <a:grpSpLocks/>
              </p:cNvGrpSpPr>
              <p:nvPr/>
            </p:nvGrpSpPr>
            <p:grpSpPr bwMode="auto">
              <a:xfrm>
                <a:off x="4592" y="3045"/>
                <a:ext cx="54" cy="31"/>
                <a:chOff x="4262" y="2575"/>
                <a:chExt cx="44" cy="25"/>
              </a:xfrm>
            </p:grpSpPr>
            <p:sp>
              <p:nvSpPr>
                <p:cNvPr id="46081" name="Freeform 985"/>
                <p:cNvSpPr>
                  <a:spLocks/>
                </p:cNvSpPr>
                <p:nvPr/>
              </p:nvSpPr>
              <p:spPr bwMode="auto">
                <a:xfrm>
                  <a:off x="4262" y="2575"/>
                  <a:ext cx="44" cy="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solidFill>
                  <a:srgbClr val="99CC00"/>
                </a:solidFill>
                <a:ln w="9525">
                  <a:noFill/>
                  <a:round/>
                  <a:headEnd/>
                  <a:tailEnd/>
                </a:ln>
              </p:spPr>
              <p:txBody>
                <a:bodyPr/>
                <a:lstStyle/>
                <a:p>
                  <a:endParaRPr lang="en-US"/>
                </a:p>
              </p:txBody>
            </p:sp>
            <p:sp>
              <p:nvSpPr>
                <p:cNvPr id="46082" name="Freeform 986"/>
                <p:cNvSpPr>
                  <a:spLocks/>
                </p:cNvSpPr>
                <p:nvPr/>
              </p:nvSpPr>
              <p:spPr bwMode="auto">
                <a:xfrm>
                  <a:off x="4262" y="2575"/>
                  <a:ext cx="44" cy="25"/>
                </a:xfrm>
                <a:custGeom>
                  <a:avLst/>
                  <a:gdLst>
                    <a:gd name="T0" fmla="*/ 0 w 44"/>
                    <a:gd name="T1" fmla="*/ 14 h 25"/>
                    <a:gd name="T2" fmla="*/ 2 w 44"/>
                    <a:gd name="T3" fmla="*/ 25 h 25"/>
                    <a:gd name="T4" fmla="*/ 44 w 44"/>
                    <a:gd name="T5" fmla="*/ 0 h 25"/>
                    <a:gd name="T6" fmla="*/ 13 w 44"/>
                    <a:gd name="T7" fmla="*/ 7 h 25"/>
                    <a:gd name="T8" fmla="*/ 0 w 44"/>
                    <a:gd name="T9" fmla="*/ 1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14"/>
                      </a:moveTo>
                      <a:lnTo>
                        <a:pt x="2" y="25"/>
                      </a:lnTo>
                      <a:lnTo>
                        <a:pt x="44" y="0"/>
                      </a:lnTo>
                      <a:lnTo>
                        <a:pt x="13" y="7"/>
                      </a:lnTo>
                      <a:lnTo>
                        <a:pt x="0" y="14"/>
                      </a:lnTo>
                      <a:close/>
                    </a:path>
                  </a:pathLst>
                </a:custGeom>
                <a:noFill/>
                <a:ln w="3175" cap="rnd">
                  <a:solidFill>
                    <a:srgbClr val="808080"/>
                  </a:solidFill>
                  <a:round/>
                  <a:headEnd/>
                  <a:tailEnd/>
                </a:ln>
              </p:spPr>
              <p:txBody>
                <a:bodyPr/>
                <a:lstStyle/>
                <a:p>
                  <a:endParaRPr lang="en-US"/>
                </a:p>
              </p:txBody>
            </p:sp>
          </p:grpSp>
          <p:grpSp>
            <p:nvGrpSpPr>
              <p:cNvPr id="11" name="Group 987"/>
              <p:cNvGrpSpPr>
                <a:grpSpLocks/>
              </p:cNvGrpSpPr>
              <p:nvPr/>
            </p:nvGrpSpPr>
            <p:grpSpPr bwMode="auto">
              <a:xfrm>
                <a:off x="4648" y="2879"/>
                <a:ext cx="19" cy="46"/>
                <a:chOff x="4308" y="2439"/>
                <a:chExt cx="16" cy="38"/>
              </a:xfrm>
            </p:grpSpPr>
            <p:sp>
              <p:nvSpPr>
                <p:cNvPr id="23551" name="Freeform 988"/>
                <p:cNvSpPr>
                  <a:spLocks/>
                </p:cNvSpPr>
                <p:nvPr/>
              </p:nvSpPr>
              <p:spPr bwMode="auto">
                <a:xfrm>
                  <a:off x="4308" y="2439"/>
                  <a:ext cx="16" cy="38"/>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solidFill>
                  <a:srgbClr val="99CC00"/>
                </a:solidFill>
                <a:ln w="9525">
                  <a:noFill/>
                  <a:round/>
                  <a:headEnd/>
                  <a:tailEnd/>
                </a:ln>
              </p:spPr>
              <p:txBody>
                <a:bodyPr/>
                <a:lstStyle/>
                <a:p>
                  <a:endParaRPr lang="en-US"/>
                </a:p>
              </p:txBody>
            </p:sp>
            <p:sp>
              <p:nvSpPr>
                <p:cNvPr id="46080" name="Freeform 989"/>
                <p:cNvSpPr>
                  <a:spLocks/>
                </p:cNvSpPr>
                <p:nvPr/>
              </p:nvSpPr>
              <p:spPr bwMode="auto">
                <a:xfrm>
                  <a:off x="4308" y="2439"/>
                  <a:ext cx="16" cy="38"/>
                </a:xfrm>
                <a:custGeom>
                  <a:avLst/>
                  <a:gdLst>
                    <a:gd name="T0" fmla="*/ 0 w 16"/>
                    <a:gd name="T1" fmla="*/ 14 h 38"/>
                    <a:gd name="T2" fmla="*/ 3 w 16"/>
                    <a:gd name="T3" fmla="*/ 31 h 38"/>
                    <a:gd name="T4" fmla="*/ 13 w 16"/>
                    <a:gd name="T5" fmla="*/ 38 h 38"/>
                    <a:gd name="T6" fmla="*/ 7 w 16"/>
                    <a:gd name="T7" fmla="*/ 22 h 38"/>
                    <a:gd name="T8" fmla="*/ 16 w 16"/>
                    <a:gd name="T9" fmla="*/ 20 h 38"/>
                    <a:gd name="T10" fmla="*/ 15 w 16"/>
                    <a:gd name="T11" fmla="*/ 8 h 38"/>
                    <a:gd name="T12" fmla="*/ 3 w 16"/>
                    <a:gd name="T13" fmla="*/ 16 h 38"/>
                    <a:gd name="T14" fmla="*/ 8 w 16"/>
                    <a:gd name="T15" fmla="*/ 0 h 38"/>
                    <a:gd name="T16" fmla="*/ 0 w 16"/>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14"/>
                      </a:moveTo>
                      <a:lnTo>
                        <a:pt x="3" y="31"/>
                      </a:lnTo>
                      <a:lnTo>
                        <a:pt x="13" y="38"/>
                      </a:lnTo>
                      <a:lnTo>
                        <a:pt x="7" y="22"/>
                      </a:lnTo>
                      <a:lnTo>
                        <a:pt x="16" y="20"/>
                      </a:lnTo>
                      <a:lnTo>
                        <a:pt x="15" y="8"/>
                      </a:lnTo>
                      <a:lnTo>
                        <a:pt x="3" y="16"/>
                      </a:lnTo>
                      <a:lnTo>
                        <a:pt x="8" y="0"/>
                      </a:lnTo>
                      <a:lnTo>
                        <a:pt x="0" y="14"/>
                      </a:lnTo>
                      <a:close/>
                    </a:path>
                  </a:pathLst>
                </a:custGeom>
                <a:noFill/>
                <a:ln w="3175" cap="rnd">
                  <a:solidFill>
                    <a:srgbClr val="808080"/>
                  </a:solidFill>
                  <a:round/>
                  <a:headEnd/>
                  <a:tailEnd/>
                </a:ln>
              </p:spPr>
              <p:txBody>
                <a:bodyPr/>
                <a:lstStyle/>
                <a:p>
                  <a:endParaRPr lang="en-US"/>
                </a:p>
              </p:txBody>
            </p:sp>
          </p:grpSp>
          <p:grpSp>
            <p:nvGrpSpPr>
              <p:cNvPr id="12" name="Group 990"/>
              <p:cNvGrpSpPr>
                <a:grpSpLocks/>
              </p:cNvGrpSpPr>
              <p:nvPr/>
            </p:nvGrpSpPr>
            <p:grpSpPr bwMode="auto">
              <a:xfrm>
                <a:off x="4656" y="2956"/>
                <a:ext cx="44" cy="15"/>
                <a:chOff x="4315" y="2502"/>
                <a:chExt cx="36" cy="12"/>
              </a:xfrm>
            </p:grpSpPr>
            <p:sp>
              <p:nvSpPr>
                <p:cNvPr id="23549" name="Freeform 991"/>
                <p:cNvSpPr>
                  <a:spLocks/>
                </p:cNvSpPr>
                <p:nvPr/>
              </p:nvSpPr>
              <p:spPr bwMode="auto">
                <a:xfrm>
                  <a:off x="4315" y="2502"/>
                  <a:ext cx="36" cy="12"/>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solidFill>
                  <a:srgbClr val="99CC00"/>
                </a:solidFill>
                <a:ln w="9525">
                  <a:noFill/>
                  <a:round/>
                  <a:headEnd/>
                  <a:tailEnd/>
                </a:ln>
              </p:spPr>
              <p:txBody>
                <a:bodyPr/>
                <a:lstStyle/>
                <a:p>
                  <a:endParaRPr lang="en-US"/>
                </a:p>
              </p:txBody>
            </p:sp>
            <p:sp>
              <p:nvSpPr>
                <p:cNvPr id="23550" name="Freeform 992"/>
                <p:cNvSpPr>
                  <a:spLocks/>
                </p:cNvSpPr>
                <p:nvPr/>
              </p:nvSpPr>
              <p:spPr bwMode="auto">
                <a:xfrm>
                  <a:off x="4315" y="2502"/>
                  <a:ext cx="36" cy="12"/>
                </a:xfrm>
                <a:custGeom>
                  <a:avLst/>
                  <a:gdLst>
                    <a:gd name="T0" fmla="*/ 0 w 36"/>
                    <a:gd name="T1" fmla="*/ 5 h 12"/>
                    <a:gd name="T2" fmla="*/ 19 w 36"/>
                    <a:gd name="T3" fmla="*/ 0 h 12"/>
                    <a:gd name="T4" fmla="*/ 36 w 36"/>
                    <a:gd name="T5" fmla="*/ 12 h 12"/>
                    <a:gd name="T6" fmla="*/ 0 w 36"/>
                    <a:gd name="T7" fmla="*/ 5 h 12"/>
                    <a:gd name="T8" fmla="*/ 0 60000 65536"/>
                    <a:gd name="T9" fmla="*/ 0 60000 65536"/>
                    <a:gd name="T10" fmla="*/ 0 60000 65536"/>
                    <a:gd name="T11" fmla="*/ 0 60000 65536"/>
                    <a:gd name="T12" fmla="*/ 0 w 36"/>
                    <a:gd name="T13" fmla="*/ 0 h 12"/>
                    <a:gd name="T14" fmla="*/ 36 w 36"/>
                    <a:gd name="T15" fmla="*/ 12 h 12"/>
                  </a:gdLst>
                  <a:ahLst/>
                  <a:cxnLst>
                    <a:cxn ang="T8">
                      <a:pos x="T0" y="T1"/>
                    </a:cxn>
                    <a:cxn ang="T9">
                      <a:pos x="T2" y="T3"/>
                    </a:cxn>
                    <a:cxn ang="T10">
                      <a:pos x="T4" y="T5"/>
                    </a:cxn>
                    <a:cxn ang="T11">
                      <a:pos x="T6" y="T7"/>
                    </a:cxn>
                  </a:cxnLst>
                  <a:rect l="T12" t="T13" r="T14" b="T15"/>
                  <a:pathLst>
                    <a:path w="36" h="12">
                      <a:moveTo>
                        <a:pt x="0" y="5"/>
                      </a:moveTo>
                      <a:lnTo>
                        <a:pt x="19" y="0"/>
                      </a:lnTo>
                      <a:lnTo>
                        <a:pt x="36" y="12"/>
                      </a:lnTo>
                      <a:lnTo>
                        <a:pt x="0" y="5"/>
                      </a:lnTo>
                      <a:close/>
                    </a:path>
                  </a:pathLst>
                </a:custGeom>
                <a:noFill/>
                <a:ln w="3175" cap="rnd">
                  <a:solidFill>
                    <a:srgbClr val="808080"/>
                  </a:solidFill>
                  <a:round/>
                  <a:headEnd/>
                  <a:tailEnd/>
                </a:ln>
              </p:spPr>
              <p:txBody>
                <a:bodyPr/>
                <a:lstStyle/>
                <a:p>
                  <a:endParaRPr lang="en-US"/>
                </a:p>
              </p:txBody>
            </p:sp>
          </p:grpSp>
          <p:grpSp>
            <p:nvGrpSpPr>
              <p:cNvPr id="13" name="Group 993"/>
              <p:cNvGrpSpPr>
                <a:grpSpLocks/>
              </p:cNvGrpSpPr>
              <p:nvPr/>
            </p:nvGrpSpPr>
            <p:grpSpPr bwMode="auto">
              <a:xfrm>
                <a:off x="4700" y="2920"/>
                <a:ext cx="162" cy="134"/>
                <a:chOff x="4351" y="2473"/>
                <a:chExt cx="133" cy="109"/>
              </a:xfrm>
            </p:grpSpPr>
            <p:sp>
              <p:nvSpPr>
                <p:cNvPr id="23547" name="Freeform 994"/>
                <p:cNvSpPr>
                  <a:spLocks/>
                </p:cNvSpPr>
                <p:nvPr/>
              </p:nvSpPr>
              <p:spPr bwMode="auto">
                <a:xfrm>
                  <a:off x="4351" y="2473"/>
                  <a:ext cx="133" cy="109"/>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solidFill>
                  <a:srgbClr val="99CC00"/>
                </a:solidFill>
                <a:ln w="9525">
                  <a:noFill/>
                  <a:round/>
                  <a:headEnd/>
                  <a:tailEnd/>
                </a:ln>
              </p:spPr>
              <p:txBody>
                <a:bodyPr/>
                <a:lstStyle/>
                <a:p>
                  <a:endParaRPr lang="en-US"/>
                </a:p>
              </p:txBody>
            </p:sp>
            <p:sp>
              <p:nvSpPr>
                <p:cNvPr id="23548" name="Freeform 995"/>
                <p:cNvSpPr>
                  <a:spLocks/>
                </p:cNvSpPr>
                <p:nvPr/>
              </p:nvSpPr>
              <p:spPr bwMode="auto">
                <a:xfrm>
                  <a:off x="4351" y="2473"/>
                  <a:ext cx="133" cy="109"/>
                </a:xfrm>
                <a:custGeom>
                  <a:avLst/>
                  <a:gdLst>
                    <a:gd name="T0" fmla="*/ 0 w 133"/>
                    <a:gd name="T1" fmla="*/ 13 h 109"/>
                    <a:gd name="T2" fmla="*/ 20 w 133"/>
                    <a:gd name="T3" fmla="*/ 23 h 109"/>
                    <a:gd name="T4" fmla="*/ 39 w 133"/>
                    <a:gd name="T5" fmla="*/ 21 h 109"/>
                    <a:gd name="T6" fmla="*/ 15 w 133"/>
                    <a:gd name="T7" fmla="*/ 29 h 109"/>
                    <a:gd name="T8" fmla="*/ 27 w 133"/>
                    <a:gd name="T9" fmla="*/ 46 h 109"/>
                    <a:gd name="T10" fmla="*/ 38 w 133"/>
                    <a:gd name="T11" fmla="*/ 31 h 109"/>
                    <a:gd name="T12" fmla="*/ 46 w 133"/>
                    <a:gd name="T13" fmla="*/ 46 h 109"/>
                    <a:gd name="T14" fmla="*/ 93 w 133"/>
                    <a:gd name="T15" fmla="*/ 63 h 109"/>
                    <a:gd name="T16" fmla="*/ 105 w 133"/>
                    <a:gd name="T17" fmla="*/ 90 h 109"/>
                    <a:gd name="T18" fmla="*/ 96 w 133"/>
                    <a:gd name="T19" fmla="*/ 89 h 109"/>
                    <a:gd name="T20" fmla="*/ 89 w 133"/>
                    <a:gd name="T21" fmla="*/ 101 h 109"/>
                    <a:gd name="T22" fmla="*/ 117 w 133"/>
                    <a:gd name="T23" fmla="*/ 96 h 109"/>
                    <a:gd name="T24" fmla="*/ 133 w 133"/>
                    <a:gd name="T25" fmla="*/ 109 h 109"/>
                    <a:gd name="T26" fmla="*/ 131 w 133"/>
                    <a:gd name="T27" fmla="*/ 27 h 109"/>
                    <a:gd name="T28" fmla="*/ 90 w 133"/>
                    <a:gd name="T29" fmla="*/ 13 h 109"/>
                    <a:gd name="T30" fmla="*/ 57 w 133"/>
                    <a:gd name="T31" fmla="*/ 37 h 109"/>
                    <a:gd name="T32" fmla="*/ 44 w 133"/>
                    <a:gd name="T33" fmla="*/ 25 h 109"/>
                    <a:gd name="T34" fmla="*/ 40 w 133"/>
                    <a:gd name="T35" fmla="*/ 5 h 109"/>
                    <a:gd name="T36" fmla="*/ 20 w 133"/>
                    <a:gd name="T37" fmla="*/ 0 h 109"/>
                    <a:gd name="T38" fmla="*/ 0 w 133"/>
                    <a:gd name="T39" fmla="*/ 13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09"/>
                    <a:gd name="T62" fmla="*/ 133 w 133"/>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09">
                      <a:moveTo>
                        <a:pt x="0" y="13"/>
                      </a:moveTo>
                      <a:lnTo>
                        <a:pt x="20" y="23"/>
                      </a:lnTo>
                      <a:lnTo>
                        <a:pt x="39" y="21"/>
                      </a:lnTo>
                      <a:lnTo>
                        <a:pt x="15" y="29"/>
                      </a:lnTo>
                      <a:lnTo>
                        <a:pt x="27" y="46"/>
                      </a:lnTo>
                      <a:lnTo>
                        <a:pt x="38" y="31"/>
                      </a:lnTo>
                      <a:lnTo>
                        <a:pt x="46" y="46"/>
                      </a:lnTo>
                      <a:lnTo>
                        <a:pt x="93" y="63"/>
                      </a:lnTo>
                      <a:lnTo>
                        <a:pt x="105" y="90"/>
                      </a:lnTo>
                      <a:lnTo>
                        <a:pt x="96" y="89"/>
                      </a:lnTo>
                      <a:lnTo>
                        <a:pt x="89" y="101"/>
                      </a:lnTo>
                      <a:lnTo>
                        <a:pt x="117" y="96"/>
                      </a:lnTo>
                      <a:lnTo>
                        <a:pt x="133" y="109"/>
                      </a:lnTo>
                      <a:lnTo>
                        <a:pt x="131" y="27"/>
                      </a:lnTo>
                      <a:lnTo>
                        <a:pt x="90" y="13"/>
                      </a:lnTo>
                      <a:lnTo>
                        <a:pt x="57" y="37"/>
                      </a:lnTo>
                      <a:lnTo>
                        <a:pt x="44" y="25"/>
                      </a:lnTo>
                      <a:lnTo>
                        <a:pt x="40" y="5"/>
                      </a:lnTo>
                      <a:lnTo>
                        <a:pt x="20" y="0"/>
                      </a:lnTo>
                      <a:lnTo>
                        <a:pt x="0" y="13"/>
                      </a:lnTo>
                      <a:close/>
                    </a:path>
                  </a:pathLst>
                </a:custGeom>
                <a:noFill/>
                <a:ln w="3175" cap="rnd">
                  <a:solidFill>
                    <a:srgbClr val="808080"/>
                  </a:solidFill>
                  <a:round/>
                  <a:headEnd/>
                  <a:tailEnd/>
                </a:ln>
              </p:spPr>
              <p:txBody>
                <a:bodyPr/>
                <a:lstStyle/>
                <a:p>
                  <a:endParaRPr lang="en-US"/>
                </a:p>
              </p:txBody>
            </p:sp>
          </p:grpSp>
          <p:grpSp>
            <p:nvGrpSpPr>
              <p:cNvPr id="14" name="Group 996"/>
              <p:cNvGrpSpPr>
                <a:grpSpLocks/>
              </p:cNvGrpSpPr>
              <p:nvPr/>
            </p:nvGrpSpPr>
            <p:grpSpPr bwMode="auto">
              <a:xfrm>
                <a:off x="4705" y="3024"/>
                <a:ext cx="9" cy="13"/>
                <a:chOff x="4355" y="2558"/>
                <a:chExt cx="7" cy="10"/>
              </a:xfrm>
            </p:grpSpPr>
            <p:sp>
              <p:nvSpPr>
                <p:cNvPr id="23545" name="Freeform 997"/>
                <p:cNvSpPr>
                  <a:spLocks/>
                </p:cNvSpPr>
                <p:nvPr/>
              </p:nvSpPr>
              <p:spPr bwMode="auto">
                <a:xfrm>
                  <a:off x="4355" y="2558"/>
                  <a:ext cx="7" cy="10"/>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solidFill>
                  <a:srgbClr val="99CC00"/>
                </a:solidFill>
                <a:ln w="9525">
                  <a:noFill/>
                  <a:round/>
                  <a:headEnd/>
                  <a:tailEnd/>
                </a:ln>
              </p:spPr>
              <p:txBody>
                <a:bodyPr/>
                <a:lstStyle/>
                <a:p>
                  <a:endParaRPr lang="en-US"/>
                </a:p>
              </p:txBody>
            </p:sp>
            <p:sp>
              <p:nvSpPr>
                <p:cNvPr id="23546" name="Freeform 998"/>
                <p:cNvSpPr>
                  <a:spLocks/>
                </p:cNvSpPr>
                <p:nvPr/>
              </p:nvSpPr>
              <p:spPr bwMode="auto">
                <a:xfrm>
                  <a:off x="4355" y="2558"/>
                  <a:ext cx="7" cy="10"/>
                </a:xfrm>
                <a:custGeom>
                  <a:avLst/>
                  <a:gdLst>
                    <a:gd name="T0" fmla="*/ 0 w 7"/>
                    <a:gd name="T1" fmla="*/ 10 h 10"/>
                    <a:gd name="T2" fmla="*/ 4 w 7"/>
                    <a:gd name="T3" fmla="*/ 0 h 10"/>
                    <a:gd name="T4" fmla="*/ 7 w 7"/>
                    <a:gd name="T5" fmla="*/ 6 h 10"/>
                    <a:gd name="T6" fmla="*/ 0 w 7"/>
                    <a:gd name="T7" fmla="*/ 1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10"/>
                      </a:moveTo>
                      <a:lnTo>
                        <a:pt x="4" y="0"/>
                      </a:lnTo>
                      <a:lnTo>
                        <a:pt x="7" y="6"/>
                      </a:lnTo>
                      <a:lnTo>
                        <a:pt x="0" y="10"/>
                      </a:lnTo>
                      <a:close/>
                    </a:path>
                  </a:pathLst>
                </a:custGeom>
                <a:noFill/>
                <a:ln w="3175" cap="rnd">
                  <a:solidFill>
                    <a:srgbClr val="808080"/>
                  </a:solidFill>
                  <a:round/>
                  <a:headEnd/>
                  <a:tailEnd/>
                </a:ln>
              </p:spPr>
              <p:txBody>
                <a:bodyPr/>
                <a:lstStyle/>
                <a:p>
                  <a:endParaRPr lang="en-US"/>
                </a:p>
              </p:txBody>
            </p:sp>
          </p:grpSp>
          <p:grpSp>
            <p:nvGrpSpPr>
              <p:cNvPr id="15" name="Group 999"/>
              <p:cNvGrpSpPr>
                <a:grpSpLocks/>
              </p:cNvGrpSpPr>
              <p:nvPr/>
            </p:nvGrpSpPr>
            <p:grpSpPr bwMode="auto">
              <a:xfrm>
                <a:off x="4496" y="2735"/>
                <a:ext cx="34" cy="46"/>
                <a:chOff x="4180" y="2320"/>
                <a:chExt cx="28" cy="38"/>
              </a:xfrm>
            </p:grpSpPr>
            <p:sp>
              <p:nvSpPr>
                <p:cNvPr id="23543" name="Freeform 1000"/>
                <p:cNvSpPr>
                  <a:spLocks/>
                </p:cNvSpPr>
                <p:nvPr/>
              </p:nvSpPr>
              <p:spPr bwMode="auto">
                <a:xfrm>
                  <a:off x="4180" y="2320"/>
                  <a:ext cx="28" cy="38"/>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solidFill>
                  <a:srgbClr val="99CC00"/>
                </a:solidFill>
                <a:ln w="9525">
                  <a:noFill/>
                  <a:round/>
                  <a:headEnd/>
                  <a:tailEnd/>
                </a:ln>
              </p:spPr>
              <p:txBody>
                <a:bodyPr/>
                <a:lstStyle/>
                <a:p>
                  <a:endParaRPr lang="en-US"/>
                </a:p>
              </p:txBody>
            </p:sp>
            <p:sp>
              <p:nvSpPr>
                <p:cNvPr id="23544" name="Freeform 1001"/>
                <p:cNvSpPr>
                  <a:spLocks/>
                </p:cNvSpPr>
                <p:nvPr/>
              </p:nvSpPr>
              <p:spPr bwMode="auto">
                <a:xfrm>
                  <a:off x="4180" y="2320"/>
                  <a:ext cx="28" cy="38"/>
                </a:xfrm>
                <a:custGeom>
                  <a:avLst/>
                  <a:gdLst>
                    <a:gd name="T0" fmla="*/ 0 w 28"/>
                    <a:gd name="T1" fmla="*/ 38 h 38"/>
                    <a:gd name="T2" fmla="*/ 20 w 28"/>
                    <a:gd name="T3" fmla="*/ 20 h 38"/>
                    <a:gd name="T4" fmla="*/ 28 w 28"/>
                    <a:gd name="T5" fmla="*/ 0 h 38"/>
                    <a:gd name="T6" fmla="*/ 0 w 28"/>
                    <a:gd name="T7" fmla="*/ 38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0" y="38"/>
                      </a:moveTo>
                      <a:lnTo>
                        <a:pt x="20" y="20"/>
                      </a:lnTo>
                      <a:lnTo>
                        <a:pt x="28" y="0"/>
                      </a:lnTo>
                      <a:lnTo>
                        <a:pt x="0" y="38"/>
                      </a:lnTo>
                      <a:close/>
                    </a:path>
                  </a:pathLst>
                </a:custGeom>
                <a:noFill/>
                <a:ln w="3175" cap="rnd">
                  <a:solidFill>
                    <a:srgbClr val="808080"/>
                  </a:solidFill>
                  <a:round/>
                  <a:headEnd/>
                  <a:tailEnd/>
                </a:ln>
              </p:spPr>
              <p:txBody>
                <a:bodyPr/>
                <a:lstStyle/>
                <a:p>
                  <a:endParaRPr lang="en-US"/>
                </a:p>
              </p:txBody>
            </p:sp>
          </p:grpSp>
          <p:grpSp>
            <p:nvGrpSpPr>
              <p:cNvPr id="16" name="Group 1002"/>
              <p:cNvGrpSpPr>
                <a:grpSpLocks/>
              </p:cNvGrpSpPr>
              <p:nvPr/>
            </p:nvGrpSpPr>
            <p:grpSpPr bwMode="auto">
              <a:xfrm>
                <a:off x="4534" y="2622"/>
                <a:ext cx="63" cy="98"/>
                <a:chOff x="4214" y="2225"/>
                <a:chExt cx="52" cy="80"/>
              </a:xfrm>
            </p:grpSpPr>
            <p:sp>
              <p:nvSpPr>
                <p:cNvPr id="23541" name="Freeform 1003"/>
                <p:cNvSpPr>
                  <a:spLocks/>
                </p:cNvSpPr>
                <p:nvPr/>
              </p:nvSpPr>
              <p:spPr bwMode="auto">
                <a:xfrm>
                  <a:off x="4214" y="2225"/>
                  <a:ext cx="52" cy="8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solidFill>
                  <a:srgbClr val="99CC00"/>
                </a:solidFill>
                <a:ln w="9525">
                  <a:noFill/>
                  <a:round/>
                  <a:headEnd/>
                  <a:tailEnd/>
                </a:ln>
              </p:spPr>
              <p:txBody>
                <a:bodyPr/>
                <a:lstStyle/>
                <a:p>
                  <a:endParaRPr lang="en-US"/>
                </a:p>
              </p:txBody>
            </p:sp>
            <p:sp>
              <p:nvSpPr>
                <p:cNvPr id="23542" name="Freeform 1004"/>
                <p:cNvSpPr>
                  <a:spLocks/>
                </p:cNvSpPr>
                <p:nvPr/>
              </p:nvSpPr>
              <p:spPr bwMode="auto">
                <a:xfrm>
                  <a:off x="4214" y="2225"/>
                  <a:ext cx="52" cy="80"/>
                </a:xfrm>
                <a:custGeom>
                  <a:avLst/>
                  <a:gdLst>
                    <a:gd name="T0" fmla="*/ 0 w 52"/>
                    <a:gd name="T1" fmla="*/ 31 h 80"/>
                    <a:gd name="T2" fmla="*/ 10 w 52"/>
                    <a:gd name="T3" fmla="*/ 0 h 80"/>
                    <a:gd name="T4" fmla="*/ 28 w 52"/>
                    <a:gd name="T5" fmla="*/ 1 h 80"/>
                    <a:gd name="T6" fmla="*/ 33 w 52"/>
                    <a:gd name="T7" fmla="*/ 22 h 80"/>
                    <a:gd name="T8" fmla="*/ 19 w 52"/>
                    <a:gd name="T9" fmla="*/ 43 h 80"/>
                    <a:gd name="T10" fmla="*/ 22 w 52"/>
                    <a:gd name="T11" fmla="*/ 56 h 80"/>
                    <a:gd name="T12" fmla="*/ 50 w 52"/>
                    <a:gd name="T13" fmla="*/ 63 h 80"/>
                    <a:gd name="T14" fmla="*/ 52 w 52"/>
                    <a:gd name="T15" fmla="*/ 80 h 80"/>
                    <a:gd name="T16" fmla="*/ 35 w 52"/>
                    <a:gd name="T17" fmla="*/ 63 h 80"/>
                    <a:gd name="T18" fmla="*/ 35 w 52"/>
                    <a:gd name="T19" fmla="*/ 71 h 80"/>
                    <a:gd name="T20" fmla="*/ 10 w 52"/>
                    <a:gd name="T21" fmla="*/ 63 h 80"/>
                    <a:gd name="T22" fmla="*/ 0 w 52"/>
                    <a:gd name="T23" fmla="*/ 31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0"/>
                    <a:gd name="T38" fmla="*/ 52 w 52"/>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0">
                      <a:moveTo>
                        <a:pt x="0" y="31"/>
                      </a:moveTo>
                      <a:lnTo>
                        <a:pt x="10" y="0"/>
                      </a:lnTo>
                      <a:lnTo>
                        <a:pt x="28" y="1"/>
                      </a:lnTo>
                      <a:lnTo>
                        <a:pt x="33" y="22"/>
                      </a:lnTo>
                      <a:lnTo>
                        <a:pt x="19" y="43"/>
                      </a:lnTo>
                      <a:lnTo>
                        <a:pt x="22" y="56"/>
                      </a:lnTo>
                      <a:lnTo>
                        <a:pt x="50" y="63"/>
                      </a:lnTo>
                      <a:lnTo>
                        <a:pt x="52" y="80"/>
                      </a:lnTo>
                      <a:lnTo>
                        <a:pt x="35" y="63"/>
                      </a:lnTo>
                      <a:lnTo>
                        <a:pt x="35" y="71"/>
                      </a:lnTo>
                      <a:lnTo>
                        <a:pt x="10" y="63"/>
                      </a:lnTo>
                      <a:lnTo>
                        <a:pt x="0" y="31"/>
                      </a:lnTo>
                      <a:close/>
                    </a:path>
                  </a:pathLst>
                </a:custGeom>
                <a:noFill/>
                <a:ln w="3175" cap="rnd">
                  <a:solidFill>
                    <a:srgbClr val="808080"/>
                  </a:solidFill>
                  <a:round/>
                  <a:headEnd/>
                  <a:tailEnd/>
                </a:ln>
              </p:spPr>
              <p:txBody>
                <a:bodyPr/>
                <a:lstStyle/>
                <a:p>
                  <a:endParaRPr lang="en-US"/>
                </a:p>
              </p:txBody>
            </p:sp>
          </p:grpSp>
          <p:grpSp>
            <p:nvGrpSpPr>
              <p:cNvPr id="17" name="Group 1005"/>
              <p:cNvGrpSpPr>
                <a:grpSpLocks/>
              </p:cNvGrpSpPr>
              <p:nvPr/>
            </p:nvGrpSpPr>
            <p:grpSpPr bwMode="auto">
              <a:xfrm>
                <a:off x="4564" y="2762"/>
                <a:ext cx="68" cy="65"/>
                <a:chOff x="4239" y="2342"/>
                <a:chExt cx="56" cy="53"/>
              </a:xfrm>
            </p:grpSpPr>
            <p:sp>
              <p:nvSpPr>
                <p:cNvPr id="23539" name="Freeform 1006"/>
                <p:cNvSpPr>
                  <a:spLocks/>
                </p:cNvSpPr>
                <p:nvPr/>
              </p:nvSpPr>
              <p:spPr bwMode="auto">
                <a:xfrm>
                  <a:off x="4239" y="2342"/>
                  <a:ext cx="56" cy="53"/>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solidFill>
                  <a:srgbClr val="99CC00"/>
                </a:solidFill>
                <a:ln w="9525">
                  <a:noFill/>
                  <a:round/>
                  <a:headEnd/>
                  <a:tailEnd/>
                </a:ln>
              </p:spPr>
              <p:txBody>
                <a:bodyPr/>
                <a:lstStyle/>
                <a:p>
                  <a:endParaRPr lang="en-US"/>
                </a:p>
              </p:txBody>
            </p:sp>
            <p:sp>
              <p:nvSpPr>
                <p:cNvPr id="23540" name="Freeform 1007"/>
                <p:cNvSpPr>
                  <a:spLocks/>
                </p:cNvSpPr>
                <p:nvPr/>
              </p:nvSpPr>
              <p:spPr bwMode="auto">
                <a:xfrm>
                  <a:off x="4239" y="2342"/>
                  <a:ext cx="56" cy="53"/>
                </a:xfrm>
                <a:custGeom>
                  <a:avLst/>
                  <a:gdLst>
                    <a:gd name="T0" fmla="*/ 0 w 56"/>
                    <a:gd name="T1" fmla="*/ 36 h 53"/>
                    <a:gd name="T2" fmla="*/ 12 w 56"/>
                    <a:gd name="T3" fmla="*/ 17 h 53"/>
                    <a:gd name="T4" fmla="*/ 26 w 56"/>
                    <a:gd name="T5" fmla="*/ 20 h 53"/>
                    <a:gd name="T6" fmla="*/ 46 w 56"/>
                    <a:gd name="T7" fmla="*/ 0 h 53"/>
                    <a:gd name="T8" fmla="*/ 56 w 56"/>
                    <a:gd name="T9" fmla="*/ 12 h 53"/>
                    <a:gd name="T10" fmla="*/ 54 w 56"/>
                    <a:gd name="T11" fmla="*/ 43 h 53"/>
                    <a:gd name="T12" fmla="*/ 49 w 56"/>
                    <a:gd name="T13" fmla="*/ 30 h 53"/>
                    <a:gd name="T14" fmla="*/ 44 w 56"/>
                    <a:gd name="T15" fmla="*/ 53 h 53"/>
                    <a:gd name="T16" fmla="*/ 30 w 56"/>
                    <a:gd name="T17" fmla="*/ 47 h 53"/>
                    <a:gd name="T18" fmla="*/ 21 w 56"/>
                    <a:gd name="T19" fmla="*/ 23 h 53"/>
                    <a:gd name="T20" fmla="*/ 0 w 56"/>
                    <a:gd name="T21" fmla="*/ 3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3"/>
                    <a:gd name="T35" fmla="*/ 56 w 56"/>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3">
                      <a:moveTo>
                        <a:pt x="0" y="36"/>
                      </a:moveTo>
                      <a:lnTo>
                        <a:pt x="12" y="17"/>
                      </a:lnTo>
                      <a:lnTo>
                        <a:pt x="26" y="20"/>
                      </a:lnTo>
                      <a:lnTo>
                        <a:pt x="46" y="0"/>
                      </a:lnTo>
                      <a:lnTo>
                        <a:pt x="56" y="12"/>
                      </a:lnTo>
                      <a:lnTo>
                        <a:pt x="54" y="43"/>
                      </a:lnTo>
                      <a:lnTo>
                        <a:pt x="49" y="30"/>
                      </a:lnTo>
                      <a:lnTo>
                        <a:pt x="44" y="53"/>
                      </a:lnTo>
                      <a:lnTo>
                        <a:pt x="30" y="47"/>
                      </a:lnTo>
                      <a:lnTo>
                        <a:pt x="21" y="23"/>
                      </a:lnTo>
                      <a:lnTo>
                        <a:pt x="0" y="36"/>
                      </a:lnTo>
                      <a:close/>
                    </a:path>
                  </a:pathLst>
                </a:custGeom>
                <a:noFill/>
                <a:ln w="3175" cap="rnd">
                  <a:solidFill>
                    <a:srgbClr val="808080"/>
                  </a:solidFill>
                  <a:round/>
                  <a:headEnd/>
                  <a:tailEnd/>
                </a:ln>
              </p:spPr>
              <p:txBody>
                <a:bodyPr/>
                <a:lstStyle/>
                <a:p>
                  <a:endParaRPr lang="en-US"/>
                </a:p>
              </p:txBody>
            </p:sp>
          </p:grpSp>
          <p:grpSp>
            <p:nvGrpSpPr>
              <p:cNvPr id="18" name="Group 1008"/>
              <p:cNvGrpSpPr>
                <a:grpSpLocks/>
              </p:cNvGrpSpPr>
              <p:nvPr/>
            </p:nvGrpSpPr>
            <p:grpSpPr bwMode="auto">
              <a:xfrm>
                <a:off x="4575" y="2744"/>
                <a:ext cx="14" cy="29"/>
                <a:chOff x="4246" y="2328"/>
                <a:chExt cx="12" cy="23"/>
              </a:xfrm>
            </p:grpSpPr>
            <p:sp>
              <p:nvSpPr>
                <p:cNvPr id="23537" name="Freeform 1009"/>
                <p:cNvSpPr>
                  <a:spLocks/>
                </p:cNvSpPr>
                <p:nvPr/>
              </p:nvSpPr>
              <p:spPr bwMode="auto">
                <a:xfrm>
                  <a:off x="4246" y="2328"/>
                  <a:ext cx="12" cy="23"/>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solidFill>
                  <a:srgbClr val="99CC00"/>
                </a:solidFill>
                <a:ln w="9525">
                  <a:noFill/>
                  <a:round/>
                  <a:headEnd/>
                  <a:tailEnd/>
                </a:ln>
              </p:spPr>
              <p:txBody>
                <a:bodyPr/>
                <a:lstStyle/>
                <a:p>
                  <a:endParaRPr lang="en-US"/>
                </a:p>
              </p:txBody>
            </p:sp>
            <p:sp>
              <p:nvSpPr>
                <p:cNvPr id="23538" name="Freeform 1010"/>
                <p:cNvSpPr>
                  <a:spLocks/>
                </p:cNvSpPr>
                <p:nvPr/>
              </p:nvSpPr>
              <p:spPr bwMode="auto">
                <a:xfrm>
                  <a:off x="4246" y="2328"/>
                  <a:ext cx="12" cy="23"/>
                </a:xfrm>
                <a:custGeom>
                  <a:avLst/>
                  <a:gdLst>
                    <a:gd name="T0" fmla="*/ 0 w 12"/>
                    <a:gd name="T1" fmla="*/ 14 h 23"/>
                    <a:gd name="T2" fmla="*/ 3 w 12"/>
                    <a:gd name="T3" fmla="*/ 10 h 23"/>
                    <a:gd name="T4" fmla="*/ 12 w 12"/>
                    <a:gd name="T5" fmla="*/ 0 h 23"/>
                    <a:gd name="T6" fmla="*/ 8 w 12"/>
                    <a:gd name="T7" fmla="*/ 23 h 23"/>
                    <a:gd name="T8" fmla="*/ 0 w 12"/>
                    <a:gd name="T9" fmla="*/ 14 h 23"/>
                    <a:gd name="T10" fmla="*/ 0 60000 65536"/>
                    <a:gd name="T11" fmla="*/ 0 60000 65536"/>
                    <a:gd name="T12" fmla="*/ 0 60000 65536"/>
                    <a:gd name="T13" fmla="*/ 0 60000 65536"/>
                    <a:gd name="T14" fmla="*/ 0 60000 65536"/>
                    <a:gd name="T15" fmla="*/ 0 w 12"/>
                    <a:gd name="T16" fmla="*/ 0 h 23"/>
                    <a:gd name="T17" fmla="*/ 12 w 12"/>
                    <a:gd name="T18" fmla="*/ 23 h 23"/>
                  </a:gdLst>
                  <a:ahLst/>
                  <a:cxnLst>
                    <a:cxn ang="T10">
                      <a:pos x="T0" y="T1"/>
                    </a:cxn>
                    <a:cxn ang="T11">
                      <a:pos x="T2" y="T3"/>
                    </a:cxn>
                    <a:cxn ang="T12">
                      <a:pos x="T4" y="T5"/>
                    </a:cxn>
                    <a:cxn ang="T13">
                      <a:pos x="T6" y="T7"/>
                    </a:cxn>
                    <a:cxn ang="T14">
                      <a:pos x="T8" y="T9"/>
                    </a:cxn>
                  </a:cxnLst>
                  <a:rect l="T15" t="T16" r="T17" b="T18"/>
                  <a:pathLst>
                    <a:path w="12" h="23">
                      <a:moveTo>
                        <a:pt x="0" y="14"/>
                      </a:moveTo>
                      <a:lnTo>
                        <a:pt x="3" y="10"/>
                      </a:lnTo>
                      <a:lnTo>
                        <a:pt x="12" y="0"/>
                      </a:lnTo>
                      <a:lnTo>
                        <a:pt x="8" y="23"/>
                      </a:lnTo>
                      <a:lnTo>
                        <a:pt x="0" y="14"/>
                      </a:lnTo>
                      <a:close/>
                    </a:path>
                  </a:pathLst>
                </a:custGeom>
                <a:noFill/>
                <a:ln w="3175" cap="rnd">
                  <a:solidFill>
                    <a:srgbClr val="808080"/>
                  </a:solidFill>
                  <a:round/>
                  <a:headEnd/>
                  <a:tailEnd/>
                </a:ln>
              </p:spPr>
              <p:txBody>
                <a:bodyPr/>
                <a:lstStyle/>
                <a:p>
                  <a:endParaRPr lang="en-US"/>
                </a:p>
              </p:txBody>
            </p:sp>
          </p:grpSp>
          <p:grpSp>
            <p:nvGrpSpPr>
              <p:cNvPr id="19" name="Group 1011"/>
              <p:cNvGrpSpPr>
                <a:grpSpLocks/>
              </p:cNvGrpSpPr>
              <p:nvPr/>
            </p:nvGrpSpPr>
            <p:grpSpPr bwMode="auto">
              <a:xfrm>
                <a:off x="4193" y="2587"/>
                <a:ext cx="120" cy="240"/>
                <a:chOff x="3932" y="2198"/>
                <a:chExt cx="99" cy="196"/>
              </a:xfrm>
            </p:grpSpPr>
            <p:sp>
              <p:nvSpPr>
                <p:cNvPr id="23535" name="Freeform 1012"/>
                <p:cNvSpPr>
                  <a:spLocks/>
                </p:cNvSpPr>
                <p:nvPr/>
              </p:nvSpPr>
              <p:spPr bwMode="auto">
                <a:xfrm>
                  <a:off x="3932" y="2198"/>
                  <a:ext cx="99" cy="196"/>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solidFill>
                  <a:srgbClr val="99CC00"/>
                </a:solidFill>
                <a:ln w="9525">
                  <a:noFill/>
                  <a:round/>
                  <a:headEnd/>
                  <a:tailEnd/>
                </a:ln>
              </p:spPr>
              <p:txBody>
                <a:bodyPr/>
                <a:lstStyle/>
                <a:p>
                  <a:endParaRPr lang="en-US"/>
                </a:p>
              </p:txBody>
            </p:sp>
            <p:sp>
              <p:nvSpPr>
                <p:cNvPr id="23536" name="Freeform 1013"/>
                <p:cNvSpPr>
                  <a:spLocks/>
                </p:cNvSpPr>
                <p:nvPr/>
              </p:nvSpPr>
              <p:spPr bwMode="auto">
                <a:xfrm>
                  <a:off x="3932" y="2198"/>
                  <a:ext cx="99" cy="196"/>
                </a:xfrm>
                <a:custGeom>
                  <a:avLst/>
                  <a:gdLst>
                    <a:gd name="T0" fmla="*/ 0 w 99"/>
                    <a:gd name="T1" fmla="*/ 31 h 196"/>
                    <a:gd name="T2" fmla="*/ 7 w 99"/>
                    <a:gd name="T3" fmla="*/ 16 h 196"/>
                    <a:gd name="T4" fmla="*/ 33 w 99"/>
                    <a:gd name="T5" fmla="*/ 0 h 196"/>
                    <a:gd name="T6" fmla="*/ 45 w 99"/>
                    <a:gd name="T7" fmla="*/ 15 h 196"/>
                    <a:gd name="T8" fmla="*/ 42 w 99"/>
                    <a:gd name="T9" fmla="*/ 42 h 196"/>
                    <a:gd name="T10" fmla="*/ 74 w 99"/>
                    <a:gd name="T11" fmla="*/ 30 h 196"/>
                    <a:gd name="T12" fmla="*/ 87 w 99"/>
                    <a:gd name="T13" fmla="*/ 42 h 196"/>
                    <a:gd name="T14" fmla="*/ 99 w 99"/>
                    <a:gd name="T15" fmla="*/ 67 h 196"/>
                    <a:gd name="T16" fmla="*/ 95 w 99"/>
                    <a:gd name="T17" fmla="*/ 84 h 196"/>
                    <a:gd name="T18" fmla="*/ 71 w 99"/>
                    <a:gd name="T19" fmla="*/ 83 h 196"/>
                    <a:gd name="T20" fmla="*/ 62 w 99"/>
                    <a:gd name="T21" fmla="*/ 90 h 196"/>
                    <a:gd name="T22" fmla="*/ 67 w 99"/>
                    <a:gd name="T23" fmla="*/ 118 h 196"/>
                    <a:gd name="T24" fmla="*/ 34 w 99"/>
                    <a:gd name="T25" fmla="*/ 94 h 196"/>
                    <a:gd name="T26" fmla="*/ 21 w 99"/>
                    <a:gd name="T27" fmla="*/ 136 h 196"/>
                    <a:gd name="T28" fmla="*/ 36 w 99"/>
                    <a:gd name="T29" fmla="*/ 175 h 196"/>
                    <a:gd name="T30" fmla="*/ 58 w 99"/>
                    <a:gd name="T31" fmla="*/ 188 h 196"/>
                    <a:gd name="T32" fmla="*/ 46 w 99"/>
                    <a:gd name="T33" fmla="*/ 196 h 196"/>
                    <a:gd name="T34" fmla="*/ 43 w 99"/>
                    <a:gd name="T35" fmla="*/ 184 h 196"/>
                    <a:gd name="T36" fmla="*/ 34 w 99"/>
                    <a:gd name="T37" fmla="*/ 184 h 196"/>
                    <a:gd name="T38" fmla="*/ 9 w 99"/>
                    <a:gd name="T39" fmla="*/ 163 h 196"/>
                    <a:gd name="T40" fmla="*/ 13 w 99"/>
                    <a:gd name="T41" fmla="*/ 138 h 196"/>
                    <a:gd name="T42" fmla="*/ 26 w 99"/>
                    <a:gd name="T43" fmla="*/ 115 h 196"/>
                    <a:gd name="T44" fmla="*/ 9 w 99"/>
                    <a:gd name="T45" fmla="*/ 77 h 196"/>
                    <a:gd name="T46" fmla="*/ 14 w 99"/>
                    <a:gd name="T47" fmla="*/ 60 h 196"/>
                    <a:gd name="T48" fmla="*/ 0 w 99"/>
                    <a:gd name="T49" fmla="*/ 31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96"/>
                    <a:gd name="T77" fmla="*/ 99 w 99"/>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96">
                      <a:moveTo>
                        <a:pt x="0" y="31"/>
                      </a:moveTo>
                      <a:lnTo>
                        <a:pt x="7" y="16"/>
                      </a:lnTo>
                      <a:lnTo>
                        <a:pt x="33" y="0"/>
                      </a:lnTo>
                      <a:lnTo>
                        <a:pt x="45" y="15"/>
                      </a:lnTo>
                      <a:lnTo>
                        <a:pt x="42" y="42"/>
                      </a:lnTo>
                      <a:lnTo>
                        <a:pt x="74" y="30"/>
                      </a:lnTo>
                      <a:lnTo>
                        <a:pt x="87" y="42"/>
                      </a:lnTo>
                      <a:lnTo>
                        <a:pt x="99" y="67"/>
                      </a:lnTo>
                      <a:lnTo>
                        <a:pt x="95" y="84"/>
                      </a:lnTo>
                      <a:lnTo>
                        <a:pt x="71" y="83"/>
                      </a:lnTo>
                      <a:lnTo>
                        <a:pt x="62" y="90"/>
                      </a:lnTo>
                      <a:lnTo>
                        <a:pt x="67" y="118"/>
                      </a:lnTo>
                      <a:lnTo>
                        <a:pt x="34" y="94"/>
                      </a:lnTo>
                      <a:lnTo>
                        <a:pt x="21" y="136"/>
                      </a:lnTo>
                      <a:lnTo>
                        <a:pt x="36" y="175"/>
                      </a:lnTo>
                      <a:lnTo>
                        <a:pt x="58" y="188"/>
                      </a:lnTo>
                      <a:lnTo>
                        <a:pt x="46" y="196"/>
                      </a:lnTo>
                      <a:lnTo>
                        <a:pt x="43" y="184"/>
                      </a:lnTo>
                      <a:lnTo>
                        <a:pt x="34" y="184"/>
                      </a:lnTo>
                      <a:lnTo>
                        <a:pt x="9" y="163"/>
                      </a:lnTo>
                      <a:lnTo>
                        <a:pt x="13" y="138"/>
                      </a:lnTo>
                      <a:lnTo>
                        <a:pt x="26" y="115"/>
                      </a:lnTo>
                      <a:lnTo>
                        <a:pt x="9" y="77"/>
                      </a:lnTo>
                      <a:lnTo>
                        <a:pt x="14" y="60"/>
                      </a:lnTo>
                      <a:lnTo>
                        <a:pt x="0" y="31"/>
                      </a:lnTo>
                      <a:close/>
                    </a:path>
                  </a:pathLst>
                </a:custGeom>
                <a:noFill/>
                <a:ln w="3175" cap="rnd">
                  <a:solidFill>
                    <a:srgbClr val="808080"/>
                  </a:solidFill>
                  <a:round/>
                  <a:headEnd/>
                  <a:tailEnd/>
                </a:ln>
              </p:spPr>
              <p:txBody>
                <a:bodyPr/>
                <a:lstStyle/>
                <a:p>
                  <a:endParaRPr lang="en-US"/>
                </a:p>
              </p:txBody>
            </p:sp>
          </p:grpSp>
          <p:grpSp>
            <p:nvGrpSpPr>
              <p:cNvPr id="20" name="Group 1014"/>
              <p:cNvGrpSpPr>
                <a:grpSpLocks/>
              </p:cNvGrpSpPr>
              <p:nvPr/>
            </p:nvGrpSpPr>
            <p:grpSpPr bwMode="auto">
              <a:xfrm>
                <a:off x="4265" y="2548"/>
                <a:ext cx="106" cy="235"/>
                <a:chOff x="3990" y="2165"/>
                <a:chExt cx="87" cy="191"/>
              </a:xfrm>
            </p:grpSpPr>
            <p:sp>
              <p:nvSpPr>
                <p:cNvPr id="23533" name="Freeform 1015"/>
                <p:cNvSpPr>
                  <a:spLocks/>
                </p:cNvSpPr>
                <p:nvPr/>
              </p:nvSpPr>
              <p:spPr bwMode="auto">
                <a:xfrm>
                  <a:off x="3990" y="2165"/>
                  <a:ext cx="87" cy="191"/>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solidFill>
                  <a:srgbClr val="99CC00"/>
                </a:solidFill>
                <a:ln w="9525">
                  <a:noFill/>
                  <a:round/>
                  <a:headEnd/>
                  <a:tailEnd/>
                </a:ln>
              </p:spPr>
              <p:txBody>
                <a:bodyPr/>
                <a:lstStyle/>
                <a:p>
                  <a:endParaRPr lang="en-US"/>
                </a:p>
              </p:txBody>
            </p:sp>
            <p:sp>
              <p:nvSpPr>
                <p:cNvPr id="23534" name="Freeform 1016"/>
                <p:cNvSpPr>
                  <a:spLocks/>
                </p:cNvSpPr>
                <p:nvPr/>
              </p:nvSpPr>
              <p:spPr bwMode="auto">
                <a:xfrm>
                  <a:off x="3990" y="2165"/>
                  <a:ext cx="87" cy="191"/>
                </a:xfrm>
                <a:custGeom>
                  <a:avLst/>
                  <a:gdLst>
                    <a:gd name="T0" fmla="*/ 0 w 87"/>
                    <a:gd name="T1" fmla="*/ 10 h 191"/>
                    <a:gd name="T2" fmla="*/ 13 w 87"/>
                    <a:gd name="T3" fmla="*/ 30 h 191"/>
                    <a:gd name="T4" fmla="*/ 30 w 87"/>
                    <a:gd name="T5" fmla="*/ 38 h 191"/>
                    <a:gd name="T6" fmla="*/ 21 w 87"/>
                    <a:gd name="T7" fmla="*/ 53 h 191"/>
                    <a:gd name="T8" fmla="*/ 52 w 87"/>
                    <a:gd name="T9" fmla="*/ 78 h 191"/>
                    <a:gd name="T10" fmla="*/ 65 w 87"/>
                    <a:gd name="T11" fmla="*/ 113 h 191"/>
                    <a:gd name="T12" fmla="*/ 67 w 87"/>
                    <a:gd name="T13" fmla="*/ 142 h 191"/>
                    <a:gd name="T14" fmla="*/ 29 w 87"/>
                    <a:gd name="T15" fmla="*/ 167 h 191"/>
                    <a:gd name="T16" fmla="*/ 35 w 87"/>
                    <a:gd name="T17" fmla="*/ 191 h 191"/>
                    <a:gd name="T18" fmla="*/ 47 w 87"/>
                    <a:gd name="T19" fmla="*/ 174 h 191"/>
                    <a:gd name="T20" fmla="*/ 54 w 87"/>
                    <a:gd name="T21" fmla="*/ 179 h 191"/>
                    <a:gd name="T22" fmla="*/ 57 w 87"/>
                    <a:gd name="T23" fmla="*/ 168 h 191"/>
                    <a:gd name="T24" fmla="*/ 87 w 87"/>
                    <a:gd name="T25" fmla="*/ 151 h 191"/>
                    <a:gd name="T26" fmla="*/ 83 w 87"/>
                    <a:gd name="T27" fmla="*/ 103 h 191"/>
                    <a:gd name="T28" fmla="*/ 43 w 87"/>
                    <a:gd name="T29" fmla="*/ 58 h 191"/>
                    <a:gd name="T30" fmla="*/ 47 w 87"/>
                    <a:gd name="T31" fmla="*/ 44 h 191"/>
                    <a:gd name="T32" fmla="*/ 71 w 87"/>
                    <a:gd name="T33" fmla="*/ 23 h 191"/>
                    <a:gd name="T34" fmla="*/ 37 w 87"/>
                    <a:gd name="T35" fmla="*/ 0 h 191"/>
                    <a:gd name="T36" fmla="*/ 0 w 87"/>
                    <a:gd name="T37" fmla="*/ 10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91"/>
                    <a:gd name="T59" fmla="*/ 87 w 87"/>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91">
                      <a:moveTo>
                        <a:pt x="0" y="10"/>
                      </a:moveTo>
                      <a:lnTo>
                        <a:pt x="13" y="30"/>
                      </a:lnTo>
                      <a:lnTo>
                        <a:pt x="30" y="38"/>
                      </a:lnTo>
                      <a:lnTo>
                        <a:pt x="21" y="53"/>
                      </a:lnTo>
                      <a:lnTo>
                        <a:pt x="52" y="78"/>
                      </a:lnTo>
                      <a:lnTo>
                        <a:pt x="65" y="113"/>
                      </a:lnTo>
                      <a:lnTo>
                        <a:pt x="67" y="142"/>
                      </a:lnTo>
                      <a:lnTo>
                        <a:pt x="29" y="167"/>
                      </a:lnTo>
                      <a:lnTo>
                        <a:pt x="35" y="191"/>
                      </a:lnTo>
                      <a:lnTo>
                        <a:pt x="47" y="174"/>
                      </a:lnTo>
                      <a:lnTo>
                        <a:pt x="54" y="179"/>
                      </a:lnTo>
                      <a:lnTo>
                        <a:pt x="57" y="168"/>
                      </a:lnTo>
                      <a:lnTo>
                        <a:pt x="87" y="151"/>
                      </a:lnTo>
                      <a:lnTo>
                        <a:pt x="83" y="103"/>
                      </a:lnTo>
                      <a:lnTo>
                        <a:pt x="43" y="58"/>
                      </a:lnTo>
                      <a:lnTo>
                        <a:pt x="47" y="44"/>
                      </a:lnTo>
                      <a:lnTo>
                        <a:pt x="71" y="23"/>
                      </a:lnTo>
                      <a:lnTo>
                        <a:pt x="37" y="0"/>
                      </a:lnTo>
                      <a:lnTo>
                        <a:pt x="0" y="10"/>
                      </a:lnTo>
                      <a:close/>
                    </a:path>
                  </a:pathLst>
                </a:custGeom>
                <a:noFill/>
                <a:ln w="3175" cap="rnd">
                  <a:solidFill>
                    <a:srgbClr val="808080"/>
                  </a:solidFill>
                  <a:round/>
                  <a:headEnd/>
                  <a:tailEnd/>
                </a:ln>
              </p:spPr>
              <p:txBody>
                <a:bodyPr/>
                <a:lstStyle/>
                <a:p>
                  <a:endParaRPr lang="en-US"/>
                </a:p>
              </p:txBody>
            </p:sp>
          </p:grpSp>
          <p:sp>
            <p:nvSpPr>
              <p:cNvPr id="23523" name="Freeform 1017"/>
              <p:cNvSpPr>
                <a:spLocks/>
              </p:cNvSpPr>
              <p:nvPr/>
            </p:nvSpPr>
            <p:spPr bwMode="auto">
              <a:xfrm>
                <a:off x="4266" y="2686"/>
                <a:ext cx="80" cy="66"/>
              </a:xfrm>
              <a:custGeom>
                <a:avLst/>
                <a:gdLst>
                  <a:gd name="T0" fmla="*/ 0 w 64"/>
                  <a:gd name="T1" fmla="*/ 12 h 56"/>
                  <a:gd name="T2" fmla="*/ 4 w 64"/>
                  <a:gd name="T3" fmla="*/ 39 h 56"/>
                  <a:gd name="T4" fmla="*/ 13 w 64"/>
                  <a:gd name="T5" fmla="*/ 54 h 56"/>
                  <a:gd name="T6" fmla="*/ 25 w 64"/>
                  <a:gd name="T7" fmla="*/ 56 h 56"/>
                  <a:gd name="T8" fmla="*/ 64 w 64"/>
                  <a:gd name="T9" fmla="*/ 30 h 56"/>
                  <a:gd name="T10" fmla="*/ 62 w 64"/>
                  <a:gd name="T11" fmla="*/ 0 h 56"/>
                  <a:gd name="T12" fmla="*/ 34 w 64"/>
                  <a:gd name="T13" fmla="*/ 5 h 56"/>
                  <a:gd name="T14" fmla="*/ 8 w 64"/>
                  <a:gd name="T15" fmla="*/ 4 h 56"/>
                  <a:gd name="T16" fmla="*/ 0 w 64"/>
                  <a:gd name="T17" fmla="*/ 1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6"/>
                  <a:gd name="T29" fmla="*/ 64 w 64"/>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6">
                    <a:moveTo>
                      <a:pt x="0" y="12"/>
                    </a:moveTo>
                    <a:lnTo>
                      <a:pt x="4" y="39"/>
                    </a:lnTo>
                    <a:lnTo>
                      <a:pt x="13" y="54"/>
                    </a:lnTo>
                    <a:lnTo>
                      <a:pt x="25" y="56"/>
                    </a:lnTo>
                    <a:lnTo>
                      <a:pt x="64" y="30"/>
                    </a:lnTo>
                    <a:lnTo>
                      <a:pt x="62" y="0"/>
                    </a:lnTo>
                    <a:lnTo>
                      <a:pt x="34" y="5"/>
                    </a:lnTo>
                    <a:lnTo>
                      <a:pt x="8" y="4"/>
                    </a:lnTo>
                    <a:lnTo>
                      <a:pt x="0" y="12"/>
                    </a:lnTo>
                    <a:close/>
                  </a:path>
                </a:pathLst>
              </a:custGeom>
              <a:solidFill>
                <a:srgbClr val="99CC00"/>
              </a:solidFill>
              <a:ln w="1651" cap="rnd">
                <a:solidFill>
                  <a:schemeClr val="bg2"/>
                </a:solidFill>
                <a:round/>
                <a:headEnd/>
                <a:tailEnd/>
              </a:ln>
            </p:spPr>
            <p:txBody>
              <a:bodyPr/>
              <a:lstStyle/>
              <a:p>
                <a:endParaRPr lang="en-US"/>
              </a:p>
            </p:txBody>
          </p:sp>
          <p:sp>
            <p:nvSpPr>
              <p:cNvPr id="23524" name="Freeform 1018"/>
              <p:cNvSpPr>
                <a:spLocks/>
              </p:cNvSpPr>
              <p:nvPr/>
            </p:nvSpPr>
            <p:spPr bwMode="auto">
              <a:xfrm>
                <a:off x="4222" y="2557"/>
                <a:ext cx="130" cy="135"/>
              </a:xfrm>
              <a:custGeom>
                <a:avLst/>
                <a:gdLst>
                  <a:gd name="T0" fmla="*/ 0 w 90"/>
                  <a:gd name="T1" fmla="*/ 23 h 107"/>
                  <a:gd name="T2" fmla="*/ 12 w 90"/>
                  <a:gd name="T3" fmla="*/ 38 h 107"/>
                  <a:gd name="T4" fmla="*/ 8 w 90"/>
                  <a:gd name="T5" fmla="*/ 65 h 107"/>
                  <a:gd name="T6" fmla="*/ 40 w 90"/>
                  <a:gd name="T7" fmla="*/ 54 h 107"/>
                  <a:gd name="T8" fmla="*/ 54 w 90"/>
                  <a:gd name="T9" fmla="*/ 65 h 107"/>
                  <a:gd name="T10" fmla="*/ 66 w 90"/>
                  <a:gd name="T11" fmla="*/ 91 h 107"/>
                  <a:gd name="T12" fmla="*/ 62 w 90"/>
                  <a:gd name="T13" fmla="*/ 107 h 107"/>
                  <a:gd name="T14" fmla="*/ 90 w 90"/>
                  <a:gd name="T15" fmla="*/ 103 h 107"/>
                  <a:gd name="T16" fmla="*/ 77 w 90"/>
                  <a:gd name="T17" fmla="*/ 68 h 107"/>
                  <a:gd name="T18" fmla="*/ 46 w 90"/>
                  <a:gd name="T19" fmla="*/ 43 h 107"/>
                  <a:gd name="T20" fmla="*/ 54 w 90"/>
                  <a:gd name="T21" fmla="*/ 28 h 107"/>
                  <a:gd name="T22" fmla="*/ 37 w 90"/>
                  <a:gd name="T23" fmla="*/ 20 h 107"/>
                  <a:gd name="T24" fmla="*/ 24 w 90"/>
                  <a:gd name="T25" fmla="*/ 0 h 107"/>
                  <a:gd name="T26" fmla="*/ 16 w 90"/>
                  <a:gd name="T27" fmla="*/ 0 h 107"/>
                  <a:gd name="T28" fmla="*/ 18 w 90"/>
                  <a:gd name="T29" fmla="*/ 14 h 107"/>
                  <a:gd name="T30" fmla="*/ 12 w 90"/>
                  <a:gd name="T31" fmla="*/ 11 h 107"/>
                  <a:gd name="T32" fmla="*/ 0 w 90"/>
                  <a:gd name="T33" fmla="*/ 2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07"/>
                  <a:gd name="T53" fmla="*/ 90 w 9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07">
                    <a:moveTo>
                      <a:pt x="0" y="23"/>
                    </a:moveTo>
                    <a:lnTo>
                      <a:pt x="12" y="38"/>
                    </a:lnTo>
                    <a:lnTo>
                      <a:pt x="8" y="65"/>
                    </a:lnTo>
                    <a:lnTo>
                      <a:pt x="40" y="54"/>
                    </a:lnTo>
                    <a:lnTo>
                      <a:pt x="54" y="65"/>
                    </a:lnTo>
                    <a:lnTo>
                      <a:pt x="66" y="91"/>
                    </a:lnTo>
                    <a:lnTo>
                      <a:pt x="62" y="107"/>
                    </a:lnTo>
                    <a:lnTo>
                      <a:pt x="90" y="103"/>
                    </a:lnTo>
                    <a:lnTo>
                      <a:pt x="77" y="68"/>
                    </a:lnTo>
                    <a:lnTo>
                      <a:pt x="46" y="43"/>
                    </a:lnTo>
                    <a:lnTo>
                      <a:pt x="54" y="28"/>
                    </a:lnTo>
                    <a:lnTo>
                      <a:pt x="37" y="20"/>
                    </a:lnTo>
                    <a:lnTo>
                      <a:pt x="24" y="0"/>
                    </a:lnTo>
                    <a:lnTo>
                      <a:pt x="16" y="0"/>
                    </a:lnTo>
                    <a:lnTo>
                      <a:pt x="18" y="14"/>
                    </a:lnTo>
                    <a:lnTo>
                      <a:pt x="12" y="11"/>
                    </a:lnTo>
                    <a:lnTo>
                      <a:pt x="0" y="23"/>
                    </a:lnTo>
                    <a:close/>
                  </a:path>
                </a:pathLst>
              </a:custGeom>
              <a:solidFill>
                <a:srgbClr val="99CC00"/>
              </a:solidFill>
              <a:ln w="1651" cap="rnd">
                <a:solidFill>
                  <a:schemeClr val="bg2"/>
                </a:solidFill>
                <a:round/>
                <a:headEnd/>
                <a:tailEnd/>
              </a:ln>
            </p:spPr>
            <p:txBody>
              <a:bodyPr/>
              <a:lstStyle/>
              <a:p>
                <a:endParaRPr lang="en-US"/>
              </a:p>
            </p:txBody>
          </p:sp>
          <p:sp>
            <p:nvSpPr>
              <p:cNvPr id="23525" name="Freeform 1019"/>
              <p:cNvSpPr>
                <a:spLocks/>
              </p:cNvSpPr>
              <p:nvPr/>
            </p:nvSpPr>
            <p:spPr bwMode="auto">
              <a:xfrm>
                <a:off x="4379" y="2805"/>
                <a:ext cx="146" cy="94"/>
              </a:xfrm>
              <a:custGeom>
                <a:avLst/>
                <a:gdLst>
                  <a:gd name="T0" fmla="*/ 0 w 120"/>
                  <a:gd name="T1" fmla="*/ 69 h 78"/>
                  <a:gd name="T2" fmla="*/ 10 w 120"/>
                  <a:gd name="T3" fmla="*/ 78 h 78"/>
                  <a:gd name="T4" fmla="*/ 48 w 120"/>
                  <a:gd name="T5" fmla="*/ 75 h 78"/>
                  <a:gd name="T6" fmla="*/ 60 w 120"/>
                  <a:gd name="T7" fmla="*/ 70 h 78"/>
                  <a:gd name="T8" fmla="*/ 77 w 120"/>
                  <a:gd name="T9" fmla="*/ 34 h 78"/>
                  <a:gd name="T10" fmla="*/ 99 w 120"/>
                  <a:gd name="T11" fmla="*/ 36 h 78"/>
                  <a:gd name="T12" fmla="*/ 120 w 120"/>
                  <a:gd name="T13" fmla="*/ 23 h 78"/>
                  <a:gd name="T14" fmla="*/ 100 w 120"/>
                  <a:gd name="T15" fmla="*/ 13 h 78"/>
                  <a:gd name="T16" fmla="*/ 94 w 120"/>
                  <a:gd name="T17" fmla="*/ 0 h 78"/>
                  <a:gd name="T18" fmla="*/ 69 w 120"/>
                  <a:gd name="T19" fmla="*/ 25 h 78"/>
                  <a:gd name="T20" fmla="*/ 62 w 120"/>
                  <a:gd name="T21" fmla="*/ 38 h 78"/>
                  <a:gd name="T22" fmla="*/ 54 w 120"/>
                  <a:gd name="T23" fmla="*/ 30 h 78"/>
                  <a:gd name="T24" fmla="*/ 39 w 120"/>
                  <a:gd name="T25" fmla="*/ 50 h 78"/>
                  <a:gd name="T26" fmla="*/ 23 w 120"/>
                  <a:gd name="T27" fmla="*/ 52 h 78"/>
                  <a:gd name="T28" fmla="*/ 18 w 120"/>
                  <a:gd name="T29" fmla="*/ 70 h 78"/>
                  <a:gd name="T30" fmla="*/ 0 w 120"/>
                  <a:gd name="T31" fmla="*/ 69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78"/>
                  <a:gd name="T50" fmla="*/ 120 w 12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78">
                    <a:moveTo>
                      <a:pt x="0" y="69"/>
                    </a:moveTo>
                    <a:lnTo>
                      <a:pt x="10" y="78"/>
                    </a:lnTo>
                    <a:lnTo>
                      <a:pt x="48" y="75"/>
                    </a:lnTo>
                    <a:lnTo>
                      <a:pt x="60" y="70"/>
                    </a:lnTo>
                    <a:lnTo>
                      <a:pt x="77" y="34"/>
                    </a:lnTo>
                    <a:lnTo>
                      <a:pt x="99" y="36"/>
                    </a:lnTo>
                    <a:lnTo>
                      <a:pt x="120" y="23"/>
                    </a:lnTo>
                    <a:lnTo>
                      <a:pt x="100" y="13"/>
                    </a:lnTo>
                    <a:lnTo>
                      <a:pt x="94" y="0"/>
                    </a:lnTo>
                    <a:lnTo>
                      <a:pt x="69" y="25"/>
                    </a:lnTo>
                    <a:lnTo>
                      <a:pt x="62" y="38"/>
                    </a:lnTo>
                    <a:lnTo>
                      <a:pt x="54" y="30"/>
                    </a:lnTo>
                    <a:lnTo>
                      <a:pt x="39" y="50"/>
                    </a:lnTo>
                    <a:lnTo>
                      <a:pt x="23" y="52"/>
                    </a:lnTo>
                    <a:lnTo>
                      <a:pt x="18" y="70"/>
                    </a:lnTo>
                    <a:lnTo>
                      <a:pt x="0" y="69"/>
                    </a:lnTo>
                    <a:close/>
                  </a:path>
                </a:pathLst>
              </a:custGeom>
              <a:solidFill>
                <a:srgbClr val="99CC00"/>
              </a:solidFill>
              <a:ln w="1651">
                <a:solidFill>
                  <a:schemeClr val="bg2"/>
                </a:solidFill>
                <a:round/>
                <a:headEnd/>
                <a:tailEnd/>
              </a:ln>
            </p:spPr>
            <p:txBody>
              <a:bodyPr/>
              <a:lstStyle/>
              <a:p>
                <a:endParaRPr lang="en-US"/>
              </a:p>
            </p:txBody>
          </p:sp>
          <p:sp>
            <p:nvSpPr>
              <p:cNvPr id="23526" name="Freeform 1020"/>
              <p:cNvSpPr>
                <a:spLocks/>
              </p:cNvSpPr>
              <p:nvPr/>
            </p:nvSpPr>
            <p:spPr bwMode="auto">
              <a:xfrm>
                <a:off x="4236" y="2813"/>
                <a:ext cx="57" cy="76"/>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noFill/>
              <a:ln w="3175" cap="rnd">
                <a:solidFill>
                  <a:srgbClr val="808080"/>
                </a:solidFill>
                <a:round/>
                <a:headEnd/>
                <a:tailEnd/>
              </a:ln>
            </p:spPr>
            <p:txBody>
              <a:bodyPr/>
              <a:lstStyle/>
              <a:p>
                <a:endParaRPr lang="en-US"/>
              </a:p>
            </p:txBody>
          </p:sp>
          <p:grpSp>
            <p:nvGrpSpPr>
              <p:cNvPr id="21" name="Group 1021"/>
              <p:cNvGrpSpPr>
                <a:grpSpLocks/>
              </p:cNvGrpSpPr>
              <p:nvPr/>
            </p:nvGrpSpPr>
            <p:grpSpPr bwMode="auto">
              <a:xfrm>
                <a:off x="4539" y="2708"/>
                <a:ext cx="27" cy="27"/>
                <a:chOff x="4539" y="2708"/>
                <a:chExt cx="27" cy="27"/>
              </a:xfrm>
            </p:grpSpPr>
            <p:sp>
              <p:nvSpPr>
                <p:cNvPr id="23531" name="Freeform 1022"/>
                <p:cNvSpPr>
                  <a:spLocks/>
                </p:cNvSpPr>
                <p:nvPr/>
              </p:nvSpPr>
              <p:spPr bwMode="auto">
                <a:xfrm>
                  <a:off x="4539" y="2708"/>
                  <a:ext cx="27" cy="27"/>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solidFill>
                  <a:srgbClr val="99CC00"/>
                </a:solidFill>
                <a:ln w="9525">
                  <a:noFill/>
                  <a:round/>
                  <a:headEnd/>
                  <a:tailEnd/>
                </a:ln>
              </p:spPr>
              <p:txBody>
                <a:bodyPr/>
                <a:lstStyle/>
                <a:p>
                  <a:endParaRPr lang="en-US"/>
                </a:p>
              </p:txBody>
            </p:sp>
            <p:sp>
              <p:nvSpPr>
                <p:cNvPr id="23532" name="Freeform 1023"/>
                <p:cNvSpPr>
                  <a:spLocks/>
                </p:cNvSpPr>
                <p:nvPr/>
              </p:nvSpPr>
              <p:spPr bwMode="auto">
                <a:xfrm>
                  <a:off x="4539" y="2708"/>
                  <a:ext cx="27" cy="27"/>
                </a:xfrm>
                <a:custGeom>
                  <a:avLst/>
                  <a:gdLst>
                    <a:gd name="T0" fmla="*/ 0 w 15"/>
                    <a:gd name="T1" fmla="*/ 0 h 15"/>
                    <a:gd name="T2" fmla="*/ 8 w 15"/>
                    <a:gd name="T3" fmla="*/ 0 h 15"/>
                    <a:gd name="T4" fmla="*/ 15 w 15"/>
                    <a:gd name="T5" fmla="*/ 3 h 15"/>
                    <a:gd name="T6" fmla="*/ 11 w 15"/>
                    <a:gd name="T7" fmla="*/ 15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8" y="0"/>
                      </a:lnTo>
                      <a:lnTo>
                        <a:pt x="15" y="3"/>
                      </a:lnTo>
                      <a:lnTo>
                        <a:pt x="11" y="15"/>
                      </a:lnTo>
                      <a:lnTo>
                        <a:pt x="0" y="0"/>
                      </a:lnTo>
                      <a:close/>
                    </a:path>
                  </a:pathLst>
                </a:custGeom>
                <a:noFill/>
                <a:ln w="3175" cap="rnd">
                  <a:solidFill>
                    <a:srgbClr val="808080"/>
                  </a:solidFill>
                  <a:round/>
                  <a:headEnd/>
                  <a:tailEnd/>
                </a:ln>
              </p:spPr>
              <p:txBody>
                <a:bodyPr/>
                <a:lstStyle/>
                <a:p>
                  <a:endParaRPr lang="en-US"/>
                </a:p>
              </p:txBody>
            </p:sp>
          </p:grpSp>
          <p:grpSp>
            <p:nvGrpSpPr>
              <p:cNvPr id="22" name="Group 1024"/>
              <p:cNvGrpSpPr>
                <a:grpSpLocks/>
              </p:cNvGrpSpPr>
              <p:nvPr/>
            </p:nvGrpSpPr>
            <p:grpSpPr bwMode="auto">
              <a:xfrm>
                <a:off x="4560" y="2728"/>
                <a:ext cx="27" cy="27"/>
                <a:chOff x="4560" y="2728"/>
                <a:chExt cx="27" cy="27"/>
              </a:xfrm>
            </p:grpSpPr>
            <p:sp>
              <p:nvSpPr>
                <p:cNvPr id="23529" name="Freeform 1025"/>
                <p:cNvSpPr>
                  <a:spLocks/>
                </p:cNvSpPr>
                <p:nvPr/>
              </p:nvSpPr>
              <p:spPr bwMode="auto">
                <a:xfrm>
                  <a:off x="4560" y="2728"/>
                  <a:ext cx="27" cy="27"/>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solidFill>
                  <a:srgbClr val="99CC00"/>
                </a:solidFill>
                <a:ln w="9525">
                  <a:noFill/>
                  <a:round/>
                  <a:headEnd/>
                  <a:tailEnd/>
                </a:ln>
              </p:spPr>
              <p:txBody>
                <a:bodyPr/>
                <a:lstStyle/>
                <a:p>
                  <a:endParaRPr lang="en-US"/>
                </a:p>
              </p:txBody>
            </p:sp>
            <p:sp>
              <p:nvSpPr>
                <p:cNvPr id="23530" name="Freeform 1026"/>
                <p:cNvSpPr>
                  <a:spLocks/>
                </p:cNvSpPr>
                <p:nvPr/>
              </p:nvSpPr>
              <p:spPr bwMode="auto">
                <a:xfrm>
                  <a:off x="4560" y="2728"/>
                  <a:ext cx="27" cy="27"/>
                </a:xfrm>
                <a:custGeom>
                  <a:avLst/>
                  <a:gdLst>
                    <a:gd name="T0" fmla="*/ 0 w 13"/>
                    <a:gd name="T1" fmla="*/ 0 h 19"/>
                    <a:gd name="T2" fmla="*/ 1 w 13"/>
                    <a:gd name="T3" fmla="*/ 19 h 19"/>
                    <a:gd name="T4" fmla="*/ 13 w 13"/>
                    <a:gd name="T5" fmla="*/ 11 h 19"/>
                    <a:gd name="T6" fmla="*/ 0 w 13"/>
                    <a:gd name="T7" fmla="*/ 0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0"/>
                      </a:moveTo>
                      <a:lnTo>
                        <a:pt x="1" y="19"/>
                      </a:lnTo>
                      <a:lnTo>
                        <a:pt x="13" y="11"/>
                      </a:lnTo>
                      <a:lnTo>
                        <a:pt x="0" y="0"/>
                      </a:lnTo>
                      <a:close/>
                    </a:path>
                  </a:pathLst>
                </a:custGeom>
                <a:noFill/>
                <a:ln w="3175" cap="rnd">
                  <a:solidFill>
                    <a:srgbClr val="808080"/>
                  </a:solidFill>
                  <a:round/>
                  <a:headEnd/>
                  <a:tailEnd/>
                </a:ln>
              </p:spPr>
              <p:txBody>
                <a:bodyPr/>
                <a:lstStyle/>
                <a:p>
                  <a:endParaRPr lang="en-US"/>
                </a:p>
              </p:txBody>
            </p:sp>
          </p:grpSp>
        </p:grpSp>
        <p:sp>
          <p:nvSpPr>
            <p:cNvPr id="23505" name="Freeform 1027"/>
            <p:cNvSpPr>
              <a:spLocks/>
            </p:cNvSpPr>
            <p:nvPr/>
          </p:nvSpPr>
          <p:spPr bwMode="auto">
            <a:xfrm>
              <a:off x="4236" y="2813"/>
              <a:ext cx="57" cy="76"/>
            </a:xfrm>
            <a:custGeom>
              <a:avLst/>
              <a:gdLst>
                <a:gd name="T0" fmla="*/ 0 w 47"/>
                <a:gd name="T1" fmla="*/ 0 h 64"/>
                <a:gd name="T2" fmla="*/ 9 w 47"/>
                <a:gd name="T3" fmla="*/ 0 h 64"/>
                <a:gd name="T4" fmla="*/ 12 w 47"/>
                <a:gd name="T5" fmla="*/ 12 h 64"/>
                <a:gd name="T6" fmla="*/ 24 w 47"/>
                <a:gd name="T7" fmla="*/ 4 h 64"/>
                <a:gd name="T8" fmla="*/ 40 w 47"/>
                <a:gd name="T9" fmla="*/ 19 h 64"/>
                <a:gd name="T10" fmla="*/ 47 w 47"/>
                <a:gd name="T11" fmla="*/ 64 h 64"/>
                <a:gd name="T12" fmla="*/ 47 w 47"/>
                <a:gd name="T13" fmla="*/ 64 h 64"/>
                <a:gd name="T14" fmla="*/ 14 w 47"/>
                <a:gd name="T15" fmla="*/ 45 h 64"/>
                <a:gd name="T16" fmla="*/ 0 w 4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4"/>
                <a:gd name="T29" fmla="*/ 47 w 4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4">
                  <a:moveTo>
                    <a:pt x="0" y="0"/>
                  </a:moveTo>
                  <a:lnTo>
                    <a:pt x="9" y="0"/>
                  </a:lnTo>
                  <a:lnTo>
                    <a:pt x="12" y="12"/>
                  </a:lnTo>
                  <a:lnTo>
                    <a:pt x="24" y="4"/>
                  </a:lnTo>
                  <a:lnTo>
                    <a:pt x="40" y="19"/>
                  </a:lnTo>
                  <a:lnTo>
                    <a:pt x="47" y="64"/>
                  </a:lnTo>
                  <a:lnTo>
                    <a:pt x="14" y="45"/>
                  </a:lnTo>
                  <a:lnTo>
                    <a:pt x="0" y="0"/>
                  </a:lnTo>
                  <a:close/>
                </a:path>
              </a:pathLst>
            </a:custGeom>
            <a:solidFill>
              <a:srgbClr val="99CC00"/>
            </a:solidFill>
            <a:ln w="9525">
              <a:noFill/>
              <a:round/>
              <a:headEnd/>
              <a:tailEnd/>
            </a:ln>
          </p:spPr>
          <p:txBody>
            <a:bodyPr/>
            <a:lstStyle/>
            <a:p>
              <a:endParaRPr lang="en-US"/>
            </a:p>
          </p:txBody>
        </p:sp>
      </p:grpSp>
      <p:sp>
        <p:nvSpPr>
          <p:cNvPr id="907268" name="Freeform 1028"/>
          <p:cNvSpPr>
            <a:spLocks noEditPoints="1"/>
          </p:cNvSpPr>
          <p:nvPr/>
        </p:nvSpPr>
        <p:spPr bwMode="auto">
          <a:xfrm>
            <a:off x="7204075" y="3255421"/>
            <a:ext cx="1570038" cy="295275"/>
          </a:xfrm>
          <a:custGeom>
            <a:avLst/>
            <a:gdLst>
              <a:gd name="T0" fmla="*/ 53 w 3858"/>
              <a:gd name="T1" fmla="*/ 580 h 850"/>
              <a:gd name="T2" fmla="*/ 85 w 3858"/>
              <a:gd name="T3" fmla="*/ 593 h 850"/>
              <a:gd name="T4" fmla="*/ 110 w 3858"/>
              <a:gd name="T5" fmla="*/ 610 h 850"/>
              <a:gd name="T6" fmla="*/ 146 w 3858"/>
              <a:gd name="T7" fmla="*/ 641 h 850"/>
              <a:gd name="T8" fmla="*/ 175 w 3858"/>
              <a:gd name="T9" fmla="*/ 662 h 850"/>
              <a:gd name="T10" fmla="*/ 192 w 3858"/>
              <a:gd name="T11" fmla="*/ 671 h 850"/>
              <a:gd name="T12" fmla="*/ 216 w 3858"/>
              <a:gd name="T13" fmla="*/ 680 h 850"/>
              <a:gd name="T14" fmla="*/ 247 w 3858"/>
              <a:gd name="T15" fmla="*/ 688 h 850"/>
              <a:gd name="T16" fmla="*/ 288 w 3858"/>
              <a:gd name="T17" fmla="*/ 695 h 850"/>
              <a:gd name="T18" fmla="*/ 341 w 3858"/>
              <a:gd name="T19" fmla="*/ 699 h 850"/>
              <a:gd name="T20" fmla="*/ 405 w 3858"/>
              <a:gd name="T21" fmla="*/ 700 h 850"/>
              <a:gd name="T22" fmla="*/ 484 w 3858"/>
              <a:gd name="T23" fmla="*/ 698 h 850"/>
              <a:gd name="T24" fmla="*/ 577 w 3858"/>
              <a:gd name="T25" fmla="*/ 691 h 850"/>
              <a:gd name="T26" fmla="*/ 686 w 3858"/>
              <a:gd name="T27" fmla="*/ 678 h 850"/>
              <a:gd name="T28" fmla="*/ 844 w 3858"/>
              <a:gd name="T29" fmla="*/ 646 h 850"/>
              <a:gd name="T30" fmla="*/ 1152 w 3858"/>
              <a:gd name="T31" fmla="*/ 585 h 850"/>
              <a:gd name="T32" fmla="*/ 1438 w 3858"/>
              <a:gd name="T33" fmla="*/ 528 h 850"/>
              <a:gd name="T34" fmla="*/ 1703 w 3858"/>
              <a:gd name="T35" fmla="*/ 476 h 850"/>
              <a:gd name="T36" fmla="*/ 1949 w 3858"/>
              <a:gd name="T37" fmla="*/ 427 h 850"/>
              <a:gd name="T38" fmla="*/ 2177 w 3858"/>
              <a:gd name="T39" fmla="*/ 383 h 850"/>
              <a:gd name="T40" fmla="*/ 2389 w 3858"/>
              <a:gd name="T41" fmla="*/ 342 h 850"/>
              <a:gd name="T42" fmla="*/ 2585 w 3858"/>
              <a:gd name="T43" fmla="*/ 304 h 850"/>
              <a:gd name="T44" fmla="*/ 2768 w 3858"/>
              <a:gd name="T45" fmla="*/ 268 h 850"/>
              <a:gd name="T46" fmla="*/ 2939 w 3858"/>
              <a:gd name="T47" fmla="*/ 236 h 850"/>
              <a:gd name="T48" fmla="*/ 3099 w 3858"/>
              <a:gd name="T49" fmla="*/ 205 h 850"/>
              <a:gd name="T50" fmla="*/ 3249 w 3858"/>
              <a:gd name="T51" fmla="*/ 177 h 850"/>
              <a:gd name="T52" fmla="*/ 3391 w 3858"/>
              <a:gd name="T53" fmla="*/ 149 h 850"/>
              <a:gd name="T54" fmla="*/ 3504 w 3858"/>
              <a:gd name="T55" fmla="*/ 280 h 850"/>
              <a:gd name="T56" fmla="*/ 3349 w 3858"/>
              <a:gd name="T57" fmla="*/ 310 h 850"/>
              <a:gd name="T58" fmla="*/ 3203 w 3858"/>
              <a:gd name="T59" fmla="*/ 338 h 850"/>
              <a:gd name="T60" fmla="*/ 3049 w 3858"/>
              <a:gd name="T61" fmla="*/ 367 h 850"/>
              <a:gd name="T62" fmla="*/ 2883 w 3858"/>
              <a:gd name="T63" fmla="*/ 399 h 850"/>
              <a:gd name="T64" fmla="*/ 2707 w 3858"/>
              <a:gd name="T65" fmla="*/ 433 h 850"/>
              <a:gd name="T66" fmla="*/ 2517 w 3858"/>
              <a:gd name="T67" fmla="*/ 470 h 850"/>
              <a:gd name="T68" fmla="*/ 2314 w 3858"/>
              <a:gd name="T69" fmla="*/ 509 h 850"/>
              <a:gd name="T70" fmla="*/ 2094 w 3858"/>
              <a:gd name="T71" fmla="*/ 552 h 850"/>
              <a:gd name="T72" fmla="*/ 1857 w 3858"/>
              <a:gd name="T73" fmla="*/ 598 h 850"/>
              <a:gd name="T74" fmla="*/ 1602 w 3858"/>
              <a:gd name="T75" fmla="*/ 649 h 850"/>
              <a:gd name="T76" fmla="*/ 1326 w 3858"/>
              <a:gd name="T77" fmla="*/ 703 h 850"/>
              <a:gd name="T78" fmla="*/ 1030 w 3858"/>
              <a:gd name="T79" fmla="*/ 762 h 850"/>
              <a:gd name="T80" fmla="*/ 792 w 3858"/>
              <a:gd name="T81" fmla="*/ 809 h 850"/>
              <a:gd name="T82" fmla="*/ 645 w 3858"/>
              <a:gd name="T83" fmla="*/ 834 h 850"/>
              <a:gd name="T84" fmla="*/ 539 w 3858"/>
              <a:gd name="T85" fmla="*/ 845 h 850"/>
              <a:gd name="T86" fmla="*/ 446 w 3858"/>
              <a:gd name="T87" fmla="*/ 850 h 850"/>
              <a:gd name="T88" fmla="*/ 366 w 3858"/>
              <a:gd name="T89" fmla="*/ 850 h 850"/>
              <a:gd name="T90" fmla="*/ 297 w 3858"/>
              <a:gd name="T91" fmla="*/ 846 h 850"/>
              <a:gd name="T92" fmla="*/ 238 w 3858"/>
              <a:gd name="T93" fmla="*/ 839 h 850"/>
              <a:gd name="T94" fmla="*/ 187 w 3858"/>
              <a:gd name="T95" fmla="*/ 828 h 850"/>
              <a:gd name="T96" fmla="*/ 144 w 3858"/>
              <a:gd name="T97" fmla="*/ 813 h 850"/>
              <a:gd name="T98" fmla="*/ 108 w 3858"/>
              <a:gd name="T99" fmla="*/ 797 h 850"/>
              <a:gd name="T100" fmla="*/ 65 w 3858"/>
              <a:gd name="T101" fmla="*/ 768 h 850"/>
              <a:gd name="T102" fmla="*/ 32 w 3858"/>
              <a:gd name="T103" fmla="*/ 740 h 850"/>
              <a:gd name="T104" fmla="*/ 8 w 3858"/>
              <a:gd name="T105" fmla="*/ 722 h 850"/>
              <a:gd name="T106" fmla="*/ 4 w 3858"/>
              <a:gd name="T107" fmla="*/ 720 h 850"/>
              <a:gd name="T108" fmla="*/ 0 w 3858"/>
              <a:gd name="T109" fmla="*/ 721 h 850"/>
              <a:gd name="T110" fmla="*/ 3374 w 3858"/>
              <a:gd name="T111" fmla="*/ 0 h 850"/>
              <a:gd name="T112" fmla="*/ 3459 w 3858"/>
              <a:gd name="T113" fmla="*/ 442 h 8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58"/>
              <a:gd name="T172" fmla="*/ 0 h 850"/>
              <a:gd name="T173" fmla="*/ 3858 w 3858"/>
              <a:gd name="T174" fmla="*/ 850 h 8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58" h="850">
                <a:moveTo>
                  <a:pt x="34" y="575"/>
                </a:moveTo>
                <a:lnTo>
                  <a:pt x="53" y="580"/>
                </a:lnTo>
                <a:cubicBezTo>
                  <a:pt x="59" y="581"/>
                  <a:pt x="64" y="583"/>
                  <a:pt x="69" y="585"/>
                </a:cubicBezTo>
                <a:lnTo>
                  <a:pt x="85" y="593"/>
                </a:lnTo>
                <a:cubicBezTo>
                  <a:pt x="89" y="595"/>
                  <a:pt x="93" y="597"/>
                  <a:pt x="96" y="600"/>
                </a:cubicBezTo>
                <a:lnTo>
                  <a:pt x="110" y="610"/>
                </a:lnTo>
                <a:lnTo>
                  <a:pt x="129" y="626"/>
                </a:lnTo>
                <a:lnTo>
                  <a:pt x="146" y="641"/>
                </a:lnTo>
                <a:lnTo>
                  <a:pt x="160" y="653"/>
                </a:lnTo>
                <a:lnTo>
                  <a:pt x="175" y="662"/>
                </a:lnTo>
                <a:lnTo>
                  <a:pt x="182" y="666"/>
                </a:lnTo>
                <a:lnTo>
                  <a:pt x="192" y="671"/>
                </a:lnTo>
                <a:lnTo>
                  <a:pt x="203" y="675"/>
                </a:lnTo>
                <a:lnTo>
                  <a:pt x="216" y="680"/>
                </a:lnTo>
                <a:lnTo>
                  <a:pt x="230" y="684"/>
                </a:lnTo>
                <a:lnTo>
                  <a:pt x="247" y="688"/>
                </a:lnTo>
                <a:lnTo>
                  <a:pt x="266" y="691"/>
                </a:lnTo>
                <a:lnTo>
                  <a:pt x="288" y="695"/>
                </a:lnTo>
                <a:lnTo>
                  <a:pt x="313" y="697"/>
                </a:lnTo>
                <a:lnTo>
                  <a:pt x="341" y="699"/>
                </a:lnTo>
                <a:lnTo>
                  <a:pt x="372" y="700"/>
                </a:lnTo>
                <a:lnTo>
                  <a:pt x="405" y="700"/>
                </a:lnTo>
                <a:lnTo>
                  <a:pt x="443" y="700"/>
                </a:lnTo>
                <a:lnTo>
                  <a:pt x="484" y="698"/>
                </a:lnTo>
                <a:lnTo>
                  <a:pt x="529" y="695"/>
                </a:lnTo>
                <a:lnTo>
                  <a:pt x="577" y="691"/>
                </a:lnTo>
                <a:lnTo>
                  <a:pt x="629" y="685"/>
                </a:lnTo>
                <a:lnTo>
                  <a:pt x="686" y="678"/>
                </a:lnTo>
                <a:lnTo>
                  <a:pt x="763" y="662"/>
                </a:lnTo>
                <a:lnTo>
                  <a:pt x="844" y="646"/>
                </a:lnTo>
                <a:lnTo>
                  <a:pt x="1000" y="615"/>
                </a:lnTo>
                <a:lnTo>
                  <a:pt x="1152" y="585"/>
                </a:lnTo>
                <a:lnTo>
                  <a:pt x="1297" y="556"/>
                </a:lnTo>
                <a:lnTo>
                  <a:pt x="1438" y="528"/>
                </a:lnTo>
                <a:lnTo>
                  <a:pt x="1573" y="501"/>
                </a:lnTo>
                <a:lnTo>
                  <a:pt x="1703" y="476"/>
                </a:lnTo>
                <a:lnTo>
                  <a:pt x="1828" y="451"/>
                </a:lnTo>
                <a:lnTo>
                  <a:pt x="1949" y="427"/>
                </a:lnTo>
                <a:lnTo>
                  <a:pt x="2065" y="405"/>
                </a:lnTo>
                <a:lnTo>
                  <a:pt x="2177" y="383"/>
                </a:lnTo>
                <a:lnTo>
                  <a:pt x="2285" y="362"/>
                </a:lnTo>
                <a:lnTo>
                  <a:pt x="2389" y="342"/>
                </a:lnTo>
                <a:lnTo>
                  <a:pt x="2489" y="322"/>
                </a:lnTo>
                <a:lnTo>
                  <a:pt x="2585" y="304"/>
                </a:lnTo>
                <a:lnTo>
                  <a:pt x="2679" y="286"/>
                </a:lnTo>
                <a:lnTo>
                  <a:pt x="2768" y="268"/>
                </a:lnTo>
                <a:lnTo>
                  <a:pt x="2855" y="252"/>
                </a:lnTo>
                <a:lnTo>
                  <a:pt x="2939" y="236"/>
                </a:lnTo>
                <a:lnTo>
                  <a:pt x="3020" y="220"/>
                </a:lnTo>
                <a:lnTo>
                  <a:pt x="3099" y="205"/>
                </a:lnTo>
                <a:lnTo>
                  <a:pt x="3175" y="191"/>
                </a:lnTo>
                <a:lnTo>
                  <a:pt x="3249" y="177"/>
                </a:lnTo>
                <a:lnTo>
                  <a:pt x="3321" y="163"/>
                </a:lnTo>
                <a:lnTo>
                  <a:pt x="3391" y="149"/>
                </a:lnTo>
                <a:lnTo>
                  <a:pt x="3476" y="133"/>
                </a:lnTo>
                <a:lnTo>
                  <a:pt x="3504" y="280"/>
                </a:lnTo>
                <a:lnTo>
                  <a:pt x="3419" y="297"/>
                </a:lnTo>
                <a:lnTo>
                  <a:pt x="3349" y="310"/>
                </a:lnTo>
                <a:lnTo>
                  <a:pt x="3277" y="324"/>
                </a:lnTo>
                <a:lnTo>
                  <a:pt x="3203" y="338"/>
                </a:lnTo>
                <a:lnTo>
                  <a:pt x="3127" y="352"/>
                </a:lnTo>
                <a:lnTo>
                  <a:pt x="3049" y="367"/>
                </a:lnTo>
                <a:lnTo>
                  <a:pt x="2967" y="383"/>
                </a:lnTo>
                <a:lnTo>
                  <a:pt x="2883" y="399"/>
                </a:lnTo>
                <a:lnTo>
                  <a:pt x="2797" y="416"/>
                </a:lnTo>
                <a:lnTo>
                  <a:pt x="2707" y="433"/>
                </a:lnTo>
                <a:lnTo>
                  <a:pt x="2614" y="451"/>
                </a:lnTo>
                <a:lnTo>
                  <a:pt x="2517" y="470"/>
                </a:lnTo>
                <a:lnTo>
                  <a:pt x="2418" y="489"/>
                </a:lnTo>
                <a:lnTo>
                  <a:pt x="2314" y="509"/>
                </a:lnTo>
                <a:lnTo>
                  <a:pt x="2206" y="530"/>
                </a:lnTo>
                <a:lnTo>
                  <a:pt x="2094" y="552"/>
                </a:lnTo>
                <a:lnTo>
                  <a:pt x="1978" y="575"/>
                </a:lnTo>
                <a:lnTo>
                  <a:pt x="1857" y="598"/>
                </a:lnTo>
                <a:lnTo>
                  <a:pt x="1732" y="623"/>
                </a:lnTo>
                <a:lnTo>
                  <a:pt x="1602" y="649"/>
                </a:lnTo>
                <a:lnTo>
                  <a:pt x="1467" y="675"/>
                </a:lnTo>
                <a:lnTo>
                  <a:pt x="1326" y="703"/>
                </a:lnTo>
                <a:lnTo>
                  <a:pt x="1181" y="732"/>
                </a:lnTo>
                <a:lnTo>
                  <a:pt x="1030" y="762"/>
                </a:lnTo>
                <a:lnTo>
                  <a:pt x="873" y="793"/>
                </a:lnTo>
                <a:lnTo>
                  <a:pt x="792" y="809"/>
                </a:lnTo>
                <a:lnTo>
                  <a:pt x="705" y="827"/>
                </a:lnTo>
                <a:lnTo>
                  <a:pt x="645" y="834"/>
                </a:lnTo>
                <a:lnTo>
                  <a:pt x="590" y="840"/>
                </a:lnTo>
                <a:lnTo>
                  <a:pt x="539" y="845"/>
                </a:lnTo>
                <a:lnTo>
                  <a:pt x="491" y="848"/>
                </a:lnTo>
                <a:lnTo>
                  <a:pt x="446" y="850"/>
                </a:lnTo>
                <a:lnTo>
                  <a:pt x="404" y="850"/>
                </a:lnTo>
                <a:lnTo>
                  <a:pt x="366" y="850"/>
                </a:lnTo>
                <a:lnTo>
                  <a:pt x="330" y="849"/>
                </a:lnTo>
                <a:lnTo>
                  <a:pt x="297" y="846"/>
                </a:lnTo>
                <a:lnTo>
                  <a:pt x="266" y="843"/>
                </a:lnTo>
                <a:lnTo>
                  <a:pt x="238" y="839"/>
                </a:lnTo>
                <a:lnTo>
                  <a:pt x="212" y="834"/>
                </a:lnTo>
                <a:lnTo>
                  <a:pt x="187" y="828"/>
                </a:lnTo>
                <a:lnTo>
                  <a:pt x="165" y="821"/>
                </a:lnTo>
                <a:lnTo>
                  <a:pt x="144" y="813"/>
                </a:lnTo>
                <a:lnTo>
                  <a:pt x="125" y="805"/>
                </a:lnTo>
                <a:lnTo>
                  <a:pt x="108" y="797"/>
                </a:lnTo>
                <a:lnTo>
                  <a:pt x="91" y="787"/>
                </a:lnTo>
                <a:lnTo>
                  <a:pt x="65" y="768"/>
                </a:lnTo>
                <a:lnTo>
                  <a:pt x="45" y="752"/>
                </a:lnTo>
                <a:lnTo>
                  <a:pt x="32" y="740"/>
                </a:lnTo>
                <a:lnTo>
                  <a:pt x="23" y="732"/>
                </a:lnTo>
                <a:lnTo>
                  <a:pt x="8" y="722"/>
                </a:lnTo>
                <a:lnTo>
                  <a:pt x="20" y="728"/>
                </a:lnTo>
                <a:lnTo>
                  <a:pt x="4" y="720"/>
                </a:lnTo>
                <a:lnTo>
                  <a:pt x="19" y="726"/>
                </a:lnTo>
                <a:lnTo>
                  <a:pt x="0" y="721"/>
                </a:lnTo>
                <a:lnTo>
                  <a:pt x="34" y="575"/>
                </a:lnTo>
                <a:close/>
                <a:moveTo>
                  <a:pt x="3374" y="0"/>
                </a:moveTo>
                <a:lnTo>
                  <a:pt x="3858" y="136"/>
                </a:lnTo>
                <a:lnTo>
                  <a:pt x="3459" y="442"/>
                </a:lnTo>
                <a:lnTo>
                  <a:pt x="3374" y="0"/>
                </a:lnTo>
                <a:close/>
              </a:path>
            </a:pathLst>
          </a:custGeom>
          <a:solidFill>
            <a:srgbClr val="666699"/>
          </a:solidFill>
          <a:ln w="1588">
            <a:solidFill>
              <a:srgbClr val="666699"/>
            </a:solidFill>
            <a:bevel/>
            <a:headEnd/>
            <a:tailEnd/>
          </a:ln>
        </p:spPr>
        <p:txBody>
          <a:bodyPr/>
          <a:lstStyle/>
          <a:p>
            <a:endParaRPr lang="en-US"/>
          </a:p>
        </p:txBody>
      </p:sp>
      <p:sp>
        <p:nvSpPr>
          <p:cNvPr id="907269" name="Freeform 1029"/>
          <p:cNvSpPr>
            <a:spLocks/>
          </p:cNvSpPr>
          <p:nvPr/>
        </p:nvSpPr>
        <p:spPr bwMode="auto">
          <a:xfrm>
            <a:off x="6072188" y="2755358"/>
            <a:ext cx="1481137" cy="954088"/>
          </a:xfrm>
          <a:custGeom>
            <a:avLst/>
            <a:gdLst>
              <a:gd name="T0" fmla="*/ 5 w 771"/>
              <a:gd name="T1" fmla="*/ 218 h 497"/>
              <a:gd name="T2" fmla="*/ 82 w 771"/>
              <a:gd name="T3" fmla="*/ 187 h 497"/>
              <a:gd name="T4" fmla="*/ 79 w 771"/>
              <a:gd name="T5" fmla="*/ 144 h 497"/>
              <a:gd name="T6" fmla="*/ 118 w 771"/>
              <a:gd name="T7" fmla="*/ 106 h 497"/>
              <a:gd name="T8" fmla="*/ 154 w 771"/>
              <a:gd name="T9" fmla="*/ 87 h 497"/>
              <a:gd name="T10" fmla="*/ 191 w 771"/>
              <a:gd name="T11" fmla="*/ 94 h 497"/>
              <a:gd name="T12" fmla="*/ 216 w 771"/>
              <a:gd name="T13" fmla="*/ 137 h 497"/>
              <a:gd name="T14" fmla="*/ 295 w 771"/>
              <a:gd name="T15" fmla="*/ 177 h 497"/>
              <a:gd name="T16" fmla="*/ 392 w 771"/>
              <a:gd name="T17" fmla="*/ 195 h 497"/>
              <a:gd name="T18" fmla="*/ 482 w 771"/>
              <a:gd name="T19" fmla="*/ 162 h 497"/>
              <a:gd name="T20" fmla="*/ 502 w 771"/>
              <a:gd name="T21" fmla="*/ 145 h 497"/>
              <a:gd name="T22" fmla="*/ 577 w 771"/>
              <a:gd name="T23" fmla="*/ 114 h 497"/>
              <a:gd name="T24" fmla="*/ 529 w 771"/>
              <a:gd name="T25" fmla="*/ 99 h 497"/>
              <a:gd name="T26" fmla="*/ 537 w 771"/>
              <a:gd name="T27" fmla="*/ 61 h 497"/>
              <a:gd name="T28" fmla="*/ 574 w 771"/>
              <a:gd name="T29" fmla="*/ 60 h 497"/>
              <a:gd name="T30" fmla="*/ 584 w 771"/>
              <a:gd name="T31" fmla="*/ 15 h 497"/>
              <a:gd name="T32" fmla="*/ 655 w 771"/>
              <a:gd name="T33" fmla="*/ 10 h 497"/>
              <a:gd name="T34" fmla="*/ 716 w 771"/>
              <a:gd name="T35" fmla="*/ 78 h 497"/>
              <a:gd name="T36" fmla="*/ 771 w 771"/>
              <a:gd name="T37" fmla="*/ 85 h 497"/>
              <a:gd name="T38" fmla="*/ 722 w 771"/>
              <a:gd name="T39" fmla="*/ 147 h 497"/>
              <a:gd name="T40" fmla="*/ 716 w 771"/>
              <a:gd name="T41" fmla="*/ 179 h 497"/>
              <a:gd name="T42" fmla="*/ 688 w 771"/>
              <a:gd name="T43" fmla="*/ 190 h 497"/>
              <a:gd name="T44" fmla="*/ 670 w 771"/>
              <a:gd name="T45" fmla="*/ 196 h 497"/>
              <a:gd name="T46" fmla="*/ 601 w 771"/>
              <a:gd name="T47" fmla="*/ 239 h 497"/>
              <a:gd name="T48" fmla="*/ 607 w 771"/>
              <a:gd name="T49" fmla="*/ 204 h 497"/>
              <a:gd name="T50" fmla="*/ 554 w 771"/>
              <a:gd name="T51" fmla="*/ 241 h 497"/>
              <a:gd name="T52" fmla="*/ 594 w 771"/>
              <a:gd name="T53" fmla="*/ 253 h 497"/>
              <a:gd name="T54" fmla="*/ 586 w 771"/>
              <a:gd name="T55" fmla="*/ 275 h 497"/>
              <a:gd name="T56" fmla="*/ 608 w 771"/>
              <a:gd name="T57" fmla="*/ 340 h 497"/>
              <a:gd name="T58" fmla="*/ 608 w 771"/>
              <a:gd name="T59" fmla="*/ 352 h 497"/>
              <a:gd name="T60" fmla="*/ 609 w 771"/>
              <a:gd name="T61" fmla="*/ 366 h 497"/>
              <a:gd name="T62" fmla="*/ 538 w 771"/>
              <a:gd name="T63" fmla="*/ 459 h 497"/>
              <a:gd name="T64" fmla="*/ 508 w 771"/>
              <a:gd name="T65" fmla="*/ 467 h 497"/>
              <a:gd name="T66" fmla="*/ 494 w 771"/>
              <a:gd name="T67" fmla="*/ 475 h 497"/>
              <a:gd name="T68" fmla="*/ 459 w 771"/>
              <a:gd name="T69" fmla="*/ 497 h 497"/>
              <a:gd name="T70" fmla="*/ 431 w 771"/>
              <a:gd name="T71" fmla="*/ 480 h 497"/>
              <a:gd name="T72" fmla="*/ 360 w 771"/>
              <a:gd name="T73" fmla="*/ 468 h 497"/>
              <a:gd name="T74" fmla="*/ 353 w 771"/>
              <a:gd name="T75" fmla="*/ 482 h 497"/>
              <a:gd name="T76" fmla="*/ 323 w 771"/>
              <a:gd name="T77" fmla="*/ 472 h 497"/>
              <a:gd name="T78" fmla="*/ 301 w 771"/>
              <a:gd name="T79" fmla="*/ 449 h 497"/>
              <a:gd name="T80" fmla="*/ 314 w 771"/>
              <a:gd name="T81" fmla="*/ 398 h 497"/>
              <a:gd name="T82" fmla="*/ 286 w 771"/>
              <a:gd name="T83" fmla="*/ 385 h 497"/>
              <a:gd name="T84" fmla="*/ 228 w 771"/>
              <a:gd name="T85" fmla="*/ 395 h 497"/>
              <a:gd name="T86" fmla="*/ 191 w 771"/>
              <a:gd name="T87" fmla="*/ 401 h 497"/>
              <a:gd name="T88" fmla="*/ 182 w 771"/>
              <a:gd name="T89" fmla="*/ 394 h 497"/>
              <a:gd name="T90" fmla="*/ 133 w 771"/>
              <a:gd name="T91" fmla="*/ 374 h 497"/>
              <a:gd name="T92" fmla="*/ 67 w 771"/>
              <a:gd name="T93" fmla="*/ 351 h 497"/>
              <a:gd name="T94" fmla="*/ 74 w 771"/>
              <a:gd name="T95" fmla="*/ 326 h 497"/>
              <a:gd name="T96" fmla="*/ 84 w 771"/>
              <a:gd name="T97" fmla="*/ 286 h 497"/>
              <a:gd name="T98" fmla="*/ 51 w 771"/>
              <a:gd name="T99" fmla="*/ 287 h 497"/>
              <a:gd name="T100" fmla="*/ 13 w 771"/>
              <a:gd name="T101" fmla="*/ 260 h 497"/>
              <a:gd name="T102" fmla="*/ 0 w 771"/>
              <a:gd name="T103" fmla="*/ 237 h 4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1"/>
              <a:gd name="T157" fmla="*/ 0 h 497"/>
              <a:gd name="T158" fmla="*/ 771 w 771"/>
              <a:gd name="T159" fmla="*/ 497 h 4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1" h="497">
                <a:moveTo>
                  <a:pt x="0" y="237"/>
                </a:moveTo>
                <a:lnTo>
                  <a:pt x="5" y="218"/>
                </a:lnTo>
                <a:lnTo>
                  <a:pt x="33" y="213"/>
                </a:lnTo>
                <a:lnTo>
                  <a:pt x="82" y="187"/>
                </a:lnTo>
                <a:lnTo>
                  <a:pt x="89" y="167"/>
                </a:lnTo>
                <a:lnTo>
                  <a:pt x="79" y="144"/>
                </a:lnTo>
                <a:lnTo>
                  <a:pt x="110" y="137"/>
                </a:lnTo>
                <a:lnTo>
                  <a:pt x="118" y="106"/>
                </a:lnTo>
                <a:lnTo>
                  <a:pt x="150" y="108"/>
                </a:lnTo>
                <a:lnTo>
                  <a:pt x="154" y="87"/>
                </a:lnTo>
                <a:lnTo>
                  <a:pt x="178" y="77"/>
                </a:lnTo>
                <a:lnTo>
                  <a:pt x="191" y="94"/>
                </a:lnTo>
                <a:lnTo>
                  <a:pt x="209" y="101"/>
                </a:lnTo>
                <a:lnTo>
                  <a:pt x="216" y="137"/>
                </a:lnTo>
                <a:lnTo>
                  <a:pt x="271" y="152"/>
                </a:lnTo>
                <a:lnTo>
                  <a:pt x="295" y="177"/>
                </a:lnTo>
                <a:lnTo>
                  <a:pt x="340" y="175"/>
                </a:lnTo>
                <a:lnTo>
                  <a:pt x="392" y="195"/>
                </a:lnTo>
                <a:lnTo>
                  <a:pt x="461" y="177"/>
                </a:lnTo>
                <a:lnTo>
                  <a:pt x="482" y="162"/>
                </a:lnTo>
                <a:lnTo>
                  <a:pt x="482" y="143"/>
                </a:lnTo>
                <a:lnTo>
                  <a:pt x="502" y="145"/>
                </a:lnTo>
                <a:lnTo>
                  <a:pt x="543" y="116"/>
                </a:lnTo>
                <a:lnTo>
                  <a:pt x="577" y="114"/>
                </a:lnTo>
                <a:lnTo>
                  <a:pt x="561" y="93"/>
                </a:lnTo>
                <a:lnTo>
                  <a:pt x="529" y="99"/>
                </a:lnTo>
                <a:lnTo>
                  <a:pt x="529" y="74"/>
                </a:lnTo>
                <a:lnTo>
                  <a:pt x="537" y="61"/>
                </a:lnTo>
                <a:lnTo>
                  <a:pt x="556" y="68"/>
                </a:lnTo>
                <a:lnTo>
                  <a:pt x="574" y="60"/>
                </a:lnTo>
                <a:lnTo>
                  <a:pt x="593" y="27"/>
                </a:lnTo>
                <a:lnTo>
                  <a:pt x="584" y="15"/>
                </a:lnTo>
                <a:lnTo>
                  <a:pt x="630" y="0"/>
                </a:lnTo>
                <a:lnTo>
                  <a:pt x="655" y="10"/>
                </a:lnTo>
                <a:lnTo>
                  <a:pt x="678" y="66"/>
                </a:lnTo>
                <a:lnTo>
                  <a:pt x="716" y="78"/>
                </a:lnTo>
                <a:lnTo>
                  <a:pt x="724" y="98"/>
                </a:lnTo>
                <a:lnTo>
                  <a:pt x="771" y="85"/>
                </a:lnTo>
                <a:lnTo>
                  <a:pt x="749" y="139"/>
                </a:lnTo>
                <a:lnTo>
                  <a:pt x="722" y="147"/>
                </a:lnTo>
                <a:lnTo>
                  <a:pt x="725" y="167"/>
                </a:lnTo>
                <a:lnTo>
                  <a:pt x="716" y="179"/>
                </a:lnTo>
                <a:lnTo>
                  <a:pt x="712" y="175"/>
                </a:lnTo>
                <a:lnTo>
                  <a:pt x="688" y="190"/>
                </a:lnTo>
                <a:lnTo>
                  <a:pt x="688" y="199"/>
                </a:lnTo>
                <a:lnTo>
                  <a:pt x="670" y="196"/>
                </a:lnTo>
                <a:lnTo>
                  <a:pt x="638" y="220"/>
                </a:lnTo>
                <a:lnTo>
                  <a:pt x="601" y="239"/>
                </a:lnTo>
                <a:lnTo>
                  <a:pt x="612" y="213"/>
                </a:lnTo>
                <a:lnTo>
                  <a:pt x="607" y="204"/>
                </a:lnTo>
                <a:lnTo>
                  <a:pt x="556" y="234"/>
                </a:lnTo>
                <a:lnTo>
                  <a:pt x="554" y="241"/>
                </a:lnTo>
                <a:lnTo>
                  <a:pt x="572" y="261"/>
                </a:lnTo>
                <a:lnTo>
                  <a:pt x="594" y="253"/>
                </a:lnTo>
                <a:lnTo>
                  <a:pt x="617" y="260"/>
                </a:lnTo>
                <a:lnTo>
                  <a:pt x="586" y="275"/>
                </a:lnTo>
                <a:lnTo>
                  <a:pt x="575" y="295"/>
                </a:lnTo>
                <a:lnTo>
                  <a:pt x="608" y="340"/>
                </a:lnTo>
                <a:lnTo>
                  <a:pt x="585" y="336"/>
                </a:lnTo>
                <a:lnTo>
                  <a:pt x="608" y="352"/>
                </a:lnTo>
                <a:lnTo>
                  <a:pt x="586" y="362"/>
                </a:lnTo>
                <a:lnTo>
                  <a:pt x="609" y="366"/>
                </a:lnTo>
                <a:lnTo>
                  <a:pt x="566" y="438"/>
                </a:lnTo>
                <a:lnTo>
                  <a:pt x="538" y="459"/>
                </a:lnTo>
                <a:lnTo>
                  <a:pt x="511" y="466"/>
                </a:lnTo>
                <a:lnTo>
                  <a:pt x="508" y="467"/>
                </a:lnTo>
                <a:lnTo>
                  <a:pt x="502" y="462"/>
                </a:lnTo>
                <a:lnTo>
                  <a:pt x="494" y="475"/>
                </a:lnTo>
                <a:lnTo>
                  <a:pt x="461" y="482"/>
                </a:lnTo>
                <a:lnTo>
                  <a:pt x="459" y="497"/>
                </a:lnTo>
                <a:lnTo>
                  <a:pt x="453" y="479"/>
                </a:lnTo>
                <a:lnTo>
                  <a:pt x="431" y="480"/>
                </a:lnTo>
                <a:lnTo>
                  <a:pt x="397" y="458"/>
                </a:lnTo>
                <a:lnTo>
                  <a:pt x="360" y="468"/>
                </a:lnTo>
                <a:lnTo>
                  <a:pt x="352" y="468"/>
                </a:lnTo>
                <a:lnTo>
                  <a:pt x="353" y="482"/>
                </a:lnTo>
                <a:lnTo>
                  <a:pt x="347" y="479"/>
                </a:lnTo>
                <a:lnTo>
                  <a:pt x="323" y="472"/>
                </a:lnTo>
                <a:lnTo>
                  <a:pt x="316" y="445"/>
                </a:lnTo>
                <a:lnTo>
                  <a:pt x="301" y="449"/>
                </a:lnTo>
                <a:lnTo>
                  <a:pt x="315" y="411"/>
                </a:lnTo>
                <a:lnTo>
                  <a:pt x="314" y="398"/>
                </a:lnTo>
                <a:lnTo>
                  <a:pt x="299" y="390"/>
                </a:lnTo>
                <a:lnTo>
                  <a:pt x="286" y="385"/>
                </a:lnTo>
                <a:lnTo>
                  <a:pt x="282" y="371"/>
                </a:lnTo>
                <a:lnTo>
                  <a:pt x="228" y="395"/>
                </a:lnTo>
                <a:lnTo>
                  <a:pt x="204" y="388"/>
                </a:lnTo>
                <a:lnTo>
                  <a:pt x="191" y="401"/>
                </a:lnTo>
                <a:lnTo>
                  <a:pt x="190" y="392"/>
                </a:lnTo>
                <a:lnTo>
                  <a:pt x="182" y="394"/>
                </a:lnTo>
                <a:lnTo>
                  <a:pt x="154" y="394"/>
                </a:lnTo>
                <a:lnTo>
                  <a:pt x="133" y="374"/>
                </a:lnTo>
                <a:lnTo>
                  <a:pt x="93" y="360"/>
                </a:lnTo>
                <a:lnTo>
                  <a:pt x="67" y="351"/>
                </a:lnTo>
                <a:lnTo>
                  <a:pt x="61" y="329"/>
                </a:lnTo>
                <a:lnTo>
                  <a:pt x="74" y="326"/>
                </a:lnTo>
                <a:lnTo>
                  <a:pt x="66" y="308"/>
                </a:lnTo>
                <a:lnTo>
                  <a:pt x="84" y="286"/>
                </a:lnTo>
                <a:lnTo>
                  <a:pt x="70" y="279"/>
                </a:lnTo>
                <a:lnTo>
                  <a:pt x="51" y="287"/>
                </a:lnTo>
                <a:lnTo>
                  <a:pt x="12" y="263"/>
                </a:lnTo>
                <a:lnTo>
                  <a:pt x="13" y="260"/>
                </a:lnTo>
                <a:lnTo>
                  <a:pt x="14" y="242"/>
                </a:lnTo>
                <a:lnTo>
                  <a:pt x="0" y="237"/>
                </a:lnTo>
                <a:close/>
              </a:path>
            </a:pathLst>
          </a:custGeom>
          <a:solidFill>
            <a:srgbClr val="0000FF"/>
          </a:solidFill>
          <a:ln w="1651" cap="rnd">
            <a:solidFill>
              <a:schemeClr val="bg2"/>
            </a:solidFill>
            <a:round/>
            <a:headEnd/>
            <a:tailEnd/>
          </a:ln>
        </p:spPr>
        <p:txBody>
          <a:bodyPr/>
          <a:lstStyle/>
          <a:p>
            <a:endParaRPr lang="en-US"/>
          </a:p>
        </p:txBody>
      </p:sp>
      <p:grpSp>
        <p:nvGrpSpPr>
          <p:cNvPr id="23" name="Group 1030"/>
          <p:cNvGrpSpPr>
            <a:grpSpLocks/>
          </p:cNvGrpSpPr>
          <p:nvPr/>
        </p:nvGrpSpPr>
        <p:grpSpPr bwMode="auto">
          <a:xfrm>
            <a:off x="184150" y="2855371"/>
            <a:ext cx="8602663" cy="663575"/>
            <a:chOff x="216" y="2059"/>
            <a:chExt cx="5419" cy="418"/>
          </a:xfrm>
        </p:grpSpPr>
        <p:sp>
          <p:nvSpPr>
            <p:cNvPr id="23496" name="Freeform 1031"/>
            <p:cNvSpPr>
              <a:spLocks noEditPoints="1"/>
            </p:cNvSpPr>
            <p:nvPr/>
          </p:nvSpPr>
          <p:spPr bwMode="auto">
            <a:xfrm>
              <a:off x="4644" y="2160"/>
              <a:ext cx="991" cy="317"/>
            </a:xfrm>
            <a:custGeom>
              <a:avLst/>
              <a:gdLst>
                <a:gd name="T0" fmla="*/ 49 w 3865"/>
                <a:gd name="T1" fmla="*/ 1129 h 1449"/>
                <a:gd name="T2" fmla="*/ 70 w 3865"/>
                <a:gd name="T3" fmla="*/ 1136 h 1449"/>
                <a:gd name="T4" fmla="*/ 101 w 3865"/>
                <a:gd name="T5" fmla="*/ 1155 h 1449"/>
                <a:gd name="T6" fmla="*/ 128 w 3865"/>
                <a:gd name="T7" fmla="*/ 1182 h 1449"/>
                <a:gd name="T8" fmla="*/ 162 w 3865"/>
                <a:gd name="T9" fmla="*/ 1226 h 1449"/>
                <a:gd name="T10" fmla="*/ 192 w 3865"/>
                <a:gd name="T11" fmla="*/ 1260 h 1449"/>
                <a:gd name="T12" fmla="*/ 207 w 3865"/>
                <a:gd name="T13" fmla="*/ 1271 h 1449"/>
                <a:gd name="T14" fmla="*/ 229 w 3865"/>
                <a:gd name="T15" fmla="*/ 1282 h 1449"/>
                <a:gd name="T16" fmla="*/ 256 w 3865"/>
                <a:gd name="T17" fmla="*/ 1290 h 1449"/>
                <a:gd name="T18" fmla="*/ 294 w 3865"/>
                <a:gd name="T19" fmla="*/ 1297 h 1449"/>
                <a:gd name="T20" fmla="*/ 343 w 3865"/>
                <a:gd name="T21" fmla="*/ 1299 h 1449"/>
                <a:gd name="T22" fmla="*/ 404 w 3865"/>
                <a:gd name="T23" fmla="*/ 1295 h 1449"/>
                <a:gd name="T24" fmla="*/ 481 w 3865"/>
                <a:gd name="T25" fmla="*/ 1283 h 1449"/>
                <a:gd name="T26" fmla="*/ 572 w 3865"/>
                <a:gd name="T27" fmla="*/ 1263 h 1449"/>
                <a:gd name="T28" fmla="*/ 680 w 3865"/>
                <a:gd name="T29" fmla="*/ 1232 h 1449"/>
                <a:gd name="T30" fmla="*/ 992 w 3865"/>
                <a:gd name="T31" fmla="*/ 1144 h 1449"/>
                <a:gd name="T32" fmla="*/ 1281 w 3865"/>
                <a:gd name="T33" fmla="*/ 1055 h 1449"/>
                <a:gd name="T34" fmla="*/ 1551 w 3865"/>
                <a:gd name="T35" fmla="*/ 966 h 1449"/>
                <a:gd name="T36" fmla="*/ 1802 w 3865"/>
                <a:gd name="T37" fmla="*/ 876 h 1449"/>
                <a:gd name="T38" fmla="*/ 2036 w 3865"/>
                <a:gd name="T39" fmla="*/ 785 h 1449"/>
                <a:gd name="T40" fmla="*/ 2254 w 3865"/>
                <a:gd name="T41" fmla="*/ 695 h 1449"/>
                <a:gd name="T42" fmla="*/ 2458 w 3865"/>
                <a:gd name="T43" fmla="*/ 607 h 1449"/>
                <a:gd name="T44" fmla="*/ 2648 w 3865"/>
                <a:gd name="T45" fmla="*/ 519 h 1449"/>
                <a:gd name="T46" fmla="*/ 2827 w 3865"/>
                <a:gd name="T47" fmla="*/ 435 h 1449"/>
                <a:gd name="T48" fmla="*/ 2994 w 3865"/>
                <a:gd name="T49" fmla="*/ 352 h 1449"/>
                <a:gd name="T50" fmla="*/ 3151 w 3865"/>
                <a:gd name="T51" fmla="*/ 273 h 1449"/>
                <a:gd name="T52" fmla="*/ 3300 w 3865"/>
                <a:gd name="T53" fmla="*/ 198 h 1449"/>
                <a:gd name="T54" fmla="*/ 3492 w 3865"/>
                <a:gd name="T55" fmla="*/ 105 h 1449"/>
                <a:gd name="T56" fmla="*/ 3439 w 3865"/>
                <a:gd name="T57" fmla="*/ 296 h 1449"/>
                <a:gd name="T58" fmla="*/ 3294 w 3865"/>
                <a:gd name="T59" fmla="*/ 369 h 1449"/>
                <a:gd name="T60" fmla="*/ 3141 w 3865"/>
                <a:gd name="T61" fmla="*/ 447 h 1449"/>
                <a:gd name="T62" fmla="*/ 2977 w 3865"/>
                <a:gd name="T63" fmla="*/ 528 h 1449"/>
                <a:gd name="T64" fmla="*/ 2803 w 3865"/>
                <a:gd name="T65" fmla="*/ 612 h 1449"/>
                <a:gd name="T66" fmla="*/ 2617 w 3865"/>
                <a:gd name="T67" fmla="*/ 700 h 1449"/>
                <a:gd name="T68" fmla="*/ 2417 w 3865"/>
                <a:gd name="T69" fmla="*/ 789 h 1449"/>
                <a:gd name="T70" fmla="*/ 2203 w 3865"/>
                <a:gd name="T71" fmla="*/ 879 h 1449"/>
                <a:gd name="T72" fmla="*/ 1974 w 3865"/>
                <a:gd name="T73" fmla="*/ 971 h 1449"/>
                <a:gd name="T74" fmla="*/ 1728 w 3865"/>
                <a:gd name="T75" fmla="*/ 1062 h 1449"/>
                <a:gd name="T76" fmla="*/ 1465 w 3865"/>
                <a:gd name="T77" fmla="*/ 1153 h 1449"/>
                <a:gd name="T78" fmla="*/ 1182 w 3865"/>
                <a:gd name="T79" fmla="*/ 1244 h 1449"/>
                <a:gd name="T80" fmla="*/ 880 w 3865"/>
                <a:gd name="T81" fmla="*/ 1332 h 1449"/>
                <a:gd name="T82" fmla="*/ 663 w 3865"/>
                <a:gd name="T83" fmla="*/ 1393 h 1449"/>
                <a:gd name="T84" fmla="*/ 555 w 3865"/>
                <a:gd name="T85" fmla="*/ 1421 h 1449"/>
                <a:gd name="T86" fmla="*/ 460 w 3865"/>
                <a:gd name="T87" fmla="*/ 1439 h 1449"/>
                <a:gd name="T88" fmla="*/ 378 w 3865"/>
                <a:gd name="T89" fmla="*/ 1447 h 1449"/>
                <a:gd name="T90" fmla="*/ 305 w 3865"/>
                <a:gd name="T91" fmla="*/ 1448 h 1449"/>
                <a:gd name="T92" fmla="*/ 242 w 3865"/>
                <a:gd name="T93" fmla="*/ 1441 h 1449"/>
                <a:gd name="T94" fmla="*/ 187 w 3865"/>
                <a:gd name="T95" fmla="*/ 1426 h 1449"/>
                <a:gd name="T96" fmla="*/ 141 w 3865"/>
                <a:gd name="T97" fmla="*/ 1406 h 1449"/>
                <a:gd name="T98" fmla="*/ 103 w 3865"/>
                <a:gd name="T99" fmla="*/ 1381 h 1449"/>
                <a:gd name="T100" fmla="*/ 60 w 3865"/>
                <a:gd name="T101" fmla="*/ 1339 h 1449"/>
                <a:gd name="T102" fmla="*/ 27 w 3865"/>
                <a:gd name="T103" fmla="*/ 1296 h 1449"/>
                <a:gd name="T104" fmla="*/ 3 w 3865"/>
                <a:gd name="T105" fmla="*/ 1268 h 1449"/>
                <a:gd name="T106" fmla="*/ 0 w 3865"/>
                <a:gd name="T107" fmla="*/ 1268 h 1449"/>
                <a:gd name="T108" fmla="*/ 5 w 3865"/>
                <a:gd name="T109" fmla="*/ 1272 h 1449"/>
                <a:gd name="T110" fmla="*/ 7 w 3865"/>
                <a:gd name="T111" fmla="*/ 1273 h 1449"/>
                <a:gd name="T112" fmla="*/ 3362 w 3865"/>
                <a:gd name="T113" fmla="*/ 0 h 1449"/>
                <a:gd name="T114" fmla="*/ 3550 w 3865"/>
                <a:gd name="T115" fmla="*/ 408 h 14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865"/>
                <a:gd name="T175" fmla="*/ 0 h 1449"/>
                <a:gd name="T176" fmla="*/ 3865 w 3865"/>
                <a:gd name="T177" fmla="*/ 1449 h 14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865" h="1449">
                  <a:moveTo>
                    <a:pt x="39" y="1127"/>
                  </a:moveTo>
                  <a:lnTo>
                    <a:pt x="49" y="1129"/>
                  </a:lnTo>
                  <a:cubicBezTo>
                    <a:pt x="53" y="1130"/>
                    <a:pt x="57" y="1131"/>
                    <a:pt x="61" y="1133"/>
                  </a:cubicBezTo>
                  <a:lnTo>
                    <a:pt x="70" y="1136"/>
                  </a:lnTo>
                  <a:cubicBezTo>
                    <a:pt x="75" y="1139"/>
                    <a:pt x="80" y="1141"/>
                    <a:pt x="85" y="1144"/>
                  </a:cubicBezTo>
                  <a:lnTo>
                    <a:pt x="101" y="1155"/>
                  </a:lnTo>
                  <a:cubicBezTo>
                    <a:pt x="105" y="1158"/>
                    <a:pt x="110" y="1162"/>
                    <a:pt x="113" y="1166"/>
                  </a:cubicBezTo>
                  <a:lnTo>
                    <a:pt x="128" y="1182"/>
                  </a:lnTo>
                  <a:lnTo>
                    <a:pt x="146" y="1205"/>
                  </a:lnTo>
                  <a:lnTo>
                    <a:pt x="162" y="1226"/>
                  </a:lnTo>
                  <a:lnTo>
                    <a:pt x="177" y="1245"/>
                  </a:lnTo>
                  <a:lnTo>
                    <a:pt x="192" y="1260"/>
                  </a:lnTo>
                  <a:lnTo>
                    <a:pt x="199" y="1265"/>
                  </a:lnTo>
                  <a:lnTo>
                    <a:pt x="207" y="1271"/>
                  </a:lnTo>
                  <a:lnTo>
                    <a:pt x="218" y="1277"/>
                  </a:lnTo>
                  <a:lnTo>
                    <a:pt x="229" y="1282"/>
                  </a:lnTo>
                  <a:lnTo>
                    <a:pt x="242" y="1287"/>
                  </a:lnTo>
                  <a:lnTo>
                    <a:pt x="256" y="1290"/>
                  </a:lnTo>
                  <a:lnTo>
                    <a:pt x="274" y="1294"/>
                  </a:lnTo>
                  <a:lnTo>
                    <a:pt x="294" y="1297"/>
                  </a:lnTo>
                  <a:lnTo>
                    <a:pt x="317" y="1298"/>
                  </a:lnTo>
                  <a:lnTo>
                    <a:pt x="343" y="1299"/>
                  </a:lnTo>
                  <a:lnTo>
                    <a:pt x="372" y="1298"/>
                  </a:lnTo>
                  <a:lnTo>
                    <a:pt x="404" y="1295"/>
                  </a:lnTo>
                  <a:lnTo>
                    <a:pt x="441" y="1290"/>
                  </a:lnTo>
                  <a:lnTo>
                    <a:pt x="481" y="1283"/>
                  </a:lnTo>
                  <a:lnTo>
                    <a:pt x="525" y="1274"/>
                  </a:lnTo>
                  <a:lnTo>
                    <a:pt x="572" y="1263"/>
                  </a:lnTo>
                  <a:lnTo>
                    <a:pt x="624" y="1248"/>
                  </a:lnTo>
                  <a:lnTo>
                    <a:pt x="680" y="1232"/>
                  </a:lnTo>
                  <a:lnTo>
                    <a:pt x="840" y="1188"/>
                  </a:lnTo>
                  <a:lnTo>
                    <a:pt x="992" y="1144"/>
                  </a:lnTo>
                  <a:lnTo>
                    <a:pt x="1139" y="1100"/>
                  </a:lnTo>
                  <a:lnTo>
                    <a:pt x="1281" y="1055"/>
                  </a:lnTo>
                  <a:lnTo>
                    <a:pt x="1418" y="1011"/>
                  </a:lnTo>
                  <a:lnTo>
                    <a:pt x="1551" y="966"/>
                  </a:lnTo>
                  <a:lnTo>
                    <a:pt x="1678" y="921"/>
                  </a:lnTo>
                  <a:lnTo>
                    <a:pt x="1802" y="876"/>
                  </a:lnTo>
                  <a:lnTo>
                    <a:pt x="1921" y="830"/>
                  </a:lnTo>
                  <a:lnTo>
                    <a:pt x="2036" y="785"/>
                  </a:lnTo>
                  <a:lnTo>
                    <a:pt x="2147" y="740"/>
                  </a:lnTo>
                  <a:lnTo>
                    <a:pt x="2254" y="695"/>
                  </a:lnTo>
                  <a:lnTo>
                    <a:pt x="2358" y="651"/>
                  </a:lnTo>
                  <a:lnTo>
                    <a:pt x="2458" y="607"/>
                  </a:lnTo>
                  <a:lnTo>
                    <a:pt x="2555" y="563"/>
                  </a:lnTo>
                  <a:lnTo>
                    <a:pt x="2648" y="519"/>
                  </a:lnTo>
                  <a:lnTo>
                    <a:pt x="2739" y="477"/>
                  </a:lnTo>
                  <a:lnTo>
                    <a:pt x="2827" y="435"/>
                  </a:lnTo>
                  <a:lnTo>
                    <a:pt x="2912" y="393"/>
                  </a:lnTo>
                  <a:lnTo>
                    <a:pt x="2994" y="352"/>
                  </a:lnTo>
                  <a:lnTo>
                    <a:pt x="3074" y="312"/>
                  </a:lnTo>
                  <a:lnTo>
                    <a:pt x="3151" y="273"/>
                  </a:lnTo>
                  <a:lnTo>
                    <a:pt x="3227" y="235"/>
                  </a:lnTo>
                  <a:lnTo>
                    <a:pt x="3300" y="198"/>
                  </a:lnTo>
                  <a:lnTo>
                    <a:pt x="3372" y="162"/>
                  </a:lnTo>
                  <a:lnTo>
                    <a:pt x="3492" y="105"/>
                  </a:lnTo>
                  <a:lnTo>
                    <a:pt x="3557" y="240"/>
                  </a:lnTo>
                  <a:lnTo>
                    <a:pt x="3439" y="296"/>
                  </a:lnTo>
                  <a:lnTo>
                    <a:pt x="3368" y="332"/>
                  </a:lnTo>
                  <a:lnTo>
                    <a:pt x="3294" y="369"/>
                  </a:lnTo>
                  <a:lnTo>
                    <a:pt x="3219" y="408"/>
                  </a:lnTo>
                  <a:lnTo>
                    <a:pt x="3141" y="447"/>
                  </a:lnTo>
                  <a:lnTo>
                    <a:pt x="3060" y="487"/>
                  </a:lnTo>
                  <a:lnTo>
                    <a:pt x="2977" y="528"/>
                  </a:lnTo>
                  <a:lnTo>
                    <a:pt x="2891" y="570"/>
                  </a:lnTo>
                  <a:lnTo>
                    <a:pt x="2803" y="612"/>
                  </a:lnTo>
                  <a:lnTo>
                    <a:pt x="2712" y="655"/>
                  </a:lnTo>
                  <a:lnTo>
                    <a:pt x="2617" y="700"/>
                  </a:lnTo>
                  <a:lnTo>
                    <a:pt x="2519" y="744"/>
                  </a:lnTo>
                  <a:lnTo>
                    <a:pt x="2417" y="789"/>
                  </a:lnTo>
                  <a:lnTo>
                    <a:pt x="2312" y="834"/>
                  </a:lnTo>
                  <a:lnTo>
                    <a:pt x="2203" y="879"/>
                  </a:lnTo>
                  <a:lnTo>
                    <a:pt x="2091" y="925"/>
                  </a:lnTo>
                  <a:lnTo>
                    <a:pt x="1974" y="971"/>
                  </a:lnTo>
                  <a:lnTo>
                    <a:pt x="1853" y="1016"/>
                  </a:lnTo>
                  <a:lnTo>
                    <a:pt x="1728" y="1062"/>
                  </a:lnTo>
                  <a:lnTo>
                    <a:pt x="1599" y="1108"/>
                  </a:lnTo>
                  <a:lnTo>
                    <a:pt x="1465" y="1153"/>
                  </a:lnTo>
                  <a:lnTo>
                    <a:pt x="1326" y="1199"/>
                  </a:lnTo>
                  <a:lnTo>
                    <a:pt x="1182" y="1244"/>
                  </a:lnTo>
                  <a:lnTo>
                    <a:pt x="1033" y="1288"/>
                  </a:lnTo>
                  <a:lnTo>
                    <a:pt x="880" y="1332"/>
                  </a:lnTo>
                  <a:lnTo>
                    <a:pt x="723" y="1375"/>
                  </a:lnTo>
                  <a:lnTo>
                    <a:pt x="663" y="1393"/>
                  </a:lnTo>
                  <a:lnTo>
                    <a:pt x="607" y="1408"/>
                  </a:lnTo>
                  <a:lnTo>
                    <a:pt x="555" y="1421"/>
                  </a:lnTo>
                  <a:lnTo>
                    <a:pt x="506" y="1431"/>
                  </a:lnTo>
                  <a:lnTo>
                    <a:pt x="460" y="1439"/>
                  </a:lnTo>
                  <a:lnTo>
                    <a:pt x="418" y="1444"/>
                  </a:lnTo>
                  <a:lnTo>
                    <a:pt x="378" y="1447"/>
                  </a:lnTo>
                  <a:lnTo>
                    <a:pt x="340" y="1449"/>
                  </a:lnTo>
                  <a:lnTo>
                    <a:pt x="305" y="1448"/>
                  </a:lnTo>
                  <a:lnTo>
                    <a:pt x="273" y="1445"/>
                  </a:lnTo>
                  <a:lnTo>
                    <a:pt x="242" y="1441"/>
                  </a:lnTo>
                  <a:lnTo>
                    <a:pt x="215" y="1435"/>
                  </a:lnTo>
                  <a:lnTo>
                    <a:pt x="187" y="1426"/>
                  </a:lnTo>
                  <a:lnTo>
                    <a:pt x="164" y="1417"/>
                  </a:lnTo>
                  <a:lnTo>
                    <a:pt x="141" y="1406"/>
                  </a:lnTo>
                  <a:lnTo>
                    <a:pt x="122" y="1394"/>
                  </a:lnTo>
                  <a:lnTo>
                    <a:pt x="103" y="1381"/>
                  </a:lnTo>
                  <a:lnTo>
                    <a:pt x="86" y="1366"/>
                  </a:lnTo>
                  <a:lnTo>
                    <a:pt x="60" y="1339"/>
                  </a:lnTo>
                  <a:lnTo>
                    <a:pt x="41" y="1316"/>
                  </a:lnTo>
                  <a:lnTo>
                    <a:pt x="27" y="1296"/>
                  </a:lnTo>
                  <a:lnTo>
                    <a:pt x="17" y="1283"/>
                  </a:lnTo>
                  <a:lnTo>
                    <a:pt x="3" y="1268"/>
                  </a:lnTo>
                  <a:lnTo>
                    <a:pt x="16" y="1279"/>
                  </a:lnTo>
                  <a:lnTo>
                    <a:pt x="0" y="1268"/>
                  </a:lnTo>
                  <a:lnTo>
                    <a:pt x="14" y="1275"/>
                  </a:lnTo>
                  <a:lnTo>
                    <a:pt x="5" y="1272"/>
                  </a:lnTo>
                  <a:lnTo>
                    <a:pt x="17" y="1275"/>
                  </a:lnTo>
                  <a:lnTo>
                    <a:pt x="7" y="1273"/>
                  </a:lnTo>
                  <a:lnTo>
                    <a:pt x="39" y="1127"/>
                  </a:lnTo>
                  <a:close/>
                  <a:moveTo>
                    <a:pt x="3362" y="0"/>
                  </a:moveTo>
                  <a:lnTo>
                    <a:pt x="3865" y="15"/>
                  </a:lnTo>
                  <a:lnTo>
                    <a:pt x="3550" y="408"/>
                  </a:lnTo>
                  <a:lnTo>
                    <a:pt x="3362" y="0"/>
                  </a:lnTo>
                  <a:close/>
                </a:path>
              </a:pathLst>
            </a:custGeom>
            <a:solidFill>
              <a:srgbClr val="666699"/>
            </a:solidFill>
            <a:ln w="1588">
              <a:solidFill>
                <a:srgbClr val="666699"/>
              </a:solidFill>
              <a:bevel/>
              <a:headEnd/>
              <a:tailEnd/>
            </a:ln>
          </p:spPr>
          <p:txBody>
            <a:bodyPr/>
            <a:lstStyle/>
            <a:p>
              <a:endParaRPr lang="en-US"/>
            </a:p>
          </p:txBody>
        </p:sp>
        <p:grpSp>
          <p:nvGrpSpPr>
            <p:cNvPr id="24" name="Group 1032"/>
            <p:cNvGrpSpPr>
              <a:grpSpLocks/>
            </p:cNvGrpSpPr>
            <p:nvPr/>
          </p:nvGrpSpPr>
          <p:grpSpPr bwMode="auto">
            <a:xfrm>
              <a:off x="216" y="2059"/>
              <a:ext cx="626" cy="319"/>
              <a:chOff x="128" y="2059"/>
              <a:chExt cx="626" cy="319"/>
            </a:xfrm>
          </p:grpSpPr>
          <p:sp>
            <p:nvSpPr>
              <p:cNvPr id="23500" name="Freeform 1033"/>
              <p:cNvSpPr>
                <a:spLocks noEditPoints="1"/>
              </p:cNvSpPr>
              <p:nvPr/>
            </p:nvSpPr>
            <p:spPr bwMode="auto">
              <a:xfrm>
                <a:off x="128" y="2091"/>
                <a:ext cx="590" cy="111"/>
              </a:xfrm>
              <a:custGeom>
                <a:avLst/>
                <a:gdLst>
                  <a:gd name="T0" fmla="*/ 2 w 525"/>
                  <a:gd name="T1" fmla="*/ 8 h 99"/>
                  <a:gd name="T2" fmla="*/ 443 w 525"/>
                  <a:gd name="T3" fmla="*/ 34 h 99"/>
                  <a:gd name="T4" fmla="*/ 441 w 525"/>
                  <a:gd name="T5" fmla="*/ 67 h 99"/>
                  <a:gd name="T6" fmla="*/ 0 w 525"/>
                  <a:gd name="T7" fmla="*/ 41 h 99"/>
                  <a:gd name="T8" fmla="*/ 2 w 525"/>
                  <a:gd name="T9" fmla="*/ 8 h 99"/>
                  <a:gd name="T10" fmla="*/ 429 w 525"/>
                  <a:gd name="T11" fmla="*/ 0 h 99"/>
                  <a:gd name="T12" fmla="*/ 525 w 525"/>
                  <a:gd name="T13" fmla="*/ 55 h 99"/>
                  <a:gd name="T14" fmla="*/ 423 w 525"/>
                  <a:gd name="T15" fmla="*/ 99 h 99"/>
                  <a:gd name="T16" fmla="*/ 429 w 525"/>
                  <a:gd name="T17" fmla="*/ 0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5"/>
                  <a:gd name="T28" fmla="*/ 0 h 99"/>
                  <a:gd name="T29" fmla="*/ 525 w 525"/>
                  <a:gd name="T30" fmla="*/ 99 h 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5" h="99">
                    <a:moveTo>
                      <a:pt x="2" y="8"/>
                    </a:moveTo>
                    <a:lnTo>
                      <a:pt x="443" y="34"/>
                    </a:lnTo>
                    <a:lnTo>
                      <a:pt x="441" y="67"/>
                    </a:lnTo>
                    <a:lnTo>
                      <a:pt x="0" y="41"/>
                    </a:lnTo>
                    <a:lnTo>
                      <a:pt x="2" y="8"/>
                    </a:lnTo>
                    <a:close/>
                    <a:moveTo>
                      <a:pt x="429" y="0"/>
                    </a:moveTo>
                    <a:lnTo>
                      <a:pt x="525" y="55"/>
                    </a:lnTo>
                    <a:lnTo>
                      <a:pt x="423" y="99"/>
                    </a:lnTo>
                    <a:lnTo>
                      <a:pt x="429" y="0"/>
                    </a:lnTo>
                    <a:close/>
                  </a:path>
                </a:pathLst>
              </a:custGeom>
              <a:solidFill>
                <a:srgbClr val="666699"/>
              </a:solidFill>
              <a:ln w="1588">
                <a:solidFill>
                  <a:srgbClr val="666699"/>
                </a:solidFill>
                <a:bevel/>
                <a:headEnd/>
                <a:tailEnd/>
              </a:ln>
            </p:spPr>
            <p:txBody>
              <a:bodyPr/>
              <a:lstStyle/>
              <a:p>
                <a:endParaRPr lang="en-US"/>
              </a:p>
            </p:txBody>
          </p:sp>
          <p:sp>
            <p:nvSpPr>
              <p:cNvPr id="23501" name="Freeform 1034"/>
              <p:cNvSpPr>
                <a:spLocks noEditPoints="1"/>
              </p:cNvSpPr>
              <p:nvPr/>
            </p:nvSpPr>
            <p:spPr bwMode="auto">
              <a:xfrm>
                <a:off x="164" y="2253"/>
                <a:ext cx="590" cy="111"/>
              </a:xfrm>
              <a:custGeom>
                <a:avLst/>
                <a:gdLst>
                  <a:gd name="T0" fmla="*/ 2 w 525"/>
                  <a:gd name="T1" fmla="*/ 8 h 99"/>
                  <a:gd name="T2" fmla="*/ 443 w 525"/>
                  <a:gd name="T3" fmla="*/ 34 h 99"/>
                  <a:gd name="T4" fmla="*/ 441 w 525"/>
                  <a:gd name="T5" fmla="*/ 67 h 99"/>
                  <a:gd name="T6" fmla="*/ 0 w 525"/>
                  <a:gd name="T7" fmla="*/ 41 h 99"/>
                  <a:gd name="T8" fmla="*/ 2 w 525"/>
                  <a:gd name="T9" fmla="*/ 8 h 99"/>
                  <a:gd name="T10" fmla="*/ 429 w 525"/>
                  <a:gd name="T11" fmla="*/ 0 h 99"/>
                  <a:gd name="T12" fmla="*/ 525 w 525"/>
                  <a:gd name="T13" fmla="*/ 55 h 99"/>
                  <a:gd name="T14" fmla="*/ 423 w 525"/>
                  <a:gd name="T15" fmla="*/ 99 h 99"/>
                  <a:gd name="T16" fmla="*/ 429 w 525"/>
                  <a:gd name="T17" fmla="*/ 0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5"/>
                  <a:gd name="T28" fmla="*/ 0 h 99"/>
                  <a:gd name="T29" fmla="*/ 525 w 525"/>
                  <a:gd name="T30" fmla="*/ 99 h 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5" h="99">
                    <a:moveTo>
                      <a:pt x="2" y="8"/>
                    </a:moveTo>
                    <a:lnTo>
                      <a:pt x="443" y="34"/>
                    </a:lnTo>
                    <a:lnTo>
                      <a:pt x="441" y="67"/>
                    </a:lnTo>
                    <a:lnTo>
                      <a:pt x="0" y="41"/>
                    </a:lnTo>
                    <a:lnTo>
                      <a:pt x="2" y="8"/>
                    </a:lnTo>
                    <a:close/>
                    <a:moveTo>
                      <a:pt x="429" y="0"/>
                    </a:moveTo>
                    <a:lnTo>
                      <a:pt x="525" y="55"/>
                    </a:lnTo>
                    <a:lnTo>
                      <a:pt x="423" y="99"/>
                    </a:lnTo>
                    <a:lnTo>
                      <a:pt x="429" y="0"/>
                    </a:lnTo>
                    <a:close/>
                  </a:path>
                </a:pathLst>
              </a:custGeom>
              <a:solidFill>
                <a:srgbClr val="666699"/>
              </a:solidFill>
              <a:ln w="1588">
                <a:solidFill>
                  <a:srgbClr val="666699"/>
                </a:solidFill>
                <a:bevel/>
                <a:headEnd/>
                <a:tailEnd/>
              </a:ln>
            </p:spPr>
            <p:txBody>
              <a:bodyPr/>
              <a:lstStyle/>
              <a:p>
                <a:endParaRPr lang="en-US"/>
              </a:p>
            </p:txBody>
          </p:sp>
          <p:sp>
            <p:nvSpPr>
              <p:cNvPr id="23502" name="Oval 1035"/>
              <p:cNvSpPr>
                <a:spLocks noChangeArrowheads="1"/>
              </p:cNvSpPr>
              <p:nvPr/>
            </p:nvSpPr>
            <p:spPr bwMode="auto">
              <a:xfrm>
                <a:off x="265" y="2059"/>
                <a:ext cx="150" cy="138"/>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1</a:t>
                </a:r>
              </a:p>
            </p:txBody>
          </p:sp>
          <p:sp>
            <p:nvSpPr>
              <p:cNvPr id="23503" name="Oval 1036"/>
              <p:cNvSpPr>
                <a:spLocks noChangeArrowheads="1"/>
              </p:cNvSpPr>
              <p:nvPr/>
            </p:nvSpPr>
            <p:spPr bwMode="auto">
              <a:xfrm>
                <a:off x="361" y="2240"/>
                <a:ext cx="150" cy="138"/>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1</a:t>
                </a:r>
              </a:p>
            </p:txBody>
          </p:sp>
        </p:grpSp>
        <p:sp>
          <p:nvSpPr>
            <p:cNvPr id="23498" name="Oval 1037"/>
            <p:cNvSpPr>
              <a:spLocks noChangeArrowheads="1"/>
            </p:cNvSpPr>
            <p:nvPr/>
          </p:nvSpPr>
          <p:spPr bwMode="auto">
            <a:xfrm>
              <a:off x="5315" y="2166"/>
              <a:ext cx="150" cy="138"/>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1</a:t>
              </a:r>
            </a:p>
          </p:txBody>
        </p:sp>
        <p:sp>
          <p:nvSpPr>
            <p:cNvPr id="23499" name="Oval 1038"/>
            <p:cNvSpPr>
              <a:spLocks noChangeArrowheads="1"/>
            </p:cNvSpPr>
            <p:nvPr/>
          </p:nvSpPr>
          <p:spPr bwMode="auto">
            <a:xfrm>
              <a:off x="5332" y="2323"/>
              <a:ext cx="150" cy="138"/>
            </a:xfrm>
            <a:prstGeom prst="ellipse">
              <a:avLst/>
            </a:prstGeom>
            <a:solidFill>
              <a:srgbClr val="666699"/>
            </a:solidFill>
            <a:ln w="1651" algn="ctr">
              <a:solidFill>
                <a:srgbClr val="666699"/>
              </a:solidFill>
              <a:round/>
              <a:headEnd/>
              <a:tailEnd/>
            </a:ln>
          </p:spPr>
          <p:txBody>
            <a:bodyPr wrap="none" anchor="ctr"/>
            <a:lstStyle/>
            <a:p>
              <a:r>
                <a:rPr lang="en-US" sz="1400">
                  <a:solidFill>
                    <a:schemeClr val="bg1"/>
                  </a:solidFill>
                  <a:latin typeface="Arial Narrow" pitchFamily="34" charset="0"/>
                </a:rPr>
                <a:t>1</a:t>
              </a:r>
            </a:p>
          </p:txBody>
        </p:sp>
      </p:grpSp>
      <p:sp>
        <p:nvSpPr>
          <p:cNvPr id="907279" name="AutoShape 1039"/>
          <p:cNvSpPr>
            <a:spLocks noChangeArrowheads="1"/>
          </p:cNvSpPr>
          <p:nvPr/>
        </p:nvSpPr>
        <p:spPr bwMode="auto">
          <a:xfrm>
            <a:off x="304800" y="4400008"/>
            <a:ext cx="1600200" cy="228600"/>
          </a:xfrm>
          <a:prstGeom prst="wedgeRectCallout">
            <a:avLst>
              <a:gd name="adj1" fmla="val -28404"/>
              <a:gd name="adj2" fmla="val -552185"/>
            </a:avLst>
          </a:prstGeom>
          <a:solidFill>
            <a:schemeClr val="bg1"/>
          </a:solidFill>
          <a:ln w="9525">
            <a:solidFill>
              <a:schemeClr val="tx1"/>
            </a:solidFill>
            <a:miter lim="800000"/>
            <a:headEnd/>
            <a:tailEnd/>
          </a:ln>
        </p:spPr>
        <p:txBody>
          <a:bodyPr lIns="0" tIns="0" rIns="0" bIns="0" anchor="ctr" anchorCtr="0"/>
          <a:lstStyle/>
          <a:p>
            <a:pPr algn="ctr"/>
            <a:r>
              <a:rPr lang="en-US" sz="1200" b="1" dirty="0">
                <a:latin typeface="+mn-lt"/>
              </a:rPr>
              <a:t>China to West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7269"/>
                                        </p:tgtEl>
                                        <p:attrNameLst>
                                          <p:attrName>style.visibility</p:attrName>
                                        </p:attrNameLst>
                                      </p:cBhvr>
                                      <p:to>
                                        <p:strVal val="visible"/>
                                      </p:to>
                                    </p:set>
                                    <p:animEffect transition="in" filter="fade">
                                      <p:cBhvr>
                                        <p:cTn id="7" dur="1000"/>
                                        <p:tgtEl>
                                          <p:spTgt spid="90726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7279"/>
                                        </p:tgtEl>
                                        <p:attrNameLst>
                                          <p:attrName>style.visibility</p:attrName>
                                        </p:attrNameLst>
                                      </p:cBhvr>
                                      <p:to>
                                        <p:strVal val="visible"/>
                                      </p:to>
                                    </p:set>
                                    <p:animEffect transition="in" filter="fade">
                                      <p:cBhvr>
                                        <p:cTn id="13" dur="1000"/>
                                        <p:tgtEl>
                                          <p:spTgt spid="9072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fade">
                                      <p:cBhvr>
                                        <p:cTn id="16" dur="1000"/>
                                        <p:tgtEl>
                                          <p:spTgt spid="907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907279"/>
                                        </p:tgtEl>
                                      </p:cBhvr>
                                    </p:animEffect>
                                    <p:set>
                                      <p:cBhvr>
                                        <p:cTn id="24" dur="1" fill="hold">
                                          <p:stCondLst>
                                            <p:cond delay="999"/>
                                          </p:stCondLst>
                                        </p:cTn>
                                        <p:tgtEl>
                                          <p:spTgt spid="90727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907268"/>
                                        </p:tgtEl>
                                      </p:cBhvr>
                                    </p:animEffect>
                                    <p:set>
                                      <p:cBhvr>
                                        <p:cTn id="27" dur="1" fill="hold">
                                          <p:stCondLst>
                                            <p:cond delay="999"/>
                                          </p:stCondLst>
                                        </p:cTn>
                                        <p:tgtEl>
                                          <p:spTgt spid="90726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907196"/>
                                        </p:tgtEl>
                                        <p:attrNameLst>
                                          <p:attrName>style.visibility</p:attrName>
                                        </p:attrNameLst>
                                      </p:cBhvr>
                                      <p:to>
                                        <p:strVal val="visible"/>
                                      </p:to>
                                    </p:set>
                                    <p:animEffect transition="in" filter="fade">
                                      <p:cBhvr>
                                        <p:cTn id="30" dur="1000"/>
                                        <p:tgtEl>
                                          <p:spTgt spid="90719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07193"/>
                                        </p:tgtEl>
                                        <p:attrNameLst>
                                          <p:attrName>style.visibility</p:attrName>
                                        </p:attrNameLst>
                                      </p:cBhvr>
                                      <p:to>
                                        <p:strVal val="visible"/>
                                      </p:to>
                                    </p:set>
                                    <p:animEffect transition="in" filter="fade">
                                      <p:cBhvr>
                                        <p:cTn id="33" dur="1000"/>
                                        <p:tgtEl>
                                          <p:spTgt spid="90719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07194"/>
                                        </p:tgtEl>
                                        <p:attrNameLst>
                                          <p:attrName>style.visibility</p:attrName>
                                        </p:attrNameLst>
                                      </p:cBhvr>
                                      <p:to>
                                        <p:strVal val="visible"/>
                                      </p:to>
                                    </p:set>
                                    <p:animEffect transition="in" filter="fade">
                                      <p:cBhvr>
                                        <p:cTn id="36" dur="1000"/>
                                        <p:tgtEl>
                                          <p:spTgt spid="90719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07198"/>
                                        </p:tgtEl>
                                        <p:attrNameLst>
                                          <p:attrName>style.visibility</p:attrName>
                                        </p:attrNameLst>
                                      </p:cBhvr>
                                      <p:to>
                                        <p:strVal val="visible"/>
                                      </p:to>
                                    </p:set>
                                    <p:animEffect transition="in" filter="fade">
                                      <p:cBhvr>
                                        <p:cTn id="39" dur="1000"/>
                                        <p:tgtEl>
                                          <p:spTgt spid="90719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7197"/>
                                        </p:tgtEl>
                                        <p:attrNameLst>
                                          <p:attrName>style.visibility</p:attrName>
                                        </p:attrNameLst>
                                      </p:cBhvr>
                                      <p:to>
                                        <p:strVal val="visible"/>
                                      </p:to>
                                    </p:set>
                                    <p:animEffect transition="in" filter="fade">
                                      <p:cBhvr>
                                        <p:cTn id="42" dur="1000"/>
                                        <p:tgtEl>
                                          <p:spTgt spid="90719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7195"/>
                                        </p:tgtEl>
                                        <p:attrNameLst>
                                          <p:attrName>style.visibility</p:attrName>
                                        </p:attrNameLst>
                                      </p:cBhvr>
                                      <p:to>
                                        <p:strVal val="visible"/>
                                      </p:to>
                                    </p:set>
                                    <p:animEffect transition="in" filter="fade">
                                      <p:cBhvr>
                                        <p:cTn id="45" dur="1000"/>
                                        <p:tgtEl>
                                          <p:spTgt spid="90719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907196"/>
                                        </p:tgtEl>
                                      </p:cBhvr>
                                    </p:animEffect>
                                    <p:set>
                                      <p:cBhvr>
                                        <p:cTn id="50" dur="1" fill="hold">
                                          <p:stCondLst>
                                            <p:cond delay="999"/>
                                          </p:stCondLst>
                                        </p:cTn>
                                        <p:tgtEl>
                                          <p:spTgt spid="90719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907193"/>
                                        </p:tgtEl>
                                      </p:cBhvr>
                                    </p:animEffect>
                                    <p:set>
                                      <p:cBhvr>
                                        <p:cTn id="53" dur="1" fill="hold">
                                          <p:stCondLst>
                                            <p:cond delay="999"/>
                                          </p:stCondLst>
                                        </p:cTn>
                                        <p:tgtEl>
                                          <p:spTgt spid="90719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907194"/>
                                        </p:tgtEl>
                                      </p:cBhvr>
                                    </p:animEffect>
                                    <p:set>
                                      <p:cBhvr>
                                        <p:cTn id="56" dur="1" fill="hold">
                                          <p:stCondLst>
                                            <p:cond delay="999"/>
                                          </p:stCondLst>
                                        </p:cTn>
                                        <p:tgtEl>
                                          <p:spTgt spid="90719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07198"/>
                                        </p:tgtEl>
                                      </p:cBhvr>
                                    </p:animEffect>
                                    <p:set>
                                      <p:cBhvr>
                                        <p:cTn id="59" dur="1" fill="hold">
                                          <p:stCondLst>
                                            <p:cond delay="999"/>
                                          </p:stCondLst>
                                        </p:cTn>
                                        <p:tgtEl>
                                          <p:spTgt spid="90719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907197"/>
                                        </p:tgtEl>
                                      </p:cBhvr>
                                    </p:animEffect>
                                    <p:set>
                                      <p:cBhvr>
                                        <p:cTn id="62" dur="1" fill="hold">
                                          <p:stCondLst>
                                            <p:cond delay="999"/>
                                          </p:stCondLst>
                                        </p:cTn>
                                        <p:tgtEl>
                                          <p:spTgt spid="90719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907269"/>
                                        </p:tgtEl>
                                      </p:cBhvr>
                                    </p:animEffect>
                                    <p:set>
                                      <p:cBhvr>
                                        <p:cTn id="65" dur="1" fill="hold">
                                          <p:stCondLst>
                                            <p:cond delay="999"/>
                                          </p:stCondLst>
                                        </p:cTn>
                                        <p:tgtEl>
                                          <p:spTgt spid="90726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907195"/>
                                        </p:tgtEl>
                                      </p:cBhvr>
                                    </p:animEffect>
                                    <p:set>
                                      <p:cBhvr>
                                        <p:cTn id="68" dur="1" fill="hold">
                                          <p:stCondLst>
                                            <p:cond delay="999"/>
                                          </p:stCondLst>
                                        </p:cTn>
                                        <p:tgtEl>
                                          <p:spTgt spid="907195"/>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907199"/>
                                        </p:tgtEl>
                                        <p:attrNameLst>
                                          <p:attrName>style.visibility</p:attrName>
                                        </p:attrNameLst>
                                      </p:cBhvr>
                                      <p:to>
                                        <p:strVal val="visible"/>
                                      </p:to>
                                    </p:set>
                                    <p:animEffect transition="in" filter="fade">
                                      <p:cBhvr>
                                        <p:cTn id="71" dur="1000"/>
                                        <p:tgtEl>
                                          <p:spTgt spid="90719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07203"/>
                                        </p:tgtEl>
                                        <p:attrNameLst>
                                          <p:attrName>style.visibility</p:attrName>
                                        </p:attrNameLst>
                                      </p:cBhvr>
                                      <p:to>
                                        <p:strVal val="visible"/>
                                      </p:to>
                                    </p:set>
                                    <p:animEffect transition="in" filter="fade">
                                      <p:cBhvr>
                                        <p:cTn id="74" dur="1000"/>
                                        <p:tgtEl>
                                          <p:spTgt spid="907203"/>
                                        </p:tgtEl>
                                      </p:cBhvr>
                                    </p:animEffec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07202"/>
                                        </p:tgtEl>
                                        <p:attrNameLst>
                                          <p:attrName>style.visibility</p:attrName>
                                        </p:attrNameLst>
                                      </p:cBhvr>
                                      <p:to>
                                        <p:strVal val="visible"/>
                                      </p:to>
                                    </p:set>
                                    <p:animEffect transition="in" filter="fade">
                                      <p:cBhvr>
                                        <p:cTn id="80" dur="1000"/>
                                        <p:tgtEl>
                                          <p:spTgt spid="90720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07201"/>
                                        </p:tgtEl>
                                        <p:attrNameLst>
                                          <p:attrName>style.visibility</p:attrName>
                                        </p:attrNameLst>
                                      </p:cBhvr>
                                      <p:to>
                                        <p:strVal val="visible"/>
                                      </p:to>
                                    </p:set>
                                    <p:animEffect transition="in" filter="fade">
                                      <p:cBhvr>
                                        <p:cTn id="83" dur="1000"/>
                                        <p:tgtEl>
                                          <p:spTgt spid="90720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07200"/>
                                        </p:tgtEl>
                                        <p:attrNameLst>
                                          <p:attrName>style.visibility</p:attrName>
                                        </p:attrNameLst>
                                      </p:cBhvr>
                                      <p:to>
                                        <p:strVal val="visible"/>
                                      </p:to>
                                    </p:set>
                                    <p:animEffect transition="in" filter="fade">
                                      <p:cBhvr>
                                        <p:cTn id="86" dur="1000"/>
                                        <p:tgtEl>
                                          <p:spTgt spid="907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193" grpId="0" animBg="1"/>
      <p:bldP spid="907193" grpId="1" animBg="1"/>
      <p:bldP spid="907194" grpId="0" animBg="1"/>
      <p:bldP spid="907194" grpId="1" animBg="1"/>
      <p:bldP spid="907195" grpId="0" animBg="1"/>
      <p:bldP spid="907195" grpId="1" animBg="1"/>
      <p:bldP spid="907196" grpId="0" animBg="1"/>
      <p:bldP spid="907196" grpId="1" animBg="1"/>
      <p:bldP spid="907197" grpId="0" animBg="1"/>
      <p:bldP spid="907197" grpId="1" animBg="1"/>
      <p:bldP spid="907198" grpId="0" animBg="1"/>
      <p:bldP spid="907198" grpId="1" animBg="1"/>
      <p:bldP spid="907199" grpId="0" animBg="1"/>
      <p:bldP spid="907200" grpId="0" animBg="1"/>
      <p:bldP spid="907201" grpId="0" animBg="1"/>
      <p:bldP spid="907202" grpId="0" animBg="1"/>
      <p:bldP spid="907203" grpId="0" animBg="1"/>
      <p:bldP spid="907268" grpId="0" animBg="1"/>
      <p:bldP spid="907268" grpId="1" animBg="1"/>
      <p:bldP spid="907269" grpId="0" animBg="1"/>
      <p:bldP spid="907269" grpId="1" animBg="1"/>
      <p:bldP spid="907279" grpId="0" animBg="1"/>
      <p:bldP spid="907279" grpId="1" animBg="1"/>
    </p:bldLst>
  </p:timing>
</p:sld>
</file>

<file path=ppt/theme/theme1.xml><?xml version="1.0" encoding="utf-8"?>
<a:theme xmlns:a="http://schemas.openxmlformats.org/drawingml/2006/main" name="New_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ubcategory xmlns="6fc555b0-9211-4ff0-8d13-aad0dc37727d">2010</Subcategory>
    <Presentation_x0020_For xmlns="d18889e8-c282-480a-a65d-71dc170012d8">Global Briefing</Presentation_x0020_F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85E1B304A5AC4BA23EF53B02E5041A" ma:contentTypeVersion="3" ma:contentTypeDescription="Create a new document." ma:contentTypeScope="" ma:versionID="3ed016c5b0f3495e1c014048bf309672">
  <xsd:schema xmlns:xsd="http://www.w3.org/2001/XMLSchema" xmlns:p="http://schemas.microsoft.com/office/2006/metadata/properties" xmlns:ns2="d18889e8-c282-480a-a65d-71dc170012d8" xmlns:ns3="6fc555b0-9211-4ff0-8d13-aad0dc37727d" targetNamespace="http://schemas.microsoft.com/office/2006/metadata/properties" ma:root="true" ma:fieldsID="3bfeb50216097239f4749209f5a86009" ns2:_="" ns3:_="">
    <xsd:import namespace="d18889e8-c282-480a-a65d-71dc170012d8"/>
    <xsd:import namespace="6fc555b0-9211-4ff0-8d13-aad0dc37727d"/>
    <xsd:element name="properties">
      <xsd:complexType>
        <xsd:sequence>
          <xsd:element name="documentManagement">
            <xsd:complexType>
              <xsd:all>
                <xsd:element ref="ns2:Presentation_x0020_For" minOccurs="0"/>
                <xsd:element ref="ns3:Subcategory" minOccurs="0"/>
              </xsd:all>
            </xsd:complexType>
          </xsd:element>
        </xsd:sequence>
      </xsd:complexType>
    </xsd:element>
  </xsd:schema>
  <xsd:schema xmlns:xsd="http://www.w3.org/2001/XMLSchema" xmlns:dms="http://schemas.microsoft.com/office/2006/documentManagement/types" targetNamespace="d18889e8-c282-480a-a65d-71dc170012d8" elementFormDefault="qualified">
    <xsd:import namespace="http://schemas.microsoft.com/office/2006/documentManagement/types"/>
    <xsd:element name="Presentation_x0020_For" ma:index="2" nillable="true" ma:displayName="Presentation For" ma:internalName="Presentation_x0020_For">
      <xsd:simpleType>
        <xsd:restriction base="dms:Text">
          <xsd:maxLength value="255"/>
        </xsd:restriction>
      </xsd:simpleType>
    </xsd:element>
  </xsd:schema>
  <xsd:schema xmlns:xsd="http://www.w3.org/2001/XMLSchema" xmlns:dms="http://schemas.microsoft.com/office/2006/documentManagement/types" targetNamespace="6fc555b0-9211-4ff0-8d13-aad0dc37727d" elementFormDefault="qualified">
    <xsd:import namespace="http://schemas.microsoft.com/office/2006/documentManagement/types"/>
    <xsd:element name="Subcategory" ma:index="3" nillable="true" ma:displayName="Subcategory" ma:internalName="Sub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E9CBB2B-6273-483F-8554-789E73FC69F4}">
  <ds:schemaRefs>
    <ds:schemaRef ds:uri="http://schemas.microsoft.com/sharepoint/v3/contenttype/forms"/>
  </ds:schemaRefs>
</ds:datastoreItem>
</file>

<file path=customXml/itemProps2.xml><?xml version="1.0" encoding="utf-8"?>
<ds:datastoreItem xmlns:ds="http://schemas.openxmlformats.org/officeDocument/2006/customXml" ds:itemID="{48A58EA2-D438-488B-8FD7-86293757721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d18889e8-c282-480a-a65d-71dc170012d8"/>
    <ds:schemaRef ds:uri="6fc555b0-9211-4ff0-8d13-aad0dc37727d"/>
    <ds:schemaRef ds:uri="http://schemas.openxmlformats.org/package/2006/metadata/core-properties"/>
  </ds:schemaRefs>
</ds:datastoreItem>
</file>

<file path=customXml/itemProps3.xml><?xml version="1.0" encoding="utf-8"?>
<ds:datastoreItem xmlns:ds="http://schemas.openxmlformats.org/officeDocument/2006/customXml" ds:itemID="{5C6F7061-8CF2-48CF-BB58-DA7B5F87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889e8-c282-480a-a65d-71dc170012d8"/>
    <ds:schemaRef ds:uri="6fc555b0-9211-4ff0-8d13-aad0dc37727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2898</TotalTime>
  <Words>1528</Words>
  <Application>Microsoft Office PowerPoint</Application>
  <PresentationFormat>On-screen Show (4:3)</PresentationFormat>
  <Paragraphs>441</Paragraphs>
  <Slides>36</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New_logo</vt:lpstr>
      <vt:lpstr>Worksheet</vt:lpstr>
      <vt:lpstr>Slide 1</vt:lpstr>
      <vt:lpstr>Forecasted Global Demand Containerized Trade Grows 2X Faster Than GDP</vt:lpstr>
      <vt:lpstr>Historic Port Performance</vt:lpstr>
      <vt:lpstr>2010 Top 10 U.S. Ports</vt:lpstr>
      <vt:lpstr>2010 Top 10 U.S. East Coast Ports</vt:lpstr>
      <vt:lpstr>2010 Top Customers</vt:lpstr>
      <vt:lpstr>2010 Top Trading Partners</vt:lpstr>
      <vt:lpstr>2011 Complete Fiscal Year, July-June</vt:lpstr>
      <vt:lpstr>World Trade Lanes Lead to The Port of Virginia</vt:lpstr>
      <vt:lpstr>Ideally Located</vt:lpstr>
      <vt:lpstr>Rail Gateway to the Midwest Serviced by Two Class 1 Railroads</vt:lpstr>
      <vt:lpstr>Selected Distribution Facilities  Using The Port of Virginia</vt:lpstr>
      <vt:lpstr>Panama Canal vs. Suez Canal</vt:lpstr>
      <vt:lpstr>Suez Canal</vt:lpstr>
      <vt:lpstr>Expansion of the Panama Canal</vt:lpstr>
      <vt:lpstr>Slide 16</vt:lpstr>
      <vt:lpstr>Panama Canal Expansion Will Increase Business at Port of Virginia </vt:lpstr>
      <vt:lpstr>50 Foot Channel Depth</vt:lpstr>
      <vt:lpstr>U.S. East Coast  Competitive Ports Water Depth</vt:lpstr>
      <vt:lpstr>Unobstructed Access</vt:lpstr>
      <vt:lpstr>Slide 21</vt:lpstr>
      <vt:lpstr>MSC Bruxelles</vt:lpstr>
      <vt:lpstr>Port Briefing</vt:lpstr>
      <vt:lpstr>Norfolk International Terminals</vt:lpstr>
      <vt:lpstr>APM Terminals Virginia Leased to the VPA, Operated by VIT, Inc.</vt:lpstr>
      <vt:lpstr>APMT Phase 2</vt:lpstr>
      <vt:lpstr>Future Craney Island Marine Terminal</vt:lpstr>
      <vt:lpstr>Portsmouth Marine Terminal</vt:lpstr>
      <vt:lpstr>Newport News Marine Terminal</vt:lpstr>
      <vt:lpstr>The Heartland Corridor </vt:lpstr>
      <vt:lpstr>Slide 31</vt:lpstr>
      <vt:lpstr>Virginia Inland Port</vt:lpstr>
      <vt:lpstr>James River Barge Line – 64 Express</vt:lpstr>
      <vt:lpstr>The Port of Virginia's Response</vt:lpstr>
      <vt:lpstr>How You Can Help?</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Briefing</dc:title>
  <dc:creator>Carla Welsh</dc:creator>
  <cp:lastModifiedBy>scottsherman</cp:lastModifiedBy>
  <cp:revision>268</cp:revision>
  <dcterms:created xsi:type="dcterms:W3CDTF">2010-09-02T13:59:19Z</dcterms:created>
  <dcterms:modified xsi:type="dcterms:W3CDTF">2011-10-28T23:24:32Z</dcterms:modified>
  <cp:category>Global Briefing</cp:category>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0x010100F485E1B304A5AC4BA23EF53B02E5041A</vt:lpwstr>
  </property>
  <property fmtid="{D5CDD505-2E9C-101B-9397-08002B2CF9AE}" pid="3" name="Order">
    <vt:r8>4300</vt:r8>
  </property>
</Properties>
</file>